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2"/>
  </p:sldMasterIdLst>
  <p:sldIdLst>
    <p:sldId id="257" r:id="rId3"/>
    <p:sldId id="259" r:id="rId4"/>
    <p:sldId id="260" r:id="rId5"/>
    <p:sldId id="261" r:id="rId6"/>
    <p:sldId id="262" r:id="rId7"/>
    <p:sldId id="263" r:id="rId8"/>
    <p:sldId id="267" r:id="rId9"/>
    <p:sldId id="27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7DFD29D-AD19-44AF-9025-FC6E8C735EFF}">
          <p14:sldIdLst>
            <p14:sldId id="257"/>
            <p14:sldId id="259"/>
            <p14:sldId id="260"/>
            <p14:sldId id="261"/>
            <p14:sldId id="262"/>
            <p14:sldId id="263"/>
            <p14:sldId id="267"/>
            <p14:sldId id="27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microsoft.com/office/2015/10/relationships/revisionInfo" Target="revisionInfo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1760BD-66EA-4FAC-9436-EADD6F9F7ECE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29E813BC-D045-4440-A2BC-6932AF07771B}">
      <dgm:prSet phldrT="[Text]"/>
      <dgm:spPr/>
      <dgm:t>
        <a:bodyPr/>
        <a:lstStyle/>
        <a:p>
          <a:r>
            <a:rPr lang="en-US" dirty="0"/>
            <a:t>Adopt plan</a:t>
          </a:r>
          <a:br>
            <a:rPr lang="en-US" dirty="0"/>
          </a:br>
          <a:r>
            <a:rPr lang="en-US" dirty="0"/>
            <a:t>3Q 2016</a:t>
          </a:r>
        </a:p>
      </dgm:t>
    </dgm:pt>
    <dgm:pt modelId="{7AA26667-0F3B-4AB9-806B-7B30F63D144A}" type="parTrans" cxnId="{ED1CC1BD-684C-4FD0-9A78-4ACABC3A23BC}">
      <dgm:prSet/>
      <dgm:spPr/>
      <dgm:t>
        <a:bodyPr/>
        <a:lstStyle/>
        <a:p>
          <a:endParaRPr lang="en-US"/>
        </a:p>
      </dgm:t>
    </dgm:pt>
    <dgm:pt modelId="{D6395F53-20A3-48A4-AF17-3CAA189A5C45}" type="sibTrans" cxnId="{ED1CC1BD-684C-4FD0-9A78-4ACABC3A23BC}">
      <dgm:prSet/>
      <dgm:spPr/>
      <dgm:t>
        <a:bodyPr/>
        <a:lstStyle/>
        <a:p>
          <a:endParaRPr lang="en-US"/>
        </a:p>
      </dgm:t>
    </dgm:pt>
    <dgm:pt modelId="{EF962D9A-CB0F-46C5-A3F5-963B0C75EA6E}">
      <dgm:prSet phldrT="[Text]"/>
      <dgm:spPr/>
      <dgm:t>
        <a:bodyPr/>
        <a:lstStyle/>
        <a:p>
          <a:r>
            <a:rPr lang="en-US" dirty="0"/>
            <a:t>Implement</a:t>
          </a:r>
          <a:br>
            <a:rPr lang="en-US" dirty="0"/>
          </a:br>
          <a:r>
            <a:rPr lang="en-US" dirty="0"/>
            <a:t>4Q 2016</a:t>
          </a:r>
        </a:p>
      </dgm:t>
    </dgm:pt>
    <dgm:pt modelId="{AA394803-8542-4A7D-816A-B3657506BE86}" type="parTrans" cxnId="{CFBFD2B7-0351-4389-B87E-36C81622C4BD}">
      <dgm:prSet/>
      <dgm:spPr/>
      <dgm:t>
        <a:bodyPr/>
        <a:lstStyle/>
        <a:p>
          <a:endParaRPr lang="en-US"/>
        </a:p>
      </dgm:t>
    </dgm:pt>
    <dgm:pt modelId="{979615F0-8531-4C2C-A14A-2FCFD874AC5D}" type="sibTrans" cxnId="{CFBFD2B7-0351-4389-B87E-36C81622C4BD}">
      <dgm:prSet/>
      <dgm:spPr/>
      <dgm:t>
        <a:bodyPr/>
        <a:lstStyle/>
        <a:p>
          <a:endParaRPr lang="en-US"/>
        </a:p>
      </dgm:t>
    </dgm:pt>
    <dgm:pt modelId="{15065311-984A-49D1-B36F-1FD776385EC1}">
      <dgm:prSet phldrT="[Text]"/>
      <dgm:spPr/>
      <dgm:t>
        <a:bodyPr/>
        <a:lstStyle/>
        <a:p>
          <a:r>
            <a:rPr lang="en-US" dirty="0"/>
            <a:t>Evaluate</a:t>
          </a:r>
          <a:br>
            <a:rPr lang="en-US" dirty="0"/>
          </a:br>
          <a:r>
            <a:rPr lang="en-US" dirty="0"/>
            <a:t>3Q 2017</a:t>
          </a:r>
        </a:p>
      </dgm:t>
    </dgm:pt>
    <dgm:pt modelId="{E7CFBD76-5D8E-4046-9BA0-07D9AB25F3F8}" type="parTrans" cxnId="{1EA2C17C-CAC1-4613-B428-D1C3FF9073E1}">
      <dgm:prSet/>
      <dgm:spPr/>
      <dgm:t>
        <a:bodyPr/>
        <a:lstStyle/>
        <a:p>
          <a:endParaRPr lang="en-US"/>
        </a:p>
      </dgm:t>
    </dgm:pt>
    <dgm:pt modelId="{DF0C6A32-C1C0-41AB-99C4-3B5608507544}" type="sibTrans" cxnId="{1EA2C17C-CAC1-4613-B428-D1C3FF9073E1}">
      <dgm:prSet/>
      <dgm:spPr/>
      <dgm:t>
        <a:bodyPr/>
        <a:lstStyle/>
        <a:p>
          <a:endParaRPr lang="en-US"/>
        </a:p>
      </dgm:t>
    </dgm:pt>
    <dgm:pt modelId="{1FC85E85-C12D-45CC-A3CF-123437A6B9B8}">
      <dgm:prSet phldrT="[Text]"/>
      <dgm:spPr/>
      <dgm:t>
        <a:bodyPr/>
        <a:lstStyle/>
        <a:p>
          <a:r>
            <a:rPr lang="en-US" dirty="0"/>
            <a:t>Adjust</a:t>
          </a:r>
          <a:br>
            <a:rPr lang="en-US" dirty="0"/>
          </a:br>
          <a:r>
            <a:rPr lang="en-US" dirty="0"/>
            <a:t>4Q 2017</a:t>
          </a:r>
        </a:p>
      </dgm:t>
    </dgm:pt>
    <dgm:pt modelId="{5290C499-5FCB-4470-8C47-7C1946564F34}" type="parTrans" cxnId="{1ED77202-00EA-4844-B76D-9BF080E885BB}">
      <dgm:prSet/>
      <dgm:spPr/>
      <dgm:t>
        <a:bodyPr/>
        <a:lstStyle/>
        <a:p>
          <a:endParaRPr lang="en-US"/>
        </a:p>
      </dgm:t>
    </dgm:pt>
    <dgm:pt modelId="{1846AB31-B450-4464-8A8E-079069427AED}" type="sibTrans" cxnId="{1ED77202-00EA-4844-B76D-9BF080E885BB}">
      <dgm:prSet/>
      <dgm:spPr/>
      <dgm:t>
        <a:bodyPr/>
        <a:lstStyle/>
        <a:p>
          <a:endParaRPr lang="en-US"/>
        </a:p>
      </dgm:t>
    </dgm:pt>
    <dgm:pt modelId="{43457066-4E79-474F-8146-F172EB9CE38B}" type="pres">
      <dgm:prSet presAssocID="{C31760BD-66EA-4FAC-9436-EADD6F9F7ECE}" presName="Name0" presStyleCnt="0">
        <dgm:presLayoutVars>
          <dgm:dir/>
          <dgm:resizeHandles val="exact"/>
        </dgm:presLayoutVars>
      </dgm:prSet>
      <dgm:spPr/>
    </dgm:pt>
    <dgm:pt modelId="{A777E3A2-1DE9-46FE-9D37-605AAA9D96CA}" type="pres">
      <dgm:prSet presAssocID="{C31760BD-66EA-4FAC-9436-EADD6F9F7ECE}" presName="arrow" presStyleLbl="bgShp" presStyleIdx="0" presStyleCnt="1"/>
      <dgm:spPr/>
    </dgm:pt>
    <dgm:pt modelId="{00A4D3C7-960E-4470-80DB-47D3C115D634}" type="pres">
      <dgm:prSet presAssocID="{C31760BD-66EA-4FAC-9436-EADD6F9F7ECE}" presName="points" presStyleCnt="0"/>
      <dgm:spPr/>
    </dgm:pt>
    <dgm:pt modelId="{36111ED4-8A1F-4936-882D-FFB3820E3290}" type="pres">
      <dgm:prSet presAssocID="{29E813BC-D045-4440-A2BC-6932AF07771B}" presName="compositeA" presStyleCnt="0"/>
      <dgm:spPr/>
    </dgm:pt>
    <dgm:pt modelId="{751C5160-29A2-49BA-8EAC-F86B2667EDD9}" type="pres">
      <dgm:prSet presAssocID="{29E813BC-D045-4440-A2BC-6932AF07771B}" presName="textA" presStyleLbl="revTx" presStyleIdx="0" presStyleCnt="4">
        <dgm:presLayoutVars>
          <dgm:bulletEnabled val="1"/>
        </dgm:presLayoutVars>
      </dgm:prSet>
      <dgm:spPr/>
    </dgm:pt>
    <dgm:pt modelId="{C646A5C5-3158-4B5F-A4DF-EA6B065F9E13}" type="pres">
      <dgm:prSet presAssocID="{29E813BC-D045-4440-A2BC-6932AF07771B}" presName="circleA" presStyleLbl="node1" presStyleIdx="0" presStyleCnt="4"/>
      <dgm:spPr/>
    </dgm:pt>
    <dgm:pt modelId="{56EB6DE3-E731-44EB-9288-7D6554D4562B}" type="pres">
      <dgm:prSet presAssocID="{29E813BC-D045-4440-A2BC-6932AF07771B}" presName="spaceA" presStyleCnt="0"/>
      <dgm:spPr/>
    </dgm:pt>
    <dgm:pt modelId="{DD9A10AE-F188-4AC6-B0AF-C84151115FB6}" type="pres">
      <dgm:prSet presAssocID="{D6395F53-20A3-48A4-AF17-3CAA189A5C45}" presName="space" presStyleCnt="0"/>
      <dgm:spPr/>
    </dgm:pt>
    <dgm:pt modelId="{071C8120-0A1F-49EF-8E15-CDE9EACEDA7E}" type="pres">
      <dgm:prSet presAssocID="{EF962D9A-CB0F-46C5-A3F5-963B0C75EA6E}" presName="compositeB" presStyleCnt="0"/>
      <dgm:spPr/>
    </dgm:pt>
    <dgm:pt modelId="{A713D482-6A39-45C1-808A-A49BFA9A45BA}" type="pres">
      <dgm:prSet presAssocID="{EF962D9A-CB0F-46C5-A3F5-963B0C75EA6E}" presName="textB" presStyleLbl="revTx" presStyleIdx="1" presStyleCnt="4">
        <dgm:presLayoutVars>
          <dgm:bulletEnabled val="1"/>
        </dgm:presLayoutVars>
      </dgm:prSet>
      <dgm:spPr/>
    </dgm:pt>
    <dgm:pt modelId="{41F5F69B-49D3-49D9-807C-EE5BFCFF15C1}" type="pres">
      <dgm:prSet presAssocID="{EF962D9A-CB0F-46C5-A3F5-963B0C75EA6E}" presName="circleB" presStyleLbl="node1" presStyleIdx="1" presStyleCnt="4"/>
      <dgm:spPr/>
    </dgm:pt>
    <dgm:pt modelId="{DDBB2D62-AC0E-4B8B-A2CC-85F084B0932D}" type="pres">
      <dgm:prSet presAssocID="{EF962D9A-CB0F-46C5-A3F5-963B0C75EA6E}" presName="spaceB" presStyleCnt="0"/>
      <dgm:spPr/>
    </dgm:pt>
    <dgm:pt modelId="{AE01A466-EFC9-4F58-A061-303876573BDE}" type="pres">
      <dgm:prSet presAssocID="{979615F0-8531-4C2C-A14A-2FCFD874AC5D}" presName="space" presStyleCnt="0"/>
      <dgm:spPr/>
    </dgm:pt>
    <dgm:pt modelId="{03CEE722-DE03-4200-BC44-02EF75B957B0}" type="pres">
      <dgm:prSet presAssocID="{15065311-984A-49D1-B36F-1FD776385EC1}" presName="compositeA" presStyleCnt="0"/>
      <dgm:spPr/>
    </dgm:pt>
    <dgm:pt modelId="{12E2E344-3D26-4BD7-BDFD-225A10BE01C9}" type="pres">
      <dgm:prSet presAssocID="{15065311-984A-49D1-B36F-1FD776385EC1}" presName="textA" presStyleLbl="revTx" presStyleIdx="2" presStyleCnt="4">
        <dgm:presLayoutVars>
          <dgm:bulletEnabled val="1"/>
        </dgm:presLayoutVars>
      </dgm:prSet>
      <dgm:spPr/>
    </dgm:pt>
    <dgm:pt modelId="{A1397E89-C475-409E-AFA0-6A6CEA6758CD}" type="pres">
      <dgm:prSet presAssocID="{15065311-984A-49D1-B36F-1FD776385EC1}" presName="circleA" presStyleLbl="node1" presStyleIdx="2" presStyleCnt="4"/>
      <dgm:spPr/>
    </dgm:pt>
    <dgm:pt modelId="{388F3142-174C-4B21-A4A4-55DFA49002B1}" type="pres">
      <dgm:prSet presAssocID="{15065311-984A-49D1-B36F-1FD776385EC1}" presName="spaceA" presStyleCnt="0"/>
      <dgm:spPr/>
    </dgm:pt>
    <dgm:pt modelId="{8D7E62A3-4B7B-4B45-B3AB-25DC4D226A67}" type="pres">
      <dgm:prSet presAssocID="{DF0C6A32-C1C0-41AB-99C4-3B5608507544}" presName="space" presStyleCnt="0"/>
      <dgm:spPr/>
    </dgm:pt>
    <dgm:pt modelId="{5F702B5E-3539-42FC-9350-4A26D181AB1E}" type="pres">
      <dgm:prSet presAssocID="{1FC85E85-C12D-45CC-A3CF-123437A6B9B8}" presName="compositeB" presStyleCnt="0"/>
      <dgm:spPr/>
    </dgm:pt>
    <dgm:pt modelId="{67480363-CE99-453B-9E78-AC501666D1EC}" type="pres">
      <dgm:prSet presAssocID="{1FC85E85-C12D-45CC-A3CF-123437A6B9B8}" presName="textB" presStyleLbl="revTx" presStyleIdx="3" presStyleCnt="4">
        <dgm:presLayoutVars>
          <dgm:bulletEnabled val="1"/>
        </dgm:presLayoutVars>
      </dgm:prSet>
      <dgm:spPr/>
    </dgm:pt>
    <dgm:pt modelId="{BC75B0BA-DD29-467A-83E7-E9C8216E5865}" type="pres">
      <dgm:prSet presAssocID="{1FC85E85-C12D-45CC-A3CF-123437A6B9B8}" presName="circleB" presStyleLbl="node1" presStyleIdx="3" presStyleCnt="4"/>
      <dgm:spPr/>
    </dgm:pt>
    <dgm:pt modelId="{00A93BCA-FE0A-4341-A134-7D771D5EB82F}" type="pres">
      <dgm:prSet presAssocID="{1FC85E85-C12D-45CC-A3CF-123437A6B9B8}" presName="spaceB" presStyleCnt="0"/>
      <dgm:spPr/>
    </dgm:pt>
  </dgm:ptLst>
  <dgm:cxnLst>
    <dgm:cxn modelId="{1ED77202-00EA-4844-B76D-9BF080E885BB}" srcId="{C31760BD-66EA-4FAC-9436-EADD6F9F7ECE}" destId="{1FC85E85-C12D-45CC-A3CF-123437A6B9B8}" srcOrd="3" destOrd="0" parTransId="{5290C499-5FCB-4470-8C47-7C1946564F34}" sibTransId="{1846AB31-B450-4464-8A8E-079069427AED}"/>
    <dgm:cxn modelId="{A93E5031-4230-45B7-BF2B-E658D84AD0EB}" type="presOf" srcId="{1FC85E85-C12D-45CC-A3CF-123437A6B9B8}" destId="{67480363-CE99-453B-9E78-AC501666D1EC}" srcOrd="0" destOrd="0" presId="urn:microsoft.com/office/officeart/2005/8/layout/hProcess11"/>
    <dgm:cxn modelId="{B78DD35F-02FF-4F6F-964B-C5D258768ADD}" type="presOf" srcId="{C31760BD-66EA-4FAC-9436-EADD6F9F7ECE}" destId="{43457066-4E79-474F-8146-F172EB9CE38B}" srcOrd="0" destOrd="0" presId="urn:microsoft.com/office/officeart/2005/8/layout/hProcess11"/>
    <dgm:cxn modelId="{1EA2C17C-CAC1-4613-B428-D1C3FF9073E1}" srcId="{C31760BD-66EA-4FAC-9436-EADD6F9F7ECE}" destId="{15065311-984A-49D1-B36F-1FD776385EC1}" srcOrd="2" destOrd="0" parTransId="{E7CFBD76-5D8E-4046-9BA0-07D9AB25F3F8}" sibTransId="{DF0C6A32-C1C0-41AB-99C4-3B5608507544}"/>
    <dgm:cxn modelId="{D6BFA39F-116A-4FB2-A198-7000572AEEDA}" type="presOf" srcId="{29E813BC-D045-4440-A2BC-6932AF07771B}" destId="{751C5160-29A2-49BA-8EAC-F86B2667EDD9}" srcOrd="0" destOrd="0" presId="urn:microsoft.com/office/officeart/2005/8/layout/hProcess11"/>
    <dgm:cxn modelId="{CFBFD2B7-0351-4389-B87E-36C81622C4BD}" srcId="{C31760BD-66EA-4FAC-9436-EADD6F9F7ECE}" destId="{EF962D9A-CB0F-46C5-A3F5-963B0C75EA6E}" srcOrd="1" destOrd="0" parTransId="{AA394803-8542-4A7D-816A-B3657506BE86}" sibTransId="{979615F0-8531-4C2C-A14A-2FCFD874AC5D}"/>
    <dgm:cxn modelId="{ED1CC1BD-684C-4FD0-9A78-4ACABC3A23BC}" srcId="{C31760BD-66EA-4FAC-9436-EADD6F9F7ECE}" destId="{29E813BC-D045-4440-A2BC-6932AF07771B}" srcOrd="0" destOrd="0" parTransId="{7AA26667-0F3B-4AB9-806B-7B30F63D144A}" sibTransId="{D6395F53-20A3-48A4-AF17-3CAA189A5C45}"/>
    <dgm:cxn modelId="{FE5DF8C4-E49F-460A-B48B-E1DCC1F52050}" type="presOf" srcId="{15065311-984A-49D1-B36F-1FD776385EC1}" destId="{12E2E344-3D26-4BD7-BDFD-225A10BE01C9}" srcOrd="0" destOrd="0" presId="urn:microsoft.com/office/officeart/2005/8/layout/hProcess11"/>
    <dgm:cxn modelId="{C7B263FB-67D5-418A-8BB7-1BE02BE026E6}" type="presOf" srcId="{EF962D9A-CB0F-46C5-A3F5-963B0C75EA6E}" destId="{A713D482-6A39-45C1-808A-A49BFA9A45BA}" srcOrd="0" destOrd="0" presId="urn:microsoft.com/office/officeart/2005/8/layout/hProcess11"/>
    <dgm:cxn modelId="{0C80ED55-433E-4965-B726-0A199DA974BE}" type="presParOf" srcId="{43457066-4E79-474F-8146-F172EB9CE38B}" destId="{A777E3A2-1DE9-46FE-9D37-605AAA9D96CA}" srcOrd="0" destOrd="0" presId="urn:microsoft.com/office/officeart/2005/8/layout/hProcess11"/>
    <dgm:cxn modelId="{863F4672-9FF3-45E3-8E00-CC2640B6EEBE}" type="presParOf" srcId="{43457066-4E79-474F-8146-F172EB9CE38B}" destId="{00A4D3C7-960E-4470-80DB-47D3C115D634}" srcOrd="1" destOrd="0" presId="urn:microsoft.com/office/officeart/2005/8/layout/hProcess11"/>
    <dgm:cxn modelId="{D3BD7A69-09A3-49C3-BD29-DCBE8AB84096}" type="presParOf" srcId="{00A4D3C7-960E-4470-80DB-47D3C115D634}" destId="{36111ED4-8A1F-4936-882D-FFB3820E3290}" srcOrd="0" destOrd="0" presId="urn:microsoft.com/office/officeart/2005/8/layout/hProcess11"/>
    <dgm:cxn modelId="{A8398E25-7E21-437A-8DAD-25D071ACB636}" type="presParOf" srcId="{36111ED4-8A1F-4936-882D-FFB3820E3290}" destId="{751C5160-29A2-49BA-8EAC-F86B2667EDD9}" srcOrd="0" destOrd="0" presId="urn:microsoft.com/office/officeart/2005/8/layout/hProcess11"/>
    <dgm:cxn modelId="{CACB3D92-0AE7-4B74-8562-5B9BE1E9CB1F}" type="presParOf" srcId="{36111ED4-8A1F-4936-882D-FFB3820E3290}" destId="{C646A5C5-3158-4B5F-A4DF-EA6B065F9E13}" srcOrd="1" destOrd="0" presId="urn:microsoft.com/office/officeart/2005/8/layout/hProcess11"/>
    <dgm:cxn modelId="{F83EF295-38A0-4E02-98E6-65012A2C1C52}" type="presParOf" srcId="{36111ED4-8A1F-4936-882D-FFB3820E3290}" destId="{56EB6DE3-E731-44EB-9288-7D6554D4562B}" srcOrd="2" destOrd="0" presId="urn:microsoft.com/office/officeart/2005/8/layout/hProcess11"/>
    <dgm:cxn modelId="{174080CB-5213-49D5-90E9-8CD9CBFD0A76}" type="presParOf" srcId="{00A4D3C7-960E-4470-80DB-47D3C115D634}" destId="{DD9A10AE-F188-4AC6-B0AF-C84151115FB6}" srcOrd="1" destOrd="0" presId="urn:microsoft.com/office/officeart/2005/8/layout/hProcess11"/>
    <dgm:cxn modelId="{E1E4D84E-C457-440E-8959-CC57104CE0AC}" type="presParOf" srcId="{00A4D3C7-960E-4470-80DB-47D3C115D634}" destId="{071C8120-0A1F-49EF-8E15-CDE9EACEDA7E}" srcOrd="2" destOrd="0" presId="urn:microsoft.com/office/officeart/2005/8/layout/hProcess11"/>
    <dgm:cxn modelId="{546B20AC-3AB3-4CAA-A539-54BD716EEF35}" type="presParOf" srcId="{071C8120-0A1F-49EF-8E15-CDE9EACEDA7E}" destId="{A713D482-6A39-45C1-808A-A49BFA9A45BA}" srcOrd="0" destOrd="0" presId="urn:microsoft.com/office/officeart/2005/8/layout/hProcess11"/>
    <dgm:cxn modelId="{63056D01-C2AF-453A-BA13-2D163EAF57D4}" type="presParOf" srcId="{071C8120-0A1F-49EF-8E15-CDE9EACEDA7E}" destId="{41F5F69B-49D3-49D9-807C-EE5BFCFF15C1}" srcOrd="1" destOrd="0" presId="urn:microsoft.com/office/officeart/2005/8/layout/hProcess11"/>
    <dgm:cxn modelId="{CA0696EC-5181-4132-AA69-F069236AC2AF}" type="presParOf" srcId="{071C8120-0A1F-49EF-8E15-CDE9EACEDA7E}" destId="{DDBB2D62-AC0E-4B8B-A2CC-85F084B0932D}" srcOrd="2" destOrd="0" presId="urn:microsoft.com/office/officeart/2005/8/layout/hProcess11"/>
    <dgm:cxn modelId="{622DE25B-E905-45F3-AB3A-09DD8DE07B2A}" type="presParOf" srcId="{00A4D3C7-960E-4470-80DB-47D3C115D634}" destId="{AE01A466-EFC9-4F58-A061-303876573BDE}" srcOrd="3" destOrd="0" presId="urn:microsoft.com/office/officeart/2005/8/layout/hProcess11"/>
    <dgm:cxn modelId="{D70D5E13-A7E8-416E-81E9-10B8F5F641EB}" type="presParOf" srcId="{00A4D3C7-960E-4470-80DB-47D3C115D634}" destId="{03CEE722-DE03-4200-BC44-02EF75B957B0}" srcOrd="4" destOrd="0" presId="urn:microsoft.com/office/officeart/2005/8/layout/hProcess11"/>
    <dgm:cxn modelId="{E16C6947-F1BE-4EED-ACDC-EF585536FB1A}" type="presParOf" srcId="{03CEE722-DE03-4200-BC44-02EF75B957B0}" destId="{12E2E344-3D26-4BD7-BDFD-225A10BE01C9}" srcOrd="0" destOrd="0" presId="urn:microsoft.com/office/officeart/2005/8/layout/hProcess11"/>
    <dgm:cxn modelId="{A8E957C1-4CA3-4A7E-B73D-EDC9F895DA67}" type="presParOf" srcId="{03CEE722-DE03-4200-BC44-02EF75B957B0}" destId="{A1397E89-C475-409E-AFA0-6A6CEA6758CD}" srcOrd="1" destOrd="0" presId="urn:microsoft.com/office/officeart/2005/8/layout/hProcess11"/>
    <dgm:cxn modelId="{85AFE2CA-5D23-46D5-882B-16DAC9501478}" type="presParOf" srcId="{03CEE722-DE03-4200-BC44-02EF75B957B0}" destId="{388F3142-174C-4B21-A4A4-55DFA49002B1}" srcOrd="2" destOrd="0" presId="urn:microsoft.com/office/officeart/2005/8/layout/hProcess11"/>
    <dgm:cxn modelId="{C9A6D74C-6A23-4997-84A7-E7DB0C1F783B}" type="presParOf" srcId="{00A4D3C7-960E-4470-80DB-47D3C115D634}" destId="{8D7E62A3-4B7B-4B45-B3AB-25DC4D226A67}" srcOrd="5" destOrd="0" presId="urn:microsoft.com/office/officeart/2005/8/layout/hProcess11"/>
    <dgm:cxn modelId="{C6545EC0-23C4-438D-A67D-AC6E7E403E40}" type="presParOf" srcId="{00A4D3C7-960E-4470-80DB-47D3C115D634}" destId="{5F702B5E-3539-42FC-9350-4A26D181AB1E}" srcOrd="6" destOrd="0" presId="urn:microsoft.com/office/officeart/2005/8/layout/hProcess11"/>
    <dgm:cxn modelId="{074D5C9C-3A6F-4EBC-B3AB-EBA4DA53DA53}" type="presParOf" srcId="{5F702B5E-3539-42FC-9350-4A26D181AB1E}" destId="{67480363-CE99-453B-9E78-AC501666D1EC}" srcOrd="0" destOrd="0" presId="urn:microsoft.com/office/officeart/2005/8/layout/hProcess11"/>
    <dgm:cxn modelId="{4DB970CC-6C63-4C76-A072-4F0E9B3E6E03}" type="presParOf" srcId="{5F702B5E-3539-42FC-9350-4A26D181AB1E}" destId="{BC75B0BA-DD29-467A-83E7-E9C8216E5865}" srcOrd="1" destOrd="0" presId="urn:microsoft.com/office/officeart/2005/8/layout/hProcess11"/>
    <dgm:cxn modelId="{BACCD7B1-250C-4E18-B023-C874D40ABFE0}" type="presParOf" srcId="{5F702B5E-3539-42FC-9350-4A26D181AB1E}" destId="{00A93BCA-FE0A-4341-A134-7D771D5EB82F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77E3A2-1DE9-46FE-9D37-605AAA9D96CA}">
      <dsp:nvSpPr>
        <dsp:cNvPr id="0" name=""/>
        <dsp:cNvSpPr/>
      </dsp:nvSpPr>
      <dsp:spPr>
        <a:xfrm>
          <a:off x="0" y="1164431"/>
          <a:ext cx="8597900" cy="1552574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1C5160-29A2-49BA-8EAC-F86B2667EDD9}">
      <dsp:nvSpPr>
        <dsp:cNvPr id="0" name=""/>
        <dsp:cNvSpPr/>
      </dsp:nvSpPr>
      <dsp:spPr>
        <a:xfrm>
          <a:off x="3872" y="0"/>
          <a:ext cx="1862738" cy="1552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b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Adopt plan</a:t>
          </a:r>
          <a:br>
            <a:rPr lang="en-US" sz="2400" kern="1200" dirty="0"/>
          </a:br>
          <a:r>
            <a:rPr lang="en-US" sz="2400" kern="1200" dirty="0"/>
            <a:t>3Q 2016</a:t>
          </a:r>
        </a:p>
      </dsp:txBody>
      <dsp:txXfrm>
        <a:off x="3872" y="0"/>
        <a:ext cx="1862738" cy="1552574"/>
      </dsp:txXfrm>
    </dsp:sp>
    <dsp:sp modelId="{C646A5C5-3158-4B5F-A4DF-EA6B065F9E13}">
      <dsp:nvSpPr>
        <dsp:cNvPr id="0" name=""/>
        <dsp:cNvSpPr/>
      </dsp:nvSpPr>
      <dsp:spPr>
        <a:xfrm>
          <a:off x="741170" y="1746646"/>
          <a:ext cx="388143" cy="3881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13D482-6A39-45C1-808A-A49BFA9A45BA}">
      <dsp:nvSpPr>
        <dsp:cNvPr id="0" name=""/>
        <dsp:cNvSpPr/>
      </dsp:nvSpPr>
      <dsp:spPr>
        <a:xfrm>
          <a:off x="1959748" y="2328862"/>
          <a:ext cx="1862738" cy="1552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Implement</a:t>
          </a:r>
          <a:br>
            <a:rPr lang="en-US" sz="2400" kern="1200" dirty="0"/>
          </a:br>
          <a:r>
            <a:rPr lang="en-US" sz="2400" kern="1200" dirty="0"/>
            <a:t>4Q 2016</a:t>
          </a:r>
        </a:p>
      </dsp:txBody>
      <dsp:txXfrm>
        <a:off x="1959748" y="2328862"/>
        <a:ext cx="1862738" cy="1552574"/>
      </dsp:txXfrm>
    </dsp:sp>
    <dsp:sp modelId="{41F5F69B-49D3-49D9-807C-EE5BFCFF15C1}">
      <dsp:nvSpPr>
        <dsp:cNvPr id="0" name=""/>
        <dsp:cNvSpPr/>
      </dsp:nvSpPr>
      <dsp:spPr>
        <a:xfrm>
          <a:off x="2697045" y="1746646"/>
          <a:ext cx="388143" cy="3881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E2E344-3D26-4BD7-BDFD-225A10BE01C9}">
      <dsp:nvSpPr>
        <dsp:cNvPr id="0" name=""/>
        <dsp:cNvSpPr/>
      </dsp:nvSpPr>
      <dsp:spPr>
        <a:xfrm>
          <a:off x="3915623" y="0"/>
          <a:ext cx="1862738" cy="1552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b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Evaluate</a:t>
          </a:r>
          <a:br>
            <a:rPr lang="en-US" sz="2400" kern="1200" dirty="0"/>
          </a:br>
          <a:r>
            <a:rPr lang="en-US" sz="2400" kern="1200" dirty="0"/>
            <a:t>3Q 2017</a:t>
          </a:r>
        </a:p>
      </dsp:txBody>
      <dsp:txXfrm>
        <a:off x="3915623" y="0"/>
        <a:ext cx="1862738" cy="1552574"/>
      </dsp:txXfrm>
    </dsp:sp>
    <dsp:sp modelId="{A1397E89-C475-409E-AFA0-6A6CEA6758CD}">
      <dsp:nvSpPr>
        <dsp:cNvPr id="0" name=""/>
        <dsp:cNvSpPr/>
      </dsp:nvSpPr>
      <dsp:spPr>
        <a:xfrm>
          <a:off x="4652920" y="1746646"/>
          <a:ext cx="388143" cy="3881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480363-CE99-453B-9E78-AC501666D1EC}">
      <dsp:nvSpPr>
        <dsp:cNvPr id="0" name=""/>
        <dsp:cNvSpPr/>
      </dsp:nvSpPr>
      <dsp:spPr>
        <a:xfrm>
          <a:off x="5871498" y="2328862"/>
          <a:ext cx="1862738" cy="1552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Adjust</a:t>
          </a:r>
          <a:br>
            <a:rPr lang="en-US" sz="2400" kern="1200" dirty="0"/>
          </a:br>
          <a:r>
            <a:rPr lang="en-US" sz="2400" kern="1200" dirty="0"/>
            <a:t>4Q 2017</a:t>
          </a:r>
        </a:p>
      </dsp:txBody>
      <dsp:txXfrm>
        <a:off x="5871498" y="2328862"/>
        <a:ext cx="1862738" cy="1552574"/>
      </dsp:txXfrm>
    </dsp:sp>
    <dsp:sp modelId="{BC75B0BA-DD29-467A-83E7-E9C8216E5865}">
      <dsp:nvSpPr>
        <dsp:cNvPr id="0" name=""/>
        <dsp:cNvSpPr/>
      </dsp:nvSpPr>
      <dsp:spPr>
        <a:xfrm>
          <a:off x="6608796" y="1746646"/>
          <a:ext cx="388143" cy="3881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9373453" y="0"/>
            <a:ext cx="1219518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7427201" y="3681414"/>
            <a:ext cx="4764799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reeform 8"/>
          <p:cNvSpPr/>
          <p:nvPr/>
        </p:nvSpPr>
        <p:spPr>
          <a:xfrm>
            <a:off x="9188726" y="-8467"/>
            <a:ext cx="3006450" cy="6866467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5667" h="6866467">
                <a:moveTo>
                  <a:pt x="2023534" y="8467"/>
                </a:moveTo>
                <a:lnTo>
                  <a:pt x="0" y="6866467"/>
                </a:lnTo>
                <a:lnTo>
                  <a:pt x="2997200" y="6858000"/>
                </a:lnTo>
                <a:cubicBezTo>
                  <a:pt x="3000022" y="4572000"/>
                  <a:pt x="3002845" y="2286000"/>
                  <a:pt x="3005667" y="0"/>
                </a:cubicBezTo>
                <a:lnTo>
                  <a:pt x="2023534" y="8467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Freeform 9"/>
          <p:cNvSpPr/>
          <p:nvPr/>
        </p:nvSpPr>
        <p:spPr>
          <a:xfrm>
            <a:off x="9603701" y="-8467"/>
            <a:ext cx="2591475" cy="6866467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0800" h="6866467">
                <a:moveTo>
                  <a:pt x="0" y="0"/>
                </a:moveTo>
                <a:lnTo>
                  <a:pt x="1202267" y="6866467"/>
                </a:lnTo>
                <a:lnTo>
                  <a:pt x="2590800" y="6866467"/>
                </a:lnTo>
                <a:cubicBezTo>
                  <a:pt x="2587978" y="4577645"/>
                  <a:pt x="2585155" y="2288822"/>
                  <a:pt x="2582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Freeform 10"/>
          <p:cNvSpPr/>
          <p:nvPr/>
        </p:nvSpPr>
        <p:spPr>
          <a:xfrm>
            <a:off x="8934660" y="3048000"/>
            <a:ext cx="3260516" cy="3810000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Freeform 11"/>
          <p:cNvSpPr/>
          <p:nvPr/>
        </p:nvSpPr>
        <p:spPr>
          <a:xfrm>
            <a:off x="9341166" y="-8467"/>
            <a:ext cx="2854010" cy="6866467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Freeform 12"/>
          <p:cNvSpPr/>
          <p:nvPr/>
        </p:nvSpPr>
        <p:spPr>
          <a:xfrm>
            <a:off x="10907908" y="-8467"/>
            <a:ext cx="1287268" cy="6866467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4" name="Freeform 13"/>
          <p:cNvSpPr/>
          <p:nvPr/>
        </p:nvSpPr>
        <p:spPr>
          <a:xfrm>
            <a:off x="10941783" y="-8468"/>
            <a:ext cx="1270575" cy="6866467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5" name="Freeform 14"/>
          <p:cNvSpPr/>
          <p:nvPr/>
        </p:nvSpPr>
        <p:spPr>
          <a:xfrm>
            <a:off x="-8468" y="-8468"/>
            <a:ext cx="863825" cy="5698067"/>
          </a:xfrm>
          <a:custGeom>
            <a:avLst/>
            <a:gdLst>
              <a:gd name="connsiteX0" fmla="*/ 0 w 863600"/>
              <a:gd name="connsiteY0" fmla="*/ 8467 h 5698067"/>
              <a:gd name="connsiteX1" fmla="*/ 863600 w 863600"/>
              <a:gd name="connsiteY1" fmla="*/ 0 h 5698067"/>
              <a:gd name="connsiteX2" fmla="*/ 863600 w 863600"/>
              <a:gd name="connsiteY2" fmla="*/ 16934 h 5698067"/>
              <a:gd name="connsiteX3" fmla="*/ 0 w 863600"/>
              <a:gd name="connsiteY3" fmla="*/ 5698067 h 5698067"/>
              <a:gd name="connsiteX4" fmla="*/ 0 w 863600"/>
              <a:gd name="connsiteY4" fmla="*/ 8467 h 5698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3600" h="5698067">
                <a:moveTo>
                  <a:pt x="0" y="8467"/>
                </a:moveTo>
                <a:lnTo>
                  <a:pt x="863600" y="0"/>
                </a:lnTo>
                <a:lnTo>
                  <a:pt x="863600" y="16934"/>
                </a:lnTo>
                <a:lnTo>
                  <a:pt x="0" y="5698067"/>
                </a:lnTo>
                <a:lnTo>
                  <a:pt x="0" y="8467"/>
                </a:ln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6" name="Freeform 15"/>
          <p:cNvSpPr/>
          <p:nvPr/>
        </p:nvSpPr>
        <p:spPr>
          <a:xfrm>
            <a:off x="10374369" y="3589868"/>
            <a:ext cx="1820807" cy="3268133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460" y="2404534"/>
            <a:ext cx="776895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460" y="4050834"/>
            <a:ext cx="776895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F0EC-4F60-4544-9956-271209A740FE}" type="datetimeFigureOut">
              <a:rPr lang="en-US" smtClean="0"/>
              <a:t>6/19/2017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A5AD-5AEC-42D0-A3BE-F46B405763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727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F0EC-4F60-4544-9956-271209A740FE}" type="datetimeFigureOut">
              <a:rPr lang="en-US" smtClean="0"/>
              <a:t>6/19/2017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A5AD-5AEC-42D0-A3BE-F46B405763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28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512" y="2700868"/>
            <a:ext cx="8598907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512" y="4527448"/>
            <a:ext cx="8598907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F0EC-4F60-4544-9956-271209A740FE}" type="datetimeFigureOut">
              <a:rPr lang="en-US" smtClean="0"/>
              <a:t>6/19/2017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A5AD-5AEC-42D0-A3BE-F46B405763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949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511" y="2160589"/>
            <a:ext cx="418512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1296" y="2160590"/>
            <a:ext cx="418512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F0EC-4F60-4544-9956-271209A740FE}" type="datetimeFigureOut">
              <a:rPr lang="en-US" smtClean="0"/>
              <a:t>6/19/2017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A5AD-5AEC-42D0-A3BE-F46B405763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616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922" y="2160983"/>
            <a:ext cx="41867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922" y="2737246"/>
            <a:ext cx="418671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9709" y="2160983"/>
            <a:ext cx="418670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9710" y="2737246"/>
            <a:ext cx="418670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F0EC-4F60-4544-9956-271209A740FE}" type="datetimeFigureOut">
              <a:rPr lang="en-US" smtClean="0"/>
              <a:t>6/19/2017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A5AD-5AEC-42D0-A3BE-F46B405763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331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511" y="609600"/>
            <a:ext cx="8598907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F0EC-4F60-4544-9956-271209A740FE}" type="datetimeFigureOut">
              <a:rPr lang="en-US" smtClean="0"/>
              <a:t>6/19/2017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A5AD-5AEC-42D0-A3BE-F46B405763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16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F0EC-4F60-4544-9956-271209A740FE}" type="datetimeFigureOut">
              <a:rPr lang="en-US" smtClean="0"/>
              <a:t>6/19/2017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A5AD-5AEC-42D0-A3BE-F46B405763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86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510" y="1498604"/>
            <a:ext cx="385553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1701" y="514925"/>
            <a:ext cx="451471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510" y="2777069"/>
            <a:ext cx="385553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F0EC-4F60-4544-9956-271209A740FE}" type="datetimeFigureOut">
              <a:rPr lang="en-US" smtClean="0"/>
              <a:t>6/19/2017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A5AD-5AEC-42D0-A3BE-F46B405763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625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511" y="4800600"/>
            <a:ext cx="8598906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511" y="609600"/>
            <a:ext cx="8598907" cy="3845718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511" y="5367338"/>
            <a:ext cx="8598906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F0EC-4F60-4544-9956-271209A740FE}" type="datetimeFigureOut">
              <a:rPr lang="en-US" smtClean="0"/>
              <a:t>6/19/2017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A5AD-5AEC-42D0-A3BE-F46B405763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783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512" y="609600"/>
            <a:ext cx="8598907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512" y="4470400"/>
            <a:ext cx="8598907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F0EC-4F60-4544-9956-271209A740FE}" type="datetimeFigureOut">
              <a:rPr lang="en-US" smtClean="0"/>
              <a:t>6/19/2017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A5AD-5AEC-42D0-A3BE-F46B405763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848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577" y="609600"/>
            <a:ext cx="809624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512" y="4470400"/>
            <a:ext cx="8598907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F0EC-4F60-4544-9956-271209A740FE}" type="datetimeFigureOut">
              <a:rPr lang="en-US" smtClean="0"/>
              <a:t>6/19/2017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A5AD-5AEC-42D0-A3BE-F46B40576360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495" y="3632200"/>
            <a:ext cx="722640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42011" y="790378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5327" y="2886556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lvl="0">
              <a:spcBef>
                <a:spcPct val="0"/>
              </a:spcBef>
              <a:buNone/>
              <a:defRPr sz="8000" b="0" cap="all" baseline="0">
                <a:ln w="3175" cmpd="sng">
                  <a:noFill/>
                </a:ln>
                <a:effectLst/>
                <a:latin typeface="Arial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9981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512" y="1931988"/>
            <a:ext cx="8598907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512" y="4527448"/>
            <a:ext cx="8598907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F0EC-4F60-4544-9956-271209A740FE}" type="datetimeFigureOut">
              <a:rPr lang="en-US" smtClean="0"/>
              <a:t>6/19/2017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A5AD-5AEC-42D0-A3BE-F46B405763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703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577" y="609600"/>
            <a:ext cx="809624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512" y="4527448"/>
            <a:ext cx="8598907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F0EC-4F60-4544-9956-271209A740FE}" type="datetimeFigureOut">
              <a:rPr lang="en-US" smtClean="0"/>
              <a:t>6/19/2017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A5AD-5AEC-42D0-A3BE-F46B40576360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509" y="4013200"/>
            <a:ext cx="8598908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42011" y="790378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5327" y="2886556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lvl="0">
              <a:spcBef>
                <a:spcPct val="0"/>
              </a:spcBef>
              <a:buNone/>
              <a:defRPr sz="8000" b="0" cap="all" baseline="0">
                <a:ln w="3175" cmpd="sng">
                  <a:noFill/>
                </a:ln>
                <a:effectLst/>
                <a:latin typeface="Arial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97398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978" y="609600"/>
            <a:ext cx="8590440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512" y="4527448"/>
            <a:ext cx="8598907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F0EC-4F60-4544-9956-271209A740FE}" type="datetimeFigureOut">
              <a:rPr lang="en-US" smtClean="0"/>
              <a:t>6/19/2017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A5AD-5AEC-42D0-A3BE-F46B40576360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509" y="4013200"/>
            <a:ext cx="8598908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4312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F0EC-4F60-4544-9956-271209A740FE}" type="datetimeFigureOut">
              <a:rPr lang="en-US" smtClean="0"/>
              <a:t>6/19/2017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A5AD-5AEC-42D0-A3BE-F46B405763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80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9749" y="609600"/>
            <a:ext cx="130508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511" y="609600"/>
            <a:ext cx="7061989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F0EC-4F60-4544-9956-271209A740FE}" type="datetimeFigureOut">
              <a:rPr lang="en-US" smtClean="0"/>
              <a:t>6/19/2017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A5AD-5AEC-42D0-A3BE-F46B405763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164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427201" y="3681414"/>
            <a:ext cx="4764799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9373453" y="0"/>
            <a:ext cx="1219518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reeform 8"/>
          <p:cNvSpPr/>
          <p:nvPr/>
        </p:nvSpPr>
        <p:spPr>
          <a:xfrm>
            <a:off x="9188726" y="-8467"/>
            <a:ext cx="3006450" cy="6866467"/>
          </a:xfrm>
          <a:custGeom>
            <a:avLst/>
            <a:gdLst>
              <a:gd name="connsiteX0" fmla="*/ 2023534 w 3005667"/>
              <a:gd name="connsiteY0" fmla="*/ 8467 h 6866467"/>
              <a:gd name="connsiteX1" fmla="*/ 0 w 3005667"/>
              <a:gd name="connsiteY1" fmla="*/ 6866467 h 6866467"/>
              <a:gd name="connsiteX2" fmla="*/ 2997200 w 3005667"/>
              <a:gd name="connsiteY2" fmla="*/ 6858000 h 6866467"/>
              <a:gd name="connsiteX3" fmla="*/ 3005667 w 3005667"/>
              <a:gd name="connsiteY3" fmla="*/ 0 h 6866467"/>
              <a:gd name="connsiteX4" fmla="*/ 2023534 w 3005667"/>
              <a:gd name="connsiteY4" fmla="*/ 8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5667" h="6866467">
                <a:moveTo>
                  <a:pt x="2023534" y="8467"/>
                </a:moveTo>
                <a:lnTo>
                  <a:pt x="0" y="6866467"/>
                </a:lnTo>
                <a:lnTo>
                  <a:pt x="2997200" y="6858000"/>
                </a:lnTo>
                <a:cubicBezTo>
                  <a:pt x="3000022" y="4572000"/>
                  <a:pt x="3002845" y="2286000"/>
                  <a:pt x="3005667" y="0"/>
                </a:cubicBezTo>
                <a:lnTo>
                  <a:pt x="2023534" y="8467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Freeform 9"/>
          <p:cNvSpPr/>
          <p:nvPr/>
        </p:nvSpPr>
        <p:spPr>
          <a:xfrm>
            <a:off x="9603701" y="-8467"/>
            <a:ext cx="2591475" cy="6866467"/>
          </a:xfrm>
          <a:custGeom>
            <a:avLst/>
            <a:gdLst>
              <a:gd name="connsiteX0" fmla="*/ 0 w 2590800"/>
              <a:gd name="connsiteY0" fmla="*/ 0 h 6866467"/>
              <a:gd name="connsiteX1" fmla="*/ 1202267 w 2590800"/>
              <a:gd name="connsiteY1" fmla="*/ 6866467 h 6866467"/>
              <a:gd name="connsiteX2" fmla="*/ 2590800 w 2590800"/>
              <a:gd name="connsiteY2" fmla="*/ 6866467 h 6866467"/>
              <a:gd name="connsiteX3" fmla="*/ 2582333 w 2590800"/>
              <a:gd name="connsiteY3" fmla="*/ 0 h 6866467"/>
              <a:gd name="connsiteX4" fmla="*/ 0 w 2590800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0800" h="6866467">
                <a:moveTo>
                  <a:pt x="0" y="0"/>
                </a:moveTo>
                <a:lnTo>
                  <a:pt x="1202267" y="6866467"/>
                </a:lnTo>
                <a:lnTo>
                  <a:pt x="2590800" y="6866467"/>
                </a:lnTo>
                <a:cubicBezTo>
                  <a:pt x="2587978" y="4577645"/>
                  <a:pt x="2585155" y="2288822"/>
                  <a:pt x="258233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Freeform 10"/>
          <p:cNvSpPr/>
          <p:nvPr/>
        </p:nvSpPr>
        <p:spPr>
          <a:xfrm>
            <a:off x="8934660" y="3048000"/>
            <a:ext cx="3260516" cy="3810000"/>
          </a:xfrm>
          <a:custGeom>
            <a:avLst/>
            <a:gdLst>
              <a:gd name="connsiteX0" fmla="*/ 0 w 3259667"/>
              <a:gd name="connsiteY0" fmla="*/ 3810000 h 3810000"/>
              <a:gd name="connsiteX1" fmla="*/ 3251200 w 3259667"/>
              <a:gd name="connsiteY1" fmla="*/ 0 h 3810000"/>
              <a:gd name="connsiteX2" fmla="*/ 3259667 w 3259667"/>
              <a:gd name="connsiteY2" fmla="*/ 3810000 h 3810000"/>
              <a:gd name="connsiteX3" fmla="*/ 0 w 3259667"/>
              <a:gd name="connsiteY3" fmla="*/ 381000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Freeform 11"/>
          <p:cNvSpPr/>
          <p:nvPr/>
        </p:nvSpPr>
        <p:spPr>
          <a:xfrm>
            <a:off x="9341166" y="-8467"/>
            <a:ext cx="2854010" cy="6866467"/>
          </a:xfrm>
          <a:custGeom>
            <a:avLst/>
            <a:gdLst>
              <a:gd name="connsiteX0" fmla="*/ 0 w 2853267"/>
              <a:gd name="connsiteY0" fmla="*/ 0 h 6866467"/>
              <a:gd name="connsiteX1" fmla="*/ 2472267 w 2853267"/>
              <a:gd name="connsiteY1" fmla="*/ 6866467 h 6866467"/>
              <a:gd name="connsiteX2" fmla="*/ 2853267 w 2853267"/>
              <a:gd name="connsiteY2" fmla="*/ 6858000 h 6866467"/>
              <a:gd name="connsiteX3" fmla="*/ 2853267 w 2853267"/>
              <a:gd name="connsiteY3" fmla="*/ 0 h 6866467"/>
              <a:gd name="connsiteX4" fmla="*/ 0 w 2853267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Freeform 12"/>
          <p:cNvSpPr/>
          <p:nvPr/>
        </p:nvSpPr>
        <p:spPr>
          <a:xfrm>
            <a:off x="10907908" y="-8467"/>
            <a:ext cx="1287268" cy="6866467"/>
          </a:xfrm>
          <a:custGeom>
            <a:avLst/>
            <a:gdLst>
              <a:gd name="connsiteX0" fmla="*/ 1016000 w 1286933"/>
              <a:gd name="connsiteY0" fmla="*/ 0 h 6866467"/>
              <a:gd name="connsiteX1" fmla="*/ 0 w 1286933"/>
              <a:gd name="connsiteY1" fmla="*/ 6866467 h 6866467"/>
              <a:gd name="connsiteX2" fmla="*/ 1286933 w 1286933"/>
              <a:gd name="connsiteY2" fmla="*/ 6866467 h 6866467"/>
              <a:gd name="connsiteX3" fmla="*/ 1278466 w 1286933"/>
              <a:gd name="connsiteY3" fmla="*/ 0 h 6866467"/>
              <a:gd name="connsiteX4" fmla="*/ 1016000 w 1286933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4" name="Freeform 13"/>
          <p:cNvSpPr/>
          <p:nvPr/>
        </p:nvSpPr>
        <p:spPr>
          <a:xfrm>
            <a:off x="10941783" y="-8468"/>
            <a:ext cx="1270575" cy="6866467"/>
          </a:xfrm>
          <a:custGeom>
            <a:avLst/>
            <a:gdLst>
              <a:gd name="connsiteX0" fmla="*/ 0 w 1244600"/>
              <a:gd name="connsiteY0" fmla="*/ 0 h 6874934"/>
              <a:gd name="connsiteX1" fmla="*/ 1117600 w 1244600"/>
              <a:gd name="connsiteY1" fmla="*/ 6866467 h 6874934"/>
              <a:gd name="connsiteX2" fmla="*/ 1244600 w 1244600"/>
              <a:gd name="connsiteY2" fmla="*/ 6874934 h 6874934"/>
              <a:gd name="connsiteX3" fmla="*/ 1236134 w 1244600"/>
              <a:gd name="connsiteY3" fmla="*/ 0 h 6874934"/>
              <a:gd name="connsiteX4" fmla="*/ 0 w 1244600"/>
              <a:gd name="connsiteY4" fmla="*/ 0 h 6874934"/>
              <a:gd name="connsiteX0" fmla="*/ 0 w 1253067"/>
              <a:gd name="connsiteY0" fmla="*/ 0 h 6874934"/>
              <a:gd name="connsiteX1" fmla="*/ 1117600 w 1253067"/>
              <a:gd name="connsiteY1" fmla="*/ 6866467 h 6874934"/>
              <a:gd name="connsiteX2" fmla="*/ 1244600 w 1253067"/>
              <a:gd name="connsiteY2" fmla="*/ 6874934 h 6874934"/>
              <a:gd name="connsiteX3" fmla="*/ 1253067 w 1253067"/>
              <a:gd name="connsiteY3" fmla="*/ 0 h 6874934"/>
              <a:gd name="connsiteX4" fmla="*/ 0 w 1253067"/>
              <a:gd name="connsiteY4" fmla="*/ 0 h 6874934"/>
              <a:gd name="connsiteX0" fmla="*/ 0 w 1270244"/>
              <a:gd name="connsiteY0" fmla="*/ 0 h 6866467"/>
              <a:gd name="connsiteX1" fmla="*/ 1117600 w 1270244"/>
              <a:gd name="connsiteY1" fmla="*/ 6866467 h 6866467"/>
              <a:gd name="connsiteX2" fmla="*/ 1270000 w 1270244"/>
              <a:gd name="connsiteY2" fmla="*/ 6866467 h 6866467"/>
              <a:gd name="connsiteX3" fmla="*/ 1253067 w 1270244"/>
              <a:gd name="connsiteY3" fmla="*/ 0 h 6866467"/>
              <a:gd name="connsiteX4" fmla="*/ 0 w 1270244"/>
              <a:gd name="connsiteY4" fmla="*/ 0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5" name="Freeform 14"/>
          <p:cNvSpPr/>
          <p:nvPr/>
        </p:nvSpPr>
        <p:spPr>
          <a:xfrm>
            <a:off x="10374369" y="3589868"/>
            <a:ext cx="1820807" cy="3268133"/>
          </a:xfrm>
          <a:custGeom>
            <a:avLst/>
            <a:gdLst>
              <a:gd name="connsiteX0" fmla="*/ 0 w 1820333"/>
              <a:gd name="connsiteY0" fmla="*/ 3268133 h 3268133"/>
              <a:gd name="connsiteX1" fmla="*/ 1811866 w 1820333"/>
              <a:gd name="connsiteY1" fmla="*/ 0 h 3268133"/>
              <a:gd name="connsiteX2" fmla="*/ 1820333 w 1820333"/>
              <a:gd name="connsiteY2" fmla="*/ 3259666 h 3268133"/>
              <a:gd name="connsiteX3" fmla="*/ 0 w 1820333"/>
              <a:gd name="connsiteY3" fmla="*/ 3268133 h 326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6" name="Freeform 15"/>
          <p:cNvSpPr/>
          <p:nvPr/>
        </p:nvSpPr>
        <p:spPr>
          <a:xfrm>
            <a:off x="-8469" y="4013201"/>
            <a:ext cx="457319" cy="2853267"/>
          </a:xfrm>
          <a:custGeom>
            <a:avLst/>
            <a:gdLst>
              <a:gd name="connsiteX0" fmla="*/ 0 w 457200"/>
              <a:gd name="connsiteY0" fmla="*/ 0 h 2853267"/>
              <a:gd name="connsiteX1" fmla="*/ 457200 w 457200"/>
              <a:gd name="connsiteY1" fmla="*/ 2853267 h 2853267"/>
              <a:gd name="connsiteX2" fmla="*/ 0 w 457200"/>
              <a:gd name="connsiteY2" fmla="*/ 2844800 h 2853267"/>
              <a:gd name="connsiteX3" fmla="*/ 0 w 457200"/>
              <a:gd name="connsiteY3" fmla="*/ 0 h 2853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511" y="609600"/>
            <a:ext cx="8598907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511" y="2160590"/>
            <a:ext cx="859890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7010" y="6041363"/>
            <a:ext cx="912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1F0EC-4F60-4544-9956-271209A740FE}" type="datetimeFigureOut">
              <a:rPr lang="en-US" smtClean="0"/>
              <a:t>6/19/2017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511" y="6041363"/>
            <a:ext cx="62992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2901" y="6041363"/>
            <a:ext cx="683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EC7A5AD-5AEC-42D0-A3BE-F46B405763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19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6" name="Rectangle 8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Lwins Cleaning</a:t>
            </a:r>
            <a:br>
              <a:rPr lang="en-US" dirty="0"/>
            </a:br>
            <a:r>
              <a:rPr lang="en-US" dirty="0"/>
              <a:t>2017 Sales Proposal</a:t>
            </a:r>
          </a:p>
        </p:txBody>
      </p:sp>
      <p:sp>
        <p:nvSpPr>
          <p:cNvPr id="89097" name="Rectangle 9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/>
              <a:t>Zoe Lwin</a:t>
            </a:r>
          </a:p>
          <a:p>
            <a:r>
              <a:rPr lang="en-US" i="1" dirty="0"/>
              <a:t>Senior Vice President, Worldwide Sales</a:t>
            </a:r>
          </a:p>
          <a:p>
            <a:r>
              <a:rPr lang="en-AU" dirty="0"/>
              <a:t>June 18 2017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7950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We’ll Cover Today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review of our current services and profits</a:t>
            </a:r>
          </a:p>
          <a:p>
            <a:r>
              <a:rPr lang="en-US" dirty="0"/>
              <a:t>2016 sales research</a:t>
            </a:r>
          </a:p>
          <a:p>
            <a:r>
              <a:rPr lang="en-US" dirty="0"/>
              <a:t>Proposed new ideas</a:t>
            </a:r>
          </a:p>
          <a:p>
            <a:r>
              <a:rPr lang="en-US" dirty="0"/>
              <a:t>Strategy and schedule</a:t>
            </a:r>
          </a:p>
          <a:p>
            <a:r>
              <a:rPr lang="en-US" dirty="0"/>
              <a:t>Questions and answers</a:t>
            </a:r>
          </a:p>
        </p:txBody>
      </p:sp>
    </p:spTree>
    <p:extLst>
      <p:ext uri="{BB962C8B-B14F-4D97-AF65-F5344CB8AC3E}">
        <p14:creationId xmlns:p14="http://schemas.microsoft.com/office/powerpoint/2010/main" val="3807692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Current Services</a:t>
            </a:r>
          </a:p>
        </p:txBody>
      </p:sp>
      <p:sp>
        <p:nvSpPr>
          <p:cNvPr id="92164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1231426" y="2160591"/>
            <a:ext cx="3147143" cy="3880772"/>
          </a:xfrm>
        </p:spPr>
        <p:txBody>
          <a:bodyPr>
            <a:normAutofit/>
          </a:bodyPr>
          <a:lstStyle/>
          <a:p>
            <a:r>
              <a:rPr lang="en-US" dirty="0"/>
              <a:t>Commercial</a:t>
            </a:r>
          </a:p>
          <a:p>
            <a:pPr lvl="1"/>
            <a:r>
              <a:rPr lang="en-AU" dirty="0"/>
              <a:t>C</a:t>
            </a:r>
            <a:r>
              <a:rPr lang="en-US" dirty="0" err="1"/>
              <a:t>arpet</a:t>
            </a:r>
            <a:r>
              <a:rPr lang="en-US" dirty="0"/>
              <a:t> Cleaning</a:t>
            </a:r>
          </a:p>
          <a:p>
            <a:pPr lvl="1"/>
            <a:r>
              <a:rPr lang="en-AU" dirty="0"/>
              <a:t>Office cleaning</a:t>
            </a:r>
          </a:p>
          <a:p>
            <a:pPr lvl="1"/>
            <a:r>
              <a:rPr lang="en-AU" dirty="0"/>
              <a:t>Window Cleaning</a:t>
            </a:r>
          </a:p>
          <a:p>
            <a:pPr lvl="1"/>
            <a:r>
              <a:rPr lang="en-AU" dirty="0"/>
              <a:t>Builders Cleans</a:t>
            </a:r>
          </a:p>
          <a:p>
            <a:pPr lvl="1"/>
            <a:r>
              <a:rPr lang="en-AU" dirty="0"/>
              <a:t>Pressure Cleaning</a:t>
            </a:r>
          </a:p>
          <a:p>
            <a:pPr marL="457200" lvl="1" indent="0">
              <a:buNone/>
            </a:pPr>
            <a:endParaRPr lang="en-AU" dirty="0"/>
          </a:p>
          <a:p>
            <a:pPr lvl="1"/>
            <a:endParaRPr lang="en-US" dirty="0"/>
          </a:p>
          <a:p>
            <a:endParaRPr lang="en-US" dirty="0">
              <a:solidFill>
                <a:srgbClr val="FF0000"/>
              </a:solidFill>
            </a:endParaRPr>
          </a:p>
          <a:p>
            <a:pPr marL="457200" lvl="1" indent="0">
              <a:buNone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2165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5091296" y="2160590"/>
            <a:ext cx="4185124" cy="3880773"/>
          </a:xfrm>
        </p:spPr>
        <p:txBody>
          <a:bodyPr/>
          <a:lstStyle/>
          <a:p>
            <a:pPr lvl="1"/>
            <a:r>
              <a:rPr lang="en-AU" sz="1800" dirty="0"/>
              <a:t>Domestic</a:t>
            </a:r>
          </a:p>
          <a:p>
            <a:pPr lvl="2"/>
            <a:r>
              <a:rPr lang="en-AU" sz="1600" dirty="0"/>
              <a:t>Carpet Cleaning</a:t>
            </a:r>
          </a:p>
          <a:p>
            <a:pPr lvl="2"/>
            <a:r>
              <a:rPr lang="en-AU" sz="1600" dirty="0"/>
              <a:t>Window Cleaning	</a:t>
            </a:r>
          </a:p>
          <a:p>
            <a:pPr lvl="2"/>
            <a:r>
              <a:rPr lang="en-AU" sz="1600" dirty="0"/>
              <a:t>Upholstery Cleaning</a:t>
            </a:r>
          </a:p>
          <a:p>
            <a:pPr lvl="2"/>
            <a:r>
              <a:rPr lang="en-AU" sz="1600" dirty="0"/>
              <a:t>Roof Cleaning</a:t>
            </a:r>
          </a:p>
          <a:p>
            <a:pPr lvl="2"/>
            <a:r>
              <a:rPr lang="en-AU" sz="1600" dirty="0"/>
              <a:t>General Cleaning</a:t>
            </a:r>
          </a:p>
          <a:p>
            <a:pPr lvl="2"/>
            <a:r>
              <a:rPr lang="en-AU" sz="1600" dirty="0"/>
              <a:t>Insurance Reporting</a:t>
            </a:r>
          </a:p>
          <a:p>
            <a:pPr lvl="1"/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101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Previous Year Profits</a:t>
            </a:r>
            <a:br>
              <a:rPr lang="en-US" dirty="0"/>
            </a:br>
            <a:r>
              <a:rPr lang="en-US" dirty="0"/>
              <a:t>(in thousands)</a:t>
            </a: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5900090"/>
              </p:ext>
            </p:extLst>
          </p:nvPr>
        </p:nvGraphicFramePr>
        <p:xfrm>
          <a:off x="677863" y="2160588"/>
          <a:ext cx="8597900" cy="353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9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9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9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494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8388"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2014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2015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2016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388"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Revenue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68580" algn="dec"/>
                        </a:tabLs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20.2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54.4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88"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Cost of Sales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AU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.6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6.2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9.2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388"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Gross Profit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16.6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49.2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90.8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8388"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Total Expenses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6.06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16.2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30.6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8388"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Pre-Tax Profit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10.52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33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60.2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61672"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Pre-Tax Profit as</a:t>
                      </a:r>
                      <a:r>
                        <a:rPr lang="en-US" sz="1800" kern="1200" baseline="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Percent of Revenues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64.6%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59.6%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333333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60.2%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936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2016 Sales Research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Customers</a:t>
            </a:r>
          </a:p>
          <a:p>
            <a:pPr lvl="1"/>
            <a:r>
              <a:rPr lang="en-US" dirty="0"/>
              <a:t>2017 is projected to attract 1,105 new customers</a:t>
            </a:r>
          </a:p>
          <a:p>
            <a:pPr lvl="1"/>
            <a:r>
              <a:rPr lang="en-US" dirty="0"/>
              <a:t>27% of first-time customers have become repeat customers</a:t>
            </a:r>
          </a:p>
          <a:p>
            <a:r>
              <a:rPr lang="en-US" dirty="0"/>
              <a:t>Transactions</a:t>
            </a:r>
          </a:p>
          <a:p>
            <a:pPr lvl="1"/>
            <a:r>
              <a:rPr lang="en-US" dirty="0"/>
              <a:t>Average sale transaction = $220.00</a:t>
            </a:r>
          </a:p>
          <a:p>
            <a:pPr lvl="1"/>
            <a:r>
              <a:rPr lang="en-US" dirty="0"/>
              <a:t>75% of customers have bought at least 1 non-sale item in addition to a sale item</a:t>
            </a:r>
          </a:p>
        </p:txBody>
      </p:sp>
    </p:spTree>
    <p:extLst>
      <p:ext uri="{BB962C8B-B14F-4D97-AF65-F5344CB8AC3E}">
        <p14:creationId xmlns:p14="http://schemas.microsoft.com/office/powerpoint/2010/main" val="3351730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Proposed Service Improvements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2"/>
            <a:r>
              <a:rPr lang="en-AU" sz="1800" dirty="0"/>
              <a:t>Upholstery Cleaning – Commercial &amp; Domestic</a:t>
            </a:r>
          </a:p>
          <a:p>
            <a:pPr lvl="2"/>
            <a:r>
              <a:rPr lang="en-AU" sz="1800" dirty="0"/>
              <a:t>Roof Cleaning - Commercial &amp; Domestic</a:t>
            </a:r>
          </a:p>
          <a:p>
            <a:pPr lvl="2"/>
            <a:r>
              <a:rPr lang="en-AU" sz="1800" dirty="0"/>
              <a:t>General Cleaning - Commercial &amp; Domestic </a:t>
            </a:r>
          </a:p>
          <a:p>
            <a:pPr lvl="2"/>
            <a:r>
              <a:rPr lang="en-AU" sz="1800" dirty="0"/>
              <a:t>Insurance Reporting - Commercial &amp; Domestic 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5447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Schedule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0975334"/>
              </p:ext>
            </p:extLst>
          </p:nvPr>
        </p:nvGraphicFramePr>
        <p:xfrm>
          <a:off x="677863" y="2160588"/>
          <a:ext cx="8597900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7862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 and Answers</a:t>
            </a:r>
          </a:p>
        </p:txBody>
      </p:sp>
    </p:spTree>
    <p:extLst>
      <p:ext uri="{BB962C8B-B14F-4D97-AF65-F5344CB8AC3E}">
        <p14:creationId xmlns:p14="http://schemas.microsoft.com/office/powerpoint/2010/main" val="122377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Facet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6836B0F-2395-43B9-BBEF-90A78CA70F2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Sales strategy presentation (widescreen)</Template>
  <TotalTime>240</TotalTime>
  <Words>182</Words>
  <Application>Microsoft Office PowerPoint</Application>
  <PresentationFormat>Widescreen</PresentationFormat>
  <Paragraphs>73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Century Gothic</vt:lpstr>
      <vt:lpstr>Times New Roman</vt:lpstr>
      <vt:lpstr>Trebuchet MS</vt:lpstr>
      <vt:lpstr>Wingdings 3</vt:lpstr>
      <vt:lpstr>Facet</vt:lpstr>
      <vt:lpstr>Lwins Cleaning 2017 Sales Proposal</vt:lpstr>
      <vt:lpstr>What We’ll Cover Today</vt:lpstr>
      <vt:lpstr>Our Current Services</vt:lpstr>
      <vt:lpstr>Previous Year Profits (in thousands)</vt:lpstr>
      <vt:lpstr>2016 Sales Research</vt:lpstr>
      <vt:lpstr>Proposed Service Improvements</vt:lpstr>
      <vt:lpstr>Schedule</vt:lpstr>
      <vt:lpstr>Questions and Answers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Lwins Cleaning 2017 Sales Proposal</dc:title>
  <dc:creator>Simon Lwin</dc:creator>
  <cp:keywords/>
  <cp:lastModifiedBy>Simon Lwin</cp:lastModifiedBy>
  <cp:revision>8</cp:revision>
  <dcterms:created xsi:type="dcterms:W3CDTF">2017-06-18T10:55:53Z</dcterms:created>
  <dcterms:modified xsi:type="dcterms:W3CDTF">2017-06-19T11:06:57Z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TC034180659991</vt:lpwstr>
  </property>
</Properties>
</file>