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7" r:id="rId2"/>
    <p:sldId id="436" r:id="rId3"/>
    <p:sldId id="437" r:id="rId4"/>
    <p:sldId id="438" r:id="rId5"/>
    <p:sldId id="440" r:id="rId6"/>
    <p:sldId id="441" r:id="rId7"/>
    <p:sldId id="442" r:id="rId8"/>
    <p:sldId id="443" r:id="rId9"/>
    <p:sldId id="444" r:id="rId10"/>
    <p:sldId id="445" r:id="rId11"/>
    <p:sldId id="447" r:id="rId12"/>
    <p:sldId id="448" r:id="rId13"/>
    <p:sldId id="449" r:id="rId14"/>
    <p:sldId id="450" r:id="rId15"/>
    <p:sldId id="452" r:id="rId16"/>
    <p:sldId id="453" r:id="rId17"/>
    <p:sldId id="454" r:id="rId18"/>
    <p:sldId id="456" r:id="rId19"/>
    <p:sldId id="457" r:id="rId20"/>
    <p:sldId id="458" r:id="rId21"/>
    <p:sldId id="460" r:id="rId22"/>
    <p:sldId id="461" r:id="rId23"/>
    <p:sldId id="462" r:id="rId24"/>
    <p:sldId id="463" r:id="rId25"/>
    <p:sldId id="464" r:id="rId26"/>
    <p:sldId id="466" r:id="rId27"/>
    <p:sldId id="467" r:id="rId28"/>
    <p:sldId id="468" r:id="rId29"/>
    <p:sldId id="469" r:id="rId30"/>
    <p:sldId id="470" r:id="rId31"/>
    <p:sldId id="471" r:id="rId32"/>
    <p:sldId id="472" r:id="rId33"/>
    <p:sldId id="473" r:id="rId34"/>
    <p:sldId id="474" r:id="rId35"/>
    <p:sldId id="475" r:id="rId36"/>
    <p:sldId id="476" r:id="rId37"/>
    <p:sldId id="477" r:id="rId38"/>
    <p:sldId id="478" r:id="rId39"/>
    <p:sldId id="479" r:id="rId40"/>
    <p:sldId id="480" r:id="rId41"/>
    <p:sldId id="481" r:id="rId42"/>
    <p:sldId id="482" r:id="rId43"/>
    <p:sldId id="483" r:id="rId44"/>
    <p:sldId id="484" r:id="rId45"/>
    <p:sldId id="485" r:id="rId46"/>
    <p:sldId id="486" r:id="rId47"/>
    <p:sldId id="487" r:id="rId48"/>
    <p:sldId id="488" r:id="rId49"/>
    <p:sldId id="489" r:id="rId50"/>
    <p:sldId id="490" r:id="rId51"/>
    <p:sldId id="435" r:id="rId52"/>
    <p:sldId id="418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 varScale="1">
        <p:scale>
          <a:sx n="105" d="100"/>
          <a:sy n="105" d="100"/>
        </p:scale>
        <p:origin x="213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06989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1317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553780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9134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88841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3002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44263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2414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95896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66304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982429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1980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903614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903614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54615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88025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6551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03996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8360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86486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96567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135750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78551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35920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5503408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80928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52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29/09/2016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>
                <a:solidFill>
                  <a:srgbClr val="FF0000"/>
                </a:solidFill>
              </a:rPr>
              <a:t>BSBLED401 </a:t>
            </a:r>
            <a:endParaRPr lang="en-GB" sz="4400" dirty="0">
              <a:solidFill>
                <a:srgbClr val="FF0000"/>
              </a:solidFill>
            </a:endParaRPr>
          </a:p>
          <a:p>
            <a:pPr algn="r"/>
            <a:r>
              <a:rPr lang="en-AU" sz="4400" b="1" dirty="0">
                <a:solidFill>
                  <a:srgbClr val="FF0000"/>
                </a:solidFill>
              </a:rPr>
              <a:t>Develop teams and individuals</a:t>
            </a:r>
          </a:p>
          <a:p>
            <a:pPr algn="r"/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Stuart New\Pictures\businessmen_build_puzzle_stairs_18008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989268"/>
            <a:ext cx="2304469" cy="20227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Determine development needs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1.1 </a:t>
            </a:r>
            <a:r>
              <a:rPr lang="en-AU" sz="2800" dirty="0"/>
              <a:t>Systematically identify and implement learning and development needs in line with organisational requirements</a:t>
            </a:r>
            <a:r>
              <a:rPr lang="en-AU" sz="2800" dirty="0"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42947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and development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Career planning/development</a:t>
            </a:r>
          </a:p>
          <a:p>
            <a:r>
              <a:rPr lang="en-GB" dirty="0"/>
              <a:t>Coaching, mentoring, supervision</a:t>
            </a:r>
          </a:p>
          <a:p>
            <a:r>
              <a:rPr lang="en-GB" dirty="0"/>
              <a:t>Formal/informal learning programs</a:t>
            </a:r>
          </a:p>
          <a:p>
            <a:r>
              <a:rPr lang="en-GB" dirty="0"/>
              <a:t>Internal/external training provision</a:t>
            </a:r>
          </a:p>
          <a:p>
            <a:r>
              <a:rPr lang="en-GB" dirty="0"/>
              <a:t>Performance appraisals</a:t>
            </a:r>
          </a:p>
          <a:p>
            <a:r>
              <a:rPr lang="en-GB" dirty="0"/>
              <a:t>Personal study</a:t>
            </a:r>
          </a:p>
          <a:p>
            <a:r>
              <a:rPr lang="en-GB" dirty="0"/>
              <a:t>Recognition of current competence/skills</a:t>
            </a:r>
          </a:p>
          <a:p>
            <a:r>
              <a:rPr lang="en-GB" dirty="0"/>
              <a:t>Work experience/exchange/opportunities</a:t>
            </a:r>
          </a:p>
          <a:p>
            <a:r>
              <a:rPr lang="en-GB" dirty="0"/>
              <a:t>Workplace skills assessment.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1417638"/>
            <a:ext cx="2242592" cy="299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488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Organisational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256584"/>
          </a:xfrm>
        </p:spPr>
        <p:txBody>
          <a:bodyPr>
            <a:normAutofit/>
          </a:bodyPr>
          <a:lstStyle/>
          <a:p>
            <a:r>
              <a:rPr lang="en-AU" dirty="0"/>
              <a:t>Access and equity principles and practices</a:t>
            </a:r>
          </a:p>
          <a:p>
            <a:pPr lvl="0"/>
            <a:r>
              <a:rPr lang="en-AU" dirty="0"/>
              <a:t>Anti-discrimination and related policy</a:t>
            </a:r>
            <a:endParaRPr lang="en-GB" dirty="0"/>
          </a:p>
          <a:p>
            <a:pPr lvl="0"/>
            <a:r>
              <a:rPr lang="en-AU" dirty="0"/>
              <a:t>Business and performance plans</a:t>
            </a:r>
            <a:endParaRPr lang="en-GB" dirty="0"/>
          </a:p>
          <a:p>
            <a:pPr lvl="0"/>
            <a:r>
              <a:rPr lang="en-AU" dirty="0"/>
              <a:t>Confidentiality and security requirements</a:t>
            </a:r>
            <a:endParaRPr lang="en-GB" dirty="0"/>
          </a:p>
          <a:p>
            <a:pPr lvl="0"/>
            <a:r>
              <a:rPr lang="en-AU" dirty="0"/>
              <a:t>Defined resource parameters</a:t>
            </a:r>
            <a:endParaRPr lang="en-GB" dirty="0"/>
          </a:p>
          <a:p>
            <a:pPr lvl="0"/>
            <a:r>
              <a:rPr lang="en-AU" dirty="0"/>
              <a:t>Ethical standards</a:t>
            </a:r>
            <a:endParaRPr lang="en-GB" dirty="0"/>
          </a:p>
          <a:p>
            <a:pPr lvl="0"/>
            <a:r>
              <a:rPr lang="en-AU" dirty="0"/>
              <a:t>Goals, objectives, plans, systems and processes</a:t>
            </a:r>
            <a:endParaRPr lang="en-GB" dirty="0"/>
          </a:p>
          <a:p>
            <a:pPr lvl="0"/>
            <a:r>
              <a:rPr lang="en-AU" dirty="0"/>
              <a:t>Legal and organisational policies, guidelines and requirements</a:t>
            </a:r>
            <a:endParaRPr lang="en-GB" dirty="0"/>
          </a:p>
          <a:p>
            <a:pPr lvl="0"/>
            <a:r>
              <a:rPr lang="en-GB" dirty="0"/>
              <a:t>Etc.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46879" y="1916832"/>
            <a:ext cx="2597121" cy="26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244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99493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Determine development needs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1.2 </a:t>
            </a:r>
            <a:r>
              <a:rPr lang="en-AU" sz="2800" dirty="0"/>
              <a:t>Ensure that a learning plan to meet individual and group training and development needs is collaboratively developed, agreed to and implemented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37712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plans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Employee name</a:t>
            </a:r>
          </a:p>
          <a:p>
            <a:pPr lvl="0"/>
            <a:r>
              <a:rPr lang="en-GB" dirty="0"/>
              <a:t>Employee’s job role</a:t>
            </a:r>
          </a:p>
          <a:p>
            <a:pPr lvl="0"/>
            <a:r>
              <a:rPr lang="en-GB" dirty="0"/>
              <a:t>Learning and development needs</a:t>
            </a:r>
          </a:p>
          <a:p>
            <a:pPr lvl="0"/>
            <a:r>
              <a:rPr lang="en-GB" dirty="0"/>
              <a:t>How the learning needs will be </a:t>
            </a:r>
            <a:br>
              <a:rPr lang="en-GB" dirty="0"/>
            </a:br>
            <a:r>
              <a:rPr lang="en-GB" dirty="0"/>
              <a:t>met</a:t>
            </a:r>
          </a:p>
          <a:p>
            <a:pPr lvl="0"/>
            <a:r>
              <a:rPr lang="en-GB" dirty="0"/>
              <a:t>Responsibility for meeting </a:t>
            </a:r>
            <a:br>
              <a:rPr lang="en-GB" dirty="0"/>
            </a:br>
            <a:r>
              <a:rPr lang="en-GB" dirty="0"/>
              <a:t>learning needs</a:t>
            </a:r>
          </a:p>
          <a:p>
            <a:pPr lvl="0"/>
            <a:r>
              <a:rPr lang="en-GB" dirty="0"/>
              <a:t>Target date for completion</a:t>
            </a:r>
          </a:p>
          <a:p>
            <a:r>
              <a:rPr lang="en-GB" dirty="0"/>
              <a:t>The date the plan was agreed.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501008"/>
            <a:ext cx="3263391" cy="306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25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Facilitate team development sessions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Notify the team of what you are doing, when, where, how, and most importantly, why</a:t>
            </a:r>
          </a:p>
          <a:p>
            <a:pPr lvl="0"/>
            <a:r>
              <a:rPr lang="en-GB" dirty="0"/>
              <a:t>Give all team members an overview of what the session will be about</a:t>
            </a:r>
          </a:p>
          <a:p>
            <a:pPr lvl="0"/>
            <a:r>
              <a:rPr lang="en-GB" dirty="0"/>
              <a:t>Open the meeting/session with a positive welcome and restating the session’s purpose</a:t>
            </a:r>
          </a:p>
          <a:p>
            <a:pPr lvl="0"/>
            <a:r>
              <a:rPr lang="en-GB" dirty="0"/>
              <a:t>Set ground rules for the session </a:t>
            </a:r>
          </a:p>
          <a:p>
            <a:pPr lvl="0"/>
            <a:r>
              <a:rPr lang="en-GB" dirty="0"/>
              <a:t>Explain how the session will be </a:t>
            </a:r>
            <a:br>
              <a:rPr lang="en-GB" dirty="0"/>
            </a:br>
            <a:r>
              <a:rPr lang="en-GB" dirty="0"/>
              <a:t>conducted and for how long.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4471496"/>
            <a:ext cx="3225064" cy="180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68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Facilitate team development sessions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Explain what you are hoping to achieve as an output</a:t>
            </a:r>
          </a:p>
          <a:p>
            <a:pPr lvl="0"/>
            <a:r>
              <a:rPr lang="en-GB" dirty="0"/>
              <a:t>Pose some key questions to the team </a:t>
            </a:r>
          </a:p>
          <a:p>
            <a:pPr lvl="0"/>
            <a:r>
              <a:rPr lang="en-GB" dirty="0"/>
              <a:t>Make sure that every contribution is recorded and displayed for all to see</a:t>
            </a:r>
          </a:p>
          <a:p>
            <a:pPr lvl="0"/>
            <a:r>
              <a:rPr lang="en-GB" dirty="0"/>
              <a:t>Encourage quieter members to speak and manage the over-talkative people</a:t>
            </a:r>
          </a:p>
          <a:p>
            <a:pPr lvl="0"/>
            <a:r>
              <a:rPr lang="en-GB" dirty="0"/>
              <a:t>Offer suggestions of your own </a:t>
            </a:r>
            <a:br>
              <a:rPr lang="en-GB" dirty="0"/>
            </a:br>
            <a:r>
              <a:rPr lang="en-GB" dirty="0"/>
              <a:t>if the team is struggling </a:t>
            </a:r>
          </a:p>
          <a:p>
            <a:pPr lvl="0"/>
            <a:r>
              <a:rPr lang="en-GB" dirty="0"/>
              <a:t>Avoid judging any of the </a:t>
            </a:r>
            <a:br>
              <a:rPr lang="en-GB" dirty="0"/>
            </a:br>
            <a:r>
              <a:rPr lang="en-GB" dirty="0"/>
              <a:t>contributions.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3875757"/>
            <a:ext cx="2597121" cy="259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379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Facilitate team development sessions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Sift through the ideas and select the best ones, the most practical ones, etc.</a:t>
            </a:r>
          </a:p>
          <a:p>
            <a:pPr lvl="0"/>
            <a:r>
              <a:rPr lang="en-GB" dirty="0"/>
              <a:t>Put the ideas in a priority order</a:t>
            </a:r>
          </a:p>
          <a:p>
            <a:pPr lvl="0"/>
            <a:r>
              <a:rPr lang="en-GB" dirty="0"/>
              <a:t>Develop a draft learning plan based on the information generated so far</a:t>
            </a:r>
          </a:p>
          <a:p>
            <a:pPr lvl="0"/>
            <a:r>
              <a:rPr lang="en-GB" dirty="0"/>
              <a:t>Look for individuals to take specific </a:t>
            </a:r>
            <a:br>
              <a:rPr lang="en-GB" dirty="0"/>
            </a:br>
            <a:r>
              <a:rPr lang="en-GB" dirty="0"/>
              <a:t>responsibility for some of the tasks </a:t>
            </a:r>
            <a:br>
              <a:rPr lang="en-GB" dirty="0"/>
            </a:br>
            <a:r>
              <a:rPr lang="en-GB" dirty="0"/>
              <a:t>on the plan</a:t>
            </a:r>
          </a:p>
          <a:p>
            <a:pPr lvl="0"/>
            <a:r>
              <a:rPr lang="en-GB" dirty="0"/>
              <a:t>Agree next steps</a:t>
            </a:r>
          </a:p>
          <a:p>
            <a:r>
              <a:rPr lang="en-GB" dirty="0"/>
              <a:t>Follow up.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416384"/>
            <a:ext cx="2270969" cy="289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2720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1B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89527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Determine development needs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1.3 </a:t>
            </a:r>
            <a:r>
              <a:rPr lang="en-US" sz="2800" dirty="0"/>
              <a:t>Encourage individuals to self-evaluate performance and identify areas for improvement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11303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Self-evaluation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During one-to-one discussions about progress at work </a:t>
            </a:r>
            <a:endParaRPr lang="en-GB" dirty="0"/>
          </a:p>
          <a:p>
            <a:pPr lvl="0"/>
            <a:r>
              <a:rPr lang="en-AU" dirty="0"/>
              <a:t>During formal performance appraisal meetings</a:t>
            </a:r>
            <a:endParaRPr lang="en-GB" dirty="0"/>
          </a:p>
          <a:p>
            <a:pPr lvl="0"/>
            <a:r>
              <a:rPr lang="en-AU" dirty="0"/>
              <a:t>Following formal and informal workplace assessments and observations</a:t>
            </a:r>
            <a:endParaRPr lang="en-GB" dirty="0"/>
          </a:p>
          <a:p>
            <a:r>
              <a:rPr lang="en-AU" dirty="0"/>
              <a:t>Following any training activity.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8038" y="3683570"/>
            <a:ext cx="3502819" cy="262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3785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Identify areas for improvement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‘How do you feel you manage all the different things that you are asked to do?’</a:t>
            </a:r>
            <a:endParaRPr lang="en-GB" dirty="0"/>
          </a:p>
          <a:p>
            <a:pPr lvl="0"/>
            <a:r>
              <a:rPr lang="en-AU" dirty="0"/>
              <a:t>‘How well organised do you feel you are?’</a:t>
            </a:r>
            <a:endParaRPr lang="en-GB" dirty="0"/>
          </a:p>
          <a:p>
            <a:pPr lvl="0"/>
            <a:r>
              <a:rPr lang="en-AU" dirty="0"/>
              <a:t>‘How effective are you at always doing what you’ve promised to do?’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3863181"/>
            <a:ext cx="2572735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778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1C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70028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Determine development needs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1.4 </a:t>
            </a:r>
            <a:r>
              <a:rPr lang="en-US" sz="2800" dirty="0"/>
              <a:t>Collect feedback on performance of team members from relevant sources and compare with established team learning needs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425199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Collect feedback on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Formal/informal performance appraisals</a:t>
            </a:r>
          </a:p>
          <a:p>
            <a:r>
              <a:rPr lang="en-AU" dirty="0"/>
              <a:t>Clients</a:t>
            </a:r>
          </a:p>
          <a:p>
            <a:r>
              <a:rPr lang="en-AU" dirty="0"/>
              <a:t>Supervisors and colleagues</a:t>
            </a:r>
          </a:p>
          <a:p>
            <a:r>
              <a:rPr lang="en-AU" dirty="0"/>
              <a:t>Personal, reflective behaviour strategies</a:t>
            </a:r>
          </a:p>
          <a:p>
            <a:r>
              <a:rPr lang="en-AU" dirty="0"/>
              <a:t>Routine organisational methods for monitoring service delivery.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4365104"/>
            <a:ext cx="3968840" cy="26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4646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1D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89815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Develop individuals and teams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2.1 </a:t>
            </a:r>
            <a:r>
              <a:rPr lang="en-AU" sz="2800" dirty="0"/>
              <a:t>Identify learning and development program goals and objectives, ensuring a match to the specific knowledge and skill requirements of competency standards relevant to the industry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34116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Identify learning and development goals and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 lnSpcReduction="10000"/>
          </a:bodyPr>
          <a:lstStyle/>
          <a:p>
            <a:r>
              <a:rPr lang="en-AU" dirty="0"/>
              <a:t>An individual within your team needs to develop their confidence when speaking with others </a:t>
            </a:r>
          </a:p>
          <a:p>
            <a:r>
              <a:rPr lang="en-AU" dirty="0"/>
              <a:t>They tend to accept every request that is made of them </a:t>
            </a:r>
          </a:p>
          <a:p>
            <a:r>
              <a:rPr lang="en-AU" dirty="0"/>
              <a:t>You would like to see them become more assertive </a:t>
            </a:r>
          </a:p>
          <a:p>
            <a:r>
              <a:rPr lang="en-AU" dirty="0"/>
              <a:t>You have identified this from your </a:t>
            </a:r>
            <a:br>
              <a:rPr lang="en-AU" dirty="0"/>
            </a:br>
            <a:r>
              <a:rPr lang="en-AU" dirty="0"/>
              <a:t>own observations, feedback from </a:t>
            </a:r>
            <a:br>
              <a:rPr lang="en-AU" dirty="0"/>
            </a:br>
            <a:r>
              <a:rPr lang="en-AU" dirty="0"/>
              <a:t>others and the individual’s </a:t>
            </a:r>
            <a:br>
              <a:rPr lang="en-AU" dirty="0"/>
            </a:br>
            <a:r>
              <a:rPr lang="en-AU" dirty="0"/>
              <a:t>self-evaluation of their own </a:t>
            </a:r>
            <a:br>
              <a:rPr lang="en-AU" dirty="0"/>
            </a:br>
            <a:r>
              <a:rPr lang="en-AU" dirty="0"/>
              <a:t>performance.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200" y="4005064"/>
            <a:ext cx="1965084" cy="2613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5997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2A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327556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Develop individuals and teams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2.2 </a:t>
            </a:r>
            <a:r>
              <a:rPr lang="en-AU" sz="2800" dirty="0"/>
              <a:t>Ensure that learning delivery methods are appropriate to the learning goals, the learning style of participants, and availability of equipment and resources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05769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delivery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Conference and seminar attendance</a:t>
            </a:r>
            <a:endParaRPr lang="en-GB" dirty="0"/>
          </a:p>
          <a:p>
            <a:pPr lvl="0"/>
            <a:r>
              <a:rPr lang="en-AU" dirty="0"/>
              <a:t>Formal course participation</a:t>
            </a:r>
            <a:endParaRPr lang="en-GB" dirty="0"/>
          </a:p>
          <a:p>
            <a:pPr lvl="0"/>
            <a:r>
              <a:rPr lang="en-AU" dirty="0"/>
              <a:t>Induction</a:t>
            </a:r>
            <a:endParaRPr lang="en-GB" dirty="0"/>
          </a:p>
          <a:p>
            <a:pPr lvl="0"/>
            <a:r>
              <a:rPr lang="en-AU" dirty="0"/>
              <a:t>Involvement in professional networks</a:t>
            </a:r>
            <a:endParaRPr lang="en-GB" dirty="0"/>
          </a:p>
          <a:p>
            <a:pPr lvl="0"/>
            <a:r>
              <a:rPr lang="en-AU" dirty="0"/>
              <a:t>On-the-job coaching or mentoring</a:t>
            </a:r>
            <a:endParaRPr lang="en-GB" dirty="0"/>
          </a:p>
          <a:p>
            <a:pPr lvl="0"/>
            <a:r>
              <a:rPr lang="en-AU" dirty="0"/>
              <a:t>Presentations/demonstrations</a:t>
            </a:r>
            <a:endParaRPr lang="en-GB" dirty="0"/>
          </a:p>
          <a:p>
            <a:pPr lvl="0"/>
            <a:r>
              <a:rPr lang="en-AU" dirty="0"/>
              <a:t>Problem-solving</a:t>
            </a:r>
            <a:endParaRPr lang="en-GB" dirty="0"/>
          </a:p>
          <a:p>
            <a:pPr lvl="0"/>
            <a:r>
              <a:rPr lang="en-AU" dirty="0"/>
              <a:t>Work experience.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56" y="3842288"/>
            <a:ext cx="2584928" cy="257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330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Selecting appropriate learning delivery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The learning goals</a:t>
            </a:r>
            <a:endParaRPr lang="en-GB" dirty="0"/>
          </a:p>
          <a:p>
            <a:pPr lvl="0"/>
            <a:r>
              <a:rPr lang="en-AU" dirty="0"/>
              <a:t>Participants’ learning styles: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activist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pragmatist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reflector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theorist</a:t>
            </a:r>
            <a:endParaRPr lang="en-GB" dirty="0"/>
          </a:p>
          <a:p>
            <a:pPr lvl="0"/>
            <a:r>
              <a:rPr lang="en-AU" dirty="0"/>
              <a:t>Equipment and resources.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7" y="2226252"/>
            <a:ext cx="3613178" cy="3613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8088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 and resources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Facilities</a:t>
            </a:r>
          </a:p>
          <a:p>
            <a:r>
              <a:rPr lang="en-GB" dirty="0"/>
              <a:t>Funding</a:t>
            </a:r>
          </a:p>
          <a:p>
            <a:r>
              <a:rPr lang="en-GB" dirty="0"/>
              <a:t>Guest speakers</a:t>
            </a:r>
          </a:p>
          <a:p>
            <a:r>
              <a:rPr lang="en-GB" dirty="0"/>
              <a:t>Technological tools and equipment</a:t>
            </a:r>
          </a:p>
          <a:p>
            <a:r>
              <a:rPr lang="en-GB" dirty="0"/>
              <a:t>Time</a:t>
            </a:r>
          </a:p>
          <a:p>
            <a:r>
              <a:rPr lang="en-GB" dirty="0"/>
              <a:t>Training equipment.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3806376"/>
            <a:ext cx="2517866" cy="251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93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2B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1071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Develop individuals and teams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992459" y="2511563"/>
            <a:ext cx="378591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2.3 </a:t>
            </a:r>
            <a:r>
              <a:rPr lang="en-US" sz="2800" dirty="0"/>
              <a:t>Provide workplace learning opportunities, and coaching and mentoring assistance to facilitate individual and team achievement of competencies</a:t>
            </a:r>
            <a:r>
              <a:rPr lang="en-AU" sz="2800" b="1" dirty="0">
                <a:latin typeface="+mj-lt"/>
              </a:rPr>
              <a:t> </a:t>
            </a:r>
          </a:p>
          <a:p>
            <a:endParaRPr lang="en-AU" sz="2200" b="1" dirty="0">
              <a:latin typeface="+mj-lt"/>
            </a:endParaRPr>
          </a:p>
          <a:p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200230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Develop individuals and teams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004048" y="2276872"/>
            <a:ext cx="378591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2200" b="1" dirty="0">
              <a:latin typeface="+mj-lt"/>
            </a:endParaRPr>
          </a:p>
          <a:p>
            <a:r>
              <a:rPr lang="en-AU" sz="2800" b="1" dirty="0"/>
              <a:t>2.4 </a:t>
            </a:r>
            <a:r>
              <a:rPr lang="en-US" sz="2800" dirty="0"/>
              <a:t>Create development opportunities that incorporate a range of activities and support materials appropriate to the achievement of identified competencies</a:t>
            </a:r>
            <a:endParaRPr lang="en-AU" sz="2800" dirty="0"/>
          </a:p>
          <a:p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056643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Workplace learning opportunities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Review the learning goals of individuals and the team as a whole</a:t>
            </a:r>
          </a:p>
          <a:p>
            <a:pPr lvl="0"/>
            <a:r>
              <a:rPr lang="en-GB" dirty="0"/>
              <a:t>Look for opportunities at work which would support the achievement of the learning goals </a:t>
            </a:r>
          </a:p>
          <a:p>
            <a:pPr lvl="0"/>
            <a:r>
              <a:rPr lang="en-GB" dirty="0"/>
              <a:t>Match the individuals with the relevant opportunities</a:t>
            </a:r>
          </a:p>
          <a:p>
            <a:pPr lvl="0"/>
            <a:r>
              <a:rPr lang="en-GB" dirty="0"/>
              <a:t>Plan who, what, when, etc.</a:t>
            </a:r>
          </a:p>
          <a:p>
            <a:pPr lvl="0"/>
            <a:r>
              <a:rPr lang="en-GB" dirty="0"/>
              <a:t>Identify any supporting materials</a:t>
            </a:r>
          </a:p>
          <a:p>
            <a:pPr lvl="0"/>
            <a:r>
              <a:rPr lang="en-GB" dirty="0"/>
              <a:t>Notify all relevant people</a:t>
            </a:r>
          </a:p>
          <a:p>
            <a:r>
              <a:rPr lang="en-GB" dirty="0"/>
              <a:t>Ensure access arrangements </a:t>
            </a:r>
            <a:br>
              <a:rPr lang="en-GB" dirty="0"/>
            </a:br>
            <a:r>
              <a:rPr lang="en-GB" dirty="0"/>
              <a:t>are made.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496" y="4134780"/>
            <a:ext cx="2734408" cy="22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842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Coaching and mentoring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Fair and ethical practice</a:t>
            </a:r>
          </a:p>
          <a:p>
            <a:r>
              <a:rPr lang="en-AU" dirty="0"/>
              <a:t>Non-discriminatory processes and activities</a:t>
            </a:r>
          </a:p>
          <a:p>
            <a:r>
              <a:rPr lang="en-AU" dirty="0"/>
              <a:t>Presenting and promoting a positive image of the collective group</a:t>
            </a:r>
          </a:p>
          <a:p>
            <a:r>
              <a:rPr lang="en-AU" dirty="0"/>
              <a:t>Problem-solving</a:t>
            </a:r>
          </a:p>
          <a:p>
            <a:r>
              <a:rPr lang="en-AU" dirty="0"/>
              <a:t>Providing encouragement</a:t>
            </a:r>
          </a:p>
          <a:p>
            <a:r>
              <a:rPr lang="en-AU" dirty="0"/>
              <a:t>Respecting the contribution </a:t>
            </a:r>
            <a:br>
              <a:rPr lang="en-AU" dirty="0"/>
            </a:br>
            <a:r>
              <a:rPr lang="en-AU" dirty="0"/>
              <a:t>of all participants.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3863181"/>
            <a:ext cx="2316681" cy="232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0007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2C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17686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Develop individuals and teams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2.5 </a:t>
            </a:r>
            <a:r>
              <a:rPr lang="en-US" sz="2800" dirty="0"/>
              <a:t>Identify and approve resources and time lines required for learning activities in accordance with </a:t>
            </a:r>
            <a:r>
              <a:rPr lang="en-US" sz="2800" dirty="0" err="1"/>
              <a:t>organisational</a:t>
            </a:r>
            <a:r>
              <a:rPr lang="en-US" sz="2800" dirty="0"/>
              <a:t> requirements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314441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Resources and time lines required for learning activities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8276540"/>
              </p:ext>
            </p:extLst>
          </p:nvPr>
        </p:nvGraphicFramePr>
        <p:xfrm>
          <a:off x="791580" y="1700810"/>
          <a:ext cx="7560840" cy="4476061"/>
        </p:xfrm>
        <a:graphic>
          <a:graphicData uri="http://schemas.openxmlformats.org/drawingml/2006/table">
            <a:tbl>
              <a:tblPr firstRow="1" firstCol="1" bandRow="1"/>
              <a:tblGrid>
                <a:gridCol w="3780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80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20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Learning activity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Resources needed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59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Attend sales training seminar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½ day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$200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Travel costs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89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Observe Joe conducting 2 sales meetings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day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89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Review notes from 4 previous sales meetings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hours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Notes of meetings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459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Assist Joe at 3 sales meetings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½ days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Client files (notes of previous meetings, etc.)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94265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2D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453814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Monitor and evaluate workplace learning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3.1 </a:t>
            </a:r>
            <a:r>
              <a:rPr lang="en-AU" sz="2800" dirty="0"/>
              <a:t>Use feedback from individuals or teams to identify and implement improvements in future learning arrangements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27629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Obtaining 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Feedback forms</a:t>
            </a:r>
            <a:endParaRPr lang="en-GB" dirty="0"/>
          </a:p>
          <a:p>
            <a:pPr lvl="0"/>
            <a:r>
              <a:rPr lang="en-AU" dirty="0"/>
              <a:t>Feedback surveys (by telephone, electronically, face-to-face)</a:t>
            </a:r>
            <a:endParaRPr lang="en-GB" dirty="0"/>
          </a:p>
          <a:p>
            <a:pPr lvl="0"/>
            <a:r>
              <a:rPr lang="en-AU" dirty="0"/>
              <a:t>Team meetings</a:t>
            </a:r>
            <a:endParaRPr lang="en-GB" dirty="0"/>
          </a:p>
          <a:p>
            <a:pPr lvl="0"/>
            <a:r>
              <a:rPr lang="en-AU" dirty="0"/>
              <a:t>One-to-one review</a:t>
            </a:r>
            <a:endParaRPr lang="en-GB" dirty="0"/>
          </a:p>
          <a:p>
            <a:pPr lvl="0"/>
            <a:r>
              <a:rPr lang="en-AU" dirty="0"/>
              <a:t>Follow-up discussion.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951733"/>
            <a:ext cx="4132191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0689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Content of the learning activity</a:t>
            </a:r>
          </a:p>
          <a:p>
            <a:pPr lvl="0"/>
            <a:r>
              <a:rPr lang="en-AU" dirty="0"/>
              <a:t>Relevance of the learning</a:t>
            </a:r>
            <a:endParaRPr lang="en-GB" dirty="0"/>
          </a:p>
          <a:p>
            <a:pPr lvl="0"/>
            <a:r>
              <a:rPr lang="en-AU" dirty="0"/>
              <a:t>Timing or duration</a:t>
            </a:r>
            <a:endParaRPr lang="en-GB" dirty="0"/>
          </a:p>
          <a:p>
            <a:pPr lvl="0"/>
            <a:r>
              <a:rPr lang="en-AU" dirty="0"/>
              <a:t>Trainer or coach/mentor</a:t>
            </a:r>
            <a:endParaRPr lang="en-GB" dirty="0"/>
          </a:p>
          <a:p>
            <a:pPr lvl="0"/>
            <a:r>
              <a:rPr lang="en-AU" dirty="0"/>
              <a:t>Training materials/equipment</a:t>
            </a:r>
            <a:endParaRPr lang="en-GB" dirty="0"/>
          </a:p>
          <a:p>
            <a:pPr lvl="0"/>
            <a:r>
              <a:rPr lang="en-AU" dirty="0"/>
              <a:t>Training location or venue</a:t>
            </a:r>
            <a:endParaRPr lang="en-GB" dirty="0"/>
          </a:p>
          <a:p>
            <a:pPr lvl="0"/>
            <a:r>
              <a:rPr lang="en-AU" dirty="0"/>
              <a:t>Refreshments</a:t>
            </a:r>
            <a:endParaRPr lang="en-GB" dirty="0"/>
          </a:p>
          <a:p>
            <a:pPr lvl="0"/>
            <a:r>
              <a:rPr lang="en-AU" dirty="0"/>
              <a:t>Accommodation</a:t>
            </a:r>
            <a:endParaRPr lang="en-GB" dirty="0"/>
          </a:p>
          <a:p>
            <a:pPr lvl="0"/>
            <a:r>
              <a:rPr lang="en-AU" dirty="0"/>
              <a:t>Other participants.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4149080"/>
            <a:ext cx="3725479" cy="2481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709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Improvements from 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Better training materials/equipment</a:t>
            </a:r>
          </a:p>
          <a:p>
            <a:pPr lvl="0"/>
            <a:r>
              <a:rPr lang="en-AU" dirty="0"/>
              <a:t>Different trainer</a:t>
            </a:r>
            <a:endParaRPr lang="en-GB" dirty="0"/>
          </a:p>
          <a:p>
            <a:pPr lvl="0"/>
            <a:r>
              <a:rPr lang="en-AU" dirty="0"/>
              <a:t>Development for the trainer</a:t>
            </a:r>
            <a:endParaRPr lang="en-GB" dirty="0"/>
          </a:p>
          <a:p>
            <a:pPr lvl="0"/>
            <a:r>
              <a:rPr lang="en-AU" dirty="0"/>
              <a:t>Different timing/duration for the learning activity</a:t>
            </a:r>
            <a:endParaRPr lang="en-GB" dirty="0"/>
          </a:p>
          <a:p>
            <a:pPr lvl="0"/>
            <a:r>
              <a:rPr lang="en-AU" dirty="0"/>
              <a:t>Different location/venue</a:t>
            </a:r>
            <a:endParaRPr lang="en-GB" dirty="0"/>
          </a:p>
          <a:p>
            <a:pPr lvl="0"/>
            <a:r>
              <a:rPr lang="en-AU" dirty="0"/>
              <a:t>Different practical </a:t>
            </a:r>
            <a:br>
              <a:rPr lang="en-AU" dirty="0"/>
            </a:br>
            <a:r>
              <a:rPr lang="en-AU" dirty="0"/>
              <a:t>arrangements.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3813179"/>
            <a:ext cx="2709504" cy="253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8949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948547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Monitor and evaluate workplace learning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249953"/>
            <a:ext cx="37444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3.2 </a:t>
            </a:r>
            <a:r>
              <a:rPr lang="en-AU" sz="2800" dirty="0"/>
              <a:t>Assess and record outcomes and performance of individuals/teams to determine the effectiveness of development programs and the extent of additional development support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83620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Assess outcomes and performance of individuals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Direct observation of individuals performing the tasks for which they have been trained</a:t>
            </a:r>
          </a:p>
          <a:p>
            <a:pPr lvl="0"/>
            <a:r>
              <a:rPr lang="en-AU" dirty="0"/>
              <a:t>Asking questions to determine their knowledge and understanding, either verbally or in writing</a:t>
            </a:r>
            <a:endParaRPr lang="en-GB" dirty="0"/>
          </a:p>
          <a:p>
            <a:pPr lvl="0"/>
            <a:r>
              <a:rPr lang="en-AU" dirty="0"/>
              <a:t>Obtaining feedback from others who interact with the individuals/teams</a:t>
            </a:r>
            <a:endParaRPr lang="en-GB" dirty="0"/>
          </a:p>
          <a:p>
            <a:pPr lvl="0"/>
            <a:r>
              <a:rPr lang="en-AU" dirty="0"/>
              <a:t>Reviewing work products which record </a:t>
            </a:r>
            <a:br>
              <a:rPr lang="en-AU" dirty="0"/>
            </a:br>
            <a:r>
              <a:rPr lang="en-AU" dirty="0"/>
              <a:t>the individuals’ work activities </a:t>
            </a:r>
            <a:br>
              <a:rPr lang="en-AU" dirty="0"/>
            </a:br>
            <a:r>
              <a:rPr lang="en-AU" dirty="0"/>
              <a:t>and outputs</a:t>
            </a:r>
            <a:endParaRPr lang="en-GB" dirty="0"/>
          </a:p>
          <a:p>
            <a:pPr lvl="0"/>
            <a:r>
              <a:rPr lang="en-AU" dirty="0"/>
              <a:t>Reviewing progress with </a:t>
            </a:r>
            <a:br>
              <a:rPr lang="en-AU" dirty="0"/>
            </a:br>
            <a:r>
              <a:rPr lang="en-AU" dirty="0"/>
              <a:t>the individuals themselves.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3789040"/>
            <a:ext cx="2356250" cy="283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9201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Reasons for underperformance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The training may have been ineffective or poor</a:t>
            </a:r>
            <a:endParaRPr lang="en-GB" dirty="0"/>
          </a:p>
          <a:p>
            <a:pPr lvl="0"/>
            <a:r>
              <a:rPr lang="en-AU" dirty="0"/>
              <a:t>There may not have been sufficient practice or support given during training</a:t>
            </a:r>
            <a:endParaRPr lang="en-GB" dirty="0"/>
          </a:p>
          <a:p>
            <a:pPr lvl="0"/>
            <a:r>
              <a:rPr lang="en-AU" dirty="0"/>
              <a:t>The person may lack the motivation to strive for competent performance</a:t>
            </a:r>
            <a:endParaRPr lang="en-GB" dirty="0"/>
          </a:p>
          <a:p>
            <a:pPr lvl="0"/>
            <a:r>
              <a:rPr lang="en-AU" dirty="0"/>
              <a:t>The person may simply lack the </a:t>
            </a:r>
            <a:br>
              <a:rPr lang="en-AU" dirty="0"/>
            </a:br>
            <a:r>
              <a:rPr lang="en-AU" dirty="0"/>
              <a:t>ability to perform this particular </a:t>
            </a:r>
            <a:br>
              <a:rPr lang="en-AU" dirty="0"/>
            </a:br>
            <a:r>
              <a:rPr lang="en-AU" dirty="0"/>
              <a:t>task.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60551" y="3607963"/>
            <a:ext cx="3426249" cy="270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514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3B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79208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Monitor and evaluate workplace learning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3.3 </a:t>
            </a:r>
            <a:r>
              <a:rPr lang="en-US" sz="2800" dirty="0"/>
              <a:t>Negotiate modifications to learning plans to improve the efficiency and effectiveness of learning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379526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en-GB" dirty="0"/>
              <a:t>Modifications to learning plans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7260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Redefine the learning goals</a:t>
            </a:r>
          </a:p>
          <a:p>
            <a:pPr lvl="0"/>
            <a:r>
              <a:rPr lang="en-AU" dirty="0"/>
              <a:t>Allow more time for the development of the skill/knowledge</a:t>
            </a:r>
            <a:endParaRPr lang="en-GB" dirty="0"/>
          </a:p>
          <a:p>
            <a:pPr lvl="0"/>
            <a:r>
              <a:rPr lang="en-AU" dirty="0"/>
              <a:t>Use different learning activities</a:t>
            </a:r>
            <a:endParaRPr lang="en-GB" dirty="0"/>
          </a:p>
          <a:p>
            <a:pPr lvl="0"/>
            <a:r>
              <a:rPr lang="en-AU" dirty="0"/>
              <a:t>Provide better on-the-job training support</a:t>
            </a:r>
            <a:endParaRPr lang="en-GB" dirty="0"/>
          </a:p>
          <a:p>
            <a:pPr lvl="0"/>
            <a:r>
              <a:rPr lang="en-AU" dirty="0"/>
              <a:t>Ensure better access to equipment/materials</a:t>
            </a:r>
            <a:endParaRPr lang="en-GB" dirty="0"/>
          </a:p>
          <a:p>
            <a:pPr lvl="0"/>
            <a:r>
              <a:rPr lang="en-AU" dirty="0"/>
              <a:t>Improve the quality of the </a:t>
            </a:r>
            <a:br>
              <a:rPr lang="en-AU" dirty="0"/>
            </a:br>
            <a:r>
              <a:rPr lang="en-AU" dirty="0"/>
              <a:t>training materials</a:t>
            </a:r>
            <a:endParaRPr lang="en-GB" dirty="0"/>
          </a:p>
          <a:p>
            <a:pPr lvl="0"/>
            <a:r>
              <a:rPr lang="en-AU" dirty="0"/>
              <a:t>Improve the quality of the </a:t>
            </a:r>
            <a:br>
              <a:rPr lang="en-AU" dirty="0"/>
            </a:br>
            <a:r>
              <a:rPr lang="en-AU" dirty="0"/>
              <a:t>learning delivery</a:t>
            </a:r>
            <a:endParaRPr lang="en-GB" dirty="0"/>
          </a:p>
          <a:p>
            <a:pPr lvl="0"/>
            <a:r>
              <a:rPr lang="en-AU" dirty="0"/>
              <a:t>Extend the budget for the </a:t>
            </a:r>
            <a:br>
              <a:rPr lang="en-AU" dirty="0"/>
            </a:br>
            <a:r>
              <a:rPr lang="en-AU" dirty="0"/>
              <a:t>development program.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4221088"/>
            <a:ext cx="2456901" cy="245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8974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en-GB" dirty="0"/>
              <a:t>Negotiations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09830"/>
            <a:ext cx="8784976" cy="5544616"/>
          </a:xfrm>
        </p:spPr>
        <p:txBody>
          <a:bodyPr>
            <a:noAutofit/>
          </a:bodyPr>
          <a:lstStyle/>
          <a:p>
            <a:pPr lvl="0"/>
            <a:r>
              <a:rPr lang="en-AU" dirty="0"/>
              <a:t>Set the context of the discussion </a:t>
            </a:r>
            <a:endParaRPr lang="en-GB" dirty="0"/>
          </a:p>
          <a:p>
            <a:pPr lvl="0"/>
            <a:r>
              <a:rPr lang="en-AU" dirty="0"/>
              <a:t>What are your findings so far?</a:t>
            </a:r>
            <a:endParaRPr lang="en-GB" dirty="0"/>
          </a:p>
          <a:p>
            <a:pPr lvl="0"/>
            <a:r>
              <a:rPr lang="en-AU" dirty="0"/>
              <a:t>Suggestions from others</a:t>
            </a:r>
          </a:p>
          <a:p>
            <a:pPr lvl="0"/>
            <a:r>
              <a:rPr lang="en-AU" dirty="0"/>
              <a:t>What options are available?</a:t>
            </a:r>
            <a:endParaRPr lang="en-GB" dirty="0"/>
          </a:p>
          <a:p>
            <a:pPr lvl="0"/>
            <a:r>
              <a:rPr lang="en-AU" dirty="0"/>
              <a:t>What is your preferred option?</a:t>
            </a:r>
            <a:endParaRPr lang="en-GB" dirty="0"/>
          </a:p>
          <a:p>
            <a:pPr lvl="0"/>
            <a:r>
              <a:rPr lang="en-AU" dirty="0"/>
              <a:t>Summarise your proposal and the reasons behind it</a:t>
            </a:r>
            <a:endParaRPr lang="en-GB" dirty="0"/>
          </a:p>
          <a:p>
            <a:pPr lvl="0"/>
            <a:r>
              <a:rPr lang="en-AU" dirty="0"/>
              <a:t>Listen to the other party’s viewpoint </a:t>
            </a:r>
          </a:p>
          <a:p>
            <a:pPr lvl="0"/>
            <a:r>
              <a:rPr lang="en-AU" dirty="0"/>
              <a:t>Outline the consequences if plans are not modified</a:t>
            </a:r>
            <a:endParaRPr lang="en-GB" dirty="0"/>
          </a:p>
          <a:p>
            <a:pPr lvl="0"/>
            <a:r>
              <a:rPr lang="en-GB" dirty="0"/>
              <a:t>Etc.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556792"/>
            <a:ext cx="3810330" cy="237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1620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3C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769987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Monitor and evaluate workplace learning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3.4 </a:t>
            </a:r>
            <a:r>
              <a:rPr lang="en-US" sz="2800" dirty="0"/>
              <a:t>Document and maintain records and reports of competency according to organisational requirements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330186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Keeping records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624" y="1564675"/>
            <a:ext cx="8229600" cy="5257800"/>
          </a:xfrm>
        </p:spPr>
        <p:txBody>
          <a:bodyPr>
            <a:normAutofit/>
          </a:bodyPr>
          <a:lstStyle/>
          <a:p>
            <a:pPr lvl="0"/>
            <a:r>
              <a:rPr lang="en-AU" dirty="0"/>
              <a:t>Formal records may be required for audit purposes</a:t>
            </a:r>
          </a:p>
          <a:p>
            <a:pPr lvl="0"/>
            <a:r>
              <a:rPr lang="en-AU" dirty="0"/>
              <a:t>Records contribute to the work/learning history of an individual</a:t>
            </a:r>
            <a:endParaRPr lang="en-GB" dirty="0"/>
          </a:p>
          <a:p>
            <a:pPr lvl="0"/>
            <a:r>
              <a:rPr lang="en-AU" dirty="0"/>
              <a:t>Records can be used to show the levels of competence achieved</a:t>
            </a:r>
          </a:p>
          <a:p>
            <a:pPr lvl="0"/>
            <a:r>
              <a:rPr lang="en-AU" dirty="0"/>
              <a:t>If personnel leave or move within the organisation, the records are still available to provide the individual’s history</a:t>
            </a:r>
            <a:endParaRPr lang="en-GB" dirty="0"/>
          </a:p>
          <a:p>
            <a:pPr lvl="0"/>
            <a:r>
              <a:rPr lang="en-AU" dirty="0"/>
              <a:t>It is useful for the individual’s </a:t>
            </a:r>
            <a:br>
              <a:rPr lang="en-AU" dirty="0"/>
            </a:br>
            <a:r>
              <a:rPr lang="en-AU" dirty="0"/>
              <a:t>career plans to maintain a record </a:t>
            </a:r>
            <a:br>
              <a:rPr lang="en-AU" dirty="0"/>
            </a:br>
            <a:r>
              <a:rPr lang="en-AU" dirty="0"/>
              <a:t>of their own competency levels.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/>
          <a:srcRect l="8786" t="6975" r="4403" b="5739"/>
          <a:stretch/>
        </p:blipFill>
        <p:spPr>
          <a:xfrm>
            <a:off x="6012160" y="5013176"/>
            <a:ext cx="2238704" cy="1686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05623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3D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7995140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assessment</a:t>
            </a:r>
          </a:p>
          <a:p>
            <a:r>
              <a:rPr lang="en-US" dirty="0"/>
              <a:t>Knowledge assessment</a:t>
            </a:r>
          </a:p>
          <a:p>
            <a:r>
              <a:rPr lang="en-US" dirty="0"/>
              <a:t>Performance assessment.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>
                <a:solidFill>
                  <a:srgbClr val="FF0000"/>
                </a:solidFill>
              </a:rPr>
              <a:t>Summary and Feedback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979</TotalTime>
  <Words>1274</Words>
  <Application>Microsoft Office PowerPoint</Application>
  <PresentationFormat>On-screen Show (4:3)</PresentationFormat>
  <Paragraphs>263</Paragraphs>
  <Slides>52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8" baseType="lpstr">
      <vt:lpstr>Arial</vt:lpstr>
      <vt:lpstr>Calibri</vt:lpstr>
      <vt:lpstr>Courier New</vt:lpstr>
      <vt:lpstr>Times New Roman</vt:lpstr>
      <vt:lpstr>Wingdings</vt:lpstr>
      <vt:lpstr>Office Theme</vt:lpstr>
      <vt:lpstr>PowerPoint Presentation</vt:lpstr>
      <vt:lpstr>Determine development needs</vt:lpstr>
      <vt:lpstr>Learning and development needs</vt:lpstr>
      <vt:lpstr>Organisational requirements</vt:lpstr>
      <vt:lpstr> Activity 1A  </vt:lpstr>
      <vt:lpstr>Determine development needs</vt:lpstr>
      <vt:lpstr>Learning plans</vt:lpstr>
      <vt:lpstr>Facilitate team development sessions</vt:lpstr>
      <vt:lpstr>Facilitate team development sessions</vt:lpstr>
      <vt:lpstr>Facilitate team development sessions</vt:lpstr>
      <vt:lpstr> Activity 1B  </vt:lpstr>
      <vt:lpstr>Determine development needs</vt:lpstr>
      <vt:lpstr>Self-evaluation</vt:lpstr>
      <vt:lpstr>Identify areas for improvement</vt:lpstr>
      <vt:lpstr> Activity 1C  </vt:lpstr>
      <vt:lpstr>Determine development needs</vt:lpstr>
      <vt:lpstr>Collect feedback on performance</vt:lpstr>
      <vt:lpstr> Activity 1D  </vt:lpstr>
      <vt:lpstr>Develop individuals and teams</vt:lpstr>
      <vt:lpstr>Identify learning and development goals and objectives</vt:lpstr>
      <vt:lpstr> Activity 2A  </vt:lpstr>
      <vt:lpstr>Develop individuals and teams</vt:lpstr>
      <vt:lpstr>Learning delivery methods</vt:lpstr>
      <vt:lpstr>Selecting appropriate learning delivery methods</vt:lpstr>
      <vt:lpstr>Equipment and resources</vt:lpstr>
      <vt:lpstr> Activity 2B  </vt:lpstr>
      <vt:lpstr>Develop individuals and teams</vt:lpstr>
      <vt:lpstr>Develop individuals and teams</vt:lpstr>
      <vt:lpstr>Workplace learning opportunities</vt:lpstr>
      <vt:lpstr>Coaching and mentoring</vt:lpstr>
      <vt:lpstr> Activity 2C  </vt:lpstr>
      <vt:lpstr>Develop individuals and teams</vt:lpstr>
      <vt:lpstr>Resources and time lines required for learning activities</vt:lpstr>
      <vt:lpstr> Activity 2D  </vt:lpstr>
      <vt:lpstr>Monitor and evaluate workplace learning</vt:lpstr>
      <vt:lpstr>Obtaining feedback</vt:lpstr>
      <vt:lpstr>Types of feedback</vt:lpstr>
      <vt:lpstr>Improvements from feedback</vt:lpstr>
      <vt:lpstr> Activity 3A  </vt:lpstr>
      <vt:lpstr>Monitor and evaluate workplace learning</vt:lpstr>
      <vt:lpstr>Assess outcomes and performance of individuals</vt:lpstr>
      <vt:lpstr>Reasons for underperformance</vt:lpstr>
      <vt:lpstr> Activity 3B  </vt:lpstr>
      <vt:lpstr>Monitor and evaluate workplace learning</vt:lpstr>
      <vt:lpstr>Modifications to learning plans</vt:lpstr>
      <vt:lpstr>Negotiations</vt:lpstr>
      <vt:lpstr> Activity 3C  </vt:lpstr>
      <vt:lpstr>Monitor and evaluate workplace learning</vt:lpstr>
      <vt:lpstr>Keeping records</vt:lpstr>
      <vt:lpstr> Activity 3D  </vt:lpstr>
      <vt:lpstr>Summative Assessments</vt:lpstr>
      <vt:lpstr>Summary and Feedback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Tom - RTO Materials</cp:lastModifiedBy>
  <cp:revision>249</cp:revision>
  <dcterms:created xsi:type="dcterms:W3CDTF">2011-08-26T06:48:04Z</dcterms:created>
  <dcterms:modified xsi:type="dcterms:W3CDTF">2016-09-29T12:56:31Z</dcterms:modified>
</cp:coreProperties>
</file>