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4.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5.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32.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8.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46.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50.xml" ContentType="application/vnd.openxmlformats-officedocument.presentationml.tags+xml"/>
  <Override PartName="/ppt/tags/tag51.xml" ContentType="application/vnd.openxmlformats-officedocument.presentationml.tags+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ags/tag52.xml" ContentType="application/vnd.openxmlformats-officedocument.presentationml.tags+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67"/>
  </p:notesMasterIdLst>
  <p:sldIdLst>
    <p:sldId id="257" r:id="rId2"/>
    <p:sldId id="274" r:id="rId3"/>
    <p:sldId id="260" r:id="rId4"/>
    <p:sldId id="261" r:id="rId5"/>
    <p:sldId id="262" r:id="rId6"/>
    <p:sldId id="263" r:id="rId7"/>
    <p:sldId id="264" r:id="rId8"/>
    <p:sldId id="265" r:id="rId9"/>
    <p:sldId id="273" r:id="rId10"/>
    <p:sldId id="266" r:id="rId11"/>
    <p:sldId id="267" r:id="rId12"/>
    <p:sldId id="268" r:id="rId13"/>
    <p:sldId id="269" r:id="rId14"/>
    <p:sldId id="270" r:id="rId15"/>
    <p:sldId id="271" r:id="rId16"/>
    <p:sldId id="272"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Lst>
  <p:sldSz cx="9144000" cy="6858000" type="screen4x3"/>
  <p:notesSz cx="6858000" cy="9144000"/>
  <p:custDataLst>
    <p:tags r:id="rId6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421" autoAdjust="0"/>
  </p:normalViewPr>
  <p:slideViewPr>
    <p:cSldViewPr snapToGrid="0" snapToObjects="1">
      <p:cViewPr varScale="1">
        <p:scale>
          <a:sx n="99" d="100"/>
          <a:sy n="99" d="100"/>
        </p:scale>
        <p:origin x="186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gs" Target="tags/tag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B03F7D-DEB8-4023-9F35-703934F5CA5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AU"/>
        </a:p>
      </dgm:t>
    </dgm:pt>
    <dgm:pt modelId="{ABFDA6BA-1DA4-4436-8367-CE0737AD10A0}">
      <dgm:prSet phldrT="[Text]"/>
      <dgm:spPr/>
      <dgm:t>
        <a:bodyPr/>
        <a:lstStyle/>
        <a:p>
          <a:r>
            <a:rPr lang="en-AU" dirty="0" smtClean="0"/>
            <a:t>People</a:t>
          </a:r>
          <a:endParaRPr lang="en-AU" dirty="0"/>
        </a:p>
      </dgm:t>
    </dgm:pt>
    <dgm:pt modelId="{892ED2F5-A76B-48F6-9EB0-764C8C4E2B55}" type="parTrans" cxnId="{60EE3713-BFE2-43DD-9DD1-619D01CCCF7D}">
      <dgm:prSet/>
      <dgm:spPr/>
      <dgm:t>
        <a:bodyPr/>
        <a:lstStyle/>
        <a:p>
          <a:endParaRPr lang="en-AU"/>
        </a:p>
      </dgm:t>
    </dgm:pt>
    <dgm:pt modelId="{19052B52-95F7-4077-8F5F-9A4C97D8EF69}" type="sibTrans" cxnId="{60EE3713-BFE2-43DD-9DD1-619D01CCCF7D}">
      <dgm:prSet/>
      <dgm:spPr/>
      <dgm:t>
        <a:bodyPr/>
        <a:lstStyle/>
        <a:p>
          <a:endParaRPr lang="en-AU"/>
        </a:p>
      </dgm:t>
    </dgm:pt>
    <dgm:pt modelId="{E7A2192E-C89C-44B3-AC80-D9BB5997D010}">
      <dgm:prSet phldrT="[Text]"/>
      <dgm:spPr/>
      <dgm:t>
        <a:bodyPr/>
        <a:lstStyle/>
        <a:p>
          <a:r>
            <a:rPr lang="en-AU" dirty="0" smtClean="0"/>
            <a:t>Fair trade</a:t>
          </a:r>
          <a:endParaRPr lang="en-AU" dirty="0"/>
        </a:p>
      </dgm:t>
    </dgm:pt>
    <dgm:pt modelId="{CBEFC3A8-0BF5-4F7E-AD7D-5EB8F948B96D}" type="parTrans" cxnId="{DBA56EF3-5BDA-4F68-8BF6-09379E671821}">
      <dgm:prSet/>
      <dgm:spPr/>
      <dgm:t>
        <a:bodyPr/>
        <a:lstStyle/>
        <a:p>
          <a:endParaRPr lang="en-AU"/>
        </a:p>
      </dgm:t>
    </dgm:pt>
    <dgm:pt modelId="{7F53C5B1-775B-43E9-86B0-E7BE6728A72C}" type="sibTrans" cxnId="{DBA56EF3-5BDA-4F68-8BF6-09379E671821}">
      <dgm:prSet/>
      <dgm:spPr/>
      <dgm:t>
        <a:bodyPr/>
        <a:lstStyle/>
        <a:p>
          <a:endParaRPr lang="en-AU"/>
        </a:p>
      </dgm:t>
    </dgm:pt>
    <dgm:pt modelId="{0864B939-B9C3-4ED8-BFBF-9E59AA088F2E}">
      <dgm:prSet phldrT="[Text]"/>
      <dgm:spPr/>
      <dgm:t>
        <a:bodyPr/>
        <a:lstStyle/>
        <a:p>
          <a:r>
            <a:rPr lang="en-AU" dirty="0" smtClean="0"/>
            <a:t>Ethics and legal compliance</a:t>
          </a:r>
          <a:endParaRPr lang="en-AU" dirty="0"/>
        </a:p>
      </dgm:t>
    </dgm:pt>
    <dgm:pt modelId="{3AB2601D-F4DE-4437-BE6F-07B2B4340A7E}" type="parTrans" cxnId="{6E264D9A-3412-410C-9338-EFF82D7A6139}">
      <dgm:prSet/>
      <dgm:spPr/>
      <dgm:t>
        <a:bodyPr/>
        <a:lstStyle/>
        <a:p>
          <a:endParaRPr lang="en-AU"/>
        </a:p>
      </dgm:t>
    </dgm:pt>
    <dgm:pt modelId="{E397B110-DE8D-4B84-ACB1-A2149EDA33F0}" type="sibTrans" cxnId="{6E264D9A-3412-410C-9338-EFF82D7A6139}">
      <dgm:prSet/>
      <dgm:spPr/>
      <dgm:t>
        <a:bodyPr/>
        <a:lstStyle/>
        <a:p>
          <a:endParaRPr lang="en-AU"/>
        </a:p>
      </dgm:t>
    </dgm:pt>
    <dgm:pt modelId="{C2AE9A39-B308-4D89-8A17-10F9D9BC030E}">
      <dgm:prSet phldrT="[Text]"/>
      <dgm:spPr/>
      <dgm:t>
        <a:bodyPr/>
        <a:lstStyle/>
        <a:p>
          <a:r>
            <a:rPr lang="en-AU" dirty="0" smtClean="0"/>
            <a:t>Planet</a:t>
          </a:r>
          <a:endParaRPr lang="en-AU" dirty="0"/>
        </a:p>
      </dgm:t>
    </dgm:pt>
    <dgm:pt modelId="{BE7BBFDC-6374-4327-98EA-7945977642CD}" type="parTrans" cxnId="{BF23EE8F-E0D0-4901-9C66-2E94ACA5285C}">
      <dgm:prSet/>
      <dgm:spPr/>
      <dgm:t>
        <a:bodyPr/>
        <a:lstStyle/>
        <a:p>
          <a:endParaRPr lang="en-AU"/>
        </a:p>
      </dgm:t>
    </dgm:pt>
    <dgm:pt modelId="{987FB9EF-462F-4239-9E57-1BD320354B7D}" type="sibTrans" cxnId="{BF23EE8F-E0D0-4901-9C66-2E94ACA5285C}">
      <dgm:prSet/>
      <dgm:spPr/>
      <dgm:t>
        <a:bodyPr/>
        <a:lstStyle/>
        <a:p>
          <a:endParaRPr lang="en-AU"/>
        </a:p>
      </dgm:t>
    </dgm:pt>
    <dgm:pt modelId="{03BCB529-E4FF-4B44-88C5-F7257AB1561E}">
      <dgm:prSet phldrT="[Text]"/>
      <dgm:spPr/>
      <dgm:t>
        <a:bodyPr/>
        <a:lstStyle/>
        <a:p>
          <a:r>
            <a:rPr lang="en-AU" dirty="0" smtClean="0"/>
            <a:t>Carbon footprint</a:t>
          </a:r>
          <a:endParaRPr lang="en-AU" dirty="0"/>
        </a:p>
      </dgm:t>
    </dgm:pt>
    <dgm:pt modelId="{4708C0C2-6595-46A7-9316-D749717EDF9B}" type="parTrans" cxnId="{92BBD92E-E8EB-4FCD-8CD1-373691B6F3E4}">
      <dgm:prSet/>
      <dgm:spPr/>
      <dgm:t>
        <a:bodyPr/>
        <a:lstStyle/>
        <a:p>
          <a:endParaRPr lang="en-AU"/>
        </a:p>
      </dgm:t>
    </dgm:pt>
    <dgm:pt modelId="{F887F3A2-A689-439D-A446-22F3CD2F977B}" type="sibTrans" cxnId="{92BBD92E-E8EB-4FCD-8CD1-373691B6F3E4}">
      <dgm:prSet/>
      <dgm:spPr/>
      <dgm:t>
        <a:bodyPr/>
        <a:lstStyle/>
        <a:p>
          <a:endParaRPr lang="en-AU"/>
        </a:p>
      </dgm:t>
    </dgm:pt>
    <dgm:pt modelId="{C04E081A-F10B-49C4-8FA4-FA79226E2BF2}">
      <dgm:prSet phldrT="[Text]"/>
      <dgm:spPr/>
      <dgm:t>
        <a:bodyPr/>
        <a:lstStyle/>
        <a:p>
          <a:r>
            <a:rPr lang="en-AU" dirty="0" smtClean="0"/>
            <a:t>Renewable materials</a:t>
          </a:r>
          <a:endParaRPr lang="en-AU" dirty="0"/>
        </a:p>
      </dgm:t>
    </dgm:pt>
    <dgm:pt modelId="{E7B05971-7F90-4209-B6FF-729400B3014F}" type="parTrans" cxnId="{F2D3311B-8AF3-4736-919D-1F077B320937}">
      <dgm:prSet/>
      <dgm:spPr/>
      <dgm:t>
        <a:bodyPr/>
        <a:lstStyle/>
        <a:p>
          <a:endParaRPr lang="en-AU"/>
        </a:p>
      </dgm:t>
    </dgm:pt>
    <dgm:pt modelId="{6EBEB300-B7BB-4EB3-8901-32D396F55B45}" type="sibTrans" cxnId="{F2D3311B-8AF3-4736-919D-1F077B320937}">
      <dgm:prSet/>
      <dgm:spPr/>
      <dgm:t>
        <a:bodyPr/>
        <a:lstStyle/>
        <a:p>
          <a:endParaRPr lang="en-AU"/>
        </a:p>
      </dgm:t>
    </dgm:pt>
    <dgm:pt modelId="{C7541FEF-F85D-45EB-88F0-CB980F1FCB87}">
      <dgm:prSet phldrT="[Text]"/>
      <dgm:spPr/>
      <dgm:t>
        <a:bodyPr/>
        <a:lstStyle/>
        <a:p>
          <a:r>
            <a:rPr lang="en-AU" dirty="0" smtClean="0"/>
            <a:t>Ecological footprint</a:t>
          </a:r>
          <a:endParaRPr lang="en-AU" dirty="0"/>
        </a:p>
      </dgm:t>
    </dgm:pt>
    <dgm:pt modelId="{914E472F-6853-45A0-9AFD-CFBBDDD1943D}" type="parTrans" cxnId="{4A725692-C7A9-4735-B70D-6A68CA25E570}">
      <dgm:prSet/>
      <dgm:spPr/>
      <dgm:t>
        <a:bodyPr/>
        <a:lstStyle/>
        <a:p>
          <a:endParaRPr lang="en-AU"/>
        </a:p>
      </dgm:t>
    </dgm:pt>
    <dgm:pt modelId="{82D287A9-B10A-44B4-A118-33809490FE6B}" type="sibTrans" cxnId="{4A725692-C7A9-4735-B70D-6A68CA25E570}">
      <dgm:prSet/>
      <dgm:spPr/>
      <dgm:t>
        <a:bodyPr/>
        <a:lstStyle/>
        <a:p>
          <a:endParaRPr lang="en-AU"/>
        </a:p>
      </dgm:t>
    </dgm:pt>
    <dgm:pt modelId="{E82368C4-D585-4681-9DF7-6D5987FECCAB}">
      <dgm:prSet/>
      <dgm:spPr/>
      <dgm:t>
        <a:bodyPr/>
        <a:lstStyle/>
        <a:p>
          <a:r>
            <a:rPr lang="en-AU" dirty="0" smtClean="0"/>
            <a:t>Profit</a:t>
          </a:r>
          <a:endParaRPr lang="en-AU" dirty="0"/>
        </a:p>
      </dgm:t>
    </dgm:pt>
    <dgm:pt modelId="{066128A0-6902-4B90-BC80-CEAE7B17B34E}" type="parTrans" cxnId="{733BDBB8-8986-4D40-B594-9C9B7A0D0F5B}">
      <dgm:prSet/>
      <dgm:spPr/>
      <dgm:t>
        <a:bodyPr/>
        <a:lstStyle/>
        <a:p>
          <a:endParaRPr lang="en-AU"/>
        </a:p>
      </dgm:t>
    </dgm:pt>
    <dgm:pt modelId="{78754491-629D-4CEB-8A52-8A63345C7C5A}" type="sibTrans" cxnId="{733BDBB8-8986-4D40-B594-9C9B7A0D0F5B}">
      <dgm:prSet/>
      <dgm:spPr/>
      <dgm:t>
        <a:bodyPr/>
        <a:lstStyle/>
        <a:p>
          <a:endParaRPr lang="en-AU"/>
        </a:p>
      </dgm:t>
    </dgm:pt>
    <dgm:pt modelId="{EAE0F66C-7D4F-4523-B84D-B13A5DE9E3BF}">
      <dgm:prSet/>
      <dgm:spPr/>
      <dgm:t>
        <a:bodyPr/>
        <a:lstStyle/>
        <a:p>
          <a:r>
            <a:rPr lang="en-AU" dirty="0" smtClean="0"/>
            <a:t>Initial costs </a:t>
          </a:r>
          <a:endParaRPr lang="en-AU" dirty="0"/>
        </a:p>
      </dgm:t>
    </dgm:pt>
    <dgm:pt modelId="{D2A16E1A-F5CA-483E-B1FD-2A6A336F3B1D}" type="parTrans" cxnId="{E07E43AB-71C4-4F3C-BF8D-50BA79FD3C46}">
      <dgm:prSet/>
      <dgm:spPr/>
      <dgm:t>
        <a:bodyPr/>
        <a:lstStyle/>
        <a:p>
          <a:endParaRPr lang="en-AU"/>
        </a:p>
      </dgm:t>
    </dgm:pt>
    <dgm:pt modelId="{56290503-23AF-4A2C-A7EC-85E669870539}" type="sibTrans" cxnId="{E07E43AB-71C4-4F3C-BF8D-50BA79FD3C46}">
      <dgm:prSet/>
      <dgm:spPr/>
      <dgm:t>
        <a:bodyPr/>
        <a:lstStyle/>
        <a:p>
          <a:endParaRPr lang="en-AU"/>
        </a:p>
      </dgm:t>
    </dgm:pt>
    <dgm:pt modelId="{340833D9-8E05-4786-9E0D-6C93CE70B261}">
      <dgm:prSet/>
      <dgm:spPr/>
      <dgm:t>
        <a:bodyPr/>
        <a:lstStyle/>
        <a:p>
          <a:r>
            <a:rPr lang="en-AU" dirty="0" smtClean="0"/>
            <a:t>Running costs</a:t>
          </a:r>
          <a:endParaRPr lang="en-AU" dirty="0"/>
        </a:p>
      </dgm:t>
    </dgm:pt>
    <dgm:pt modelId="{0B9C6AED-740A-4D99-84C7-5728FAE6F508}" type="parTrans" cxnId="{BBE24330-0BA0-4F61-8357-2574C311C731}">
      <dgm:prSet/>
      <dgm:spPr/>
      <dgm:t>
        <a:bodyPr/>
        <a:lstStyle/>
        <a:p>
          <a:endParaRPr lang="en-AU"/>
        </a:p>
      </dgm:t>
    </dgm:pt>
    <dgm:pt modelId="{24B716B4-4EC6-4AE6-8726-E8570FC75D90}" type="sibTrans" cxnId="{BBE24330-0BA0-4F61-8357-2574C311C731}">
      <dgm:prSet/>
      <dgm:spPr/>
      <dgm:t>
        <a:bodyPr/>
        <a:lstStyle/>
        <a:p>
          <a:endParaRPr lang="en-AU"/>
        </a:p>
      </dgm:t>
    </dgm:pt>
    <dgm:pt modelId="{43524E75-0A20-4D8B-9B95-2FA2A00CDD84}" type="pres">
      <dgm:prSet presAssocID="{1BB03F7D-DEB8-4023-9F35-703934F5CA5D}" presName="Name0" presStyleCnt="0">
        <dgm:presLayoutVars>
          <dgm:dir/>
          <dgm:animLvl val="lvl"/>
          <dgm:resizeHandles/>
        </dgm:presLayoutVars>
      </dgm:prSet>
      <dgm:spPr/>
      <dgm:t>
        <a:bodyPr/>
        <a:lstStyle/>
        <a:p>
          <a:endParaRPr lang="en-AU"/>
        </a:p>
      </dgm:t>
    </dgm:pt>
    <dgm:pt modelId="{E0A41E56-70C3-4038-9C8D-165DE4C7828B}" type="pres">
      <dgm:prSet presAssocID="{ABFDA6BA-1DA4-4436-8367-CE0737AD10A0}" presName="linNode" presStyleCnt="0"/>
      <dgm:spPr/>
    </dgm:pt>
    <dgm:pt modelId="{67573AC9-C8A0-4973-AD93-79087D4BDE6F}" type="pres">
      <dgm:prSet presAssocID="{ABFDA6BA-1DA4-4436-8367-CE0737AD10A0}" presName="parentShp" presStyleLbl="node1" presStyleIdx="0" presStyleCnt="3">
        <dgm:presLayoutVars>
          <dgm:bulletEnabled val="1"/>
        </dgm:presLayoutVars>
      </dgm:prSet>
      <dgm:spPr/>
      <dgm:t>
        <a:bodyPr/>
        <a:lstStyle/>
        <a:p>
          <a:endParaRPr lang="en-AU"/>
        </a:p>
      </dgm:t>
    </dgm:pt>
    <dgm:pt modelId="{DE98046F-1575-4406-B690-25259E943830}" type="pres">
      <dgm:prSet presAssocID="{ABFDA6BA-1DA4-4436-8367-CE0737AD10A0}" presName="childShp" presStyleLbl="bgAccFollowNode1" presStyleIdx="0" presStyleCnt="3" custLinFactNeighborY="-26">
        <dgm:presLayoutVars>
          <dgm:bulletEnabled val="1"/>
        </dgm:presLayoutVars>
      </dgm:prSet>
      <dgm:spPr/>
      <dgm:t>
        <a:bodyPr/>
        <a:lstStyle/>
        <a:p>
          <a:endParaRPr lang="en-AU"/>
        </a:p>
      </dgm:t>
    </dgm:pt>
    <dgm:pt modelId="{ED83457A-4DD9-4B7E-A561-7D7EA06BBEA1}" type="pres">
      <dgm:prSet presAssocID="{19052B52-95F7-4077-8F5F-9A4C97D8EF69}" presName="spacing" presStyleCnt="0"/>
      <dgm:spPr/>
    </dgm:pt>
    <dgm:pt modelId="{2F1E791D-7A48-42CF-9583-3BC02F82D59F}" type="pres">
      <dgm:prSet presAssocID="{C2AE9A39-B308-4D89-8A17-10F9D9BC030E}" presName="linNode" presStyleCnt="0"/>
      <dgm:spPr/>
    </dgm:pt>
    <dgm:pt modelId="{C373A7F5-A453-4709-B1B1-63E277720672}" type="pres">
      <dgm:prSet presAssocID="{C2AE9A39-B308-4D89-8A17-10F9D9BC030E}" presName="parentShp" presStyleLbl="node1" presStyleIdx="1" presStyleCnt="3">
        <dgm:presLayoutVars>
          <dgm:bulletEnabled val="1"/>
        </dgm:presLayoutVars>
      </dgm:prSet>
      <dgm:spPr/>
      <dgm:t>
        <a:bodyPr/>
        <a:lstStyle/>
        <a:p>
          <a:endParaRPr lang="en-AU"/>
        </a:p>
      </dgm:t>
    </dgm:pt>
    <dgm:pt modelId="{60ED064D-036F-4658-820D-1D1649DC6672}" type="pres">
      <dgm:prSet presAssocID="{C2AE9A39-B308-4D89-8A17-10F9D9BC030E}" presName="childShp" presStyleLbl="bgAccFollowNode1" presStyleIdx="1" presStyleCnt="3">
        <dgm:presLayoutVars>
          <dgm:bulletEnabled val="1"/>
        </dgm:presLayoutVars>
      </dgm:prSet>
      <dgm:spPr/>
      <dgm:t>
        <a:bodyPr/>
        <a:lstStyle/>
        <a:p>
          <a:endParaRPr lang="en-AU"/>
        </a:p>
      </dgm:t>
    </dgm:pt>
    <dgm:pt modelId="{38DDEFD5-B37B-4193-87BD-9AC179C9D9D4}" type="pres">
      <dgm:prSet presAssocID="{987FB9EF-462F-4239-9E57-1BD320354B7D}" presName="spacing" presStyleCnt="0"/>
      <dgm:spPr/>
    </dgm:pt>
    <dgm:pt modelId="{CC555201-7CE0-43A2-A9C8-DAFA2B33F2FF}" type="pres">
      <dgm:prSet presAssocID="{E82368C4-D585-4681-9DF7-6D5987FECCAB}" presName="linNode" presStyleCnt="0"/>
      <dgm:spPr/>
    </dgm:pt>
    <dgm:pt modelId="{C098A065-682C-4D7C-AAD4-EE2B58BED22D}" type="pres">
      <dgm:prSet presAssocID="{E82368C4-D585-4681-9DF7-6D5987FECCAB}" presName="parentShp" presStyleLbl="node1" presStyleIdx="2" presStyleCnt="3">
        <dgm:presLayoutVars>
          <dgm:bulletEnabled val="1"/>
        </dgm:presLayoutVars>
      </dgm:prSet>
      <dgm:spPr/>
      <dgm:t>
        <a:bodyPr/>
        <a:lstStyle/>
        <a:p>
          <a:endParaRPr lang="en-AU"/>
        </a:p>
      </dgm:t>
    </dgm:pt>
    <dgm:pt modelId="{AA2E667E-37C9-43C7-8230-255AC7265840}" type="pres">
      <dgm:prSet presAssocID="{E82368C4-D585-4681-9DF7-6D5987FECCAB}" presName="childShp" presStyleLbl="bgAccFollowNode1" presStyleIdx="2" presStyleCnt="3">
        <dgm:presLayoutVars>
          <dgm:bulletEnabled val="1"/>
        </dgm:presLayoutVars>
      </dgm:prSet>
      <dgm:spPr/>
      <dgm:t>
        <a:bodyPr/>
        <a:lstStyle/>
        <a:p>
          <a:endParaRPr lang="en-AU"/>
        </a:p>
      </dgm:t>
    </dgm:pt>
  </dgm:ptLst>
  <dgm:cxnLst>
    <dgm:cxn modelId="{6E264D9A-3412-410C-9338-EFF82D7A6139}" srcId="{ABFDA6BA-1DA4-4436-8367-CE0737AD10A0}" destId="{0864B939-B9C3-4ED8-BFBF-9E59AA088F2E}" srcOrd="1" destOrd="0" parTransId="{3AB2601D-F4DE-4437-BE6F-07B2B4340A7E}" sibTransId="{E397B110-DE8D-4B84-ACB1-A2149EDA33F0}"/>
    <dgm:cxn modelId="{DBA56EF3-5BDA-4F68-8BF6-09379E671821}" srcId="{ABFDA6BA-1DA4-4436-8367-CE0737AD10A0}" destId="{E7A2192E-C89C-44B3-AC80-D9BB5997D010}" srcOrd="0" destOrd="0" parTransId="{CBEFC3A8-0BF5-4F7E-AD7D-5EB8F948B96D}" sibTransId="{7F53C5B1-775B-43E9-86B0-E7BE6728A72C}"/>
    <dgm:cxn modelId="{60EE3713-BFE2-43DD-9DD1-619D01CCCF7D}" srcId="{1BB03F7D-DEB8-4023-9F35-703934F5CA5D}" destId="{ABFDA6BA-1DA4-4436-8367-CE0737AD10A0}" srcOrd="0" destOrd="0" parTransId="{892ED2F5-A76B-48F6-9EB0-764C8C4E2B55}" sibTransId="{19052B52-95F7-4077-8F5F-9A4C97D8EF69}"/>
    <dgm:cxn modelId="{733BDBB8-8986-4D40-B594-9C9B7A0D0F5B}" srcId="{1BB03F7D-DEB8-4023-9F35-703934F5CA5D}" destId="{E82368C4-D585-4681-9DF7-6D5987FECCAB}" srcOrd="2" destOrd="0" parTransId="{066128A0-6902-4B90-BC80-CEAE7B17B34E}" sibTransId="{78754491-629D-4CEB-8A52-8A63345C7C5A}"/>
    <dgm:cxn modelId="{92BBD92E-E8EB-4FCD-8CD1-373691B6F3E4}" srcId="{C2AE9A39-B308-4D89-8A17-10F9D9BC030E}" destId="{03BCB529-E4FF-4B44-88C5-F7257AB1561E}" srcOrd="0" destOrd="0" parTransId="{4708C0C2-6595-46A7-9316-D749717EDF9B}" sibTransId="{F887F3A2-A689-439D-A446-22F3CD2F977B}"/>
    <dgm:cxn modelId="{0DC1F809-4707-4136-A375-DFF9001DE238}" type="presOf" srcId="{1BB03F7D-DEB8-4023-9F35-703934F5CA5D}" destId="{43524E75-0A20-4D8B-9B95-2FA2A00CDD84}" srcOrd="0" destOrd="0" presId="urn:microsoft.com/office/officeart/2005/8/layout/vList6"/>
    <dgm:cxn modelId="{B188CAFE-2913-46DE-927B-11E8C330AFE6}" type="presOf" srcId="{C04E081A-F10B-49C4-8FA4-FA79226E2BF2}" destId="{60ED064D-036F-4658-820D-1D1649DC6672}" srcOrd="0" destOrd="1" presId="urn:microsoft.com/office/officeart/2005/8/layout/vList6"/>
    <dgm:cxn modelId="{BBE24330-0BA0-4F61-8357-2574C311C731}" srcId="{E82368C4-D585-4681-9DF7-6D5987FECCAB}" destId="{340833D9-8E05-4786-9E0D-6C93CE70B261}" srcOrd="1" destOrd="0" parTransId="{0B9C6AED-740A-4D99-84C7-5728FAE6F508}" sibTransId="{24B716B4-4EC6-4AE6-8726-E8570FC75D90}"/>
    <dgm:cxn modelId="{4A725692-C7A9-4735-B70D-6A68CA25E570}" srcId="{C2AE9A39-B308-4D89-8A17-10F9D9BC030E}" destId="{C7541FEF-F85D-45EB-88F0-CB980F1FCB87}" srcOrd="2" destOrd="0" parTransId="{914E472F-6853-45A0-9AFD-CFBBDDD1943D}" sibTransId="{82D287A9-B10A-44B4-A118-33809490FE6B}"/>
    <dgm:cxn modelId="{F61E945B-327D-4C6B-8D1F-48D5EFFB0A5A}" type="presOf" srcId="{03BCB529-E4FF-4B44-88C5-F7257AB1561E}" destId="{60ED064D-036F-4658-820D-1D1649DC6672}" srcOrd="0" destOrd="0" presId="urn:microsoft.com/office/officeart/2005/8/layout/vList6"/>
    <dgm:cxn modelId="{9319E831-E9A6-4D24-8920-2D77E39DE7D3}" type="presOf" srcId="{EAE0F66C-7D4F-4523-B84D-B13A5DE9E3BF}" destId="{AA2E667E-37C9-43C7-8230-255AC7265840}" srcOrd="0" destOrd="0" presId="urn:microsoft.com/office/officeart/2005/8/layout/vList6"/>
    <dgm:cxn modelId="{1EEF35E4-DB82-4EB3-9FEA-F6D87C53B66C}" type="presOf" srcId="{0864B939-B9C3-4ED8-BFBF-9E59AA088F2E}" destId="{DE98046F-1575-4406-B690-25259E943830}" srcOrd="0" destOrd="1" presId="urn:microsoft.com/office/officeart/2005/8/layout/vList6"/>
    <dgm:cxn modelId="{A1B6F4AE-4470-4BAD-A532-38A80AEEF27A}" type="presOf" srcId="{C7541FEF-F85D-45EB-88F0-CB980F1FCB87}" destId="{60ED064D-036F-4658-820D-1D1649DC6672}" srcOrd="0" destOrd="2" presId="urn:microsoft.com/office/officeart/2005/8/layout/vList6"/>
    <dgm:cxn modelId="{0ACE3F0F-9428-4F3A-92A8-D8A1D8A8F1A9}" type="presOf" srcId="{E7A2192E-C89C-44B3-AC80-D9BB5997D010}" destId="{DE98046F-1575-4406-B690-25259E943830}" srcOrd="0" destOrd="0" presId="urn:microsoft.com/office/officeart/2005/8/layout/vList6"/>
    <dgm:cxn modelId="{1305758D-CF9E-4F2D-B80D-3ECCBC2C0970}" type="presOf" srcId="{E82368C4-D585-4681-9DF7-6D5987FECCAB}" destId="{C098A065-682C-4D7C-AAD4-EE2B58BED22D}" srcOrd="0" destOrd="0" presId="urn:microsoft.com/office/officeart/2005/8/layout/vList6"/>
    <dgm:cxn modelId="{E07E43AB-71C4-4F3C-BF8D-50BA79FD3C46}" srcId="{E82368C4-D585-4681-9DF7-6D5987FECCAB}" destId="{EAE0F66C-7D4F-4523-B84D-B13A5DE9E3BF}" srcOrd="0" destOrd="0" parTransId="{D2A16E1A-F5CA-483E-B1FD-2A6A336F3B1D}" sibTransId="{56290503-23AF-4A2C-A7EC-85E669870539}"/>
    <dgm:cxn modelId="{ECC9E679-A795-4A08-AA34-EC434FE82D7E}" type="presOf" srcId="{ABFDA6BA-1DA4-4436-8367-CE0737AD10A0}" destId="{67573AC9-C8A0-4973-AD93-79087D4BDE6F}" srcOrd="0" destOrd="0" presId="urn:microsoft.com/office/officeart/2005/8/layout/vList6"/>
    <dgm:cxn modelId="{4300B523-89D0-4735-9B5B-4461F1430FEE}" type="presOf" srcId="{C2AE9A39-B308-4D89-8A17-10F9D9BC030E}" destId="{C373A7F5-A453-4709-B1B1-63E277720672}" srcOrd="0" destOrd="0" presId="urn:microsoft.com/office/officeart/2005/8/layout/vList6"/>
    <dgm:cxn modelId="{F2D3311B-8AF3-4736-919D-1F077B320937}" srcId="{C2AE9A39-B308-4D89-8A17-10F9D9BC030E}" destId="{C04E081A-F10B-49C4-8FA4-FA79226E2BF2}" srcOrd="1" destOrd="0" parTransId="{E7B05971-7F90-4209-B6FF-729400B3014F}" sibTransId="{6EBEB300-B7BB-4EB3-8901-32D396F55B45}"/>
    <dgm:cxn modelId="{BF23EE8F-E0D0-4901-9C66-2E94ACA5285C}" srcId="{1BB03F7D-DEB8-4023-9F35-703934F5CA5D}" destId="{C2AE9A39-B308-4D89-8A17-10F9D9BC030E}" srcOrd="1" destOrd="0" parTransId="{BE7BBFDC-6374-4327-98EA-7945977642CD}" sibTransId="{987FB9EF-462F-4239-9E57-1BD320354B7D}"/>
    <dgm:cxn modelId="{64012432-5730-4E00-9A24-DFFCC6A37C64}" type="presOf" srcId="{340833D9-8E05-4786-9E0D-6C93CE70B261}" destId="{AA2E667E-37C9-43C7-8230-255AC7265840}" srcOrd="0" destOrd="1" presId="urn:microsoft.com/office/officeart/2005/8/layout/vList6"/>
    <dgm:cxn modelId="{EB7B7CE4-769D-429D-809E-0F13C15C74BA}" type="presParOf" srcId="{43524E75-0A20-4D8B-9B95-2FA2A00CDD84}" destId="{E0A41E56-70C3-4038-9C8D-165DE4C7828B}" srcOrd="0" destOrd="0" presId="urn:microsoft.com/office/officeart/2005/8/layout/vList6"/>
    <dgm:cxn modelId="{A1F5A258-6411-4E2E-ABCB-3E51823CEABA}" type="presParOf" srcId="{E0A41E56-70C3-4038-9C8D-165DE4C7828B}" destId="{67573AC9-C8A0-4973-AD93-79087D4BDE6F}" srcOrd="0" destOrd="0" presId="urn:microsoft.com/office/officeart/2005/8/layout/vList6"/>
    <dgm:cxn modelId="{562980A4-B902-48EB-A696-340BE1858C85}" type="presParOf" srcId="{E0A41E56-70C3-4038-9C8D-165DE4C7828B}" destId="{DE98046F-1575-4406-B690-25259E943830}" srcOrd="1" destOrd="0" presId="urn:microsoft.com/office/officeart/2005/8/layout/vList6"/>
    <dgm:cxn modelId="{E1C6D940-74BA-4091-B23B-EDF93D6B9B77}" type="presParOf" srcId="{43524E75-0A20-4D8B-9B95-2FA2A00CDD84}" destId="{ED83457A-4DD9-4B7E-A561-7D7EA06BBEA1}" srcOrd="1" destOrd="0" presId="urn:microsoft.com/office/officeart/2005/8/layout/vList6"/>
    <dgm:cxn modelId="{F62FD719-3077-4905-A008-00D1EB323D90}" type="presParOf" srcId="{43524E75-0A20-4D8B-9B95-2FA2A00CDD84}" destId="{2F1E791D-7A48-42CF-9583-3BC02F82D59F}" srcOrd="2" destOrd="0" presId="urn:microsoft.com/office/officeart/2005/8/layout/vList6"/>
    <dgm:cxn modelId="{D6E5A633-0F2E-4256-A39E-729A72C7D6FD}" type="presParOf" srcId="{2F1E791D-7A48-42CF-9583-3BC02F82D59F}" destId="{C373A7F5-A453-4709-B1B1-63E277720672}" srcOrd="0" destOrd="0" presId="urn:microsoft.com/office/officeart/2005/8/layout/vList6"/>
    <dgm:cxn modelId="{52213BF8-B9D4-4067-B206-290405B0F923}" type="presParOf" srcId="{2F1E791D-7A48-42CF-9583-3BC02F82D59F}" destId="{60ED064D-036F-4658-820D-1D1649DC6672}" srcOrd="1" destOrd="0" presId="urn:microsoft.com/office/officeart/2005/8/layout/vList6"/>
    <dgm:cxn modelId="{1545D465-DBA4-45D8-BE22-B6FFE9EF119E}" type="presParOf" srcId="{43524E75-0A20-4D8B-9B95-2FA2A00CDD84}" destId="{38DDEFD5-B37B-4193-87BD-9AC179C9D9D4}" srcOrd="3" destOrd="0" presId="urn:microsoft.com/office/officeart/2005/8/layout/vList6"/>
    <dgm:cxn modelId="{B8F1717E-940F-4607-9E55-EFE95B614E5E}" type="presParOf" srcId="{43524E75-0A20-4D8B-9B95-2FA2A00CDD84}" destId="{CC555201-7CE0-43A2-A9C8-DAFA2B33F2FF}" srcOrd="4" destOrd="0" presId="urn:microsoft.com/office/officeart/2005/8/layout/vList6"/>
    <dgm:cxn modelId="{57F3AAA3-1C30-424C-8316-4E86EB83B7A6}" type="presParOf" srcId="{CC555201-7CE0-43A2-A9C8-DAFA2B33F2FF}" destId="{C098A065-682C-4D7C-AAD4-EE2B58BED22D}" srcOrd="0" destOrd="0" presId="urn:microsoft.com/office/officeart/2005/8/layout/vList6"/>
    <dgm:cxn modelId="{ACAA3642-26C6-41F3-820D-0C7693804ED9}" type="presParOf" srcId="{CC555201-7CE0-43A2-A9C8-DAFA2B33F2FF}" destId="{AA2E667E-37C9-43C7-8230-255AC7265840}"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93A7AE-693C-479C-9B03-C82427F59165}"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AU"/>
        </a:p>
      </dgm:t>
    </dgm:pt>
    <dgm:pt modelId="{26A1F23F-3421-4A69-9930-EC9C0C5CEFD0}">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AU" sz="1200" dirty="0" smtClean="0"/>
            <a:t>Based on past figures estimate what you will need in the coming year </a:t>
          </a:r>
        </a:p>
      </dgm:t>
    </dgm:pt>
    <dgm:pt modelId="{4F1C51AE-A69F-46E8-919A-7D1A60CBF61F}" type="parTrans" cxnId="{58EB0A63-B4DC-43D3-BAFE-218FB2BCCFC4}">
      <dgm:prSet/>
      <dgm:spPr/>
      <dgm:t>
        <a:bodyPr/>
        <a:lstStyle/>
        <a:p>
          <a:endParaRPr lang="en-AU"/>
        </a:p>
      </dgm:t>
    </dgm:pt>
    <dgm:pt modelId="{74896DE7-E027-40DB-9BC0-8B222E4E771D}" type="sibTrans" cxnId="{58EB0A63-B4DC-43D3-BAFE-218FB2BCCFC4}">
      <dgm:prSet/>
      <dgm:spPr/>
      <dgm:t>
        <a:bodyPr/>
        <a:lstStyle/>
        <a:p>
          <a:endParaRPr lang="en-AU"/>
        </a:p>
      </dgm:t>
    </dgm:pt>
    <dgm:pt modelId="{78EF069F-3C48-44DD-B171-C8E4E17AF839}">
      <dgm:prSet phldrT="[Text]"/>
      <dgm:spPr/>
      <dgm:t>
        <a:bodyPr/>
        <a:lstStyle/>
        <a:p>
          <a:r>
            <a:rPr lang="en-AU" dirty="0" smtClean="0"/>
            <a:t>What organisational changes in the coming year could affect output</a:t>
          </a:r>
          <a:endParaRPr lang="en-AU" dirty="0"/>
        </a:p>
      </dgm:t>
    </dgm:pt>
    <dgm:pt modelId="{58B39F91-CBBB-4758-A9F6-D37489B3E8B8}" type="parTrans" cxnId="{4D080496-0DD4-4A24-A32C-486234CE8B4B}">
      <dgm:prSet/>
      <dgm:spPr/>
      <dgm:t>
        <a:bodyPr/>
        <a:lstStyle/>
        <a:p>
          <a:endParaRPr lang="en-AU"/>
        </a:p>
      </dgm:t>
    </dgm:pt>
    <dgm:pt modelId="{D0D0CD49-F570-4CFE-BA58-9BB9D525896E}" type="sibTrans" cxnId="{4D080496-0DD4-4A24-A32C-486234CE8B4B}">
      <dgm:prSet/>
      <dgm:spPr/>
      <dgm:t>
        <a:bodyPr/>
        <a:lstStyle/>
        <a:p>
          <a:endParaRPr lang="en-AU"/>
        </a:p>
      </dgm:t>
    </dgm:pt>
    <dgm:pt modelId="{40A0D4F2-945F-4C26-B3CF-D59007074C6D}">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dirty="0" smtClean="0"/>
            <a:t>Are there new industry trends that might affect peak and trough periods?</a:t>
          </a:r>
        </a:p>
      </dgm:t>
    </dgm:pt>
    <dgm:pt modelId="{8D19E97C-B9EB-4DD1-BAF2-2C20336A7B2E}" type="parTrans" cxnId="{A19537F7-0C82-44AE-BB33-ABEEC9C1F0BC}">
      <dgm:prSet/>
      <dgm:spPr/>
      <dgm:t>
        <a:bodyPr/>
        <a:lstStyle/>
        <a:p>
          <a:endParaRPr lang="en-AU"/>
        </a:p>
      </dgm:t>
    </dgm:pt>
    <dgm:pt modelId="{367913BF-A194-402E-AF1D-292C5C898778}" type="sibTrans" cxnId="{A19537F7-0C82-44AE-BB33-ABEEC9C1F0BC}">
      <dgm:prSet/>
      <dgm:spPr/>
      <dgm:t>
        <a:bodyPr/>
        <a:lstStyle/>
        <a:p>
          <a:endParaRPr lang="en-AU"/>
        </a:p>
      </dgm:t>
    </dgm:pt>
    <dgm:pt modelId="{195B8276-E179-42EF-86E1-F5F6550E060E}">
      <dgm:prSet phldrT="[Text]" custT="1"/>
      <dgm:spPr/>
      <dgm:t>
        <a:bodyPr/>
        <a:lstStyle/>
        <a:p>
          <a:pPr marL="0" indent="0">
            <a:buNone/>
          </a:pPr>
          <a:r>
            <a:rPr lang="en-AU" sz="1200" dirty="0" smtClean="0"/>
            <a:t>Now you should have sufficient information to estimate the coming year’s requirements and can budget accordingly. Understanding of the organisation’s past resource requirements helps determine future needs. </a:t>
          </a:r>
          <a:endParaRPr lang="en-AU" sz="1200" dirty="0"/>
        </a:p>
      </dgm:t>
    </dgm:pt>
    <dgm:pt modelId="{B72E83C5-E9C8-4E38-9EC2-67125C173ED3}" type="parTrans" cxnId="{BF8930CC-0260-474B-9952-D39553974FC3}">
      <dgm:prSet/>
      <dgm:spPr/>
      <dgm:t>
        <a:bodyPr/>
        <a:lstStyle/>
        <a:p>
          <a:endParaRPr lang="en-AU"/>
        </a:p>
      </dgm:t>
    </dgm:pt>
    <dgm:pt modelId="{D777E378-FA0D-40AD-8207-805F32B413CB}" type="sibTrans" cxnId="{BF8930CC-0260-474B-9952-D39553974FC3}">
      <dgm:prSet/>
      <dgm:spPr/>
      <dgm:t>
        <a:bodyPr/>
        <a:lstStyle/>
        <a:p>
          <a:endParaRPr lang="en-AU"/>
        </a:p>
      </dgm:t>
    </dgm:pt>
    <dgm:pt modelId="{5270C486-5180-499C-82E6-A9F7CF1BEA15}">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AU" sz="1200" dirty="0" smtClean="0"/>
            <a:t>What is happening with use of resources? </a:t>
          </a:r>
        </a:p>
      </dgm:t>
    </dgm:pt>
    <dgm:pt modelId="{A74D6554-36A5-40B0-900F-71C5B080A646}" type="parTrans" cxnId="{5336794B-ACFE-454D-BDE8-F8608CF05411}">
      <dgm:prSet/>
      <dgm:spPr/>
      <dgm:t>
        <a:bodyPr/>
        <a:lstStyle/>
        <a:p>
          <a:endParaRPr lang="en-AU"/>
        </a:p>
      </dgm:t>
    </dgm:pt>
    <dgm:pt modelId="{29ACDE08-D4B7-41DE-802C-0E920DDAB952}" type="sibTrans" cxnId="{5336794B-ACFE-454D-BDE8-F8608CF05411}">
      <dgm:prSet/>
      <dgm:spPr/>
      <dgm:t>
        <a:bodyPr/>
        <a:lstStyle/>
        <a:p>
          <a:endParaRPr lang="en-AU"/>
        </a:p>
      </dgm:t>
    </dgm:pt>
    <dgm:pt modelId="{AE5ADC15-DD05-4A33-95A3-E599194CEB88}">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AU" sz="1200" dirty="0" smtClean="0"/>
            <a:t>Do specific projects account for fluctuation in numbers?</a:t>
          </a:r>
        </a:p>
      </dgm:t>
    </dgm:pt>
    <dgm:pt modelId="{9EFDD447-2E2F-46DD-A428-289DFE030BD5}" type="parTrans" cxnId="{964A3362-2B5E-44E8-81BD-6710437D9C02}">
      <dgm:prSet/>
      <dgm:spPr/>
      <dgm:t>
        <a:bodyPr/>
        <a:lstStyle/>
        <a:p>
          <a:endParaRPr lang="en-AU"/>
        </a:p>
      </dgm:t>
    </dgm:pt>
    <dgm:pt modelId="{656BB02C-8AD4-4357-9A5D-253386EE959A}" type="sibTrans" cxnId="{964A3362-2B5E-44E8-81BD-6710437D9C02}">
      <dgm:prSet/>
      <dgm:spPr/>
      <dgm:t>
        <a:bodyPr/>
        <a:lstStyle/>
        <a:p>
          <a:endParaRPr lang="en-AU"/>
        </a:p>
      </dgm:t>
    </dgm:pt>
    <dgm:pt modelId="{26C3B229-4596-4B0C-AE63-1960E6280DC5}">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sz="1200" dirty="0" smtClean="0"/>
            <a:t>Did you change suppliers? Did suppliers cost structures change?</a:t>
          </a:r>
        </a:p>
      </dgm:t>
    </dgm:pt>
    <dgm:pt modelId="{6CF864EC-AF47-48B6-BC4C-E42D2D100F09}" type="parTrans" cxnId="{C917C970-2E37-42FA-BD26-F57A35F7F2BB}">
      <dgm:prSet/>
      <dgm:spPr/>
      <dgm:t>
        <a:bodyPr/>
        <a:lstStyle/>
        <a:p>
          <a:endParaRPr lang="en-AU"/>
        </a:p>
      </dgm:t>
    </dgm:pt>
    <dgm:pt modelId="{6ED75D85-4D24-441B-AAA5-97D2EC673AB8}" type="sibTrans" cxnId="{C917C970-2E37-42FA-BD26-F57A35F7F2BB}">
      <dgm:prSet/>
      <dgm:spPr/>
      <dgm:t>
        <a:bodyPr/>
        <a:lstStyle/>
        <a:p>
          <a:endParaRPr lang="en-AU"/>
        </a:p>
      </dgm:t>
    </dgm:pt>
    <dgm:pt modelId="{8518779B-3249-49CA-81D4-D0B230C3A788}">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AU" sz="1200" dirty="0" smtClean="0"/>
            <a:t>Has the company grown, are there more staff?</a:t>
          </a:r>
        </a:p>
      </dgm:t>
    </dgm:pt>
    <dgm:pt modelId="{19C076C3-737B-4B9A-82CC-44AEF6FBB353}" type="parTrans" cxnId="{3A2862A0-D7D1-455A-9C52-7B811C9263E3}">
      <dgm:prSet/>
      <dgm:spPr/>
      <dgm:t>
        <a:bodyPr/>
        <a:lstStyle/>
        <a:p>
          <a:endParaRPr lang="en-AU"/>
        </a:p>
      </dgm:t>
    </dgm:pt>
    <dgm:pt modelId="{A6E50314-C87E-45D6-8D4D-CBF5B307BC43}" type="sibTrans" cxnId="{3A2862A0-D7D1-455A-9C52-7B811C9263E3}">
      <dgm:prSet/>
      <dgm:spPr/>
      <dgm:t>
        <a:bodyPr/>
        <a:lstStyle/>
        <a:p>
          <a:endParaRPr lang="en-AU"/>
        </a:p>
      </dgm:t>
    </dgm:pt>
    <dgm:pt modelId="{509778D5-FC1D-4FEE-AD00-AA6BD9EBD2A8}">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dirty="0" smtClean="0"/>
            <a:t>Did the organisation change or introduce new procedures?</a:t>
          </a:r>
        </a:p>
      </dgm:t>
    </dgm:pt>
    <dgm:pt modelId="{E21E502B-7B5E-4276-BB3A-9B8E842861EF}" type="parTrans" cxnId="{89AD4BBE-20D3-446A-BC95-1989991AECC7}">
      <dgm:prSet/>
      <dgm:spPr/>
      <dgm:t>
        <a:bodyPr/>
        <a:lstStyle/>
        <a:p>
          <a:endParaRPr lang="en-AU"/>
        </a:p>
      </dgm:t>
    </dgm:pt>
    <dgm:pt modelId="{06C3E321-0EF0-4D45-B9A7-1FD68C72C43F}" type="sibTrans" cxnId="{89AD4BBE-20D3-446A-BC95-1989991AECC7}">
      <dgm:prSet/>
      <dgm:spPr/>
      <dgm:t>
        <a:bodyPr/>
        <a:lstStyle/>
        <a:p>
          <a:endParaRPr lang="en-AU"/>
        </a:p>
      </dgm:t>
    </dgm:pt>
    <dgm:pt modelId="{1AF754D5-956C-40BF-BB6F-13CFDEEA8474}">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smtClean="0"/>
            <a:t>Will suppliers change next year’s prices, volumes and targets</a:t>
          </a:r>
          <a:endParaRPr lang="en-AU" dirty="0" smtClean="0"/>
        </a:p>
      </dgm:t>
    </dgm:pt>
    <dgm:pt modelId="{9B0B055B-C783-42E5-A901-4A2A4B363C84}" type="parTrans" cxnId="{2650CFA8-0026-4611-A06E-CC2BF8B075A7}">
      <dgm:prSet/>
      <dgm:spPr/>
      <dgm:t>
        <a:bodyPr/>
        <a:lstStyle/>
        <a:p>
          <a:endParaRPr lang="en-AU"/>
        </a:p>
      </dgm:t>
    </dgm:pt>
    <dgm:pt modelId="{C5385957-F88A-46D1-B6E7-440EEBC78232}" type="sibTrans" cxnId="{2650CFA8-0026-4611-A06E-CC2BF8B075A7}">
      <dgm:prSet/>
      <dgm:spPr/>
      <dgm:t>
        <a:bodyPr/>
        <a:lstStyle/>
        <a:p>
          <a:endParaRPr lang="en-AU"/>
        </a:p>
      </dgm:t>
    </dgm:pt>
    <dgm:pt modelId="{92EDCC77-F32D-4288-8651-A3273C3B6455}" type="pres">
      <dgm:prSet presAssocID="{C193A7AE-693C-479C-9B03-C82427F59165}" presName="Name0" presStyleCnt="0">
        <dgm:presLayoutVars>
          <dgm:dir/>
          <dgm:animLvl val="lvl"/>
          <dgm:resizeHandles val="exact"/>
        </dgm:presLayoutVars>
      </dgm:prSet>
      <dgm:spPr/>
      <dgm:t>
        <a:bodyPr/>
        <a:lstStyle/>
        <a:p>
          <a:endParaRPr lang="en-AU"/>
        </a:p>
      </dgm:t>
    </dgm:pt>
    <dgm:pt modelId="{09475459-3FB1-46E0-9A42-DF91EDBB5F08}" type="pres">
      <dgm:prSet presAssocID="{195B8276-E179-42EF-86E1-F5F6550E060E}" presName="boxAndChildren" presStyleCnt="0"/>
      <dgm:spPr/>
    </dgm:pt>
    <dgm:pt modelId="{490E8D8A-315D-459A-A31E-DAC57460B581}" type="pres">
      <dgm:prSet presAssocID="{195B8276-E179-42EF-86E1-F5F6550E060E}" presName="parentTextBox" presStyleLbl="node1" presStyleIdx="0" presStyleCnt="3"/>
      <dgm:spPr/>
      <dgm:t>
        <a:bodyPr/>
        <a:lstStyle/>
        <a:p>
          <a:endParaRPr lang="en-AU"/>
        </a:p>
      </dgm:t>
    </dgm:pt>
    <dgm:pt modelId="{39EF2CFD-AD39-4064-8937-274373500B01}" type="pres">
      <dgm:prSet presAssocID="{74896DE7-E027-40DB-9BC0-8B222E4E771D}" presName="sp" presStyleCnt="0"/>
      <dgm:spPr/>
    </dgm:pt>
    <dgm:pt modelId="{3BBA6556-5C67-42A1-A0FC-DA6081283CD3}" type="pres">
      <dgm:prSet presAssocID="{26A1F23F-3421-4A69-9930-EC9C0C5CEFD0}" presName="arrowAndChildren" presStyleCnt="0"/>
      <dgm:spPr/>
    </dgm:pt>
    <dgm:pt modelId="{22189F0A-71D3-45C2-B902-C9178B6DD9F6}" type="pres">
      <dgm:prSet presAssocID="{26A1F23F-3421-4A69-9930-EC9C0C5CEFD0}" presName="parentTextArrow" presStyleLbl="node1" presStyleIdx="0" presStyleCnt="3"/>
      <dgm:spPr/>
      <dgm:t>
        <a:bodyPr/>
        <a:lstStyle/>
        <a:p>
          <a:endParaRPr lang="en-AU"/>
        </a:p>
      </dgm:t>
    </dgm:pt>
    <dgm:pt modelId="{C4CDA4BC-05B4-4138-B957-0467D8D2CD4C}" type="pres">
      <dgm:prSet presAssocID="{26A1F23F-3421-4A69-9930-EC9C0C5CEFD0}" presName="arrow" presStyleLbl="node1" presStyleIdx="1" presStyleCnt="3" custLinFactNeighborX="-6158" custLinFactNeighborY="40"/>
      <dgm:spPr/>
      <dgm:t>
        <a:bodyPr/>
        <a:lstStyle/>
        <a:p>
          <a:endParaRPr lang="en-AU"/>
        </a:p>
      </dgm:t>
    </dgm:pt>
    <dgm:pt modelId="{74118C79-41D2-4DD8-8AB4-4875E9AABFC7}" type="pres">
      <dgm:prSet presAssocID="{26A1F23F-3421-4A69-9930-EC9C0C5CEFD0}" presName="descendantArrow" presStyleCnt="0"/>
      <dgm:spPr/>
    </dgm:pt>
    <dgm:pt modelId="{F24D7721-CCE8-470D-8946-A7ED6738C459}" type="pres">
      <dgm:prSet presAssocID="{78EF069F-3C48-44DD-B171-C8E4E17AF839}" presName="childTextArrow" presStyleLbl="fgAccFollowNode1" presStyleIdx="0" presStyleCnt="7">
        <dgm:presLayoutVars>
          <dgm:bulletEnabled val="1"/>
        </dgm:presLayoutVars>
      </dgm:prSet>
      <dgm:spPr/>
      <dgm:t>
        <a:bodyPr/>
        <a:lstStyle/>
        <a:p>
          <a:endParaRPr lang="en-AU"/>
        </a:p>
      </dgm:t>
    </dgm:pt>
    <dgm:pt modelId="{68C14CD6-C037-43D9-A197-FEA99C39DD69}" type="pres">
      <dgm:prSet presAssocID="{40A0D4F2-945F-4C26-B3CF-D59007074C6D}" presName="childTextArrow" presStyleLbl="fgAccFollowNode1" presStyleIdx="1" presStyleCnt="7">
        <dgm:presLayoutVars>
          <dgm:bulletEnabled val="1"/>
        </dgm:presLayoutVars>
      </dgm:prSet>
      <dgm:spPr/>
      <dgm:t>
        <a:bodyPr/>
        <a:lstStyle/>
        <a:p>
          <a:endParaRPr lang="en-AU"/>
        </a:p>
      </dgm:t>
    </dgm:pt>
    <dgm:pt modelId="{1306CE9D-E321-417F-80E9-576F284B4957}" type="pres">
      <dgm:prSet presAssocID="{509778D5-FC1D-4FEE-AD00-AA6BD9EBD2A8}" presName="childTextArrow" presStyleLbl="fgAccFollowNode1" presStyleIdx="2" presStyleCnt="7">
        <dgm:presLayoutVars>
          <dgm:bulletEnabled val="1"/>
        </dgm:presLayoutVars>
      </dgm:prSet>
      <dgm:spPr/>
      <dgm:t>
        <a:bodyPr/>
        <a:lstStyle/>
        <a:p>
          <a:endParaRPr lang="en-AU"/>
        </a:p>
      </dgm:t>
    </dgm:pt>
    <dgm:pt modelId="{D389E50D-8BBC-4018-80E7-5849A2AF0E35}" type="pres">
      <dgm:prSet presAssocID="{1AF754D5-956C-40BF-BB6F-13CFDEEA8474}" presName="childTextArrow" presStyleLbl="fgAccFollowNode1" presStyleIdx="3" presStyleCnt="7">
        <dgm:presLayoutVars>
          <dgm:bulletEnabled val="1"/>
        </dgm:presLayoutVars>
      </dgm:prSet>
      <dgm:spPr/>
      <dgm:t>
        <a:bodyPr/>
        <a:lstStyle/>
        <a:p>
          <a:endParaRPr lang="en-AU"/>
        </a:p>
      </dgm:t>
    </dgm:pt>
    <dgm:pt modelId="{A82843D9-152D-4306-898B-2E06288DD9BC}" type="pres">
      <dgm:prSet presAssocID="{29ACDE08-D4B7-41DE-802C-0E920DDAB952}" presName="sp" presStyleCnt="0"/>
      <dgm:spPr/>
    </dgm:pt>
    <dgm:pt modelId="{6D02036D-6EBA-40BD-A01D-44407CE147F6}" type="pres">
      <dgm:prSet presAssocID="{5270C486-5180-499C-82E6-A9F7CF1BEA15}" presName="arrowAndChildren" presStyleCnt="0"/>
      <dgm:spPr/>
    </dgm:pt>
    <dgm:pt modelId="{93D1F0E8-C6CA-4C4F-B505-0D461BA02356}" type="pres">
      <dgm:prSet presAssocID="{5270C486-5180-499C-82E6-A9F7CF1BEA15}" presName="parentTextArrow" presStyleLbl="node1" presStyleIdx="1" presStyleCnt="3" custLinFactNeighborY="-221"/>
      <dgm:spPr/>
      <dgm:t>
        <a:bodyPr/>
        <a:lstStyle/>
        <a:p>
          <a:endParaRPr lang="en-AU"/>
        </a:p>
      </dgm:t>
    </dgm:pt>
    <dgm:pt modelId="{1FCB2ED4-9BD4-4172-B493-41CD9B5D687D}" type="pres">
      <dgm:prSet presAssocID="{5270C486-5180-499C-82E6-A9F7CF1BEA15}" presName="arrow" presStyleLbl="node1" presStyleIdx="2" presStyleCnt="3"/>
      <dgm:spPr/>
      <dgm:t>
        <a:bodyPr/>
        <a:lstStyle/>
        <a:p>
          <a:endParaRPr lang="en-AU"/>
        </a:p>
      </dgm:t>
    </dgm:pt>
    <dgm:pt modelId="{A8C4A82E-26E2-4B9E-984B-4D9061390F35}" type="pres">
      <dgm:prSet presAssocID="{5270C486-5180-499C-82E6-A9F7CF1BEA15}" presName="descendantArrow" presStyleCnt="0"/>
      <dgm:spPr/>
    </dgm:pt>
    <dgm:pt modelId="{2A66DC51-D968-4626-8EBB-B5C75FAB2C77}" type="pres">
      <dgm:prSet presAssocID="{8518779B-3249-49CA-81D4-D0B230C3A788}" presName="childTextArrow" presStyleLbl="fgAccFollowNode1" presStyleIdx="4" presStyleCnt="7">
        <dgm:presLayoutVars>
          <dgm:bulletEnabled val="1"/>
        </dgm:presLayoutVars>
      </dgm:prSet>
      <dgm:spPr/>
      <dgm:t>
        <a:bodyPr/>
        <a:lstStyle/>
        <a:p>
          <a:endParaRPr lang="en-AU"/>
        </a:p>
      </dgm:t>
    </dgm:pt>
    <dgm:pt modelId="{97B29CB5-ABC9-4160-987D-70565DCF58F5}" type="pres">
      <dgm:prSet presAssocID="{AE5ADC15-DD05-4A33-95A3-E599194CEB88}" presName="childTextArrow" presStyleLbl="fgAccFollowNode1" presStyleIdx="5" presStyleCnt="7">
        <dgm:presLayoutVars>
          <dgm:bulletEnabled val="1"/>
        </dgm:presLayoutVars>
      </dgm:prSet>
      <dgm:spPr/>
      <dgm:t>
        <a:bodyPr/>
        <a:lstStyle/>
        <a:p>
          <a:endParaRPr lang="en-AU"/>
        </a:p>
      </dgm:t>
    </dgm:pt>
    <dgm:pt modelId="{84F32201-ECB7-42F3-BC1D-15191B996AD6}" type="pres">
      <dgm:prSet presAssocID="{26C3B229-4596-4B0C-AE63-1960E6280DC5}" presName="childTextArrow" presStyleLbl="fgAccFollowNode1" presStyleIdx="6" presStyleCnt="7" custLinFactNeighborX="147">
        <dgm:presLayoutVars>
          <dgm:bulletEnabled val="1"/>
        </dgm:presLayoutVars>
      </dgm:prSet>
      <dgm:spPr/>
      <dgm:t>
        <a:bodyPr/>
        <a:lstStyle/>
        <a:p>
          <a:endParaRPr lang="en-AU"/>
        </a:p>
      </dgm:t>
    </dgm:pt>
  </dgm:ptLst>
  <dgm:cxnLst>
    <dgm:cxn modelId="{964A3362-2B5E-44E8-81BD-6710437D9C02}" srcId="{5270C486-5180-499C-82E6-A9F7CF1BEA15}" destId="{AE5ADC15-DD05-4A33-95A3-E599194CEB88}" srcOrd="1" destOrd="0" parTransId="{9EFDD447-2E2F-46DD-A428-289DFE030BD5}" sibTransId="{656BB02C-8AD4-4357-9A5D-253386EE959A}"/>
    <dgm:cxn modelId="{3A2862A0-D7D1-455A-9C52-7B811C9263E3}" srcId="{5270C486-5180-499C-82E6-A9F7CF1BEA15}" destId="{8518779B-3249-49CA-81D4-D0B230C3A788}" srcOrd="0" destOrd="0" parTransId="{19C076C3-737B-4B9A-82CC-44AEF6FBB353}" sibTransId="{A6E50314-C87E-45D6-8D4D-CBF5B307BC43}"/>
    <dgm:cxn modelId="{5336794B-ACFE-454D-BDE8-F8608CF05411}" srcId="{C193A7AE-693C-479C-9B03-C82427F59165}" destId="{5270C486-5180-499C-82E6-A9F7CF1BEA15}" srcOrd="0" destOrd="0" parTransId="{A74D6554-36A5-40B0-900F-71C5B080A646}" sibTransId="{29ACDE08-D4B7-41DE-802C-0E920DDAB952}"/>
    <dgm:cxn modelId="{4E91637B-8692-408A-B083-B2C51F271389}" type="presOf" srcId="{5270C486-5180-499C-82E6-A9F7CF1BEA15}" destId="{1FCB2ED4-9BD4-4172-B493-41CD9B5D687D}" srcOrd="1" destOrd="0" presId="urn:microsoft.com/office/officeart/2005/8/layout/process4"/>
    <dgm:cxn modelId="{C917C970-2E37-42FA-BD26-F57A35F7F2BB}" srcId="{5270C486-5180-499C-82E6-A9F7CF1BEA15}" destId="{26C3B229-4596-4B0C-AE63-1960E6280DC5}" srcOrd="2" destOrd="0" parTransId="{6CF864EC-AF47-48B6-BC4C-E42D2D100F09}" sibTransId="{6ED75D85-4D24-441B-AAA5-97D2EC673AB8}"/>
    <dgm:cxn modelId="{FDE2A5D6-BD0D-45CB-A8D1-C51BDD6D2CA5}" type="presOf" srcId="{195B8276-E179-42EF-86E1-F5F6550E060E}" destId="{490E8D8A-315D-459A-A31E-DAC57460B581}" srcOrd="0" destOrd="0" presId="urn:microsoft.com/office/officeart/2005/8/layout/process4"/>
    <dgm:cxn modelId="{428C95BF-FBC1-4FAA-931C-B1D2A80BCB2A}" type="presOf" srcId="{1AF754D5-956C-40BF-BB6F-13CFDEEA8474}" destId="{D389E50D-8BBC-4018-80E7-5849A2AF0E35}" srcOrd="0" destOrd="0" presId="urn:microsoft.com/office/officeart/2005/8/layout/process4"/>
    <dgm:cxn modelId="{BF8930CC-0260-474B-9952-D39553974FC3}" srcId="{C193A7AE-693C-479C-9B03-C82427F59165}" destId="{195B8276-E179-42EF-86E1-F5F6550E060E}" srcOrd="2" destOrd="0" parTransId="{B72E83C5-E9C8-4E38-9EC2-67125C173ED3}" sibTransId="{D777E378-FA0D-40AD-8207-805F32B413CB}"/>
    <dgm:cxn modelId="{CFEA2D9C-664C-4FA1-81C8-F829EE267CA6}" type="presOf" srcId="{26A1F23F-3421-4A69-9930-EC9C0C5CEFD0}" destId="{22189F0A-71D3-45C2-B902-C9178B6DD9F6}" srcOrd="0" destOrd="0" presId="urn:microsoft.com/office/officeart/2005/8/layout/process4"/>
    <dgm:cxn modelId="{5296B9A0-2E0D-4900-94A2-905F401A6ABF}" type="presOf" srcId="{26A1F23F-3421-4A69-9930-EC9C0C5CEFD0}" destId="{C4CDA4BC-05B4-4138-B957-0467D8D2CD4C}" srcOrd="1" destOrd="0" presId="urn:microsoft.com/office/officeart/2005/8/layout/process4"/>
    <dgm:cxn modelId="{358329BE-6E22-45DC-9E50-6ECFD4A4D8F2}" type="presOf" srcId="{8518779B-3249-49CA-81D4-D0B230C3A788}" destId="{2A66DC51-D968-4626-8EBB-B5C75FAB2C77}" srcOrd="0" destOrd="0" presId="urn:microsoft.com/office/officeart/2005/8/layout/process4"/>
    <dgm:cxn modelId="{A4DC312A-AAE4-48E9-81D2-8E7172DA2D17}" type="presOf" srcId="{78EF069F-3C48-44DD-B171-C8E4E17AF839}" destId="{F24D7721-CCE8-470D-8946-A7ED6738C459}" srcOrd="0" destOrd="0" presId="urn:microsoft.com/office/officeart/2005/8/layout/process4"/>
    <dgm:cxn modelId="{25FBDE8F-0E5C-4335-BC79-B055CF380816}" type="presOf" srcId="{40A0D4F2-945F-4C26-B3CF-D59007074C6D}" destId="{68C14CD6-C037-43D9-A197-FEA99C39DD69}" srcOrd="0" destOrd="0" presId="urn:microsoft.com/office/officeart/2005/8/layout/process4"/>
    <dgm:cxn modelId="{A19537F7-0C82-44AE-BB33-ABEEC9C1F0BC}" srcId="{26A1F23F-3421-4A69-9930-EC9C0C5CEFD0}" destId="{40A0D4F2-945F-4C26-B3CF-D59007074C6D}" srcOrd="1" destOrd="0" parTransId="{8D19E97C-B9EB-4DD1-BAF2-2C20336A7B2E}" sibTransId="{367913BF-A194-402E-AF1D-292C5C898778}"/>
    <dgm:cxn modelId="{89AD4BBE-20D3-446A-BC95-1989991AECC7}" srcId="{26A1F23F-3421-4A69-9930-EC9C0C5CEFD0}" destId="{509778D5-FC1D-4FEE-AD00-AA6BD9EBD2A8}" srcOrd="2" destOrd="0" parTransId="{E21E502B-7B5E-4276-BB3A-9B8E842861EF}" sibTransId="{06C3E321-0EF0-4D45-B9A7-1FD68C72C43F}"/>
    <dgm:cxn modelId="{2650CFA8-0026-4611-A06E-CC2BF8B075A7}" srcId="{26A1F23F-3421-4A69-9930-EC9C0C5CEFD0}" destId="{1AF754D5-956C-40BF-BB6F-13CFDEEA8474}" srcOrd="3" destOrd="0" parTransId="{9B0B055B-C783-42E5-A901-4A2A4B363C84}" sibTransId="{C5385957-F88A-46D1-B6E7-440EEBC78232}"/>
    <dgm:cxn modelId="{4D080496-0DD4-4A24-A32C-486234CE8B4B}" srcId="{26A1F23F-3421-4A69-9930-EC9C0C5CEFD0}" destId="{78EF069F-3C48-44DD-B171-C8E4E17AF839}" srcOrd="0" destOrd="0" parTransId="{58B39F91-CBBB-4758-A9F6-D37489B3E8B8}" sibTransId="{D0D0CD49-F570-4CFE-BA58-9BB9D525896E}"/>
    <dgm:cxn modelId="{BBF2F911-5FC8-4619-8A6A-837E73F5FF19}" type="presOf" srcId="{C193A7AE-693C-479C-9B03-C82427F59165}" destId="{92EDCC77-F32D-4288-8651-A3273C3B6455}" srcOrd="0" destOrd="0" presId="urn:microsoft.com/office/officeart/2005/8/layout/process4"/>
    <dgm:cxn modelId="{482B4F0A-EEA8-4D54-A4C8-F109FBBF2489}" type="presOf" srcId="{26C3B229-4596-4B0C-AE63-1960E6280DC5}" destId="{84F32201-ECB7-42F3-BC1D-15191B996AD6}" srcOrd="0" destOrd="0" presId="urn:microsoft.com/office/officeart/2005/8/layout/process4"/>
    <dgm:cxn modelId="{11FE4B0C-9E38-4EF3-9EFF-66BE3DB8AE84}" type="presOf" srcId="{5270C486-5180-499C-82E6-A9F7CF1BEA15}" destId="{93D1F0E8-C6CA-4C4F-B505-0D461BA02356}" srcOrd="0" destOrd="0" presId="urn:microsoft.com/office/officeart/2005/8/layout/process4"/>
    <dgm:cxn modelId="{EC3C33B1-AE92-442F-865C-F73978170F00}" type="presOf" srcId="{509778D5-FC1D-4FEE-AD00-AA6BD9EBD2A8}" destId="{1306CE9D-E321-417F-80E9-576F284B4957}" srcOrd="0" destOrd="0" presId="urn:microsoft.com/office/officeart/2005/8/layout/process4"/>
    <dgm:cxn modelId="{58EB0A63-B4DC-43D3-BAFE-218FB2BCCFC4}" srcId="{C193A7AE-693C-479C-9B03-C82427F59165}" destId="{26A1F23F-3421-4A69-9930-EC9C0C5CEFD0}" srcOrd="1" destOrd="0" parTransId="{4F1C51AE-A69F-46E8-919A-7D1A60CBF61F}" sibTransId="{74896DE7-E027-40DB-9BC0-8B222E4E771D}"/>
    <dgm:cxn modelId="{2450EC01-17C8-4092-92BB-DB7010215216}" type="presOf" srcId="{AE5ADC15-DD05-4A33-95A3-E599194CEB88}" destId="{97B29CB5-ABC9-4160-987D-70565DCF58F5}" srcOrd="0" destOrd="0" presId="urn:microsoft.com/office/officeart/2005/8/layout/process4"/>
    <dgm:cxn modelId="{73DBAA6B-C9AF-4E79-A94E-2049B5DDA014}" type="presParOf" srcId="{92EDCC77-F32D-4288-8651-A3273C3B6455}" destId="{09475459-3FB1-46E0-9A42-DF91EDBB5F08}" srcOrd="0" destOrd="0" presId="urn:microsoft.com/office/officeart/2005/8/layout/process4"/>
    <dgm:cxn modelId="{DDA7DE94-D9C2-4EB5-A2E9-D7EF23C446FF}" type="presParOf" srcId="{09475459-3FB1-46E0-9A42-DF91EDBB5F08}" destId="{490E8D8A-315D-459A-A31E-DAC57460B581}" srcOrd="0" destOrd="0" presId="urn:microsoft.com/office/officeart/2005/8/layout/process4"/>
    <dgm:cxn modelId="{9024A605-07DB-4E4B-959C-ADC341826DEB}" type="presParOf" srcId="{92EDCC77-F32D-4288-8651-A3273C3B6455}" destId="{39EF2CFD-AD39-4064-8937-274373500B01}" srcOrd="1" destOrd="0" presId="urn:microsoft.com/office/officeart/2005/8/layout/process4"/>
    <dgm:cxn modelId="{389B2648-5E3C-4F03-955A-59EC980DAE1E}" type="presParOf" srcId="{92EDCC77-F32D-4288-8651-A3273C3B6455}" destId="{3BBA6556-5C67-42A1-A0FC-DA6081283CD3}" srcOrd="2" destOrd="0" presId="urn:microsoft.com/office/officeart/2005/8/layout/process4"/>
    <dgm:cxn modelId="{30FF6425-20E8-487E-AD9A-F622D7884AF9}" type="presParOf" srcId="{3BBA6556-5C67-42A1-A0FC-DA6081283CD3}" destId="{22189F0A-71D3-45C2-B902-C9178B6DD9F6}" srcOrd="0" destOrd="0" presId="urn:microsoft.com/office/officeart/2005/8/layout/process4"/>
    <dgm:cxn modelId="{CC6445DC-B8B8-40B0-A0B1-6E2AFFB10AD7}" type="presParOf" srcId="{3BBA6556-5C67-42A1-A0FC-DA6081283CD3}" destId="{C4CDA4BC-05B4-4138-B957-0467D8D2CD4C}" srcOrd="1" destOrd="0" presId="urn:microsoft.com/office/officeart/2005/8/layout/process4"/>
    <dgm:cxn modelId="{C0E67A48-32D2-4A1D-BE63-9D21538D51D4}" type="presParOf" srcId="{3BBA6556-5C67-42A1-A0FC-DA6081283CD3}" destId="{74118C79-41D2-4DD8-8AB4-4875E9AABFC7}" srcOrd="2" destOrd="0" presId="urn:microsoft.com/office/officeart/2005/8/layout/process4"/>
    <dgm:cxn modelId="{710C74EA-12A6-483F-B9C0-BD6BAAC246F4}" type="presParOf" srcId="{74118C79-41D2-4DD8-8AB4-4875E9AABFC7}" destId="{F24D7721-CCE8-470D-8946-A7ED6738C459}" srcOrd="0" destOrd="0" presId="urn:microsoft.com/office/officeart/2005/8/layout/process4"/>
    <dgm:cxn modelId="{6C6F4374-4177-401B-9837-9C68EF0343F6}" type="presParOf" srcId="{74118C79-41D2-4DD8-8AB4-4875E9AABFC7}" destId="{68C14CD6-C037-43D9-A197-FEA99C39DD69}" srcOrd="1" destOrd="0" presId="urn:microsoft.com/office/officeart/2005/8/layout/process4"/>
    <dgm:cxn modelId="{6CF40839-3329-4B55-A970-1E564477B07C}" type="presParOf" srcId="{74118C79-41D2-4DD8-8AB4-4875E9AABFC7}" destId="{1306CE9D-E321-417F-80E9-576F284B4957}" srcOrd="2" destOrd="0" presId="urn:microsoft.com/office/officeart/2005/8/layout/process4"/>
    <dgm:cxn modelId="{66F4A99B-FC06-4B40-A5C3-D7E1AB98CECF}" type="presParOf" srcId="{74118C79-41D2-4DD8-8AB4-4875E9AABFC7}" destId="{D389E50D-8BBC-4018-80E7-5849A2AF0E35}" srcOrd="3" destOrd="0" presId="urn:microsoft.com/office/officeart/2005/8/layout/process4"/>
    <dgm:cxn modelId="{113E81A6-92BA-4A90-90EF-911E312E0074}" type="presParOf" srcId="{92EDCC77-F32D-4288-8651-A3273C3B6455}" destId="{A82843D9-152D-4306-898B-2E06288DD9BC}" srcOrd="3" destOrd="0" presId="urn:microsoft.com/office/officeart/2005/8/layout/process4"/>
    <dgm:cxn modelId="{9E2AA838-19ED-43DD-B424-40A744115AF9}" type="presParOf" srcId="{92EDCC77-F32D-4288-8651-A3273C3B6455}" destId="{6D02036D-6EBA-40BD-A01D-44407CE147F6}" srcOrd="4" destOrd="0" presId="urn:microsoft.com/office/officeart/2005/8/layout/process4"/>
    <dgm:cxn modelId="{F460382F-2891-4A81-A7D2-9363C1256655}" type="presParOf" srcId="{6D02036D-6EBA-40BD-A01D-44407CE147F6}" destId="{93D1F0E8-C6CA-4C4F-B505-0D461BA02356}" srcOrd="0" destOrd="0" presId="urn:microsoft.com/office/officeart/2005/8/layout/process4"/>
    <dgm:cxn modelId="{9D155425-25E3-4761-9AC6-4489D7AFD23B}" type="presParOf" srcId="{6D02036D-6EBA-40BD-A01D-44407CE147F6}" destId="{1FCB2ED4-9BD4-4172-B493-41CD9B5D687D}" srcOrd="1" destOrd="0" presId="urn:microsoft.com/office/officeart/2005/8/layout/process4"/>
    <dgm:cxn modelId="{B404D644-DC49-4133-B193-68E62F0387D7}" type="presParOf" srcId="{6D02036D-6EBA-40BD-A01D-44407CE147F6}" destId="{A8C4A82E-26E2-4B9E-984B-4D9061390F35}" srcOrd="2" destOrd="0" presId="urn:microsoft.com/office/officeart/2005/8/layout/process4"/>
    <dgm:cxn modelId="{7F8A91DF-21B0-4B8B-88D4-8D3396238E4D}" type="presParOf" srcId="{A8C4A82E-26E2-4B9E-984B-4D9061390F35}" destId="{2A66DC51-D968-4626-8EBB-B5C75FAB2C77}" srcOrd="0" destOrd="0" presId="urn:microsoft.com/office/officeart/2005/8/layout/process4"/>
    <dgm:cxn modelId="{E641C87A-32C4-4C52-BE17-FA1B7A707D1A}" type="presParOf" srcId="{A8C4A82E-26E2-4B9E-984B-4D9061390F35}" destId="{97B29CB5-ABC9-4160-987D-70565DCF58F5}" srcOrd="1" destOrd="0" presId="urn:microsoft.com/office/officeart/2005/8/layout/process4"/>
    <dgm:cxn modelId="{08147A78-37CE-41DA-AD90-7D768C45124B}" type="presParOf" srcId="{A8C4A82E-26E2-4B9E-984B-4D9061390F35}" destId="{84F32201-ECB7-42F3-BC1D-15191B996AD6}" srcOrd="2"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49D451-614A-469C-9F1D-F5A836731496}" type="doc">
      <dgm:prSet loTypeId="urn:microsoft.com/office/officeart/2005/8/layout/hProcess9" loCatId="process" qsTypeId="urn:microsoft.com/office/officeart/2005/8/quickstyle/simple1" qsCatId="simple" csTypeId="urn:microsoft.com/office/officeart/2005/8/colors/accent1_2" csCatId="accent1" phldr="1"/>
      <dgm:spPr/>
    </dgm:pt>
    <dgm:pt modelId="{3E98952E-58DB-4223-A222-1781B3EF00E9}">
      <dgm:prSet phldrT="[Text]"/>
      <dgm:spPr/>
      <dgm:t>
        <a:bodyPr/>
        <a:lstStyle/>
        <a:p>
          <a:r>
            <a:rPr lang="en-AU" dirty="0" smtClean="0"/>
            <a:t>Survey current practices</a:t>
          </a:r>
          <a:endParaRPr lang="en-AU" dirty="0"/>
        </a:p>
      </dgm:t>
    </dgm:pt>
    <dgm:pt modelId="{D27970D7-A553-40B2-8F39-FF9CD89AF411}" type="parTrans" cxnId="{9BF1E409-06A7-466B-BCD0-784D755A0FD3}">
      <dgm:prSet/>
      <dgm:spPr/>
    </dgm:pt>
    <dgm:pt modelId="{20F9C22C-A1C0-4E7E-9A3A-F2F54E85F1B2}" type="sibTrans" cxnId="{9BF1E409-06A7-466B-BCD0-784D755A0FD3}">
      <dgm:prSet/>
      <dgm:spPr/>
    </dgm:pt>
    <dgm:pt modelId="{430B2394-EC3A-492B-9140-0F220ACDCC1B}">
      <dgm:prSet phldrT="[Text]"/>
      <dgm:spPr/>
      <dgm:t>
        <a:bodyPr/>
        <a:lstStyle/>
        <a:p>
          <a:r>
            <a:rPr lang="en-AU" dirty="0" smtClean="0"/>
            <a:t>Look at alternatives</a:t>
          </a:r>
          <a:endParaRPr lang="en-AU" dirty="0"/>
        </a:p>
      </dgm:t>
    </dgm:pt>
    <dgm:pt modelId="{A0277DAF-C7B5-4045-92E6-465AB071197D}" type="parTrans" cxnId="{142E269C-5524-48D1-9F45-2A31B6B454BA}">
      <dgm:prSet/>
      <dgm:spPr/>
    </dgm:pt>
    <dgm:pt modelId="{99449ABA-5D40-489B-A9C1-024958FD8BD9}" type="sibTrans" cxnId="{142E269C-5524-48D1-9F45-2A31B6B454BA}">
      <dgm:prSet/>
      <dgm:spPr/>
    </dgm:pt>
    <dgm:pt modelId="{9A8F887D-2DCA-4CB3-8B28-C9B85BDA34C6}">
      <dgm:prSet phldrT="[Text]"/>
      <dgm:spPr/>
      <dgm:t>
        <a:bodyPr/>
        <a:lstStyle/>
        <a:p>
          <a:r>
            <a:rPr lang="en-AU" dirty="0" smtClean="0"/>
            <a:t>Set targets</a:t>
          </a:r>
          <a:endParaRPr lang="en-AU" dirty="0"/>
        </a:p>
      </dgm:t>
    </dgm:pt>
    <dgm:pt modelId="{6E4678A2-2C56-43F9-87BE-F11FAC23696E}" type="parTrans" cxnId="{7C5D6E15-6275-4C84-A17E-FA482B858890}">
      <dgm:prSet/>
      <dgm:spPr/>
    </dgm:pt>
    <dgm:pt modelId="{62301F73-D9A9-4901-A27A-48DBE09C4C68}" type="sibTrans" cxnId="{7C5D6E15-6275-4C84-A17E-FA482B858890}">
      <dgm:prSet/>
      <dgm:spPr/>
    </dgm:pt>
    <dgm:pt modelId="{69043A13-FC2F-477A-8C82-74A8FA9653FF}" type="pres">
      <dgm:prSet presAssocID="{1A49D451-614A-469C-9F1D-F5A836731496}" presName="CompostProcess" presStyleCnt="0">
        <dgm:presLayoutVars>
          <dgm:dir/>
          <dgm:resizeHandles val="exact"/>
        </dgm:presLayoutVars>
      </dgm:prSet>
      <dgm:spPr/>
    </dgm:pt>
    <dgm:pt modelId="{BF555701-A90B-4884-8E2D-5AF5B1FE2890}" type="pres">
      <dgm:prSet presAssocID="{1A49D451-614A-469C-9F1D-F5A836731496}" presName="arrow" presStyleLbl="bgShp" presStyleIdx="0" presStyleCnt="1"/>
      <dgm:spPr/>
    </dgm:pt>
    <dgm:pt modelId="{8239799C-B429-4332-AE00-78C8166D2B15}" type="pres">
      <dgm:prSet presAssocID="{1A49D451-614A-469C-9F1D-F5A836731496}" presName="linearProcess" presStyleCnt="0"/>
      <dgm:spPr/>
    </dgm:pt>
    <dgm:pt modelId="{87D67E47-8E4B-4B50-B16D-D5708F0F32F6}" type="pres">
      <dgm:prSet presAssocID="{3E98952E-58DB-4223-A222-1781B3EF00E9}" presName="textNode" presStyleLbl="node1" presStyleIdx="0" presStyleCnt="3">
        <dgm:presLayoutVars>
          <dgm:bulletEnabled val="1"/>
        </dgm:presLayoutVars>
      </dgm:prSet>
      <dgm:spPr/>
      <dgm:t>
        <a:bodyPr/>
        <a:lstStyle/>
        <a:p>
          <a:endParaRPr lang="en-AU"/>
        </a:p>
      </dgm:t>
    </dgm:pt>
    <dgm:pt modelId="{CF49F84C-EA46-4C40-909D-05186FCB7EA8}" type="pres">
      <dgm:prSet presAssocID="{20F9C22C-A1C0-4E7E-9A3A-F2F54E85F1B2}" presName="sibTrans" presStyleCnt="0"/>
      <dgm:spPr/>
    </dgm:pt>
    <dgm:pt modelId="{D49E4CAC-5D6C-4C9A-9A87-6D7EE75EA9E9}" type="pres">
      <dgm:prSet presAssocID="{430B2394-EC3A-492B-9140-0F220ACDCC1B}" presName="textNode" presStyleLbl="node1" presStyleIdx="1" presStyleCnt="3">
        <dgm:presLayoutVars>
          <dgm:bulletEnabled val="1"/>
        </dgm:presLayoutVars>
      </dgm:prSet>
      <dgm:spPr/>
      <dgm:t>
        <a:bodyPr/>
        <a:lstStyle/>
        <a:p>
          <a:endParaRPr lang="en-AU"/>
        </a:p>
      </dgm:t>
    </dgm:pt>
    <dgm:pt modelId="{BA33F194-13F3-487B-9B3F-FBF14D9D89FD}" type="pres">
      <dgm:prSet presAssocID="{99449ABA-5D40-489B-A9C1-024958FD8BD9}" presName="sibTrans" presStyleCnt="0"/>
      <dgm:spPr/>
    </dgm:pt>
    <dgm:pt modelId="{C0B0135A-3858-4438-AB20-8D4E310EC84B}" type="pres">
      <dgm:prSet presAssocID="{9A8F887D-2DCA-4CB3-8B28-C9B85BDA34C6}" presName="textNode" presStyleLbl="node1" presStyleIdx="2" presStyleCnt="3">
        <dgm:presLayoutVars>
          <dgm:bulletEnabled val="1"/>
        </dgm:presLayoutVars>
      </dgm:prSet>
      <dgm:spPr/>
      <dgm:t>
        <a:bodyPr/>
        <a:lstStyle/>
        <a:p>
          <a:endParaRPr lang="en-AU"/>
        </a:p>
      </dgm:t>
    </dgm:pt>
  </dgm:ptLst>
  <dgm:cxnLst>
    <dgm:cxn modelId="{6B3E2D33-4767-4D42-A770-9C17BA006955}" type="presOf" srcId="{430B2394-EC3A-492B-9140-0F220ACDCC1B}" destId="{D49E4CAC-5D6C-4C9A-9A87-6D7EE75EA9E9}" srcOrd="0" destOrd="0" presId="urn:microsoft.com/office/officeart/2005/8/layout/hProcess9"/>
    <dgm:cxn modelId="{5F672AB3-A958-4F8E-A30E-AE4F68714110}" type="presOf" srcId="{1A49D451-614A-469C-9F1D-F5A836731496}" destId="{69043A13-FC2F-477A-8C82-74A8FA9653FF}" srcOrd="0" destOrd="0" presId="urn:microsoft.com/office/officeart/2005/8/layout/hProcess9"/>
    <dgm:cxn modelId="{142E269C-5524-48D1-9F45-2A31B6B454BA}" srcId="{1A49D451-614A-469C-9F1D-F5A836731496}" destId="{430B2394-EC3A-492B-9140-0F220ACDCC1B}" srcOrd="1" destOrd="0" parTransId="{A0277DAF-C7B5-4045-92E6-465AB071197D}" sibTransId="{99449ABA-5D40-489B-A9C1-024958FD8BD9}"/>
    <dgm:cxn modelId="{7C5D6E15-6275-4C84-A17E-FA482B858890}" srcId="{1A49D451-614A-469C-9F1D-F5A836731496}" destId="{9A8F887D-2DCA-4CB3-8B28-C9B85BDA34C6}" srcOrd="2" destOrd="0" parTransId="{6E4678A2-2C56-43F9-87BE-F11FAC23696E}" sibTransId="{62301F73-D9A9-4901-A27A-48DBE09C4C68}"/>
    <dgm:cxn modelId="{9BF1E409-06A7-466B-BCD0-784D755A0FD3}" srcId="{1A49D451-614A-469C-9F1D-F5A836731496}" destId="{3E98952E-58DB-4223-A222-1781B3EF00E9}" srcOrd="0" destOrd="0" parTransId="{D27970D7-A553-40B2-8F39-FF9CD89AF411}" sibTransId="{20F9C22C-A1C0-4E7E-9A3A-F2F54E85F1B2}"/>
    <dgm:cxn modelId="{642F0FE8-DCE3-4008-B630-7B3B753895B9}" type="presOf" srcId="{3E98952E-58DB-4223-A222-1781B3EF00E9}" destId="{87D67E47-8E4B-4B50-B16D-D5708F0F32F6}" srcOrd="0" destOrd="0" presId="urn:microsoft.com/office/officeart/2005/8/layout/hProcess9"/>
    <dgm:cxn modelId="{0D375CF3-E979-4106-B468-EF2674CD5B53}" type="presOf" srcId="{9A8F887D-2DCA-4CB3-8B28-C9B85BDA34C6}" destId="{C0B0135A-3858-4438-AB20-8D4E310EC84B}" srcOrd="0" destOrd="0" presId="urn:microsoft.com/office/officeart/2005/8/layout/hProcess9"/>
    <dgm:cxn modelId="{496E4B9D-FC7D-4EDB-B5A4-8611ACF0E584}" type="presParOf" srcId="{69043A13-FC2F-477A-8C82-74A8FA9653FF}" destId="{BF555701-A90B-4884-8E2D-5AF5B1FE2890}" srcOrd="0" destOrd="0" presId="urn:microsoft.com/office/officeart/2005/8/layout/hProcess9"/>
    <dgm:cxn modelId="{2027A010-E64B-424F-B028-286A138C1399}" type="presParOf" srcId="{69043A13-FC2F-477A-8C82-74A8FA9653FF}" destId="{8239799C-B429-4332-AE00-78C8166D2B15}" srcOrd="1" destOrd="0" presId="urn:microsoft.com/office/officeart/2005/8/layout/hProcess9"/>
    <dgm:cxn modelId="{9BCC2588-9052-4122-A0C5-CA301A366531}" type="presParOf" srcId="{8239799C-B429-4332-AE00-78C8166D2B15}" destId="{87D67E47-8E4B-4B50-B16D-D5708F0F32F6}" srcOrd="0" destOrd="0" presId="urn:microsoft.com/office/officeart/2005/8/layout/hProcess9"/>
    <dgm:cxn modelId="{E155CF47-8004-43C1-94B1-635EC9880CAC}" type="presParOf" srcId="{8239799C-B429-4332-AE00-78C8166D2B15}" destId="{CF49F84C-EA46-4C40-909D-05186FCB7EA8}" srcOrd="1" destOrd="0" presId="urn:microsoft.com/office/officeart/2005/8/layout/hProcess9"/>
    <dgm:cxn modelId="{641C6CA8-45A5-4B67-8243-36204AAEAE3A}" type="presParOf" srcId="{8239799C-B429-4332-AE00-78C8166D2B15}" destId="{D49E4CAC-5D6C-4C9A-9A87-6D7EE75EA9E9}" srcOrd="2" destOrd="0" presId="urn:microsoft.com/office/officeart/2005/8/layout/hProcess9"/>
    <dgm:cxn modelId="{92B74F0E-9277-4976-99F4-010DFC6C6E57}" type="presParOf" srcId="{8239799C-B429-4332-AE00-78C8166D2B15}" destId="{BA33F194-13F3-487B-9B3F-FBF14D9D89FD}" srcOrd="3" destOrd="0" presId="urn:microsoft.com/office/officeart/2005/8/layout/hProcess9"/>
    <dgm:cxn modelId="{6A67D1B1-284E-4A66-B0EE-89F102AB81D1}" type="presParOf" srcId="{8239799C-B429-4332-AE00-78C8166D2B15}" destId="{C0B0135A-3858-4438-AB20-8D4E310EC84B}" srcOrd="4"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62D737-95EB-4700-959E-86685D5D43F3}"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AU"/>
        </a:p>
      </dgm:t>
    </dgm:pt>
    <dgm:pt modelId="{A2728714-D24F-462C-ACD9-18ED31B730AE}">
      <dgm:prSet phldrT="[Text]"/>
      <dgm:spPr/>
      <dgm:t>
        <a:bodyPr/>
        <a:lstStyle/>
        <a:p>
          <a:pPr defTabSz="933450">
            <a:lnSpc>
              <a:spcPct val="90000"/>
            </a:lnSpc>
            <a:spcBef>
              <a:spcPct val="0"/>
            </a:spcBef>
            <a:spcAft>
              <a:spcPct val="35000"/>
            </a:spcAft>
          </a:pPr>
          <a:r>
            <a:rPr lang="en-AU" dirty="0" smtClean="0"/>
            <a:t>Customers</a:t>
          </a:r>
          <a:endParaRPr lang="en-AU" dirty="0"/>
        </a:p>
      </dgm:t>
    </dgm:pt>
    <dgm:pt modelId="{A5729A17-AC84-4FD4-9E0A-ACBF8A46C2FE}" type="parTrans" cxnId="{2189E98C-4B54-4141-9969-418D9B1700E0}">
      <dgm:prSet/>
      <dgm:spPr/>
      <dgm:t>
        <a:bodyPr/>
        <a:lstStyle/>
        <a:p>
          <a:endParaRPr lang="en-AU"/>
        </a:p>
      </dgm:t>
    </dgm:pt>
    <dgm:pt modelId="{66C6FAC9-642B-4986-A669-ADFAB17B1436}" type="sibTrans" cxnId="{2189E98C-4B54-4141-9969-418D9B1700E0}">
      <dgm:prSet/>
      <dgm:spPr/>
      <dgm:t>
        <a:bodyPr/>
        <a:lstStyle/>
        <a:p>
          <a:endParaRPr lang="en-AU"/>
        </a:p>
      </dgm:t>
    </dgm:pt>
    <dgm:pt modelId="{BB1FA560-F0C3-4C14-B8EB-11C7909FC4F1}">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AU" dirty="0" smtClean="0"/>
            <a:t>Is the business responsible? </a:t>
          </a:r>
        </a:p>
      </dgm:t>
    </dgm:pt>
    <dgm:pt modelId="{C04E5106-9583-4B02-AFB9-EDF8FFBFD38B}" type="parTrans" cxnId="{D93E8A58-C447-43D9-BF73-82C873C69026}">
      <dgm:prSet/>
      <dgm:spPr/>
      <dgm:t>
        <a:bodyPr/>
        <a:lstStyle/>
        <a:p>
          <a:endParaRPr lang="en-AU"/>
        </a:p>
      </dgm:t>
    </dgm:pt>
    <dgm:pt modelId="{383F0EFD-1F65-4812-A785-7CB552946CE4}" type="sibTrans" cxnId="{D93E8A58-C447-43D9-BF73-82C873C69026}">
      <dgm:prSet/>
      <dgm:spPr/>
      <dgm:t>
        <a:bodyPr/>
        <a:lstStyle/>
        <a:p>
          <a:endParaRPr lang="en-AU"/>
        </a:p>
      </dgm:t>
    </dgm:pt>
    <dgm:pt modelId="{0FBF1E7B-EC4E-4EAF-8878-52E0B23E82EC}">
      <dgm:prSet phldrT="[Text]"/>
      <dgm:spPr/>
      <dgm:t>
        <a:bodyPr/>
        <a:lstStyle/>
        <a:p>
          <a:r>
            <a:rPr lang="en-AU" dirty="0" smtClean="0"/>
            <a:t>Full commitment at all levels of the organisation for best results.</a:t>
          </a:r>
          <a:endParaRPr lang="en-AU" dirty="0"/>
        </a:p>
      </dgm:t>
    </dgm:pt>
    <dgm:pt modelId="{88391E16-D07F-43AC-82DE-3388D5E35632}" type="parTrans" cxnId="{5C1BD47A-E344-44F9-99BD-49BD8A40DEB1}">
      <dgm:prSet/>
      <dgm:spPr/>
      <dgm:t>
        <a:bodyPr/>
        <a:lstStyle/>
        <a:p>
          <a:endParaRPr lang="en-AU"/>
        </a:p>
      </dgm:t>
    </dgm:pt>
    <dgm:pt modelId="{DB262DD8-1A9C-43BA-913D-4C00DD7B0682}" type="sibTrans" cxnId="{5C1BD47A-E344-44F9-99BD-49BD8A40DEB1}">
      <dgm:prSet/>
      <dgm:spPr/>
      <dgm:t>
        <a:bodyPr/>
        <a:lstStyle/>
        <a:p>
          <a:endParaRPr lang="en-AU"/>
        </a:p>
      </dgm:t>
    </dgm:pt>
    <dgm:pt modelId="{2718BCBB-5B6B-4431-BD75-C52F94511CDF}">
      <dgm:prSet phldrT="[Text]"/>
      <dgm:spPr/>
      <dgm:t>
        <a:bodyPr/>
        <a:lstStyle/>
        <a:p>
          <a:r>
            <a:rPr lang="en-AU" dirty="0" smtClean="0"/>
            <a:t>Government departments </a:t>
          </a:r>
          <a:endParaRPr lang="en-AU" dirty="0"/>
        </a:p>
      </dgm:t>
    </dgm:pt>
    <dgm:pt modelId="{351F76F6-90C5-4A0C-B09B-7F47141AAC80}" type="parTrans" cxnId="{2849DFC5-DCD1-4D0D-8A3C-B21F055B4D8A}">
      <dgm:prSet/>
      <dgm:spPr/>
      <dgm:t>
        <a:bodyPr/>
        <a:lstStyle/>
        <a:p>
          <a:endParaRPr lang="en-AU"/>
        </a:p>
      </dgm:t>
    </dgm:pt>
    <dgm:pt modelId="{2B93D3F9-0D30-4EA1-B6B2-31CD5F5B4F7C}" type="sibTrans" cxnId="{2849DFC5-DCD1-4D0D-8A3C-B21F055B4D8A}">
      <dgm:prSet/>
      <dgm:spPr/>
      <dgm:t>
        <a:bodyPr/>
        <a:lstStyle/>
        <a:p>
          <a:endParaRPr lang="en-AU"/>
        </a:p>
      </dgm:t>
    </dgm:pt>
    <dgm:pt modelId="{E610FCCF-3A86-4720-8E11-43E3410ACDB1}">
      <dgm:prSet phldrT="[Text]"/>
      <dgm:spPr/>
      <dgm:t>
        <a:bodyPr/>
        <a:lstStyle/>
        <a:p>
          <a:r>
            <a:rPr lang="en-AU" dirty="0" smtClean="0"/>
            <a:t>Offer support and advice. </a:t>
          </a:r>
          <a:endParaRPr lang="en-AU" dirty="0"/>
        </a:p>
      </dgm:t>
    </dgm:pt>
    <dgm:pt modelId="{7319A906-C836-47F1-9E88-451979B98215}" type="parTrans" cxnId="{ACACF52F-EEBE-4E3A-A0D1-CAA1BB81203F}">
      <dgm:prSet/>
      <dgm:spPr/>
      <dgm:t>
        <a:bodyPr/>
        <a:lstStyle/>
        <a:p>
          <a:endParaRPr lang="en-AU"/>
        </a:p>
      </dgm:t>
    </dgm:pt>
    <dgm:pt modelId="{4764AF97-3C4F-4C5B-BF89-1994B09E0E71}" type="sibTrans" cxnId="{ACACF52F-EEBE-4E3A-A0D1-CAA1BB81203F}">
      <dgm:prSet/>
      <dgm:spPr/>
      <dgm:t>
        <a:bodyPr/>
        <a:lstStyle/>
        <a:p>
          <a:endParaRPr lang="en-AU"/>
        </a:p>
      </dgm:t>
    </dgm:pt>
    <dgm:pt modelId="{30C3E792-DCE8-45E3-8DD1-97D8FE912872}">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dirty="0" smtClean="0"/>
            <a:t>Have expertise and advice to help establish sustainability. </a:t>
          </a:r>
          <a:endParaRPr lang="en-AU" dirty="0"/>
        </a:p>
      </dgm:t>
    </dgm:pt>
    <dgm:pt modelId="{FCF86140-C054-431E-A68E-268CAAC4183F}" type="parTrans" cxnId="{F955E588-4818-4907-84E3-6935CBC0E680}">
      <dgm:prSet/>
      <dgm:spPr/>
      <dgm:t>
        <a:bodyPr/>
        <a:lstStyle/>
        <a:p>
          <a:endParaRPr lang="en-AU"/>
        </a:p>
      </dgm:t>
    </dgm:pt>
    <dgm:pt modelId="{8F85B528-8EF9-4B7C-BBD5-BCF11AF78639}" type="sibTrans" cxnId="{F955E588-4818-4907-84E3-6935CBC0E680}">
      <dgm:prSet/>
      <dgm:spPr/>
      <dgm:t>
        <a:bodyPr/>
        <a:lstStyle/>
        <a:p>
          <a:endParaRPr lang="en-AU"/>
        </a:p>
      </dgm:t>
    </dgm:pt>
    <dgm:pt modelId="{4DEACE36-03D1-4EED-B60A-465A9D29EF72}">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dirty="0" smtClean="0"/>
            <a:t>Investors or sponsors</a:t>
          </a:r>
          <a:endParaRPr lang="en-AU" dirty="0"/>
        </a:p>
      </dgm:t>
    </dgm:pt>
    <dgm:pt modelId="{9FF697E8-CBCA-46DB-8A34-803F0191413A}" type="parTrans" cxnId="{B429F606-7B34-4223-9FCA-48C4334AEB58}">
      <dgm:prSet/>
      <dgm:spPr/>
      <dgm:t>
        <a:bodyPr/>
        <a:lstStyle/>
        <a:p>
          <a:endParaRPr lang="en-AU"/>
        </a:p>
      </dgm:t>
    </dgm:pt>
    <dgm:pt modelId="{901A6756-CAF6-43F4-865A-7C0ADAA7B175}" type="sibTrans" cxnId="{B429F606-7B34-4223-9FCA-48C4334AEB58}">
      <dgm:prSet/>
      <dgm:spPr/>
      <dgm:t>
        <a:bodyPr/>
        <a:lstStyle/>
        <a:p>
          <a:endParaRPr lang="en-AU"/>
        </a:p>
      </dgm:t>
    </dgm:pt>
    <dgm:pt modelId="{7EB98663-8656-4A93-892F-CBEFCD5F971E}">
      <dgm:prSet phldrT="[Text]"/>
      <dgm:spPr/>
      <dgm:t>
        <a:bodyPr/>
        <a:lstStyle/>
        <a:p>
          <a:pPr marL="57150" marR="0" lvl="0" indent="0" defTabSz="488950" eaLnBrk="1" fontAlgn="auto" latinLnBrk="0" hangingPunct="1">
            <a:lnSpc>
              <a:spcPct val="90000"/>
            </a:lnSpc>
            <a:spcBef>
              <a:spcPct val="0"/>
            </a:spcBef>
            <a:spcAft>
              <a:spcPct val="15000"/>
            </a:spcAft>
            <a:buClrTx/>
            <a:buSzTx/>
            <a:buFontTx/>
            <a:buNone/>
            <a:tabLst/>
            <a:defRPr/>
          </a:pPr>
          <a:r>
            <a:rPr lang="en-AU" dirty="0" smtClean="0"/>
            <a:t>Could fund ‘green office’ initiatives in exchange for partnerships and/or promotional opportunities.</a:t>
          </a:r>
        </a:p>
      </dgm:t>
    </dgm:pt>
    <dgm:pt modelId="{2A217F67-4FA8-4CF7-BD35-71F87307C1E3}" type="parTrans" cxnId="{32C96CB8-B3B6-4C6F-BA2E-64A5406C9079}">
      <dgm:prSet/>
      <dgm:spPr/>
      <dgm:t>
        <a:bodyPr/>
        <a:lstStyle/>
        <a:p>
          <a:endParaRPr lang="en-AU"/>
        </a:p>
      </dgm:t>
    </dgm:pt>
    <dgm:pt modelId="{7B41CF77-5788-4BF5-A123-C1B5246E8C0D}" type="sibTrans" cxnId="{32C96CB8-B3B6-4C6F-BA2E-64A5406C9079}">
      <dgm:prSet/>
      <dgm:spPr/>
      <dgm:t>
        <a:bodyPr/>
        <a:lstStyle/>
        <a:p>
          <a:endParaRPr lang="en-AU"/>
        </a:p>
      </dgm:t>
    </dgm:pt>
    <dgm:pt modelId="{099C4222-F34B-4DCC-A130-28EA1E465664}">
      <dgm:prSet phldrT="[Text]"/>
      <dgm:spPr/>
      <dgm:t>
        <a:bodyPr/>
        <a:lstStyle/>
        <a:p>
          <a:pPr marL="57150" marR="0" lvl="0" indent="0" defTabSz="488950" eaLnBrk="1" fontAlgn="auto" latinLnBrk="0" hangingPunct="1">
            <a:lnSpc>
              <a:spcPct val="90000"/>
            </a:lnSpc>
            <a:spcBef>
              <a:spcPct val="0"/>
            </a:spcBef>
            <a:spcAft>
              <a:spcPct val="15000"/>
            </a:spcAft>
            <a:buClrTx/>
            <a:buSzTx/>
            <a:buFontTx/>
            <a:buNone/>
            <a:tabLst/>
            <a:defRPr/>
          </a:pPr>
          <a:r>
            <a:rPr lang="en-AU" dirty="0" smtClean="0"/>
            <a:t>Local community; residents + business, may be affected and called upon to provide advice or funding.</a:t>
          </a:r>
        </a:p>
      </dgm:t>
    </dgm:pt>
    <dgm:pt modelId="{CE1F9269-706E-46ED-A2D7-249B85C8A64A}" type="parTrans" cxnId="{B21048DA-E22D-4FB3-8800-DA18D0631FAD}">
      <dgm:prSet/>
      <dgm:spPr/>
      <dgm:t>
        <a:bodyPr/>
        <a:lstStyle/>
        <a:p>
          <a:endParaRPr lang="en-AU"/>
        </a:p>
      </dgm:t>
    </dgm:pt>
    <dgm:pt modelId="{431B4C9A-82F4-4F81-9DFC-EBFBD492AFD4}" type="sibTrans" cxnId="{B21048DA-E22D-4FB3-8800-DA18D0631FAD}">
      <dgm:prSet/>
      <dgm:spPr/>
      <dgm:t>
        <a:bodyPr/>
        <a:lstStyle/>
        <a:p>
          <a:endParaRPr lang="en-AU"/>
        </a:p>
      </dgm:t>
    </dgm:pt>
    <dgm:pt modelId="{B9FC4809-E013-42B9-9BA8-3ACD752F28A9}">
      <dgm:prSet phldrT="[Text]"/>
      <dgm:spPr/>
      <dgm:t>
        <a:bodyPr/>
        <a:lstStyle/>
        <a:p>
          <a:pPr marL="57150" marR="0" lvl="0" indent="0" defTabSz="488950" eaLnBrk="1" fontAlgn="auto" latinLnBrk="0" hangingPunct="1">
            <a:lnSpc>
              <a:spcPct val="90000"/>
            </a:lnSpc>
            <a:spcBef>
              <a:spcPct val="0"/>
            </a:spcBef>
            <a:spcAft>
              <a:spcPct val="15000"/>
            </a:spcAft>
            <a:buClrTx/>
            <a:buSzTx/>
            <a:buFontTx/>
            <a:buNone/>
            <a:tabLst/>
            <a:defRPr/>
          </a:pPr>
          <a:r>
            <a:rPr lang="en-AU" dirty="0" smtClean="0"/>
            <a:t>Suppliers</a:t>
          </a:r>
        </a:p>
      </dgm:t>
    </dgm:pt>
    <dgm:pt modelId="{59B3F660-05E1-4421-B7F5-7BF1F0366DA7}" type="parTrans" cxnId="{44DDF5CE-1E74-418F-9C28-06A9BD8817FB}">
      <dgm:prSet/>
      <dgm:spPr/>
      <dgm:t>
        <a:bodyPr/>
        <a:lstStyle/>
        <a:p>
          <a:endParaRPr lang="en-AU"/>
        </a:p>
      </dgm:t>
    </dgm:pt>
    <dgm:pt modelId="{82C3FAFD-9A14-4F85-BF49-41918B8EA84B}" type="sibTrans" cxnId="{44DDF5CE-1E74-418F-9C28-06A9BD8817FB}">
      <dgm:prSet/>
      <dgm:spPr/>
      <dgm:t>
        <a:bodyPr/>
        <a:lstStyle/>
        <a:p>
          <a:endParaRPr lang="en-AU"/>
        </a:p>
      </dgm:t>
    </dgm:pt>
    <dgm:pt modelId="{CE4695B7-EC39-47FB-A317-C62B633D8925}">
      <dgm:prSet phldrT="[Text]"/>
      <dgm:spPr/>
      <dgm:t>
        <a:bodyPr/>
        <a:lstStyle/>
        <a:p>
          <a:pPr marL="57150" marR="0" lvl="0" indent="0" defTabSz="488950" eaLnBrk="1" fontAlgn="auto" latinLnBrk="0" hangingPunct="1">
            <a:lnSpc>
              <a:spcPct val="90000"/>
            </a:lnSpc>
            <a:spcBef>
              <a:spcPct val="0"/>
            </a:spcBef>
            <a:spcAft>
              <a:spcPct val="15000"/>
            </a:spcAft>
            <a:buClrTx/>
            <a:buSzTx/>
            <a:buFontTx/>
            <a:buNone/>
            <a:tabLst/>
            <a:defRPr/>
          </a:pPr>
          <a:r>
            <a:rPr lang="en-AU" dirty="0" smtClean="0"/>
            <a:t>Local community</a:t>
          </a:r>
        </a:p>
      </dgm:t>
    </dgm:pt>
    <dgm:pt modelId="{89902DF0-E2B8-4E9B-9063-1DEE3A85D46F}" type="parTrans" cxnId="{2C9B906C-FCD2-472C-B92A-B26C41CDADCD}">
      <dgm:prSet/>
      <dgm:spPr/>
      <dgm:t>
        <a:bodyPr/>
        <a:lstStyle/>
        <a:p>
          <a:endParaRPr lang="en-AU"/>
        </a:p>
      </dgm:t>
    </dgm:pt>
    <dgm:pt modelId="{B7FAD9FD-A5E0-4BE4-B96D-FF4EBF68009A}" type="sibTrans" cxnId="{2C9B906C-FCD2-472C-B92A-B26C41CDADCD}">
      <dgm:prSet/>
      <dgm:spPr/>
      <dgm:t>
        <a:bodyPr/>
        <a:lstStyle/>
        <a:p>
          <a:endParaRPr lang="en-AU"/>
        </a:p>
      </dgm:t>
    </dgm:pt>
    <dgm:pt modelId="{29A82D0F-41BF-4C32-BB28-38FFF9A2291E}">
      <dgm:prSet phldrT="[Text]"/>
      <dgm:spPr/>
      <dgm:t>
        <a:bodyPr/>
        <a:lstStyle/>
        <a:p>
          <a:pPr marL="171450" indent="0" defTabSz="711200">
            <a:lnSpc>
              <a:spcPct val="90000"/>
            </a:lnSpc>
            <a:spcBef>
              <a:spcPct val="0"/>
            </a:spcBef>
            <a:spcAft>
              <a:spcPct val="15000"/>
            </a:spcAft>
            <a:buNone/>
          </a:pPr>
          <a:r>
            <a:rPr lang="en-AU" smtClean="0"/>
            <a:t>Employees </a:t>
          </a:r>
          <a:endParaRPr lang="en-AU" dirty="0"/>
        </a:p>
      </dgm:t>
    </dgm:pt>
    <dgm:pt modelId="{CC70F52C-16C8-4224-8F1F-E30E9AB4A403}" type="parTrans" cxnId="{FCA48C14-FCEA-4746-B149-5DD6E197370B}">
      <dgm:prSet/>
      <dgm:spPr/>
      <dgm:t>
        <a:bodyPr/>
        <a:lstStyle/>
        <a:p>
          <a:endParaRPr lang="en-AU"/>
        </a:p>
      </dgm:t>
    </dgm:pt>
    <dgm:pt modelId="{6A8DF52D-87D9-450F-AC07-30E1E3781CBA}" type="sibTrans" cxnId="{FCA48C14-FCEA-4746-B149-5DD6E197370B}">
      <dgm:prSet/>
      <dgm:spPr/>
      <dgm:t>
        <a:bodyPr/>
        <a:lstStyle/>
        <a:p>
          <a:endParaRPr lang="en-AU"/>
        </a:p>
      </dgm:t>
    </dgm:pt>
    <dgm:pt modelId="{508A86D8-76FE-420C-A645-40893C50A61D}">
      <dgm:prSet phldrT="[Text]"/>
      <dgm:spPr/>
      <dgm:t>
        <a:bodyPr/>
        <a:lstStyle/>
        <a:p>
          <a:pPr marL="57150" marR="0" lvl="0" indent="0" defTabSz="488950" eaLnBrk="1" fontAlgn="auto" latinLnBrk="0" hangingPunct="1">
            <a:lnSpc>
              <a:spcPct val="90000"/>
            </a:lnSpc>
            <a:spcBef>
              <a:spcPct val="0"/>
            </a:spcBef>
            <a:spcAft>
              <a:spcPct val="15000"/>
            </a:spcAft>
            <a:buClrTx/>
            <a:buSzTx/>
            <a:buFontTx/>
            <a:buNone/>
            <a:tabLst/>
            <a:defRPr/>
          </a:pPr>
          <a:r>
            <a:rPr lang="en-AU" dirty="0" smtClean="0"/>
            <a:t>Encouraged and rewarded for offering alternatives.  </a:t>
          </a:r>
        </a:p>
      </dgm:t>
    </dgm:pt>
    <dgm:pt modelId="{0C3E1ECA-3716-4E51-9A97-9271CD425A25}" type="parTrans" cxnId="{AC1FFC1E-9041-49A3-AA62-0B2C5E95D0B6}">
      <dgm:prSet/>
      <dgm:spPr/>
      <dgm:t>
        <a:bodyPr/>
        <a:lstStyle/>
        <a:p>
          <a:endParaRPr lang="en-AU"/>
        </a:p>
      </dgm:t>
    </dgm:pt>
    <dgm:pt modelId="{C3630797-622A-4ED4-B1B4-471298609B06}" type="sibTrans" cxnId="{AC1FFC1E-9041-49A3-AA62-0B2C5E95D0B6}">
      <dgm:prSet/>
      <dgm:spPr/>
      <dgm:t>
        <a:bodyPr/>
        <a:lstStyle/>
        <a:p>
          <a:endParaRPr lang="en-AU"/>
        </a:p>
      </dgm:t>
    </dgm:pt>
    <dgm:pt modelId="{58E6885B-9F6E-4B69-8227-C28E99A873E3}">
      <dgm:prSet phldrT="[Text]"/>
      <dgm:spPr/>
      <dgm:t>
        <a:bodyPr/>
        <a:lstStyle/>
        <a:p>
          <a:r>
            <a:rPr lang="en-AU" smtClean="0"/>
            <a:t>Specialist consultants </a:t>
          </a:r>
          <a:endParaRPr lang="en-AU" dirty="0"/>
        </a:p>
      </dgm:t>
    </dgm:pt>
    <dgm:pt modelId="{01B8B666-ACAB-432C-91E9-0CB59EBBE013}" type="parTrans" cxnId="{94F58AC5-3EF8-4A47-AEE8-A660678AFB8D}">
      <dgm:prSet/>
      <dgm:spPr/>
      <dgm:t>
        <a:bodyPr/>
        <a:lstStyle/>
        <a:p>
          <a:endParaRPr lang="en-AU"/>
        </a:p>
      </dgm:t>
    </dgm:pt>
    <dgm:pt modelId="{D449169C-3CA4-4979-B9A4-02714742CB49}" type="sibTrans" cxnId="{94F58AC5-3EF8-4A47-AEE8-A660678AFB8D}">
      <dgm:prSet/>
      <dgm:spPr/>
      <dgm:t>
        <a:bodyPr/>
        <a:lstStyle/>
        <a:p>
          <a:endParaRPr lang="en-AU"/>
        </a:p>
      </dgm:t>
    </dgm:pt>
    <dgm:pt modelId="{36020430-6B63-4375-8BFC-E1DB763DCF76}">
      <dgm:prSet phldrT="[Text]"/>
      <dgm:spPr/>
      <dgm:t>
        <a:bodyPr/>
        <a:lstStyle/>
        <a:p>
          <a:r>
            <a:rPr lang="en-AU" smtClean="0"/>
            <a:t>May offer grants. </a:t>
          </a:r>
          <a:endParaRPr lang="en-AU" dirty="0"/>
        </a:p>
      </dgm:t>
    </dgm:pt>
    <dgm:pt modelId="{A6DC5530-120D-4AB6-89E9-82D5F776B226}" type="parTrans" cxnId="{43269ED2-226C-4166-A2A5-18E6573C6749}">
      <dgm:prSet/>
      <dgm:spPr/>
      <dgm:t>
        <a:bodyPr/>
        <a:lstStyle/>
        <a:p>
          <a:endParaRPr lang="en-AU"/>
        </a:p>
      </dgm:t>
    </dgm:pt>
    <dgm:pt modelId="{A527B8C0-69E0-48A1-9891-53F7AA2D7E12}" type="sibTrans" cxnId="{43269ED2-226C-4166-A2A5-18E6573C6749}">
      <dgm:prSet/>
      <dgm:spPr/>
      <dgm:t>
        <a:bodyPr/>
        <a:lstStyle/>
        <a:p>
          <a:endParaRPr lang="en-AU"/>
        </a:p>
      </dgm:t>
    </dgm:pt>
    <dgm:pt modelId="{5B148CCE-283D-4D27-9771-A3FA4F83AC47}">
      <dgm:prSet phldrT="[Text]"/>
      <dgm:spPr/>
      <dgm:t>
        <a:bodyPr/>
        <a:lstStyle/>
        <a:p>
          <a:pPr marL="57150" marR="0" lvl="0" indent="0" defTabSz="488950" eaLnBrk="1" fontAlgn="auto" latinLnBrk="0" hangingPunct="1">
            <a:lnSpc>
              <a:spcPct val="90000"/>
            </a:lnSpc>
            <a:spcBef>
              <a:spcPct val="0"/>
            </a:spcBef>
            <a:spcAft>
              <a:spcPct val="15000"/>
            </a:spcAft>
            <a:buClrTx/>
            <a:buSzTx/>
            <a:buFontTx/>
            <a:buNone/>
            <a:tabLst/>
            <a:defRPr/>
          </a:pPr>
          <a:r>
            <a:rPr lang="en-AU" dirty="0" smtClean="0"/>
            <a:t>Most suppliers offer eco-friendly products.</a:t>
          </a:r>
        </a:p>
      </dgm:t>
    </dgm:pt>
    <dgm:pt modelId="{756B1CEC-12B0-41AE-AC20-95C66DF8A2FD}" type="parTrans" cxnId="{677822A4-B7BB-4916-BBD1-6C8616AF1C78}">
      <dgm:prSet/>
      <dgm:spPr/>
      <dgm:t>
        <a:bodyPr/>
        <a:lstStyle/>
        <a:p>
          <a:endParaRPr lang="en-AU"/>
        </a:p>
      </dgm:t>
    </dgm:pt>
    <dgm:pt modelId="{255C570A-967D-4D4D-A1F5-EA7945F10C49}" type="sibTrans" cxnId="{677822A4-B7BB-4916-BBD1-6C8616AF1C78}">
      <dgm:prSet/>
      <dgm:spPr/>
      <dgm:t>
        <a:bodyPr/>
        <a:lstStyle/>
        <a:p>
          <a:endParaRPr lang="en-AU"/>
        </a:p>
      </dgm:t>
    </dgm:pt>
    <dgm:pt modelId="{DF61CD7B-0CA9-4BEC-8E4D-85B518F03BB2}">
      <dgm:prSet phldrT="[Text]"/>
      <dgm:spPr/>
      <dgm:t>
        <a:bodyPr/>
        <a:lstStyle/>
        <a:p>
          <a:pPr marL="87313" indent="0" defTabSz="711200">
            <a:lnSpc>
              <a:spcPct val="90000"/>
            </a:lnSpc>
            <a:spcBef>
              <a:spcPct val="0"/>
            </a:spcBef>
            <a:spcAft>
              <a:spcPct val="15000"/>
            </a:spcAft>
            <a:buNone/>
          </a:pPr>
          <a:r>
            <a:rPr lang="en-AU" dirty="0" smtClean="0"/>
            <a:t>Need to be happy with products / services offered and the business philosophy. </a:t>
          </a:r>
          <a:endParaRPr lang="en-AU" dirty="0"/>
        </a:p>
      </dgm:t>
    </dgm:pt>
    <dgm:pt modelId="{29F26CF4-B3C4-4A32-A3D1-587C2FE2CAB2}" type="sibTrans" cxnId="{CED37AD5-0378-4CC9-B18B-6BE17670780B}">
      <dgm:prSet/>
      <dgm:spPr/>
      <dgm:t>
        <a:bodyPr/>
        <a:lstStyle/>
        <a:p>
          <a:endParaRPr lang="en-AU"/>
        </a:p>
      </dgm:t>
    </dgm:pt>
    <dgm:pt modelId="{7F72FACB-EDF8-4F74-B20C-0600EF48E762}" type="parTrans" cxnId="{CED37AD5-0378-4CC9-B18B-6BE17670780B}">
      <dgm:prSet/>
      <dgm:spPr/>
      <dgm:t>
        <a:bodyPr/>
        <a:lstStyle/>
        <a:p>
          <a:endParaRPr lang="en-AU"/>
        </a:p>
      </dgm:t>
    </dgm:pt>
    <dgm:pt modelId="{C8C99F97-5539-4136-A1E6-3F554B103397}" type="pres">
      <dgm:prSet presAssocID="{D562D737-95EB-4700-959E-86685D5D43F3}" presName="Name0" presStyleCnt="0">
        <dgm:presLayoutVars>
          <dgm:dir/>
          <dgm:resizeHandles val="exact"/>
        </dgm:presLayoutVars>
      </dgm:prSet>
      <dgm:spPr/>
      <dgm:t>
        <a:bodyPr/>
        <a:lstStyle/>
        <a:p>
          <a:endParaRPr lang="en-AU"/>
        </a:p>
      </dgm:t>
    </dgm:pt>
    <dgm:pt modelId="{190205D0-EF10-431C-825E-9B111A69A213}" type="pres">
      <dgm:prSet presAssocID="{A2728714-D24F-462C-ACD9-18ED31B730AE}" presName="node" presStyleLbl="node1" presStyleIdx="0" presStyleCnt="7">
        <dgm:presLayoutVars>
          <dgm:bulletEnabled val="1"/>
        </dgm:presLayoutVars>
      </dgm:prSet>
      <dgm:spPr/>
      <dgm:t>
        <a:bodyPr/>
        <a:lstStyle/>
        <a:p>
          <a:endParaRPr lang="en-AU"/>
        </a:p>
      </dgm:t>
    </dgm:pt>
    <dgm:pt modelId="{F9A6504B-DA56-4C47-A6BD-4F492B2CA18C}" type="pres">
      <dgm:prSet presAssocID="{66C6FAC9-642B-4986-A669-ADFAB17B1436}" presName="sibTrans" presStyleCnt="0"/>
      <dgm:spPr/>
    </dgm:pt>
    <dgm:pt modelId="{B921FDF5-4E9C-42A1-9D38-39AABA2D6B84}" type="pres">
      <dgm:prSet presAssocID="{29A82D0F-41BF-4C32-BB28-38FFF9A2291E}" presName="node" presStyleLbl="node1" presStyleIdx="1" presStyleCnt="7">
        <dgm:presLayoutVars>
          <dgm:bulletEnabled val="1"/>
        </dgm:presLayoutVars>
      </dgm:prSet>
      <dgm:spPr/>
      <dgm:t>
        <a:bodyPr/>
        <a:lstStyle/>
        <a:p>
          <a:endParaRPr lang="en-AU"/>
        </a:p>
      </dgm:t>
    </dgm:pt>
    <dgm:pt modelId="{122F5855-9F71-4501-A35B-E9475FCFF9EB}" type="pres">
      <dgm:prSet presAssocID="{6A8DF52D-87D9-450F-AC07-30E1E3781CBA}" presName="sibTrans" presStyleCnt="0"/>
      <dgm:spPr/>
    </dgm:pt>
    <dgm:pt modelId="{E574A090-1333-4A7E-8647-33FC8C1E6FD0}" type="pres">
      <dgm:prSet presAssocID="{2718BCBB-5B6B-4431-BD75-C52F94511CDF}" presName="node" presStyleLbl="node1" presStyleIdx="2" presStyleCnt="7" custLinFactNeighborX="513" custLinFactNeighborY="743">
        <dgm:presLayoutVars>
          <dgm:bulletEnabled val="1"/>
        </dgm:presLayoutVars>
      </dgm:prSet>
      <dgm:spPr/>
      <dgm:t>
        <a:bodyPr/>
        <a:lstStyle/>
        <a:p>
          <a:endParaRPr lang="en-AU"/>
        </a:p>
      </dgm:t>
    </dgm:pt>
    <dgm:pt modelId="{3EA0A63A-E38A-4C68-B4BF-F16236E53A8D}" type="pres">
      <dgm:prSet presAssocID="{2B93D3F9-0D30-4EA1-B6B2-31CD5F5B4F7C}" presName="sibTrans" presStyleCnt="0"/>
      <dgm:spPr/>
    </dgm:pt>
    <dgm:pt modelId="{B0A18EFA-98D6-451A-9052-65313C405260}" type="pres">
      <dgm:prSet presAssocID="{58E6885B-9F6E-4B69-8227-C28E99A873E3}" presName="node" presStyleLbl="node1" presStyleIdx="3" presStyleCnt="7">
        <dgm:presLayoutVars>
          <dgm:bulletEnabled val="1"/>
        </dgm:presLayoutVars>
      </dgm:prSet>
      <dgm:spPr/>
      <dgm:t>
        <a:bodyPr/>
        <a:lstStyle/>
        <a:p>
          <a:endParaRPr lang="en-AU"/>
        </a:p>
      </dgm:t>
    </dgm:pt>
    <dgm:pt modelId="{9CF883A3-540E-4057-AAC7-11A938DE6166}" type="pres">
      <dgm:prSet presAssocID="{D449169C-3CA4-4979-B9A4-02714742CB49}" presName="sibTrans" presStyleCnt="0"/>
      <dgm:spPr/>
    </dgm:pt>
    <dgm:pt modelId="{B3451B85-5FBE-4C80-916C-1C066B80A9E3}" type="pres">
      <dgm:prSet presAssocID="{4DEACE36-03D1-4EED-B60A-465A9D29EF72}" presName="node" presStyleLbl="node1" presStyleIdx="4" presStyleCnt="7">
        <dgm:presLayoutVars>
          <dgm:bulletEnabled val="1"/>
        </dgm:presLayoutVars>
      </dgm:prSet>
      <dgm:spPr/>
      <dgm:t>
        <a:bodyPr/>
        <a:lstStyle/>
        <a:p>
          <a:endParaRPr lang="en-AU"/>
        </a:p>
      </dgm:t>
    </dgm:pt>
    <dgm:pt modelId="{42F47FCE-5235-4A2D-9E56-120977C5FFCB}" type="pres">
      <dgm:prSet presAssocID="{901A6756-CAF6-43F4-865A-7C0ADAA7B175}" presName="sibTrans" presStyleCnt="0"/>
      <dgm:spPr/>
    </dgm:pt>
    <dgm:pt modelId="{D748E575-CFE8-4ACD-97E0-A37293420FFB}" type="pres">
      <dgm:prSet presAssocID="{CE4695B7-EC39-47FB-A317-C62B633D8925}" presName="node" presStyleLbl="node1" presStyleIdx="5" presStyleCnt="7">
        <dgm:presLayoutVars>
          <dgm:bulletEnabled val="1"/>
        </dgm:presLayoutVars>
      </dgm:prSet>
      <dgm:spPr/>
      <dgm:t>
        <a:bodyPr/>
        <a:lstStyle/>
        <a:p>
          <a:endParaRPr lang="en-AU"/>
        </a:p>
      </dgm:t>
    </dgm:pt>
    <dgm:pt modelId="{AC2D4474-20F2-42F0-96AE-2033AEB07708}" type="pres">
      <dgm:prSet presAssocID="{B7FAD9FD-A5E0-4BE4-B96D-FF4EBF68009A}" presName="sibTrans" presStyleCnt="0"/>
      <dgm:spPr/>
    </dgm:pt>
    <dgm:pt modelId="{960259C2-228A-4089-9C8C-31E7493F8AF0}" type="pres">
      <dgm:prSet presAssocID="{B9FC4809-E013-42B9-9BA8-3ACD752F28A9}" presName="node" presStyleLbl="node1" presStyleIdx="6" presStyleCnt="7">
        <dgm:presLayoutVars>
          <dgm:bulletEnabled val="1"/>
        </dgm:presLayoutVars>
      </dgm:prSet>
      <dgm:spPr/>
      <dgm:t>
        <a:bodyPr/>
        <a:lstStyle/>
        <a:p>
          <a:endParaRPr lang="en-AU"/>
        </a:p>
      </dgm:t>
    </dgm:pt>
  </dgm:ptLst>
  <dgm:cxnLst>
    <dgm:cxn modelId="{93E55CC4-EC39-45FF-B4E0-BE080A71AAE9}" type="presOf" srcId="{4DEACE36-03D1-4EED-B60A-465A9D29EF72}" destId="{B3451B85-5FBE-4C80-916C-1C066B80A9E3}" srcOrd="0" destOrd="0" presId="urn:microsoft.com/office/officeart/2005/8/layout/hList6"/>
    <dgm:cxn modelId="{2189E98C-4B54-4141-9969-418D9B1700E0}" srcId="{D562D737-95EB-4700-959E-86685D5D43F3}" destId="{A2728714-D24F-462C-ACD9-18ED31B730AE}" srcOrd="0" destOrd="0" parTransId="{A5729A17-AC84-4FD4-9E0A-ACBF8A46C2FE}" sibTransId="{66C6FAC9-642B-4986-A669-ADFAB17B1436}"/>
    <dgm:cxn modelId="{94F58AC5-3EF8-4A47-AEE8-A660678AFB8D}" srcId="{D562D737-95EB-4700-959E-86685D5D43F3}" destId="{58E6885B-9F6E-4B69-8227-C28E99A873E3}" srcOrd="3" destOrd="0" parTransId="{01B8B666-ACAB-432C-91E9-0CB59EBBE013}" sibTransId="{D449169C-3CA4-4979-B9A4-02714742CB49}"/>
    <dgm:cxn modelId="{ACACF52F-EEBE-4E3A-A0D1-CAA1BB81203F}" srcId="{2718BCBB-5B6B-4431-BD75-C52F94511CDF}" destId="{E610FCCF-3A86-4720-8E11-43E3410ACDB1}" srcOrd="0" destOrd="0" parTransId="{7319A906-C836-47F1-9E88-451979B98215}" sibTransId="{4764AF97-3C4F-4C5B-BF89-1994B09E0E71}"/>
    <dgm:cxn modelId="{6EC108D5-18A4-4C86-BDB1-1556742FEF00}" type="presOf" srcId="{0FBF1E7B-EC4E-4EAF-8878-52E0B23E82EC}" destId="{B921FDF5-4E9C-42A1-9D38-39AABA2D6B84}" srcOrd="0" destOrd="1" presId="urn:microsoft.com/office/officeart/2005/8/layout/hList6"/>
    <dgm:cxn modelId="{F955E588-4818-4907-84E3-6935CBC0E680}" srcId="{58E6885B-9F6E-4B69-8227-C28E99A873E3}" destId="{30C3E792-DCE8-45E3-8DD1-97D8FE912872}" srcOrd="0" destOrd="0" parTransId="{FCF86140-C054-431E-A68E-268CAAC4183F}" sibTransId="{8F85B528-8EF9-4B7C-BBD5-BCF11AF78639}"/>
    <dgm:cxn modelId="{17F62297-EB4E-41E6-B006-B66601D8B0D3}" type="presOf" srcId="{BB1FA560-F0C3-4C14-B8EB-11C7909FC4F1}" destId="{190205D0-EF10-431C-825E-9B111A69A213}" srcOrd="0" destOrd="2" presId="urn:microsoft.com/office/officeart/2005/8/layout/hList6"/>
    <dgm:cxn modelId="{B0B23A4E-06B1-43D9-9B9D-523CE7EA82AA}" type="presOf" srcId="{099C4222-F34B-4DCC-A130-28EA1E465664}" destId="{D748E575-CFE8-4ACD-97E0-A37293420FFB}" srcOrd="0" destOrd="1" presId="urn:microsoft.com/office/officeart/2005/8/layout/hList6"/>
    <dgm:cxn modelId="{D93E8A58-C447-43D9-BF73-82C873C69026}" srcId="{DF61CD7B-0CA9-4BEC-8E4D-85B518F03BB2}" destId="{BB1FA560-F0C3-4C14-B8EB-11C7909FC4F1}" srcOrd="0" destOrd="0" parTransId="{C04E5106-9583-4B02-AFB9-EDF8FFBFD38B}" sibTransId="{383F0EFD-1F65-4812-A785-7CB552946CE4}"/>
    <dgm:cxn modelId="{AC1FFC1E-9041-49A3-AA62-0B2C5E95D0B6}" srcId="{B9FC4809-E013-42B9-9BA8-3ACD752F28A9}" destId="{508A86D8-76FE-420C-A645-40893C50A61D}" srcOrd="0" destOrd="0" parTransId="{0C3E1ECA-3716-4E51-9A97-9271CD425A25}" sibTransId="{C3630797-622A-4ED4-B1B4-471298609B06}"/>
    <dgm:cxn modelId="{8F7C246A-08E8-43C4-9A54-9CD6FFE7CE62}" type="presOf" srcId="{CE4695B7-EC39-47FB-A317-C62B633D8925}" destId="{D748E575-CFE8-4ACD-97E0-A37293420FFB}" srcOrd="0" destOrd="0" presId="urn:microsoft.com/office/officeart/2005/8/layout/hList6"/>
    <dgm:cxn modelId="{3C67F206-0B3F-45C4-9DF5-BEBB7B141323}" type="presOf" srcId="{29A82D0F-41BF-4C32-BB28-38FFF9A2291E}" destId="{B921FDF5-4E9C-42A1-9D38-39AABA2D6B84}" srcOrd="0" destOrd="0" presId="urn:microsoft.com/office/officeart/2005/8/layout/hList6"/>
    <dgm:cxn modelId="{677822A4-B7BB-4916-BBD1-6C8616AF1C78}" srcId="{B9FC4809-E013-42B9-9BA8-3ACD752F28A9}" destId="{5B148CCE-283D-4D27-9771-A3FA4F83AC47}" srcOrd="1" destOrd="0" parTransId="{756B1CEC-12B0-41AE-AC20-95C66DF8A2FD}" sibTransId="{255C570A-967D-4D4D-A1F5-EA7945F10C49}"/>
    <dgm:cxn modelId="{44DDF5CE-1E74-418F-9C28-06A9BD8817FB}" srcId="{D562D737-95EB-4700-959E-86685D5D43F3}" destId="{B9FC4809-E013-42B9-9BA8-3ACD752F28A9}" srcOrd="6" destOrd="0" parTransId="{59B3F660-05E1-4421-B7F5-7BF1F0366DA7}" sibTransId="{82C3FAFD-9A14-4F85-BF49-41918B8EA84B}"/>
    <dgm:cxn modelId="{A7DD2B8A-92AD-44BC-8ED2-2722A21C579E}" type="presOf" srcId="{36020430-6B63-4375-8BFC-E1DB763DCF76}" destId="{E574A090-1333-4A7E-8647-33FC8C1E6FD0}" srcOrd="0" destOrd="2" presId="urn:microsoft.com/office/officeart/2005/8/layout/hList6"/>
    <dgm:cxn modelId="{22410911-41D4-4199-9718-0B64CD67709F}" type="presOf" srcId="{30C3E792-DCE8-45E3-8DD1-97D8FE912872}" destId="{B0A18EFA-98D6-451A-9052-65313C405260}" srcOrd="0" destOrd="1" presId="urn:microsoft.com/office/officeart/2005/8/layout/hList6"/>
    <dgm:cxn modelId="{C17D6FD6-EBD8-4EA5-BFE8-131B9E8052B8}" type="presOf" srcId="{2718BCBB-5B6B-4431-BD75-C52F94511CDF}" destId="{E574A090-1333-4A7E-8647-33FC8C1E6FD0}" srcOrd="0" destOrd="0" presId="urn:microsoft.com/office/officeart/2005/8/layout/hList6"/>
    <dgm:cxn modelId="{43269ED2-226C-4166-A2A5-18E6573C6749}" srcId="{2718BCBB-5B6B-4431-BD75-C52F94511CDF}" destId="{36020430-6B63-4375-8BFC-E1DB763DCF76}" srcOrd="1" destOrd="0" parTransId="{A6DC5530-120D-4AB6-89E9-82D5F776B226}" sibTransId="{A527B8C0-69E0-48A1-9891-53F7AA2D7E12}"/>
    <dgm:cxn modelId="{2C9B906C-FCD2-472C-B92A-B26C41CDADCD}" srcId="{D562D737-95EB-4700-959E-86685D5D43F3}" destId="{CE4695B7-EC39-47FB-A317-C62B633D8925}" srcOrd="5" destOrd="0" parTransId="{89902DF0-E2B8-4E9B-9063-1DEE3A85D46F}" sibTransId="{B7FAD9FD-A5E0-4BE4-B96D-FF4EBF68009A}"/>
    <dgm:cxn modelId="{22F5E4AE-4661-4727-BE29-295A328AA11C}" type="presOf" srcId="{E610FCCF-3A86-4720-8E11-43E3410ACDB1}" destId="{E574A090-1333-4A7E-8647-33FC8C1E6FD0}" srcOrd="0" destOrd="1" presId="urn:microsoft.com/office/officeart/2005/8/layout/hList6"/>
    <dgm:cxn modelId="{5C1BD47A-E344-44F9-99BD-49BD8A40DEB1}" srcId="{29A82D0F-41BF-4C32-BB28-38FFF9A2291E}" destId="{0FBF1E7B-EC4E-4EAF-8878-52E0B23E82EC}" srcOrd="0" destOrd="0" parTransId="{88391E16-D07F-43AC-82DE-3388D5E35632}" sibTransId="{DB262DD8-1A9C-43BA-913D-4C00DD7B0682}"/>
    <dgm:cxn modelId="{2849DFC5-DCD1-4D0D-8A3C-B21F055B4D8A}" srcId="{D562D737-95EB-4700-959E-86685D5D43F3}" destId="{2718BCBB-5B6B-4431-BD75-C52F94511CDF}" srcOrd="2" destOrd="0" parTransId="{351F76F6-90C5-4A0C-B09B-7F47141AAC80}" sibTransId="{2B93D3F9-0D30-4EA1-B6B2-31CD5F5B4F7C}"/>
    <dgm:cxn modelId="{952FEEEE-60CD-499D-B468-C51B2C1F9E50}" type="presOf" srcId="{7EB98663-8656-4A93-892F-CBEFCD5F971E}" destId="{B3451B85-5FBE-4C80-916C-1C066B80A9E3}" srcOrd="0" destOrd="1" presId="urn:microsoft.com/office/officeart/2005/8/layout/hList6"/>
    <dgm:cxn modelId="{12A2E6AF-5C7C-4EE0-981E-4A52C131B8FC}" type="presOf" srcId="{B9FC4809-E013-42B9-9BA8-3ACD752F28A9}" destId="{960259C2-228A-4089-9C8C-31E7493F8AF0}" srcOrd="0" destOrd="0" presId="urn:microsoft.com/office/officeart/2005/8/layout/hList6"/>
    <dgm:cxn modelId="{B21048DA-E22D-4FB3-8800-DA18D0631FAD}" srcId="{CE4695B7-EC39-47FB-A317-C62B633D8925}" destId="{099C4222-F34B-4DCC-A130-28EA1E465664}" srcOrd="0" destOrd="0" parTransId="{CE1F9269-706E-46ED-A2D7-249B85C8A64A}" sibTransId="{431B4C9A-82F4-4F81-9DFC-EBFBD492AFD4}"/>
    <dgm:cxn modelId="{526FCBA8-523D-41B1-93C7-B87A8B268489}" type="presOf" srcId="{508A86D8-76FE-420C-A645-40893C50A61D}" destId="{960259C2-228A-4089-9C8C-31E7493F8AF0}" srcOrd="0" destOrd="1" presId="urn:microsoft.com/office/officeart/2005/8/layout/hList6"/>
    <dgm:cxn modelId="{41C63E27-3D14-4480-AFB1-FF060DD75253}" type="presOf" srcId="{D562D737-95EB-4700-959E-86685D5D43F3}" destId="{C8C99F97-5539-4136-A1E6-3F554B103397}" srcOrd="0" destOrd="0" presId="urn:microsoft.com/office/officeart/2005/8/layout/hList6"/>
    <dgm:cxn modelId="{FCA48C14-FCEA-4746-B149-5DD6E197370B}" srcId="{D562D737-95EB-4700-959E-86685D5D43F3}" destId="{29A82D0F-41BF-4C32-BB28-38FFF9A2291E}" srcOrd="1" destOrd="0" parTransId="{CC70F52C-16C8-4224-8F1F-E30E9AB4A403}" sibTransId="{6A8DF52D-87D9-450F-AC07-30E1E3781CBA}"/>
    <dgm:cxn modelId="{B429F606-7B34-4223-9FCA-48C4334AEB58}" srcId="{D562D737-95EB-4700-959E-86685D5D43F3}" destId="{4DEACE36-03D1-4EED-B60A-465A9D29EF72}" srcOrd="4" destOrd="0" parTransId="{9FF697E8-CBCA-46DB-8A34-803F0191413A}" sibTransId="{901A6756-CAF6-43F4-865A-7C0ADAA7B175}"/>
    <dgm:cxn modelId="{CED37AD5-0378-4CC9-B18B-6BE17670780B}" srcId="{A2728714-D24F-462C-ACD9-18ED31B730AE}" destId="{DF61CD7B-0CA9-4BEC-8E4D-85B518F03BB2}" srcOrd="0" destOrd="0" parTransId="{7F72FACB-EDF8-4F74-B20C-0600EF48E762}" sibTransId="{29F26CF4-B3C4-4A32-A3D1-587C2FE2CAB2}"/>
    <dgm:cxn modelId="{36AD84ED-FBB8-4B21-A53D-5B70F9A62E07}" type="presOf" srcId="{A2728714-D24F-462C-ACD9-18ED31B730AE}" destId="{190205D0-EF10-431C-825E-9B111A69A213}" srcOrd="0" destOrd="0" presId="urn:microsoft.com/office/officeart/2005/8/layout/hList6"/>
    <dgm:cxn modelId="{31475C4F-CC58-4BCB-AB47-18C95F740331}" type="presOf" srcId="{58E6885B-9F6E-4B69-8227-C28E99A873E3}" destId="{B0A18EFA-98D6-451A-9052-65313C405260}" srcOrd="0" destOrd="0" presId="urn:microsoft.com/office/officeart/2005/8/layout/hList6"/>
    <dgm:cxn modelId="{32C96CB8-B3B6-4C6F-BA2E-64A5406C9079}" srcId="{4DEACE36-03D1-4EED-B60A-465A9D29EF72}" destId="{7EB98663-8656-4A93-892F-CBEFCD5F971E}" srcOrd="0" destOrd="0" parTransId="{2A217F67-4FA8-4CF7-BD35-71F87307C1E3}" sibTransId="{7B41CF77-5788-4BF5-A123-C1B5246E8C0D}"/>
    <dgm:cxn modelId="{99B2FB1A-4A54-4BC5-B269-A983D1B0F884}" type="presOf" srcId="{DF61CD7B-0CA9-4BEC-8E4D-85B518F03BB2}" destId="{190205D0-EF10-431C-825E-9B111A69A213}" srcOrd="0" destOrd="1" presId="urn:microsoft.com/office/officeart/2005/8/layout/hList6"/>
    <dgm:cxn modelId="{D850EDD5-DD45-4427-8ADC-0C9F18EDED3A}" type="presOf" srcId="{5B148CCE-283D-4D27-9771-A3FA4F83AC47}" destId="{960259C2-228A-4089-9C8C-31E7493F8AF0}" srcOrd="0" destOrd="2" presId="urn:microsoft.com/office/officeart/2005/8/layout/hList6"/>
    <dgm:cxn modelId="{CE738523-9066-47E4-BD86-B481A01F1AEB}" type="presParOf" srcId="{C8C99F97-5539-4136-A1E6-3F554B103397}" destId="{190205D0-EF10-431C-825E-9B111A69A213}" srcOrd="0" destOrd="0" presId="urn:microsoft.com/office/officeart/2005/8/layout/hList6"/>
    <dgm:cxn modelId="{B5E6E4B5-AF68-47F0-BACB-26E09A7928A8}" type="presParOf" srcId="{C8C99F97-5539-4136-A1E6-3F554B103397}" destId="{F9A6504B-DA56-4C47-A6BD-4F492B2CA18C}" srcOrd="1" destOrd="0" presId="urn:microsoft.com/office/officeart/2005/8/layout/hList6"/>
    <dgm:cxn modelId="{9E8D1826-55D2-4224-9D08-AB6A7A59CBFB}" type="presParOf" srcId="{C8C99F97-5539-4136-A1E6-3F554B103397}" destId="{B921FDF5-4E9C-42A1-9D38-39AABA2D6B84}" srcOrd="2" destOrd="0" presId="urn:microsoft.com/office/officeart/2005/8/layout/hList6"/>
    <dgm:cxn modelId="{17E5B406-8F26-47E7-9EA4-33B8CBDF251F}" type="presParOf" srcId="{C8C99F97-5539-4136-A1E6-3F554B103397}" destId="{122F5855-9F71-4501-A35B-E9475FCFF9EB}" srcOrd="3" destOrd="0" presId="urn:microsoft.com/office/officeart/2005/8/layout/hList6"/>
    <dgm:cxn modelId="{14719FD4-7230-4493-A564-22A823C2631C}" type="presParOf" srcId="{C8C99F97-5539-4136-A1E6-3F554B103397}" destId="{E574A090-1333-4A7E-8647-33FC8C1E6FD0}" srcOrd="4" destOrd="0" presId="urn:microsoft.com/office/officeart/2005/8/layout/hList6"/>
    <dgm:cxn modelId="{1545918B-4A55-4DE0-A75E-4305B8DA0DC1}" type="presParOf" srcId="{C8C99F97-5539-4136-A1E6-3F554B103397}" destId="{3EA0A63A-E38A-4C68-B4BF-F16236E53A8D}" srcOrd="5" destOrd="0" presId="urn:microsoft.com/office/officeart/2005/8/layout/hList6"/>
    <dgm:cxn modelId="{1941A0F8-4397-4ADC-B948-7F168ED1AEBC}" type="presParOf" srcId="{C8C99F97-5539-4136-A1E6-3F554B103397}" destId="{B0A18EFA-98D6-451A-9052-65313C405260}" srcOrd="6" destOrd="0" presId="urn:microsoft.com/office/officeart/2005/8/layout/hList6"/>
    <dgm:cxn modelId="{9A492EE8-39E4-446F-BD61-F30B5809532F}" type="presParOf" srcId="{C8C99F97-5539-4136-A1E6-3F554B103397}" destId="{9CF883A3-540E-4057-AAC7-11A938DE6166}" srcOrd="7" destOrd="0" presId="urn:microsoft.com/office/officeart/2005/8/layout/hList6"/>
    <dgm:cxn modelId="{57DC6965-5F8B-4308-B7CC-42E3CDF71A16}" type="presParOf" srcId="{C8C99F97-5539-4136-A1E6-3F554B103397}" destId="{B3451B85-5FBE-4C80-916C-1C066B80A9E3}" srcOrd="8" destOrd="0" presId="urn:microsoft.com/office/officeart/2005/8/layout/hList6"/>
    <dgm:cxn modelId="{24BF6E07-BE50-46D7-B91B-A5E7EF84DE48}" type="presParOf" srcId="{C8C99F97-5539-4136-A1E6-3F554B103397}" destId="{42F47FCE-5235-4A2D-9E56-120977C5FFCB}" srcOrd="9" destOrd="0" presId="urn:microsoft.com/office/officeart/2005/8/layout/hList6"/>
    <dgm:cxn modelId="{C0C3B1D3-740A-4DCB-B3F5-3DD047361954}" type="presParOf" srcId="{C8C99F97-5539-4136-A1E6-3F554B103397}" destId="{D748E575-CFE8-4ACD-97E0-A37293420FFB}" srcOrd="10" destOrd="0" presId="urn:microsoft.com/office/officeart/2005/8/layout/hList6"/>
    <dgm:cxn modelId="{10930F6E-C502-4E5D-98CE-F91977BE5E69}" type="presParOf" srcId="{C8C99F97-5539-4136-A1E6-3F554B103397}" destId="{AC2D4474-20F2-42F0-96AE-2033AEB07708}" srcOrd="11" destOrd="0" presId="urn:microsoft.com/office/officeart/2005/8/layout/hList6"/>
    <dgm:cxn modelId="{310EF8E4-A748-477A-8663-47D8AC0C60CC}" type="presParOf" srcId="{C8C99F97-5539-4136-A1E6-3F554B103397}" destId="{960259C2-228A-4089-9C8C-31E7493F8AF0}" srcOrd="12"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5450AE-D4C1-4CC4-A948-AB1BDE5E8145}" type="doc">
      <dgm:prSet loTypeId="urn:microsoft.com/office/officeart/2005/8/layout/rings+Icon" loCatId="relationship" qsTypeId="urn:microsoft.com/office/officeart/2005/8/quickstyle/simple1" qsCatId="simple" csTypeId="urn:microsoft.com/office/officeart/2005/8/colors/accent1_2" csCatId="accent1" phldr="1"/>
      <dgm:spPr/>
      <dgm:t>
        <a:bodyPr/>
        <a:lstStyle/>
        <a:p>
          <a:endParaRPr lang="en-AU"/>
        </a:p>
      </dgm:t>
    </dgm:pt>
    <dgm:pt modelId="{64AC6FF4-703B-4196-A27B-D2AFECF644BF}">
      <dgm:prSet phldrT="[Text]"/>
      <dgm:spPr/>
      <dgm:t>
        <a:bodyPr/>
        <a:lstStyle/>
        <a:p>
          <a:r>
            <a:rPr lang="en-GB" dirty="0" smtClean="0"/>
            <a:t>Use tools and techniques</a:t>
          </a:r>
          <a:endParaRPr lang="en-AU" dirty="0"/>
        </a:p>
      </dgm:t>
    </dgm:pt>
    <dgm:pt modelId="{ADFC4F4B-08E7-4C5B-9609-5262B7DC3ADB}" type="parTrans" cxnId="{6B6D130B-B92E-4BAD-B564-8D92790B0067}">
      <dgm:prSet/>
      <dgm:spPr/>
      <dgm:t>
        <a:bodyPr/>
        <a:lstStyle/>
        <a:p>
          <a:endParaRPr lang="en-AU"/>
        </a:p>
      </dgm:t>
    </dgm:pt>
    <dgm:pt modelId="{8CD6466E-5132-4AF1-A60C-1D8A2977F060}" type="sibTrans" cxnId="{6B6D130B-B92E-4BAD-B564-8D92790B0067}">
      <dgm:prSet/>
      <dgm:spPr/>
      <dgm:t>
        <a:bodyPr/>
        <a:lstStyle/>
        <a:p>
          <a:endParaRPr lang="en-AU"/>
        </a:p>
      </dgm:t>
    </dgm:pt>
    <dgm:pt modelId="{3E7FAF21-15BF-48A3-8E7D-AA722243FCAB}">
      <dgm:prSet phldrT="[Text]"/>
      <dgm:spPr/>
      <dgm:t>
        <a:bodyPr/>
        <a:lstStyle/>
        <a:p>
          <a:r>
            <a:rPr lang="en-GB" dirty="0" smtClean="0"/>
            <a:t>Implementing the changes</a:t>
          </a:r>
          <a:endParaRPr lang="en-AU" dirty="0"/>
        </a:p>
      </dgm:t>
    </dgm:pt>
    <dgm:pt modelId="{3A0437A4-D612-4FE9-9E6F-10A8DC4748D0}" type="parTrans" cxnId="{E92B7B00-3911-44B7-809B-E73E3416923E}">
      <dgm:prSet/>
      <dgm:spPr/>
      <dgm:t>
        <a:bodyPr/>
        <a:lstStyle/>
        <a:p>
          <a:endParaRPr lang="en-AU"/>
        </a:p>
      </dgm:t>
    </dgm:pt>
    <dgm:pt modelId="{8F6157B3-C03E-42FB-B9D3-D1F7C207C7C7}" type="sibTrans" cxnId="{E92B7B00-3911-44B7-809B-E73E3416923E}">
      <dgm:prSet/>
      <dgm:spPr/>
      <dgm:t>
        <a:bodyPr/>
        <a:lstStyle/>
        <a:p>
          <a:endParaRPr lang="en-AU"/>
        </a:p>
      </dgm:t>
    </dgm:pt>
    <dgm:pt modelId="{FFB00492-B779-42C4-8950-EFE05E71B593}">
      <dgm:prSet/>
      <dgm:spPr/>
      <dgm:t>
        <a:bodyPr/>
        <a:lstStyle/>
        <a:p>
          <a:r>
            <a:rPr lang="en-GB" smtClean="0"/>
            <a:t>Your team</a:t>
          </a:r>
          <a:endParaRPr lang="en-GB" dirty="0" smtClean="0"/>
        </a:p>
      </dgm:t>
    </dgm:pt>
    <dgm:pt modelId="{F4A2296A-7F3B-47D2-AD2E-AD57ABE77FDA}" type="parTrans" cxnId="{D6F21171-B36D-47A6-B631-2D0B561A4578}">
      <dgm:prSet/>
      <dgm:spPr/>
      <dgm:t>
        <a:bodyPr/>
        <a:lstStyle/>
        <a:p>
          <a:endParaRPr lang="en-AU"/>
        </a:p>
      </dgm:t>
    </dgm:pt>
    <dgm:pt modelId="{4AD27A2A-5261-4AAB-9D4F-87D062B12D52}" type="sibTrans" cxnId="{D6F21171-B36D-47A6-B631-2D0B561A4578}">
      <dgm:prSet/>
      <dgm:spPr/>
      <dgm:t>
        <a:bodyPr/>
        <a:lstStyle/>
        <a:p>
          <a:endParaRPr lang="en-AU"/>
        </a:p>
      </dgm:t>
    </dgm:pt>
    <dgm:pt modelId="{CF225E23-6946-4538-86C2-DA8B040E7EF5}">
      <dgm:prSet/>
      <dgm:spPr/>
      <dgm:t>
        <a:bodyPr/>
        <a:lstStyle/>
        <a:p>
          <a:r>
            <a:rPr lang="en-GB" smtClean="0"/>
            <a:t>Suggestions and ideas</a:t>
          </a:r>
          <a:endParaRPr lang="en-GB" dirty="0"/>
        </a:p>
      </dgm:t>
    </dgm:pt>
    <dgm:pt modelId="{FFB76DD1-EC18-414B-90C6-F4E2340BC01E}" type="parTrans" cxnId="{3D827178-D818-4B94-A335-F5D4E5773411}">
      <dgm:prSet/>
      <dgm:spPr/>
      <dgm:t>
        <a:bodyPr/>
        <a:lstStyle/>
        <a:p>
          <a:endParaRPr lang="en-AU"/>
        </a:p>
      </dgm:t>
    </dgm:pt>
    <dgm:pt modelId="{370ACCF8-E979-4539-AB15-82A95C8C27C5}" type="sibTrans" cxnId="{3D827178-D818-4B94-A335-F5D4E5773411}">
      <dgm:prSet/>
      <dgm:spPr/>
      <dgm:t>
        <a:bodyPr/>
        <a:lstStyle/>
        <a:p>
          <a:endParaRPr lang="en-AU"/>
        </a:p>
      </dgm:t>
    </dgm:pt>
    <dgm:pt modelId="{42271762-18EB-4063-A0F4-842201116696}">
      <dgm:prSet phldrT="[Text]"/>
      <dgm:spPr/>
      <dgm:t>
        <a:bodyPr/>
        <a:lstStyle/>
        <a:p>
          <a:r>
            <a:rPr lang="en-GB" smtClean="0"/>
            <a:t>Opportunities </a:t>
          </a:r>
          <a:r>
            <a:rPr lang="en-GB" dirty="0" smtClean="0"/>
            <a:t>for improvement </a:t>
          </a:r>
          <a:endParaRPr lang="en-AU" dirty="0"/>
        </a:p>
      </dgm:t>
    </dgm:pt>
    <dgm:pt modelId="{0F08DADD-9326-4473-87A5-BC8D25488B15}" type="parTrans" cxnId="{01B5BCCC-9D9F-4FA3-A5FE-9A7BF5D67893}">
      <dgm:prSet/>
      <dgm:spPr/>
    </dgm:pt>
    <dgm:pt modelId="{41ACE4BE-B13E-4E6F-A2F2-4F81A076CC4C}" type="sibTrans" cxnId="{01B5BCCC-9D9F-4FA3-A5FE-9A7BF5D67893}">
      <dgm:prSet/>
      <dgm:spPr/>
    </dgm:pt>
    <dgm:pt modelId="{367C66A7-D7F8-4CF2-9F31-68A6368854CF}">
      <dgm:prSet phldrT="[Text]"/>
      <dgm:spPr/>
      <dgm:t>
        <a:bodyPr/>
        <a:lstStyle/>
        <a:p>
          <a:r>
            <a:rPr lang="en-GB" smtClean="0"/>
            <a:t>Costing strategies</a:t>
          </a:r>
          <a:endParaRPr lang="en-AU" dirty="0"/>
        </a:p>
      </dgm:t>
    </dgm:pt>
    <dgm:pt modelId="{0DA49C7E-DB2D-410A-9B75-D8D794EA33E4}" type="parTrans" cxnId="{0F5E8CB9-8B5C-4D8E-A7B1-185B934D99B3}">
      <dgm:prSet/>
      <dgm:spPr/>
    </dgm:pt>
    <dgm:pt modelId="{A3B25689-D734-4576-A916-0571E8CFD9A6}" type="sibTrans" cxnId="{0F5E8CB9-8B5C-4D8E-A7B1-185B934D99B3}">
      <dgm:prSet/>
      <dgm:spPr/>
    </dgm:pt>
    <dgm:pt modelId="{667CF23D-75B7-438F-970A-DE8E4CBDE3D6}" type="pres">
      <dgm:prSet presAssocID="{555450AE-D4C1-4CC4-A948-AB1BDE5E8145}" presName="Name0" presStyleCnt="0">
        <dgm:presLayoutVars>
          <dgm:chMax val="7"/>
          <dgm:dir/>
          <dgm:resizeHandles val="exact"/>
        </dgm:presLayoutVars>
      </dgm:prSet>
      <dgm:spPr/>
      <dgm:t>
        <a:bodyPr/>
        <a:lstStyle/>
        <a:p>
          <a:endParaRPr lang="en-AU"/>
        </a:p>
      </dgm:t>
    </dgm:pt>
    <dgm:pt modelId="{FD21F4BA-AF27-47A2-89CB-4777D509A658}" type="pres">
      <dgm:prSet presAssocID="{555450AE-D4C1-4CC4-A948-AB1BDE5E8145}" presName="ellipse1" presStyleLbl="vennNode1" presStyleIdx="0" presStyleCnt="6">
        <dgm:presLayoutVars>
          <dgm:bulletEnabled val="1"/>
        </dgm:presLayoutVars>
      </dgm:prSet>
      <dgm:spPr/>
      <dgm:t>
        <a:bodyPr/>
        <a:lstStyle/>
        <a:p>
          <a:endParaRPr lang="en-AU"/>
        </a:p>
      </dgm:t>
    </dgm:pt>
    <dgm:pt modelId="{FE6060FA-0AA1-4315-83CC-DEE635387EF0}" type="pres">
      <dgm:prSet presAssocID="{555450AE-D4C1-4CC4-A948-AB1BDE5E8145}" presName="ellipse2" presStyleLbl="vennNode1" presStyleIdx="1" presStyleCnt="6">
        <dgm:presLayoutVars>
          <dgm:bulletEnabled val="1"/>
        </dgm:presLayoutVars>
      </dgm:prSet>
      <dgm:spPr/>
      <dgm:t>
        <a:bodyPr/>
        <a:lstStyle/>
        <a:p>
          <a:endParaRPr lang="en-AU"/>
        </a:p>
      </dgm:t>
    </dgm:pt>
    <dgm:pt modelId="{2CC62825-E413-4734-8FB3-9E272D94CAC1}" type="pres">
      <dgm:prSet presAssocID="{555450AE-D4C1-4CC4-A948-AB1BDE5E8145}" presName="ellipse3" presStyleLbl="vennNode1" presStyleIdx="2" presStyleCnt="6">
        <dgm:presLayoutVars>
          <dgm:bulletEnabled val="1"/>
        </dgm:presLayoutVars>
      </dgm:prSet>
      <dgm:spPr/>
      <dgm:t>
        <a:bodyPr/>
        <a:lstStyle/>
        <a:p>
          <a:endParaRPr lang="en-AU"/>
        </a:p>
      </dgm:t>
    </dgm:pt>
    <dgm:pt modelId="{60B87911-009E-4FC6-80DF-492FF4EAD2CF}" type="pres">
      <dgm:prSet presAssocID="{555450AE-D4C1-4CC4-A948-AB1BDE5E8145}" presName="ellipse4" presStyleLbl="vennNode1" presStyleIdx="3" presStyleCnt="6">
        <dgm:presLayoutVars>
          <dgm:bulletEnabled val="1"/>
        </dgm:presLayoutVars>
      </dgm:prSet>
      <dgm:spPr/>
      <dgm:t>
        <a:bodyPr/>
        <a:lstStyle/>
        <a:p>
          <a:endParaRPr lang="en-AU"/>
        </a:p>
      </dgm:t>
    </dgm:pt>
    <dgm:pt modelId="{56F883D9-E8E8-42F3-988E-91091AD89370}" type="pres">
      <dgm:prSet presAssocID="{555450AE-D4C1-4CC4-A948-AB1BDE5E8145}" presName="ellipse5" presStyleLbl="vennNode1" presStyleIdx="4" presStyleCnt="6">
        <dgm:presLayoutVars>
          <dgm:bulletEnabled val="1"/>
        </dgm:presLayoutVars>
      </dgm:prSet>
      <dgm:spPr/>
      <dgm:t>
        <a:bodyPr/>
        <a:lstStyle/>
        <a:p>
          <a:endParaRPr lang="en-AU"/>
        </a:p>
      </dgm:t>
    </dgm:pt>
    <dgm:pt modelId="{BA3C6721-258E-4C33-8DC1-8A4180C04DDB}" type="pres">
      <dgm:prSet presAssocID="{555450AE-D4C1-4CC4-A948-AB1BDE5E8145}" presName="ellipse6" presStyleLbl="vennNode1" presStyleIdx="5" presStyleCnt="6">
        <dgm:presLayoutVars>
          <dgm:bulletEnabled val="1"/>
        </dgm:presLayoutVars>
      </dgm:prSet>
      <dgm:spPr/>
      <dgm:t>
        <a:bodyPr/>
        <a:lstStyle/>
        <a:p>
          <a:endParaRPr lang="en-AU"/>
        </a:p>
      </dgm:t>
    </dgm:pt>
  </dgm:ptLst>
  <dgm:cxnLst>
    <dgm:cxn modelId="{D6F21171-B36D-47A6-B631-2D0B561A4578}" srcId="{555450AE-D4C1-4CC4-A948-AB1BDE5E8145}" destId="{FFB00492-B779-42C4-8950-EFE05E71B593}" srcOrd="4" destOrd="0" parTransId="{F4A2296A-7F3B-47D2-AD2E-AD57ABE77FDA}" sibTransId="{4AD27A2A-5261-4AAB-9D4F-87D062B12D52}"/>
    <dgm:cxn modelId="{01B5BCCC-9D9F-4FA3-A5FE-9A7BF5D67893}" srcId="{555450AE-D4C1-4CC4-A948-AB1BDE5E8145}" destId="{42271762-18EB-4063-A0F4-842201116696}" srcOrd="2" destOrd="0" parTransId="{0F08DADD-9326-4473-87A5-BC8D25488B15}" sibTransId="{41ACE4BE-B13E-4E6F-A2F2-4F81A076CC4C}"/>
    <dgm:cxn modelId="{B9DB9ABE-94CE-4DF4-BDE9-945C87324583}" type="presOf" srcId="{3E7FAF21-15BF-48A3-8E7D-AA722243FCAB}" destId="{60B87911-009E-4FC6-80DF-492FF4EAD2CF}" srcOrd="0" destOrd="0" presId="urn:microsoft.com/office/officeart/2005/8/layout/rings+Icon"/>
    <dgm:cxn modelId="{FE36C5A5-FEB7-4D1D-9209-DE03200BBC79}" type="presOf" srcId="{367C66A7-D7F8-4CF2-9F31-68A6368854CF}" destId="{FE6060FA-0AA1-4315-83CC-DEE635387EF0}" srcOrd="0" destOrd="0" presId="urn:microsoft.com/office/officeart/2005/8/layout/rings+Icon"/>
    <dgm:cxn modelId="{8C3D1387-2449-4314-A336-230DEC8D751D}" type="presOf" srcId="{FFB00492-B779-42C4-8950-EFE05E71B593}" destId="{56F883D9-E8E8-42F3-988E-91091AD89370}" srcOrd="0" destOrd="0" presId="urn:microsoft.com/office/officeart/2005/8/layout/rings+Icon"/>
    <dgm:cxn modelId="{7DE79C76-9FAA-4B8F-89CF-C7A61910011B}" type="presOf" srcId="{555450AE-D4C1-4CC4-A948-AB1BDE5E8145}" destId="{667CF23D-75B7-438F-970A-DE8E4CBDE3D6}" srcOrd="0" destOrd="0" presId="urn:microsoft.com/office/officeart/2005/8/layout/rings+Icon"/>
    <dgm:cxn modelId="{E92B7B00-3911-44B7-809B-E73E3416923E}" srcId="{555450AE-D4C1-4CC4-A948-AB1BDE5E8145}" destId="{3E7FAF21-15BF-48A3-8E7D-AA722243FCAB}" srcOrd="3" destOrd="0" parTransId="{3A0437A4-D612-4FE9-9E6F-10A8DC4748D0}" sibTransId="{8F6157B3-C03E-42FB-B9D3-D1F7C207C7C7}"/>
    <dgm:cxn modelId="{0F5E8CB9-8B5C-4D8E-A7B1-185B934D99B3}" srcId="{555450AE-D4C1-4CC4-A948-AB1BDE5E8145}" destId="{367C66A7-D7F8-4CF2-9F31-68A6368854CF}" srcOrd="1" destOrd="0" parTransId="{0DA49C7E-DB2D-410A-9B75-D8D794EA33E4}" sibTransId="{A3B25689-D734-4576-A916-0571E8CFD9A6}"/>
    <dgm:cxn modelId="{EFA5AC7C-198E-4B37-9062-CF51A68E239D}" type="presOf" srcId="{CF225E23-6946-4538-86C2-DA8B040E7EF5}" destId="{BA3C6721-258E-4C33-8DC1-8A4180C04DDB}" srcOrd="0" destOrd="0" presId="urn:microsoft.com/office/officeart/2005/8/layout/rings+Icon"/>
    <dgm:cxn modelId="{3AED4A79-86EC-49C3-9EED-4A52515D7B13}" type="presOf" srcId="{42271762-18EB-4063-A0F4-842201116696}" destId="{2CC62825-E413-4734-8FB3-9E272D94CAC1}" srcOrd="0" destOrd="0" presId="urn:microsoft.com/office/officeart/2005/8/layout/rings+Icon"/>
    <dgm:cxn modelId="{3D827178-D818-4B94-A335-F5D4E5773411}" srcId="{555450AE-D4C1-4CC4-A948-AB1BDE5E8145}" destId="{CF225E23-6946-4538-86C2-DA8B040E7EF5}" srcOrd="5" destOrd="0" parTransId="{FFB76DD1-EC18-414B-90C6-F4E2340BC01E}" sibTransId="{370ACCF8-E979-4539-AB15-82A95C8C27C5}"/>
    <dgm:cxn modelId="{6B6D130B-B92E-4BAD-B564-8D92790B0067}" srcId="{555450AE-D4C1-4CC4-A948-AB1BDE5E8145}" destId="{64AC6FF4-703B-4196-A27B-D2AFECF644BF}" srcOrd="0" destOrd="0" parTransId="{ADFC4F4B-08E7-4C5B-9609-5262B7DC3ADB}" sibTransId="{8CD6466E-5132-4AF1-A60C-1D8A2977F060}"/>
    <dgm:cxn modelId="{956D556F-C23F-463D-8908-8B0404B38649}" type="presOf" srcId="{64AC6FF4-703B-4196-A27B-D2AFECF644BF}" destId="{FD21F4BA-AF27-47A2-89CB-4777D509A658}" srcOrd="0" destOrd="0" presId="urn:microsoft.com/office/officeart/2005/8/layout/rings+Icon"/>
    <dgm:cxn modelId="{43E5AB07-CDF3-48D2-84AF-2BA313F5F62E}" type="presParOf" srcId="{667CF23D-75B7-438F-970A-DE8E4CBDE3D6}" destId="{FD21F4BA-AF27-47A2-89CB-4777D509A658}" srcOrd="0" destOrd="0" presId="urn:microsoft.com/office/officeart/2005/8/layout/rings+Icon"/>
    <dgm:cxn modelId="{83B30DDE-D5D5-468E-AD98-77F4D3D97576}" type="presParOf" srcId="{667CF23D-75B7-438F-970A-DE8E4CBDE3D6}" destId="{FE6060FA-0AA1-4315-83CC-DEE635387EF0}" srcOrd="1" destOrd="0" presId="urn:microsoft.com/office/officeart/2005/8/layout/rings+Icon"/>
    <dgm:cxn modelId="{A449AC92-2CF0-4DDF-BFF4-2EB32A1A39EC}" type="presParOf" srcId="{667CF23D-75B7-438F-970A-DE8E4CBDE3D6}" destId="{2CC62825-E413-4734-8FB3-9E272D94CAC1}" srcOrd="2" destOrd="0" presId="urn:microsoft.com/office/officeart/2005/8/layout/rings+Icon"/>
    <dgm:cxn modelId="{B88B99F6-6B13-4329-83F7-D203B0877A8B}" type="presParOf" srcId="{667CF23D-75B7-438F-970A-DE8E4CBDE3D6}" destId="{60B87911-009E-4FC6-80DF-492FF4EAD2CF}" srcOrd="3" destOrd="0" presId="urn:microsoft.com/office/officeart/2005/8/layout/rings+Icon"/>
    <dgm:cxn modelId="{AF211C9B-9694-4325-9C9A-E847BEEEE332}" type="presParOf" srcId="{667CF23D-75B7-438F-970A-DE8E4CBDE3D6}" destId="{56F883D9-E8E8-42F3-988E-91091AD89370}" srcOrd="4" destOrd="0" presId="urn:microsoft.com/office/officeart/2005/8/layout/rings+Icon"/>
    <dgm:cxn modelId="{55A17548-AEAF-4EA8-8051-9F5F6E09E615}" type="presParOf" srcId="{667CF23D-75B7-438F-970A-DE8E4CBDE3D6}" destId="{BA3C6721-258E-4C33-8DC1-8A4180C04DDB}" srcOrd="5" destOrd="0" presId="urn:microsoft.com/office/officeart/2005/8/layout/rings+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4766FE2-4B02-416B-B130-A22F0AEBF8B5}" type="doc">
      <dgm:prSet loTypeId="urn:microsoft.com/office/officeart/2009/3/layout/DescendingProcess" loCatId="process" qsTypeId="urn:microsoft.com/office/officeart/2005/8/quickstyle/simple1" qsCatId="simple" csTypeId="urn:microsoft.com/office/officeart/2005/8/colors/accent1_2" csCatId="accent1" phldr="1"/>
      <dgm:spPr/>
      <dgm:t>
        <a:bodyPr/>
        <a:lstStyle/>
        <a:p>
          <a:endParaRPr lang="en-AU"/>
        </a:p>
      </dgm:t>
    </dgm:pt>
    <dgm:pt modelId="{8EA36105-F58B-488D-AD30-0300F951154C}">
      <dgm:prSet phldrT="[Text]"/>
      <dgm:spPr/>
      <dgm:t>
        <a:bodyPr/>
        <a:lstStyle/>
        <a:p>
          <a:r>
            <a:rPr lang="en-AU" dirty="0" smtClean="0"/>
            <a:t>Energy consumption</a:t>
          </a:r>
          <a:endParaRPr lang="en-AU" dirty="0"/>
        </a:p>
      </dgm:t>
    </dgm:pt>
    <dgm:pt modelId="{881A9BDD-4157-4FE6-BCAC-CC85D58EE58B}" type="parTrans" cxnId="{DB61C042-70FD-40DC-A919-ECA1259964C2}">
      <dgm:prSet/>
      <dgm:spPr/>
      <dgm:t>
        <a:bodyPr/>
        <a:lstStyle/>
        <a:p>
          <a:endParaRPr lang="en-AU"/>
        </a:p>
      </dgm:t>
    </dgm:pt>
    <dgm:pt modelId="{F7C80417-B615-40B5-85D7-00B0C0598A19}" type="sibTrans" cxnId="{DB61C042-70FD-40DC-A919-ECA1259964C2}">
      <dgm:prSet/>
      <dgm:spPr/>
      <dgm:t>
        <a:bodyPr/>
        <a:lstStyle/>
        <a:p>
          <a:endParaRPr lang="en-AU"/>
        </a:p>
      </dgm:t>
    </dgm:pt>
    <dgm:pt modelId="{AEAB6D3D-44BF-449B-89A7-237099BD9AA0}">
      <dgm:prSet phldrT="[Text]"/>
      <dgm:spPr/>
      <dgm:t>
        <a:bodyPr/>
        <a:lstStyle/>
        <a:p>
          <a:r>
            <a:rPr lang="en-AU" dirty="0" smtClean="0"/>
            <a:t>Greenhouse emissions</a:t>
          </a:r>
          <a:endParaRPr lang="en-AU" dirty="0"/>
        </a:p>
      </dgm:t>
    </dgm:pt>
    <dgm:pt modelId="{B908F842-C253-4256-9B49-C38D896AB251}" type="parTrans" cxnId="{16D0F644-22C8-4A93-A732-6C0FC1622C97}">
      <dgm:prSet/>
      <dgm:spPr/>
      <dgm:t>
        <a:bodyPr/>
        <a:lstStyle/>
        <a:p>
          <a:endParaRPr lang="en-AU"/>
        </a:p>
      </dgm:t>
    </dgm:pt>
    <dgm:pt modelId="{32D953A9-D1D3-44EC-B1BA-EB3AF49773E9}" type="sibTrans" cxnId="{16D0F644-22C8-4A93-A732-6C0FC1622C97}">
      <dgm:prSet/>
      <dgm:spPr/>
      <dgm:t>
        <a:bodyPr/>
        <a:lstStyle/>
        <a:p>
          <a:endParaRPr lang="en-AU"/>
        </a:p>
      </dgm:t>
    </dgm:pt>
    <dgm:pt modelId="{9705B052-45FC-4840-8567-64C59A0BAEDB}">
      <dgm:prSet phldrT="[Text]"/>
      <dgm:spPr/>
      <dgm:t>
        <a:bodyPr/>
        <a:lstStyle/>
        <a:p>
          <a:r>
            <a:rPr lang="en-AU" dirty="0" smtClean="0"/>
            <a:t>Non‑renewable resources</a:t>
          </a:r>
          <a:endParaRPr lang="en-AU" dirty="0"/>
        </a:p>
      </dgm:t>
    </dgm:pt>
    <dgm:pt modelId="{55E659FC-1604-4144-BC41-89343234CC92}" type="parTrans" cxnId="{AB339354-407B-49DD-B07B-DF25B8F437BE}">
      <dgm:prSet/>
      <dgm:spPr/>
      <dgm:t>
        <a:bodyPr/>
        <a:lstStyle/>
        <a:p>
          <a:endParaRPr lang="en-AU"/>
        </a:p>
      </dgm:t>
    </dgm:pt>
    <dgm:pt modelId="{31D393A3-BADD-43F9-9215-E13553AE0F7D}" type="sibTrans" cxnId="{AB339354-407B-49DD-B07B-DF25B8F437BE}">
      <dgm:prSet/>
      <dgm:spPr/>
      <dgm:t>
        <a:bodyPr/>
        <a:lstStyle/>
        <a:p>
          <a:endParaRPr lang="en-AU"/>
        </a:p>
      </dgm:t>
    </dgm:pt>
    <dgm:pt modelId="{60FFA590-01C2-46A9-A0F9-CC5F80A5FDAF}">
      <dgm:prSet phldrT="[Text]"/>
      <dgm:spPr/>
      <dgm:t>
        <a:bodyPr/>
        <a:lstStyle/>
        <a:p>
          <a:r>
            <a:rPr lang="en-AU" dirty="0" smtClean="0"/>
            <a:t>Ecological footprint</a:t>
          </a:r>
          <a:endParaRPr lang="en-AU" dirty="0"/>
        </a:p>
      </dgm:t>
    </dgm:pt>
    <dgm:pt modelId="{4C5AE072-6D46-4010-A620-CFF2CF6F4789}" type="parTrans" cxnId="{3DC7BCD3-2CAA-4AD7-B979-B782A86283F1}">
      <dgm:prSet/>
      <dgm:spPr/>
      <dgm:t>
        <a:bodyPr/>
        <a:lstStyle/>
        <a:p>
          <a:endParaRPr lang="en-AU"/>
        </a:p>
      </dgm:t>
    </dgm:pt>
    <dgm:pt modelId="{0BBDAD0E-40FF-4E65-85B8-005BAD52C8EB}" type="sibTrans" cxnId="{3DC7BCD3-2CAA-4AD7-B979-B782A86283F1}">
      <dgm:prSet/>
      <dgm:spPr/>
      <dgm:t>
        <a:bodyPr/>
        <a:lstStyle/>
        <a:p>
          <a:endParaRPr lang="en-AU"/>
        </a:p>
      </dgm:t>
    </dgm:pt>
    <dgm:pt modelId="{1B6DBA33-4881-4C44-87A7-3AF415D78DA3}">
      <dgm:prSet phldrT="[Text]"/>
      <dgm:spPr/>
      <dgm:t>
        <a:bodyPr/>
        <a:lstStyle/>
        <a:p>
          <a:r>
            <a:rPr lang="en-AU" dirty="0" smtClean="0"/>
            <a:t>Waste</a:t>
          </a:r>
          <a:endParaRPr lang="en-AU" dirty="0"/>
        </a:p>
      </dgm:t>
    </dgm:pt>
    <dgm:pt modelId="{43BDA1D4-F9A5-44D9-B0F1-063C53A26238}" type="parTrans" cxnId="{3F5A97D2-0644-4E69-BE3B-7EE0350B655A}">
      <dgm:prSet/>
      <dgm:spPr/>
      <dgm:t>
        <a:bodyPr/>
        <a:lstStyle/>
        <a:p>
          <a:endParaRPr lang="en-AU"/>
        </a:p>
      </dgm:t>
    </dgm:pt>
    <dgm:pt modelId="{4FC451C1-603C-4BFD-9A9E-CEFFDB0A5790}" type="sibTrans" cxnId="{3F5A97D2-0644-4E69-BE3B-7EE0350B655A}">
      <dgm:prSet/>
      <dgm:spPr/>
      <dgm:t>
        <a:bodyPr/>
        <a:lstStyle/>
        <a:p>
          <a:endParaRPr lang="en-AU"/>
        </a:p>
      </dgm:t>
    </dgm:pt>
    <dgm:pt modelId="{8883DB03-4734-4EE8-888A-1137F88B9F15}" type="pres">
      <dgm:prSet presAssocID="{54766FE2-4B02-416B-B130-A22F0AEBF8B5}" presName="Name0" presStyleCnt="0">
        <dgm:presLayoutVars>
          <dgm:chMax val="7"/>
          <dgm:chPref val="5"/>
        </dgm:presLayoutVars>
      </dgm:prSet>
      <dgm:spPr/>
      <dgm:t>
        <a:bodyPr/>
        <a:lstStyle/>
        <a:p>
          <a:endParaRPr lang="en-AU"/>
        </a:p>
      </dgm:t>
    </dgm:pt>
    <dgm:pt modelId="{0E7E4ACF-FA71-410A-9E8E-CC58B781E46E}" type="pres">
      <dgm:prSet presAssocID="{54766FE2-4B02-416B-B130-A22F0AEBF8B5}" presName="arrowNode" presStyleLbl="node1" presStyleIdx="0" presStyleCnt="1"/>
      <dgm:spPr/>
    </dgm:pt>
    <dgm:pt modelId="{FE94CF09-CB6D-4A30-A770-2E98CAD937B8}" type="pres">
      <dgm:prSet presAssocID="{8EA36105-F58B-488D-AD30-0300F951154C}" presName="txNode1" presStyleLbl="revTx" presStyleIdx="0" presStyleCnt="5">
        <dgm:presLayoutVars>
          <dgm:bulletEnabled val="1"/>
        </dgm:presLayoutVars>
      </dgm:prSet>
      <dgm:spPr/>
      <dgm:t>
        <a:bodyPr/>
        <a:lstStyle/>
        <a:p>
          <a:endParaRPr lang="en-AU"/>
        </a:p>
      </dgm:t>
    </dgm:pt>
    <dgm:pt modelId="{965FC4CF-0B09-4EE0-B14F-6DE98CEB93F4}" type="pres">
      <dgm:prSet presAssocID="{AEAB6D3D-44BF-449B-89A7-237099BD9AA0}" presName="txNode2" presStyleLbl="revTx" presStyleIdx="1" presStyleCnt="5" custScaleX="126936" custLinFactNeighborX="10766" custLinFactNeighborY="-7401">
        <dgm:presLayoutVars>
          <dgm:bulletEnabled val="1"/>
        </dgm:presLayoutVars>
      </dgm:prSet>
      <dgm:spPr/>
      <dgm:t>
        <a:bodyPr/>
        <a:lstStyle/>
        <a:p>
          <a:endParaRPr lang="en-AU"/>
        </a:p>
      </dgm:t>
    </dgm:pt>
    <dgm:pt modelId="{B0F0CA58-1167-48B8-AF8C-A1E1A4D185CF}" type="pres">
      <dgm:prSet presAssocID="{32D953A9-D1D3-44EC-B1BA-EB3AF49773E9}" presName="dotNode2" presStyleCnt="0"/>
      <dgm:spPr/>
    </dgm:pt>
    <dgm:pt modelId="{C5EC5F71-FBAD-460C-BEAA-F5A364F74B9D}" type="pres">
      <dgm:prSet presAssocID="{32D953A9-D1D3-44EC-B1BA-EB3AF49773E9}" presName="dotRepeatNode" presStyleLbl="fgShp" presStyleIdx="0" presStyleCnt="3"/>
      <dgm:spPr/>
      <dgm:t>
        <a:bodyPr/>
        <a:lstStyle/>
        <a:p>
          <a:endParaRPr lang="en-AU"/>
        </a:p>
      </dgm:t>
    </dgm:pt>
    <dgm:pt modelId="{34F4A7DD-AB55-44E3-A86D-E1056231CA12}" type="pres">
      <dgm:prSet presAssocID="{9705B052-45FC-4840-8567-64C59A0BAEDB}" presName="txNode3" presStyleLbl="revTx" presStyleIdx="2" presStyleCnt="5" custLinFactNeighborX="-6009" custLinFactNeighborY="5921">
        <dgm:presLayoutVars>
          <dgm:bulletEnabled val="1"/>
        </dgm:presLayoutVars>
      </dgm:prSet>
      <dgm:spPr/>
      <dgm:t>
        <a:bodyPr/>
        <a:lstStyle/>
        <a:p>
          <a:endParaRPr lang="en-AU"/>
        </a:p>
      </dgm:t>
    </dgm:pt>
    <dgm:pt modelId="{1AF9EB95-D2F8-4B57-828D-992A17490E46}" type="pres">
      <dgm:prSet presAssocID="{31D393A3-BADD-43F9-9215-E13553AE0F7D}" presName="dotNode3" presStyleCnt="0"/>
      <dgm:spPr/>
    </dgm:pt>
    <dgm:pt modelId="{31DFB0A0-AD9A-4AF7-B90C-CE4F95E127D2}" type="pres">
      <dgm:prSet presAssocID="{31D393A3-BADD-43F9-9215-E13553AE0F7D}" presName="dotRepeatNode" presStyleLbl="fgShp" presStyleIdx="1" presStyleCnt="3"/>
      <dgm:spPr/>
      <dgm:t>
        <a:bodyPr/>
        <a:lstStyle/>
        <a:p>
          <a:endParaRPr lang="en-AU"/>
        </a:p>
      </dgm:t>
    </dgm:pt>
    <dgm:pt modelId="{A72BA52C-52D8-4DF8-858B-6860D51CA11E}" type="pres">
      <dgm:prSet presAssocID="{60FFA590-01C2-46A9-A0F9-CC5F80A5FDAF}" presName="txNode4" presStyleLbl="revTx" presStyleIdx="3" presStyleCnt="5">
        <dgm:presLayoutVars>
          <dgm:bulletEnabled val="1"/>
        </dgm:presLayoutVars>
      </dgm:prSet>
      <dgm:spPr/>
      <dgm:t>
        <a:bodyPr/>
        <a:lstStyle/>
        <a:p>
          <a:endParaRPr lang="en-AU"/>
        </a:p>
      </dgm:t>
    </dgm:pt>
    <dgm:pt modelId="{EA79881D-79FF-4E9D-A15D-7FB50095AA1B}" type="pres">
      <dgm:prSet presAssocID="{0BBDAD0E-40FF-4E65-85B8-005BAD52C8EB}" presName="dotNode4" presStyleCnt="0"/>
      <dgm:spPr/>
    </dgm:pt>
    <dgm:pt modelId="{60EF5A65-9D91-4A29-8338-31F4F78AE95F}" type="pres">
      <dgm:prSet presAssocID="{0BBDAD0E-40FF-4E65-85B8-005BAD52C8EB}" presName="dotRepeatNode" presStyleLbl="fgShp" presStyleIdx="2" presStyleCnt="3"/>
      <dgm:spPr/>
      <dgm:t>
        <a:bodyPr/>
        <a:lstStyle/>
        <a:p>
          <a:endParaRPr lang="en-AU"/>
        </a:p>
      </dgm:t>
    </dgm:pt>
    <dgm:pt modelId="{8E23CC83-64FE-4600-9E91-D7AF960AA7BF}" type="pres">
      <dgm:prSet presAssocID="{1B6DBA33-4881-4C44-87A7-3AF415D78DA3}" presName="txNode5" presStyleLbl="revTx" presStyleIdx="4" presStyleCnt="5">
        <dgm:presLayoutVars>
          <dgm:bulletEnabled val="1"/>
        </dgm:presLayoutVars>
      </dgm:prSet>
      <dgm:spPr/>
      <dgm:t>
        <a:bodyPr/>
        <a:lstStyle/>
        <a:p>
          <a:endParaRPr lang="en-AU"/>
        </a:p>
      </dgm:t>
    </dgm:pt>
  </dgm:ptLst>
  <dgm:cxnLst>
    <dgm:cxn modelId="{3DC7BCD3-2CAA-4AD7-B979-B782A86283F1}" srcId="{54766FE2-4B02-416B-B130-A22F0AEBF8B5}" destId="{60FFA590-01C2-46A9-A0F9-CC5F80A5FDAF}" srcOrd="3" destOrd="0" parTransId="{4C5AE072-6D46-4010-A620-CFF2CF6F4789}" sibTransId="{0BBDAD0E-40FF-4E65-85B8-005BAD52C8EB}"/>
    <dgm:cxn modelId="{492D1641-8A01-4E6C-B466-24B4B2B4D398}" type="presOf" srcId="{9705B052-45FC-4840-8567-64C59A0BAEDB}" destId="{34F4A7DD-AB55-44E3-A86D-E1056231CA12}" srcOrd="0" destOrd="0" presId="urn:microsoft.com/office/officeart/2009/3/layout/DescendingProcess"/>
    <dgm:cxn modelId="{0C2808EE-A4FE-4977-BB79-7A3B8848B411}" type="presOf" srcId="{1B6DBA33-4881-4C44-87A7-3AF415D78DA3}" destId="{8E23CC83-64FE-4600-9E91-D7AF960AA7BF}" srcOrd="0" destOrd="0" presId="urn:microsoft.com/office/officeart/2009/3/layout/DescendingProcess"/>
    <dgm:cxn modelId="{48080DF2-5BDD-4521-9FF2-EC40FFCCC0C1}" type="presOf" srcId="{60FFA590-01C2-46A9-A0F9-CC5F80A5FDAF}" destId="{A72BA52C-52D8-4DF8-858B-6860D51CA11E}" srcOrd="0" destOrd="0" presId="urn:microsoft.com/office/officeart/2009/3/layout/DescendingProcess"/>
    <dgm:cxn modelId="{3F5A97D2-0644-4E69-BE3B-7EE0350B655A}" srcId="{54766FE2-4B02-416B-B130-A22F0AEBF8B5}" destId="{1B6DBA33-4881-4C44-87A7-3AF415D78DA3}" srcOrd="4" destOrd="0" parTransId="{43BDA1D4-F9A5-44D9-B0F1-063C53A26238}" sibTransId="{4FC451C1-603C-4BFD-9A9E-CEFFDB0A5790}"/>
    <dgm:cxn modelId="{5B8E190D-13FC-439D-BDB7-ED2DAB789C40}" type="presOf" srcId="{54766FE2-4B02-416B-B130-A22F0AEBF8B5}" destId="{8883DB03-4734-4EE8-888A-1137F88B9F15}" srcOrd="0" destOrd="0" presId="urn:microsoft.com/office/officeart/2009/3/layout/DescendingProcess"/>
    <dgm:cxn modelId="{AB339354-407B-49DD-B07B-DF25B8F437BE}" srcId="{54766FE2-4B02-416B-B130-A22F0AEBF8B5}" destId="{9705B052-45FC-4840-8567-64C59A0BAEDB}" srcOrd="2" destOrd="0" parTransId="{55E659FC-1604-4144-BC41-89343234CC92}" sibTransId="{31D393A3-BADD-43F9-9215-E13553AE0F7D}"/>
    <dgm:cxn modelId="{1CB2C14B-974C-4E5D-B7D5-5A2EE9307A5A}" type="presOf" srcId="{31D393A3-BADD-43F9-9215-E13553AE0F7D}" destId="{31DFB0A0-AD9A-4AF7-B90C-CE4F95E127D2}" srcOrd="0" destOrd="0" presId="urn:microsoft.com/office/officeart/2009/3/layout/DescendingProcess"/>
    <dgm:cxn modelId="{426C2166-E08F-45B5-BC15-57E8FDC4D352}" type="presOf" srcId="{0BBDAD0E-40FF-4E65-85B8-005BAD52C8EB}" destId="{60EF5A65-9D91-4A29-8338-31F4F78AE95F}" srcOrd="0" destOrd="0" presId="urn:microsoft.com/office/officeart/2009/3/layout/DescendingProcess"/>
    <dgm:cxn modelId="{25B360AD-A6A1-45FE-B95A-51C712DB6F0C}" type="presOf" srcId="{32D953A9-D1D3-44EC-B1BA-EB3AF49773E9}" destId="{C5EC5F71-FBAD-460C-BEAA-F5A364F74B9D}" srcOrd="0" destOrd="0" presId="urn:microsoft.com/office/officeart/2009/3/layout/DescendingProcess"/>
    <dgm:cxn modelId="{DB61C042-70FD-40DC-A919-ECA1259964C2}" srcId="{54766FE2-4B02-416B-B130-A22F0AEBF8B5}" destId="{8EA36105-F58B-488D-AD30-0300F951154C}" srcOrd="0" destOrd="0" parTransId="{881A9BDD-4157-4FE6-BCAC-CC85D58EE58B}" sibTransId="{F7C80417-B615-40B5-85D7-00B0C0598A19}"/>
    <dgm:cxn modelId="{0B1F27E0-98D3-4458-8163-8A6934AC3E7E}" type="presOf" srcId="{AEAB6D3D-44BF-449B-89A7-237099BD9AA0}" destId="{965FC4CF-0B09-4EE0-B14F-6DE98CEB93F4}" srcOrd="0" destOrd="0" presId="urn:microsoft.com/office/officeart/2009/3/layout/DescendingProcess"/>
    <dgm:cxn modelId="{E27B1952-AB29-4CFC-B3FE-81142C961158}" type="presOf" srcId="{8EA36105-F58B-488D-AD30-0300F951154C}" destId="{FE94CF09-CB6D-4A30-A770-2E98CAD937B8}" srcOrd="0" destOrd="0" presId="urn:microsoft.com/office/officeart/2009/3/layout/DescendingProcess"/>
    <dgm:cxn modelId="{16D0F644-22C8-4A93-A732-6C0FC1622C97}" srcId="{54766FE2-4B02-416B-B130-A22F0AEBF8B5}" destId="{AEAB6D3D-44BF-449B-89A7-237099BD9AA0}" srcOrd="1" destOrd="0" parTransId="{B908F842-C253-4256-9B49-C38D896AB251}" sibTransId="{32D953A9-D1D3-44EC-B1BA-EB3AF49773E9}"/>
    <dgm:cxn modelId="{975FC301-C149-483A-9386-18083DFCA1DD}" type="presParOf" srcId="{8883DB03-4734-4EE8-888A-1137F88B9F15}" destId="{0E7E4ACF-FA71-410A-9E8E-CC58B781E46E}" srcOrd="0" destOrd="0" presId="urn:microsoft.com/office/officeart/2009/3/layout/DescendingProcess"/>
    <dgm:cxn modelId="{22ABBF18-96AE-48EB-935C-837EFF25A984}" type="presParOf" srcId="{8883DB03-4734-4EE8-888A-1137F88B9F15}" destId="{FE94CF09-CB6D-4A30-A770-2E98CAD937B8}" srcOrd="1" destOrd="0" presId="urn:microsoft.com/office/officeart/2009/3/layout/DescendingProcess"/>
    <dgm:cxn modelId="{545126B7-D61F-4D08-8BCC-915D914858B2}" type="presParOf" srcId="{8883DB03-4734-4EE8-888A-1137F88B9F15}" destId="{965FC4CF-0B09-4EE0-B14F-6DE98CEB93F4}" srcOrd="2" destOrd="0" presId="urn:microsoft.com/office/officeart/2009/3/layout/DescendingProcess"/>
    <dgm:cxn modelId="{17EAFE59-F858-4272-992E-102D7982765E}" type="presParOf" srcId="{8883DB03-4734-4EE8-888A-1137F88B9F15}" destId="{B0F0CA58-1167-48B8-AF8C-A1E1A4D185CF}" srcOrd="3" destOrd="0" presId="urn:microsoft.com/office/officeart/2009/3/layout/DescendingProcess"/>
    <dgm:cxn modelId="{1B9A2EEA-793C-4999-8418-C0D2D86B0DD0}" type="presParOf" srcId="{B0F0CA58-1167-48B8-AF8C-A1E1A4D185CF}" destId="{C5EC5F71-FBAD-460C-BEAA-F5A364F74B9D}" srcOrd="0" destOrd="0" presId="urn:microsoft.com/office/officeart/2009/3/layout/DescendingProcess"/>
    <dgm:cxn modelId="{DCE07978-49C6-4754-A988-DC180D9F58CB}" type="presParOf" srcId="{8883DB03-4734-4EE8-888A-1137F88B9F15}" destId="{34F4A7DD-AB55-44E3-A86D-E1056231CA12}" srcOrd="4" destOrd="0" presId="urn:microsoft.com/office/officeart/2009/3/layout/DescendingProcess"/>
    <dgm:cxn modelId="{3D89838C-21DE-4D63-997C-A2D4F403A6EF}" type="presParOf" srcId="{8883DB03-4734-4EE8-888A-1137F88B9F15}" destId="{1AF9EB95-D2F8-4B57-828D-992A17490E46}" srcOrd="5" destOrd="0" presId="urn:microsoft.com/office/officeart/2009/3/layout/DescendingProcess"/>
    <dgm:cxn modelId="{4B7C398B-8547-4B90-8320-DD017D6C3077}" type="presParOf" srcId="{1AF9EB95-D2F8-4B57-828D-992A17490E46}" destId="{31DFB0A0-AD9A-4AF7-B90C-CE4F95E127D2}" srcOrd="0" destOrd="0" presId="urn:microsoft.com/office/officeart/2009/3/layout/DescendingProcess"/>
    <dgm:cxn modelId="{48D62634-668B-4C6F-92C9-F6BCCC0FDB9A}" type="presParOf" srcId="{8883DB03-4734-4EE8-888A-1137F88B9F15}" destId="{A72BA52C-52D8-4DF8-858B-6860D51CA11E}" srcOrd="6" destOrd="0" presId="urn:microsoft.com/office/officeart/2009/3/layout/DescendingProcess"/>
    <dgm:cxn modelId="{11A82538-A108-42F5-8708-56D72F69EB58}" type="presParOf" srcId="{8883DB03-4734-4EE8-888A-1137F88B9F15}" destId="{EA79881D-79FF-4E9D-A15D-7FB50095AA1B}" srcOrd="7" destOrd="0" presId="urn:microsoft.com/office/officeart/2009/3/layout/DescendingProcess"/>
    <dgm:cxn modelId="{21EA5932-59E4-441D-B455-E844FB4D8CF6}" type="presParOf" srcId="{EA79881D-79FF-4E9D-A15D-7FB50095AA1B}" destId="{60EF5A65-9D91-4A29-8338-31F4F78AE95F}" srcOrd="0" destOrd="0" presId="urn:microsoft.com/office/officeart/2009/3/layout/DescendingProcess"/>
    <dgm:cxn modelId="{0BF1D421-E8E5-4F59-9766-414A1BAFA5EF}" type="presParOf" srcId="{8883DB03-4734-4EE8-888A-1137F88B9F15}" destId="{8E23CC83-64FE-4600-9E91-D7AF960AA7BF}" srcOrd="8"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F623957-487D-421F-8766-1794B58FA22D}" type="doc">
      <dgm:prSet loTypeId="urn:microsoft.com/office/officeart/2005/8/layout/arrow2" loCatId="process" qsTypeId="urn:microsoft.com/office/officeart/2005/8/quickstyle/simple1" qsCatId="simple" csTypeId="urn:microsoft.com/office/officeart/2005/8/colors/accent3_1" csCatId="accent3" phldr="1"/>
      <dgm:spPr/>
    </dgm:pt>
    <dgm:pt modelId="{366096F5-2479-4B21-85D5-95435727709A}">
      <dgm:prSet phldrT="[Text]"/>
      <dgm:spPr/>
      <dgm:t>
        <a:bodyPr/>
        <a:lstStyle/>
        <a:p>
          <a:r>
            <a:rPr lang="en-AU" dirty="0" smtClean="0"/>
            <a:t>Recycling</a:t>
          </a:r>
          <a:endParaRPr lang="en-AU" dirty="0"/>
        </a:p>
      </dgm:t>
    </dgm:pt>
    <dgm:pt modelId="{EF5FDC7F-B0CB-4A0A-BC5C-BB67973D28DD}" type="parTrans" cxnId="{3A8F2E76-1512-4F2D-9111-2CE9DA2ACB0F}">
      <dgm:prSet/>
      <dgm:spPr/>
      <dgm:t>
        <a:bodyPr/>
        <a:lstStyle/>
        <a:p>
          <a:endParaRPr lang="en-AU"/>
        </a:p>
      </dgm:t>
    </dgm:pt>
    <dgm:pt modelId="{0C8CC9FB-EF53-4200-91CD-1C6930C9AF77}" type="sibTrans" cxnId="{3A8F2E76-1512-4F2D-9111-2CE9DA2ACB0F}">
      <dgm:prSet/>
      <dgm:spPr/>
      <dgm:t>
        <a:bodyPr/>
        <a:lstStyle/>
        <a:p>
          <a:endParaRPr lang="en-AU"/>
        </a:p>
      </dgm:t>
    </dgm:pt>
    <dgm:pt modelId="{9089DE8B-859C-4C87-9255-F8874E8426B2}">
      <dgm:prSet phldrT="[Text]"/>
      <dgm:spPr/>
      <dgm:t>
        <a:bodyPr/>
        <a:lstStyle/>
        <a:p>
          <a:r>
            <a:rPr lang="en-AU" dirty="0" smtClean="0"/>
            <a:t>Green purchasing</a:t>
          </a:r>
          <a:endParaRPr lang="en-AU" dirty="0"/>
        </a:p>
      </dgm:t>
    </dgm:pt>
    <dgm:pt modelId="{EA2BBAF0-9018-49C8-974C-7121DFF62285}" type="parTrans" cxnId="{0FB78CF2-3651-4F18-A990-D8F67EA33B51}">
      <dgm:prSet/>
      <dgm:spPr/>
      <dgm:t>
        <a:bodyPr/>
        <a:lstStyle/>
        <a:p>
          <a:endParaRPr lang="en-AU"/>
        </a:p>
      </dgm:t>
    </dgm:pt>
    <dgm:pt modelId="{407D649D-4AA3-42DB-A9B8-BD9F77510820}" type="sibTrans" cxnId="{0FB78CF2-3651-4F18-A990-D8F67EA33B51}">
      <dgm:prSet/>
      <dgm:spPr/>
      <dgm:t>
        <a:bodyPr/>
        <a:lstStyle/>
        <a:p>
          <a:endParaRPr lang="en-AU"/>
        </a:p>
      </dgm:t>
    </dgm:pt>
    <dgm:pt modelId="{08E14E19-6FEF-4C55-96F3-56B23C8922AE}">
      <dgm:prSet phldrT="[Text]"/>
      <dgm:spPr/>
      <dgm:t>
        <a:bodyPr/>
        <a:lstStyle/>
        <a:p>
          <a:r>
            <a:rPr lang="en-AU" dirty="0" smtClean="0"/>
            <a:t>Green office programs</a:t>
          </a:r>
          <a:endParaRPr lang="en-AU" dirty="0"/>
        </a:p>
      </dgm:t>
    </dgm:pt>
    <dgm:pt modelId="{9E226ECB-29BF-4978-BF0B-601889FE938C}" type="parTrans" cxnId="{15B88079-37E2-4FD8-824E-E8146E28D0A0}">
      <dgm:prSet/>
      <dgm:spPr/>
      <dgm:t>
        <a:bodyPr/>
        <a:lstStyle/>
        <a:p>
          <a:endParaRPr lang="en-AU"/>
        </a:p>
      </dgm:t>
    </dgm:pt>
    <dgm:pt modelId="{F98B6586-6FCF-49EC-BB04-AAAF17AF4956}" type="sibTrans" cxnId="{15B88079-37E2-4FD8-824E-E8146E28D0A0}">
      <dgm:prSet/>
      <dgm:spPr/>
      <dgm:t>
        <a:bodyPr/>
        <a:lstStyle/>
        <a:p>
          <a:endParaRPr lang="en-AU"/>
        </a:p>
      </dgm:t>
    </dgm:pt>
    <dgm:pt modelId="{3C3479F5-F21A-46B5-95C1-DA29D1422F78}">
      <dgm:prSet phldrT="[Text]"/>
      <dgm:spPr/>
      <dgm:t>
        <a:bodyPr/>
        <a:lstStyle/>
        <a:p>
          <a:r>
            <a:rPr lang="en-AU" dirty="0" smtClean="0"/>
            <a:t>Triple bottom line</a:t>
          </a:r>
          <a:endParaRPr lang="en-AU" dirty="0"/>
        </a:p>
      </dgm:t>
    </dgm:pt>
    <dgm:pt modelId="{952E355E-0E64-4370-82B3-8E2D332B3F6A}" type="parTrans" cxnId="{80E4FA91-D3C1-4D21-8FB9-E4C33ED31C51}">
      <dgm:prSet/>
      <dgm:spPr/>
      <dgm:t>
        <a:bodyPr/>
        <a:lstStyle/>
        <a:p>
          <a:endParaRPr lang="en-AU"/>
        </a:p>
      </dgm:t>
    </dgm:pt>
    <dgm:pt modelId="{FB982033-EFB3-44EB-8EC2-43528D7644D7}" type="sibTrans" cxnId="{80E4FA91-D3C1-4D21-8FB9-E4C33ED31C51}">
      <dgm:prSet/>
      <dgm:spPr/>
      <dgm:t>
        <a:bodyPr/>
        <a:lstStyle/>
        <a:p>
          <a:endParaRPr lang="en-AU"/>
        </a:p>
      </dgm:t>
    </dgm:pt>
    <dgm:pt modelId="{5D136822-E4CA-4058-A672-8DF07203D4D1}">
      <dgm:prSet phldrT="[Text]"/>
      <dgm:spPr/>
      <dgm:t>
        <a:bodyPr/>
        <a:lstStyle/>
        <a:p>
          <a:r>
            <a:rPr lang="en-AU" dirty="0" smtClean="0"/>
            <a:t>Supply chain management Product Stewardship</a:t>
          </a:r>
          <a:endParaRPr lang="en-AU" dirty="0"/>
        </a:p>
      </dgm:t>
    </dgm:pt>
    <dgm:pt modelId="{89382C3E-39EA-4D77-9EF3-08D34DB72633}" type="parTrans" cxnId="{518B1CA0-4C32-4925-AB27-2D40893049C7}">
      <dgm:prSet/>
      <dgm:spPr/>
      <dgm:t>
        <a:bodyPr/>
        <a:lstStyle/>
        <a:p>
          <a:endParaRPr lang="en-AU"/>
        </a:p>
      </dgm:t>
    </dgm:pt>
    <dgm:pt modelId="{C9FE33CC-1A3F-4D4B-888C-FB5B4AECA32C}" type="sibTrans" cxnId="{518B1CA0-4C32-4925-AB27-2D40893049C7}">
      <dgm:prSet/>
      <dgm:spPr/>
      <dgm:t>
        <a:bodyPr/>
        <a:lstStyle/>
        <a:p>
          <a:endParaRPr lang="en-AU"/>
        </a:p>
      </dgm:t>
    </dgm:pt>
    <dgm:pt modelId="{162696E3-7A97-4BAE-9CBF-EAC5F783E27B}" type="pres">
      <dgm:prSet presAssocID="{0F623957-487D-421F-8766-1794B58FA22D}" presName="arrowDiagram" presStyleCnt="0">
        <dgm:presLayoutVars>
          <dgm:chMax val="5"/>
          <dgm:dir/>
          <dgm:resizeHandles val="exact"/>
        </dgm:presLayoutVars>
      </dgm:prSet>
      <dgm:spPr/>
    </dgm:pt>
    <dgm:pt modelId="{6BB46E55-28B9-4C44-BEA4-BB2980FF9F5F}" type="pres">
      <dgm:prSet presAssocID="{0F623957-487D-421F-8766-1794B58FA22D}" presName="arrow" presStyleLbl="bgShp" presStyleIdx="0" presStyleCnt="1"/>
      <dgm:spPr/>
    </dgm:pt>
    <dgm:pt modelId="{9DD67748-93E7-412C-B4F0-BB76D84D7E21}" type="pres">
      <dgm:prSet presAssocID="{0F623957-487D-421F-8766-1794B58FA22D}" presName="arrowDiagram5" presStyleCnt="0"/>
      <dgm:spPr/>
    </dgm:pt>
    <dgm:pt modelId="{8DECDB4E-B382-476F-896B-4A95673EA0D6}" type="pres">
      <dgm:prSet presAssocID="{366096F5-2479-4B21-85D5-95435727709A}" presName="bullet5a" presStyleLbl="node1" presStyleIdx="0" presStyleCnt="5"/>
      <dgm:spPr/>
    </dgm:pt>
    <dgm:pt modelId="{A0287148-F7C3-4149-8932-932FE0306746}" type="pres">
      <dgm:prSet presAssocID="{366096F5-2479-4B21-85D5-95435727709A}" presName="textBox5a" presStyleLbl="revTx" presStyleIdx="0" presStyleCnt="5">
        <dgm:presLayoutVars>
          <dgm:bulletEnabled val="1"/>
        </dgm:presLayoutVars>
      </dgm:prSet>
      <dgm:spPr/>
      <dgm:t>
        <a:bodyPr/>
        <a:lstStyle/>
        <a:p>
          <a:endParaRPr lang="en-AU"/>
        </a:p>
      </dgm:t>
    </dgm:pt>
    <dgm:pt modelId="{8262CAA7-FCC0-4473-AD76-0C8A01B57452}" type="pres">
      <dgm:prSet presAssocID="{9089DE8B-859C-4C87-9255-F8874E8426B2}" presName="bullet5b" presStyleLbl="node1" presStyleIdx="1" presStyleCnt="5"/>
      <dgm:spPr/>
    </dgm:pt>
    <dgm:pt modelId="{5CDBEA4F-E78A-4C22-8C93-4BD03E39F714}" type="pres">
      <dgm:prSet presAssocID="{9089DE8B-859C-4C87-9255-F8874E8426B2}" presName="textBox5b" presStyleLbl="revTx" presStyleIdx="1" presStyleCnt="5">
        <dgm:presLayoutVars>
          <dgm:bulletEnabled val="1"/>
        </dgm:presLayoutVars>
      </dgm:prSet>
      <dgm:spPr/>
      <dgm:t>
        <a:bodyPr/>
        <a:lstStyle/>
        <a:p>
          <a:endParaRPr lang="en-AU"/>
        </a:p>
      </dgm:t>
    </dgm:pt>
    <dgm:pt modelId="{C1D48B74-52AE-40F4-9D9E-7767709C7CA6}" type="pres">
      <dgm:prSet presAssocID="{08E14E19-6FEF-4C55-96F3-56B23C8922AE}" presName="bullet5c" presStyleLbl="node1" presStyleIdx="2" presStyleCnt="5"/>
      <dgm:spPr/>
    </dgm:pt>
    <dgm:pt modelId="{95D513A9-BF4B-49E1-8EF8-E9B88CC995B1}" type="pres">
      <dgm:prSet presAssocID="{08E14E19-6FEF-4C55-96F3-56B23C8922AE}" presName="textBox5c" presStyleLbl="revTx" presStyleIdx="2" presStyleCnt="5">
        <dgm:presLayoutVars>
          <dgm:bulletEnabled val="1"/>
        </dgm:presLayoutVars>
      </dgm:prSet>
      <dgm:spPr/>
      <dgm:t>
        <a:bodyPr/>
        <a:lstStyle/>
        <a:p>
          <a:endParaRPr lang="en-AU"/>
        </a:p>
      </dgm:t>
    </dgm:pt>
    <dgm:pt modelId="{D6771818-3044-487A-822B-4359C314081C}" type="pres">
      <dgm:prSet presAssocID="{3C3479F5-F21A-46B5-95C1-DA29D1422F78}" presName="bullet5d" presStyleLbl="node1" presStyleIdx="3" presStyleCnt="5"/>
      <dgm:spPr/>
    </dgm:pt>
    <dgm:pt modelId="{A6DD38EF-54BE-4DCF-8CDA-ED27C6E6C3DE}" type="pres">
      <dgm:prSet presAssocID="{3C3479F5-F21A-46B5-95C1-DA29D1422F78}" presName="textBox5d" presStyleLbl="revTx" presStyleIdx="3" presStyleCnt="5">
        <dgm:presLayoutVars>
          <dgm:bulletEnabled val="1"/>
        </dgm:presLayoutVars>
      </dgm:prSet>
      <dgm:spPr/>
      <dgm:t>
        <a:bodyPr/>
        <a:lstStyle/>
        <a:p>
          <a:endParaRPr lang="en-AU"/>
        </a:p>
      </dgm:t>
    </dgm:pt>
    <dgm:pt modelId="{D79DC7B3-0667-4627-B91C-B348F4E9E4C2}" type="pres">
      <dgm:prSet presAssocID="{5D136822-E4CA-4058-A672-8DF07203D4D1}" presName="bullet5e" presStyleLbl="node1" presStyleIdx="4" presStyleCnt="5"/>
      <dgm:spPr/>
    </dgm:pt>
    <dgm:pt modelId="{1856BB53-F8D9-454D-91F0-2DF40319BBF4}" type="pres">
      <dgm:prSet presAssocID="{5D136822-E4CA-4058-A672-8DF07203D4D1}" presName="textBox5e" presStyleLbl="revTx" presStyleIdx="4" presStyleCnt="5">
        <dgm:presLayoutVars>
          <dgm:bulletEnabled val="1"/>
        </dgm:presLayoutVars>
      </dgm:prSet>
      <dgm:spPr/>
      <dgm:t>
        <a:bodyPr/>
        <a:lstStyle/>
        <a:p>
          <a:endParaRPr lang="en-AU"/>
        </a:p>
      </dgm:t>
    </dgm:pt>
  </dgm:ptLst>
  <dgm:cxnLst>
    <dgm:cxn modelId="{15B88079-37E2-4FD8-824E-E8146E28D0A0}" srcId="{0F623957-487D-421F-8766-1794B58FA22D}" destId="{08E14E19-6FEF-4C55-96F3-56B23C8922AE}" srcOrd="2" destOrd="0" parTransId="{9E226ECB-29BF-4978-BF0B-601889FE938C}" sibTransId="{F98B6586-6FCF-49EC-BB04-AAAF17AF4956}"/>
    <dgm:cxn modelId="{3A8F2E76-1512-4F2D-9111-2CE9DA2ACB0F}" srcId="{0F623957-487D-421F-8766-1794B58FA22D}" destId="{366096F5-2479-4B21-85D5-95435727709A}" srcOrd="0" destOrd="0" parTransId="{EF5FDC7F-B0CB-4A0A-BC5C-BB67973D28DD}" sibTransId="{0C8CC9FB-EF53-4200-91CD-1C6930C9AF77}"/>
    <dgm:cxn modelId="{80E4FA91-D3C1-4D21-8FB9-E4C33ED31C51}" srcId="{0F623957-487D-421F-8766-1794B58FA22D}" destId="{3C3479F5-F21A-46B5-95C1-DA29D1422F78}" srcOrd="3" destOrd="0" parTransId="{952E355E-0E64-4370-82B3-8E2D332B3F6A}" sibTransId="{FB982033-EFB3-44EB-8EC2-43528D7644D7}"/>
    <dgm:cxn modelId="{518B1CA0-4C32-4925-AB27-2D40893049C7}" srcId="{0F623957-487D-421F-8766-1794B58FA22D}" destId="{5D136822-E4CA-4058-A672-8DF07203D4D1}" srcOrd="4" destOrd="0" parTransId="{89382C3E-39EA-4D77-9EF3-08D34DB72633}" sibTransId="{C9FE33CC-1A3F-4D4B-888C-FB5B4AECA32C}"/>
    <dgm:cxn modelId="{E7578ECE-0EB8-4339-95F4-3E97A4C21C02}" type="presOf" srcId="{0F623957-487D-421F-8766-1794B58FA22D}" destId="{162696E3-7A97-4BAE-9CBF-EAC5F783E27B}" srcOrd="0" destOrd="0" presId="urn:microsoft.com/office/officeart/2005/8/layout/arrow2"/>
    <dgm:cxn modelId="{0FB78CF2-3651-4F18-A990-D8F67EA33B51}" srcId="{0F623957-487D-421F-8766-1794B58FA22D}" destId="{9089DE8B-859C-4C87-9255-F8874E8426B2}" srcOrd="1" destOrd="0" parTransId="{EA2BBAF0-9018-49C8-974C-7121DFF62285}" sibTransId="{407D649D-4AA3-42DB-A9B8-BD9F77510820}"/>
    <dgm:cxn modelId="{BD30A7FD-BCA5-4A0C-A63F-D2E65875A938}" type="presOf" srcId="{3C3479F5-F21A-46B5-95C1-DA29D1422F78}" destId="{A6DD38EF-54BE-4DCF-8CDA-ED27C6E6C3DE}" srcOrd="0" destOrd="0" presId="urn:microsoft.com/office/officeart/2005/8/layout/arrow2"/>
    <dgm:cxn modelId="{1615A58E-EA07-48B7-9BE6-86ECEE710ADC}" type="presOf" srcId="{9089DE8B-859C-4C87-9255-F8874E8426B2}" destId="{5CDBEA4F-E78A-4C22-8C93-4BD03E39F714}" srcOrd="0" destOrd="0" presId="urn:microsoft.com/office/officeart/2005/8/layout/arrow2"/>
    <dgm:cxn modelId="{9FF85988-E8B2-4610-871F-54AD02DBE39F}" type="presOf" srcId="{08E14E19-6FEF-4C55-96F3-56B23C8922AE}" destId="{95D513A9-BF4B-49E1-8EF8-E9B88CC995B1}" srcOrd="0" destOrd="0" presId="urn:microsoft.com/office/officeart/2005/8/layout/arrow2"/>
    <dgm:cxn modelId="{36213207-01C2-4159-B240-06A375D56944}" type="presOf" srcId="{5D136822-E4CA-4058-A672-8DF07203D4D1}" destId="{1856BB53-F8D9-454D-91F0-2DF40319BBF4}" srcOrd="0" destOrd="0" presId="urn:microsoft.com/office/officeart/2005/8/layout/arrow2"/>
    <dgm:cxn modelId="{B0CE3B5F-BA6F-4F75-A037-50CEB757FAF5}" type="presOf" srcId="{366096F5-2479-4B21-85D5-95435727709A}" destId="{A0287148-F7C3-4149-8932-932FE0306746}" srcOrd="0" destOrd="0" presId="urn:microsoft.com/office/officeart/2005/8/layout/arrow2"/>
    <dgm:cxn modelId="{580A0D68-8181-4BDB-AC9C-D3E49E418C1E}" type="presParOf" srcId="{162696E3-7A97-4BAE-9CBF-EAC5F783E27B}" destId="{6BB46E55-28B9-4C44-BEA4-BB2980FF9F5F}" srcOrd="0" destOrd="0" presId="urn:microsoft.com/office/officeart/2005/8/layout/arrow2"/>
    <dgm:cxn modelId="{4C72A225-0485-492C-904F-A65860D9CE56}" type="presParOf" srcId="{162696E3-7A97-4BAE-9CBF-EAC5F783E27B}" destId="{9DD67748-93E7-412C-B4F0-BB76D84D7E21}" srcOrd="1" destOrd="0" presId="urn:microsoft.com/office/officeart/2005/8/layout/arrow2"/>
    <dgm:cxn modelId="{FF3A91CE-DFF3-4667-B460-1D760D2395F1}" type="presParOf" srcId="{9DD67748-93E7-412C-B4F0-BB76D84D7E21}" destId="{8DECDB4E-B382-476F-896B-4A95673EA0D6}" srcOrd="0" destOrd="0" presId="urn:microsoft.com/office/officeart/2005/8/layout/arrow2"/>
    <dgm:cxn modelId="{C97732C5-0170-4E2B-A901-CAC30DDD88E0}" type="presParOf" srcId="{9DD67748-93E7-412C-B4F0-BB76D84D7E21}" destId="{A0287148-F7C3-4149-8932-932FE0306746}" srcOrd="1" destOrd="0" presId="urn:microsoft.com/office/officeart/2005/8/layout/arrow2"/>
    <dgm:cxn modelId="{3D266FCB-5074-41BF-8CC8-01F3978D6F08}" type="presParOf" srcId="{9DD67748-93E7-412C-B4F0-BB76D84D7E21}" destId="{8262CAA7-FCC0-4473-AD76-0C8A01B57452}" srcOrd="2" destOrd="0" presId="urn:microsoft.com/office/officeart/2005/8/layout/arrow2"/>
    <dgm:cxn modelId="{0A3C835C-AE48-496B-B599-2E30B5F1C765}" type="presParOf" srcId="{9DD67748-93E7-412C-B4F0-BB76D84D7E21}" destId="{5CDBEA4F-E78A-4C22-8C93-4BD03E39F714}" srcOrd="3" destOrd="0" presId="urn:microsoft.com/office/officeart/2005/8/layout/arrow2"/>
    <dgm:cxn modelId="{5A8BB6D5-44B0-4A10-9717-53C54934A7C9}" type="presParOf" srcId="{9DD67748-93E7-412C-B4F0-BB76D84D7E21}" destId="{C1D48B74-52AE-40F4-9D9E-7767709C7CA6}" srcOrd="4" destOrd="0" presId="urn:microsoft.com/office/officeart/2005/8/layout/arrow2"/>
    <dgm:cxn modelId="{B6C70D8D-E7F4-4390-9596-DA5D3227117B}" type="presParOf" srcId="{9DD67748-93E7-412C-B4F0-BB76D84D7E21}" destId="{95D513A9-BF4B-49E1-8EF8-E9B88CC995B1}" srcOrd="5" destOrd="0" presId="urn:microsoft.com/office/officeart/2005/8/layout/arrow2"/>
    <dgm:cxn modelId="{CFF9AE83-CE25-4FFA-A5DC-0D986FF97E9B}" type="presParOf" srcId="{9DD67748-93E7-412C-B4F0-BB76D84D7E21}" destId="{D6771818-3044-487A-822B-4359C314081C}" srcOrd="6" destOrd="0" presId="urn:microsoft.com/office/officeart/2005/8/layout/arrow2"/>
    <dgm:cxn modelId="{DE208635-8E97-4775-9310-433B8F2BE039}" type="presParOf" srcId="{9DD67748-93E7-412C-B4F0-BB76D84D7E21}" destId="{A6DD38EF-54BE-4DCF-8CDA-ED27C6E6C3DE}" srcOrd="7" destOrd="0" presId="urn:microsoft.com/office/officeart/2005/8/layout/arrow2"/>
    <dgm:cxn modelId="{2EAF060D-5CA1-4A73-8927-0A852EC16D6B}" type="presParOf" srcId="{9DD67748-93E7-412C-B4F0-BB76D84D7E21}" destId="{D79DC7B3-0667-4627-B91C-B348F4E9E4C2}" srcOrd="8" destOrd="0" presId="urn:microsoft.com/office/officeart/2005/8/layout/arrow2"/>
    <dgm:cxn modelId="{FFE6E33A-8A84-48E0-A91C-CC15B82AB721}" type="presParOf" srcId="{9DD67748-93E7-412C-B4F0-BB76D84D7E21}" destId="{1856BB53-F8D9-454D-91F0-2DF40319BBF4}"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9CAAEDF-6027-4A1B-818A-C040EBCF884A}" type="doc">
      <dgm:prSet loTypeId="urn:microsoft.com/office/officeart/2005/8/layout/process1" loCatId="process" qsTypeId="urn:microsoft.com/office/officeart/2005/8/quickstyle/simple1" qsCatId="simple" csTypeId="urn:microsoft.com/office/officeart/2005/8/colors/accent1_2" csCatId="accent1" phldr="1"/>
      <dgm:spPr/>
    </dgm:pt>
    <dgm:pt modelId="{A6DD2317-08BA-4FFD-ACCF-37843BD4ACB2}">
      <dgm:prSet phldrT="[Text]"/>
      <dgm:spPr/>
      <dgm:t>
        <a:bodyPr/>
        <a:lstStyle/>
        <a:p>
          <a:r>
            <a:rPr lang="en-AU" dirty="0" smtClean="0"/>
            <a:t>Will I lose my job?</a:t>
          </a:r>
          <a:endParaRPr lang="en-AU" dirty="0"/>
        </a:p>
      </dgm:t>
    </dgm:pt>
    <dgm:pt modelId="{E591E6A0-EC2B-40A3-B08B-DCFCC6AC08A9}" type="parTrans" cxnId="{78766403-66CB-4B2B-975F-3ACA35569CBE}">
      <dgm:prSet/>
      <dgm:spPr/>
      <dgm:t>
        <a:bodyPr/>
        <a:lstStyle/>
        <a:p>
          <a:endParaRPr lang="en-AU"/>
        </a:p>
      </dgm:t>
    </dgm:pt>
    <dgm:pt modelId="{7F71AD3B-A574-4410-82E5-E25BE18E12EA}" type="sibTrans" cxnId="{78766403-66CB-4B2B-975F-3ACA35569CBE}">
      <dgm:prSet/>
      <dgm:spPr/>
      <dgm:t>
        <a:bodyPr/>
        <a:lstStyle/>
        <a:p>
          <a:endParaRPr lang="en-AU"/>
        </a:p>
      </dgm:t>
    </dgm:pt>
    <dgm:pt modelId="{43443E54-CE1A-4230-819D-942F560ED5D0}">
      <dgm:prSet phldrT="[Text]"/>
      <dgm:spPr/>
      <dgm:t>
        <a:bodyPr/>
        <a:lstStyle/>
        <a:p>
          <a:r>
            <a:rPr lang="en-AU" dirty="0" smtClean="0"/>
            <a:t>I don’t want others to tell me what to do.</a:t>
          </a:r>
          <a:endParaRPr lang="en-AU" dirty="0"/>
        </a:p>
      </dgm:t>
    </dgm:pt>
    <dgm:pt modelId="{5DEF257C-E89E-4D83-B1E6-0996CFCB5F53}" type="parTrans" cxnId="{A2C8FBE5-51CE-486B-A386-6545C2E903AF}">
      <dgm:prSet/>
      <dgm:spPr/>
      <dgm:t>
        <a:bodyPr/>
        <a:lstStyle/>
        <a:p>
          <a:endParaRPr lang="en-AU"/>
        </a:p>
      </dgm:t>
    </dgm:pt>
    <dgm:pt modelId="{4C837686-BB1E-4AAF-B88E-762635A718D5}" type="sibTrans" cxnId="{A2C8FBE5-51CE-486B-A386-6545C2E903AF}">
      <dgm:prSet/>
      <dgm:spPr/>
      <dgm:t>
        <a:bodyPr/>
        <a:lstStyle/>
        <a:p>
          <a:endParaRPr lang="en-AU"/>
        </a:p>
      </dgm:t>
    </dgm:pt>
    <dgm:pt modelId="{AEAF164D-AD93-49F9-B9ED-267D41426F53}">
      <dgm:prSet phldrT="[Text]"/>
      <dgm:spPr/>
      <dgm:t>
        <a:bodyPr/>
        <a:lstStyle/>
        <a:p>
          <a:r>
            <a:rPr lang="en-AU" dirty="0" smtClean="0"/>
            <a:t>I don’t understand why we need to do this.</a:t>
          </a:r>
          <a:endParaRPr lang="en-AU" dirty="0"/>
        </a:p>
      </dgm:t>
    </dgm:pt>
    <dgm:pt modelId="{3CEAD76C-5BB7-4793-AD92-FED22A2405B4}" type="parTrans" cxnId="{09C7FAEC-5718-481F-B7C8-FF60075E153C}">
      <dgm:prSet/>
      <dgm:spPr/>
      <dgm:t>
        <a:bodyPr/>
        <a:lstStyle/>
        <a:p>
          <a:endParaRPr lang="en-AU"/>
        </a:p>
      </dgm:t>
    </dgm:pt>
    <dgm:pt modelId="{E99C843E-3A7E-417F-BE0F-0C4C3A193CE1}" type="sibTrans" cxnId="{09C7FAEC-5718-481F-B7C8-FF60075E153C}">
      <dgm:prSet/>
      <dgm:spPr/>
      <dgm:t>
        <a:bodyPr/>
        <a:lstStyle/>
        <a:p>
          <a:endParaRPr lang="en-AU"/>
        </a:p>
      </dgm:t>
    </dgm:pt>
    <dgm:pt modelId="{131DCF0E-5629-4F4B-A416-F6F63668416D}">
      <dgm:prSet phldrT="[Text]"/>
      <dgm:spPr/>
      <dgm:t>
        <a:bodyPr/>
        <a:lstStyle/>
        <a:p>
          <a:r>
            <a:rPr lang="en-AU" dirty="0" smtClean="0"/>
            <a:t>These managers don’t know what they are doing.</a:t>
          </a:r>
          <a:endParaRPr lang="en-AU" dirty="0"/>
        </a:p>
      </dgm:t>
    </dgm:pt>
    <dgm:pt modelId="{8A058461-81C1-4BA8-9FB1-39CCFC51AAC1}" type="parTrans" cxnId="{5FA2EA69-603A-4877-8E48-652A849F11B4}">
      <dgm:prSet/>
      <dgm:spPr/>
      <dgm:t>
        <a:bodyPr/>
        <a:lstStyle/>
        <a:p>
          <a:endParaRPr lang="en-AU"/>
        </a:p>
      </dgm:t>
    </dgm:pt>
    <dgm:pt modelId="{09F9DF7E-BF99-4BA7-8C46-58CB62DAC483}" type="sibTrans" cxnId="{5FA2EA69-603A-4877-8E48-652A849F11B4}">
      <dgm:prSet/>
      <dgm:spPr/>
      <dgm:t>
        <a:bodyPr/>
        <a:lstStyle/>
        <a:p>
          <a:endParaRPr lang="en-AU"/>
        </a:p>
      </dgm:t>
    </dgm:pt>
    <dgm:pt modelId="{3FF12AEC-30C3-4F6C-B6A8-2B1FBBFB8D68}">
      <dgm:prSet phldrT="[Text]"/>
      <dgm:spPr/>
      <dgm:t>
        <a:bodyPr/>
        <a:lstStyle/>
        <a:p>
          <a:r>
            <a:rPr lang="en-AU" dirty="0" smtClean="0"/>
            <a:t>Why don’t they ask me what I think?</a:t>
          </a:r>
          <a:endParaRPr lang="en-AU" dirty="0"/>
        </a:p>
      </dgm:t>
    </dgm:pt>
    <dgm:pt modelId="{86139306-22FD-4C1C-9DBE-49CCE9DEED72}" type="parTrans" cxnId="{17F522CF-2954-4004-92BD-A588328FEFE4}">
      <dgm:prSet/>
      <dgm:spPr/>
      <dgm:t>
        <a:bodyPr/>
        <a:lstStyle/>
        <a:p>
          <a:endParaRPr lang="en-AU"/>
        </a:p>
      </dgm:t>
    </dgm:pt>
    <dgm:pt modelId="{35CC0AEE-C7C3-4576-9495-7316A46AC8A2}" type="sibTrans" cxnId="{17F522CF-2954-4004-92BD-A588328FEFE4}">
      <dgm:prSet/>
      <dgm:spPr/>
      <dgm:t>
        <a:bodyPr/>
        <a:lstStyle/>
        <a:p>
          <a:endParaRPr lang="en-AU"/>
        </a:p>
      </dgm:t>
    </dgm:pt>
    <dgm:pt modelId="{A8983F14-C57A-4917-80FB-2FCFEEC9D8DE}" type="pres">
      <dgm:prSet presAssocID="{29CAAEDF-6027-4A1B-818A-C040EBCF884A}" presName="Name0" presStyleCnt="0">
        <dgm:presLayoutVars>
          <dgm:dir/>
          <dgm:resizeHandles val="exact"/>
        </dgm:presLayoutVars>
      </dgm:prSet>
      <dgm:spPr/>
    </dgm:pt>
    <dgm:pt modelId="{0739C6A2-5AFE-49EC-99BD-1CDF28279C94}" type="pres">
      <dgm:prSet presAssocID="{A6DD2317-08BA-4FFD-ACCF-37843BD4ACB2}" presName="node" presStyleLbl="node1" presStyleIdx="0" presStyleCnt="5">
        <dgm:presLayoutVars>
          <dgm:bulletEnabled val="1"/>
        </dgm:presLayoutVars>
      </dgm:prSet>
      <dgm:spPr/>
      <dgm:t>
        <a:bodyPr/>
        <a:lstStyle/>
        <a:p>
          <a:endParaRPr lang="en-AU"/>
        </a:p>
      </dgm:t>
    </dgm:pt>
    <dgm:pt modelId="{16E9C268-3714-4D1F-A376-A52181F7F8E0}" type="pres">
      <dgm:prSet presAssocID="{7F71AD3B-A574-4410-82E5-E25BE18E12EA}" presName="sibTrans" presStyleLbl="sibTrans2D1" presStyleIdx="0" presStyleCnt="4"/>
      <dgm:spPr/>
      <dgm:t>
        <a:bodyPr/>
        <a:lstStyle/>
        <a:p>
          <a:endParaRPr lang="en-AU"/>
        </a:p>
      </dgm:t>
    </dgm:pt>
    <dgm:pt modelId="{6BCB8BEA-01A3-4FDF-916E-54000B02EC0D}" type="pres">
      <dgm:prSet presAssocID="{7F71AD3B-A574-4410-82E5-E25BE18E12EA}" presName="connectorText" presStyleLbl="sibTrans2D1" presStyleIdx="0" presStyleCnt="4"/>
      <dgm:spPr/>
      <dgm:t>
        <a:bodyPr/>
        <a:lstStyle/>
        <a:p>
          <a:endParaRPr lang="en-AU"/>
        </a:p>
      </dgm:t>
    </dgm:pt>
    <dgm:pt modelId="{D2211683-0D48-459C-AA7C-E26EB6756EF3}" type="pres">
      <dgm:prSet presAssocID="{43443E54-CE1A-4230-819D-942F560ED5D0}" presName="node" presStyleLbl="node1" presStyleIdx="1" presStyleCnt="5">
        <dgm:presLayoutVars>
          <dgm:bulletEnabled val="1"/>
        </dgm:presLayoutVars>
      </dgm:prSet>
      <dgm:spPr/>
      <dgm:t>
        <a:bodyPr/>
        <a:lstStyle/>
        <a:p>
          <a:endParaRPr lang="en-AU"/>
        </a:p>
      </dgm:t>
    </dgm:pt>
    <dgm:pt modelId="{AE5EBF73-A845-408F-8CD4-6B71C57F0039}" type="pres">
      <dgm:prSet presAssocID="{4C837686-BB1E-4AAF-B88E-762635A718D5}" presName="sibTrans" presStyleLbl="sibTrans2D1" presStyleIdx="1" presStyleCnt="4"/>
      <dgm:spPr/>
      <dgm:t>
        <a:bodyPr/>
        <a:lstStyle/>
        <a:p>
          <a:endParaRPr lang="en-AU"/>
        </a:p>
      </dgm:t>
    </dgm:pt>
    <dgm:pt modelId="{7A602FEC-FE87-4AA2-9107-B1E3D673B399}" type="pres">
      <dgm:prSet presAssocID="{4C837686-BB1E-4AAF-B88E-762635A718D5}" presName="connectorText" presStyleLbl="sibTrans2D1" presStyleIdx="1" presStyleCnt="4"/>
      <dgm:spPr/>
      <dgm:t>
        <a:bodyPr/>
        <a:lstStyle/>
        <a:p>
          <a:endParaRPr lang="en-AU"/>
        </a:p>
      </dgm:t>
    </dgm:pt>
    <dgm:pt modelId="{218D3962-CCFC-4DFD-9A10-6107712F4C95}" type="pres">
      <dgm:prSet presAssocID="{AEAF164D-AD93-49F9-B9ED-267D41426F53}" presName="node" presStyleLbl="node1" presStyleIdx="2" presStyleCnt="5">
        <dgm:presLayoutVars>
          <dgm:bulletEnabled val="1"/>
        </dgm:presLayoutVars>
      </dgm:prSet>
      <dgm:spPr/>
      <dgm:t>
        <a:bodyPr/>
        <a:lstStyle/>
        <a:p>
          <a:endParaRPr lang="en-AU"/>
        </a:p>
      </dgm:t>
    </dgm:pt>
    <dgm:pt modelId="{17679D32-30A3-44B6-8445-BB4B5AE603FF}" type="pres">
      <dgm:prSet presAssocID="{E99C843E-3A7E-417F-BE0F-0C4C3A193CE1}" presName="sibTrans" presStyleLbl="sibTrans2D1" presStyleIdx="2" presStyleCnt="4"/>
      <dgm:spPr/>
      <dgm:t>
        <a:bodyPr/>
        <a:lstStyle/>
        <a:p>
          <a:endParaRPr lang="en-AU"/>
        </a:p>
      </dgm:t>
    </dgm:pt>
    <dgm:pt modelId="{A4E43B3C-2902-4E97-A70F-089A01F70776}" type="pres">
      <dgm:prSet presAssocID="{E99C843E-3A7E-417F-BE0F-0C4C3A193CE1}" presName="connectorText" presStyleLbl="sibTrans2D1" presStyleIdx="2" presStyleCnt="4"/>
      <dgm:spPr/>
      <dgm:t>
        <a:bodyPr/>
        <a:lstStyle/>
        <a:p>
          <a:endParaRPr lang="en-AU"/>
        </a:p>
      </dgm:t>
    </dgm:pt>
    <dgm:pt modelId="{73EAA00F-6BB4-4C7A-8F00-D6AF9652AF79}" type="pres">
      <dgm:prSet presAssocID="{131DCF0E-5629-4F4B-A416-F6F63668416D}" presName="node" presStyleLbl="node1" presStyleIdx="3" presStyleCnt="5" custLinFactNeighborX="572" custLinFactNeighborY="-724">
        <dgm:presLayoutVars>
          <dgm:bulletEnabled val="1"/>
        </dgm:presLayoutVars>
      </dgm:prSet>
      <dgm:spPr/>
      <dgm:t>
        <a:bodyPr/>
        <a:lstStyle/>
        <a:p>
          <a:endParaRPr lang="en-AU"/>
        </a:p>
      </dgm:t>
    </dgm:pt>
    <dgm:pt modelId="{CBBF56EE-36E4-476A-B539-DDD51BA4E5A2}" type="pres">
      <dgm:prSet presAssocID="{09F9DF7E-BF99-4BA7-8C46-58CB62DAC483}" presName="sibTrans" presStyleLbl="sibTrans2D1" presStyleIdx="3" presStyleCnt="4"/>
      <dgm:spPr/>
      <dgm:t>
        <a:bodyPr/>
        <a:lstStyle/>
        <a:p>
          <a:endParaRPr lang="en-AU"/>
        </a:p>
      </dgm:t>
    </dgm:pt>
    <dgm:pt modelId="{39CF7EAB-CF65-45F3-B044-064271EFBB04}" type="pres">
      <dgm:prSet presAssocID="{09F9DF7E-BF99-4BA7-8C46-58CB62DAC483}" presName="connectorText" presStyleLbl="sibTrans2D1" presStyleIdx="3" presStyleCnt="4"/>
      <dgm:spPr/>
      <dgm:t>
        <a:bodyPr/>
        <a:lstStyle/>
        <a:p>
          <a:endParaRPr lang="en-AU"/>
        </a:p>
      </dgm:t>
    </dgm:pt>
    <dgm:pt modelId="{FA9C5E55-EB0F-489D-9B24-DA7EDCB109C8}" type="pres">
      <dgm:prSet presAssocID="{3FF12AEC-30C3-4F6C-B6A8-2B1FBBFB8D68}" presName="node" presStyleLbl="node1" presStyleIdx="4" presStyleCnt="5">
        <dgm:presLayoutVars>
          <dgm:bulletEnabled val="1"/>
        </dgm:presLayoutVars>
      </dgm:prSet>
      <dgm:spPr/>
      <dgm:t>
        <a:bodyPr/>
        <a:lstStyle/>
        <a:p>
          <a:endParaRPr lang="en-AU"/>
        </a:p>
      </dgm:t>
    </dgm:pt>
  </dgm:ptLst>
  <dgm:cxnLst>
    <dgm:cxn modelId="{78766403-66CB-4B2B-975F-3ACA35569CBE}" srcId="{29CAAEDF-6027-4A1B-818A-C040EBCF884A}" destId="{A6DD2317-08BA-4FFD-ACCF-37843BD4ACB2}" srcOrd="0" destOrd="0" parTransId="{E591E6A0-EC2B-40A3-B08B-DCFCC6AC08A9}" sibTransId="{7F71AD3B-A574-4410-82E5-E25BE18E12EA}"/>
    <dgm:cxn modelId="{5FA2EA69-603A-4877-8E48-652A849F11B4}" srcId="{29CAAEDF-6027-4A1B-818A-C040EBCF884A}" destId="{131DCF0E-5629-4F4B-A416-F6F63668416D}" srcOrd="3" destOrd="0" parTransId="{8A058461-81C1-4BA8-9FB1-39CCFC51AAC1}" sibTransId="{09F9DF7E-BF99-4BA7-8C46-58CB62DAC483}"/>
    <dgm:cxn modelId="{17F522CF-2954-4004-92BD-A588328FEFE4}" srcId="{29CAAEDF-6027-4A1B-818A-C040EBCF884A}" destId="{3FF12AEC-30C3-4F6C-B6A8-2B1FBBFB8D68}" srcOrd="4" destOrd="0" parTransId="{86139306-22FD-4C1C-9DBE-49CCE9DEED72}" sibTransId="{35CC0AEE-C7C3-4576-9495-7316A46AC8A2}"/>
    <dgm:cxn modelId="{9B63A7AD-A5DA-4987-8B14-1D9780C3A107}" type="presOf" srcId="{4C837686-BB1E-4AAF-B88E-762635A718D5}" destId="{AE5EBF73-A845-408F-8CD4-6B71C57F0039}" srcOrd="0" destOrd="0" presId="urn:microsoft.com/office/officeart/2005/8/layout/process1"/>
    <dgm:cxn modelId="{F58273A1-764F-4111-A935-E6AD2E2F28F1}" type="presOf" srcId="{43443E54-CE1A-4230-819D-942F560ED5D0}" destId="{D2211683-0D48-459C-AA7C-E26EB6756EF3}" srcOrd="0" destOrd="0" presId="urn:microsoft.com/office/officeart/2005/8/layout/process1"/>
    <dgm:cxn modelId="{8E500F1E-B55D-48EB-B3A5-DCA1F0A89604}" type="presOf" srcId="{7F71AD3B-A574-4410-82E5-E25BE18E12EA}" destId="{6BCB8BEA-01A3-4FDF-916E-54000B02EC0D}" srcOrd="1" destOrd="0" presId="urn:microsoft.com/office/officeart/2005/8/layout/process1"/>
    <dgm:cxn modelId="{8FA9EEB0-7494-43EC-BB68-D497A627FB15}" type="presOf" srcId="{09F9DF7E-BF99-4BA7-8C46-58CB62DAC483}" destId="{39CF7EAB-CF65-45F3-B044-064271EFBB04}" srcOrd="1" destOrd="0" presId="urn:microsoft.com/office/officeart/2005/8/layout/process1"/>
    <dgm:cxn modelId="{9B899907-42B8-40CB-8217-3D0751C921CC}" type="presOf" srcId="{E99C843E-3A7E-417F-BE0F-0C4C3A193CE1}" destId="{A4E43B3C-2902-4E97-A70F-089A01F70776}" srcOrd="1" destOrd="0" presId="urn:microsoft.com/office/officeart/2005/8/layout/process1"/>
    <dgm:cxn modelId="{A2C8FBE5-51CE-486B-A386-6545C2E903AF}" srcId="{29CAAEDF-6027-4A1B-818A-C040EBCF884A}" destId="{43443E54-CE1A-4230-819D-942F560ED5D0}" srcOrd="1" destOrd="0" parTransId="{5DEF257C-E89E-4D83-B1E6-0996CFCB5F53}" sibTransId="{4C837686-BB1E-4AAF-B88E-762635A718D5}"/>
    <dgm:cxn modelId="{1E06BED7-8C51-41ED-8838-09EF742DF8F8}" type="presOf" srcId="{09F9DF7E-BF99-4BA7-8C46-58CB62DAC483}" destId="{CBBF56EE-36E4-476A-B539-DDD51BA4E5A2}" srcOrd="0" destOrd="0" presId="urn:microsoft.com/office/officeart/2005/8/layout/process1"/>
    <dgm:cxn modelId="{0D0FE206-9281-4EA2-9E52-3B11378E4FA9}" type="presOf" srcId="{4C837686-BB1E-4AAF-B88E-762635A718D5}" destId="{7A602FEC-FE87-4AA2-9107-B1E3D673B399}" srcOrd="1" destOrd="0" presId="urn:microsoft.com/office/officeart/2005/8/layout/process1"/>
    <dgm:cxn modelId="{AEE3AEBC-F8A8-4E51-A2B4-147500A97571}" type="presOf" srcId="{29CAAEDF-6027-4A1B-818A-C040EBCF884A}" destId="{A8983F14-C57A-4917-80FB-2FCFEEC9D8DE}" srcOrd="0" destOrd="0" presId="urn:microsoft.com/office/officeart/2005/8/layout/process1"/>
    <dgm:cxn modelId="{6CD02123-ED70-4754-9556-11B1F7871C78}" type="presOf" srcId="{3FF12AEC-30C3-4F6C-B6A8-2B1FBBFB8D68}" destId="{FA9C5E55-EB0F-489D-9B24-DA7EDCB109C8}" srcOrd="0" destOrd="0" presId="urn:microsoft.com/office/officeart/2005/8/layout/process1"/>
    <dgm:cxn modelId="{D34051AF-7B0C-45A4-A189-F4F893AEC9A8}" type="presOf" srcId="{A6DD2317-08BA-4FFD-ACCF-37843BD4ACB2}" destId="{0739C6A2-5AFE-49EC-99BD-1CDF28279C94}" srcOrd="0" destOrd="0" presId="urn:microsoft.com/office/officeart/2005/8/layout/process1"/>
    <dgm:cxn modelId="{2A9D4BD9-0340-43CD-B249-03DF0AEF413E}" type="presOf" srcId="{7F71AD3B-A574-4410-82E5-E25BE18E12EA}" destId="{16E9C268-3714-4D1F-A376-A52181F7F8E0}" srcOrd="0" destOrd="0" presId="urn:microsoft.com/office/officeart/2005/8/layout/process1"/>
    <dgm:cxn modelId="{AF3BEC74-EC06-4CB3-AB94-5E878C426AE3}" type="presOf" srcId="{E99C843E-3A7E-417F-BE0F-0C4C3A193CE1}" destId="{17679D32-30A3-44B6-8445-BB4B5AE603FF}" srcOrd="0" destOrd="0" presId="urn:microsoft.com/office/officeart/2005/8/layout/process1"/>
    <dgm:cxn modelId="{09C7FAEC-5718-481F-B7C8-FF60075E153C}" srcId="{29CAAEDF-6027-4A1B-818A-C040EBCF884A}" destId="{AEAF164D-AD93-49F9-B9ED-267D41426F53}" srcOrd="2" destOrd="0" parTransId="{3CEAD76C-5BB7-4793-AD92-FED22A2405B4}" sibTransId="{E99C843E-3A7E-417F-BE0F-0C4C3A193CE1}"/>
    <dgm:cxn modelId="{13E8B843-4BF0-40F8-89FF-0F1A9971C33B}" type="presOf" srcId="{131DCF0E-5629-4F4B-A416-F6F63668416D}" destId="{73EAA00F-6BB4-4C7A-8F00-D6AF9652AF79}" srcOrd="0" destOrd="0" presId="urn:microsoft.com/office/officeart/2005/8/layout/process1"/>
    <dgm:cxn modelId="{C6CC6FAA-5340-4409-81D0-BED6A4FBD2F6}" type="presOf" srcId="{AEAF164D-AD93-49F9-B9ED-267D41426F53}" destId="{218D3962-CCFC-4DFD-9A10-6107712F4C95}" srcOrd="0" destOrd="0" presId="urn:microsoft.com/office/officeart/2005/8/layout/process1"/>
    <dgm:cxn modelId="{A5538669-7F08-4DB6-887F-B75E4F89F094}" type="presParOf" srcId="{A8983F14-C57A-4917-80FB-2FCFEEC9D8DE}" destId="{0739C6A2-5AFE-49EC-99BD-1CDF28279C94}" srcOrd="0" destOrd="0" presId="urn:microsoft.com/office/officeart/2005/8/layout/process1"/>
    <dgm:cxn modelId="{DB872901-3258-4AA2-AD43-11266866F1E7}" type="presParOf" srcId="{A8983F14-C57A-4917-80FB-2FCFEEC9D8DE}" destId="{16E9C268-3714-4D1F-A376-A52181F7F8E0}" srcOrd="1" destOrd="0" presId="urn:microsoft.com/office/officeart/2005/8/layout/process1"/>
    <dgm:cxn modelId="{78C4DEDA-1532-4D21-AC8F-113600E42F32}" type="presParOf" srcId="{16E9C268-3714-4D1F-A376-A52181F7F8E0}" destId="{6BCB8BEA-01A3-4FDF-916E-54000B02EC0D}" srcOrd="0" destOrd="0" presId="urn:microsoft.com/office/officeart/2005/8/layout/process1"/>
    <dgm:cxn modelId="{30FD2AFC-4C02-40B4-9017-D69E9EE4DBF5}" type="presParOf" srcId="{A8983F14-C57A-4917-80FB-2FCFEEC9D8DE}" destId="{D2211683-0D48-459C-AA7C-E26EB6756EF3}" srcOrd="2" destOrd="0" presId="urn:microsoft.com/office/officeart/2005/8/layout/process1"/>
    <dgm:cxn modelId="{179F1B6C-3DB2-4AE6-8AD0-58B3DD296DED}" type="presParOf" srcId="{A8983F14-C57A-4917-80FB-2FCFEEC9D8DE}" destId="{AE5EBF73-A845-408F-8CD4-6B71C57F0039}" srcOrd="3" destOrd="0" presId="urn:microsoft.com/office/officeart/2005/8/layout/process1"/>
    <dgm:cxn modelId="{79D97A45-B6B8-4420-B3B0-5C19A7E44705}" type="presParOf" srcId="{AE5EBF73-A845-408F-8CD4-6B71C57F0039}" destId="{7A602FEC-FE87-4AA2-9107-B1E3D673B399}" srcOrd="0" destOrd="0" presId="urn:microsoft.com/office/officeart/2005/8/layout/process1"/>
    <dgm:cxn modelId="{613D11E4-7162-4A21-AD47-59E895B54E7C}" type="presParOf" srcId="{A8983F14-C57A-4917-80FB-2FCFEEC9D8DE}" destId="{218D3962-CCFC-4DFD-9A10-6107712F4C95}" srcOrd="4" destOrd="0" presId="urn:microsoft.com/office/officeart/2005/8/layout/process1"/>
    <dgm:cxn modelId="{32F3BBAA-FA8E-48F8-AC70-0DF8377C681E}" type="presParOf" srcId="{A8983F14-C57A-4917-80FB-2FCFEEC9D8DE}" destId="{17679D32-30A3-44B6-8445-BB4B5AE603FF}" srcOrd="5" destOrd="0" presId="urn:microsoft.com/office/officeart/2005/8/layout/process1"/>
    <dgm:cxn modelId="{8ACF638F-397F-4E02-A022-D09A2A5573D5}" type="presParOf" srcId="{17679D32-30A3-44B6-8445-BB4B5AE603FF}" destId="{A4E43B3C-2902-4E97-A70F-089A01F70776}" srcOrd="0" destOrd="0" presId="urn:microsoft.com/office/officeart/2005/8/layout/process1"/>
    <dgm:cxn modelId="{ADE28778-41B0-49BB-A89B-7F12E43C2719}" type="presParOf" srcId="{A8983F14-C57A-4917-80FB-2FCFEEC9D8DE}" destId="{73EAA00F-6BB4-4C7A-8F00-D6AF9652AF79}" srcOrd="6" destOrd="0" presId="urn:microsoft.com/office/officeart/2005/8/layout/process1"/>
    <dgm:cxn modelId="{05537909-4796-4639-95AA-1432ACDF3EF7}" type="presParOf" srcId="{A8983F14-C57A-4917-80FB-2FCFEEC9D8DE}" destId="{CBBF56EE-36E4-476A-B539-DDD51BA4E5A2}" srcOrd="7" destOrd="0" presId="urn:microsoft.com/office/officeart/2005/8/layout/process1"/>
    <dgm:cxn modelId="{AA28951E-2F39-453F-A292-E52DD6E633A3}" type="presParOf" srcId="{CBBF56EE-36E4-476A-B539-DDD51BA4E5A2}" destId="{39CF7EAB-CF65-45F3-B044-064271EFBB04}" srcOrd="0" destOrd="0" presId="urn:microsoft.com/office/officeart/2005/8/layout/process1"/>
    <dgm:cxn modelId="{AEF93D8E-23F3-4E3F-A7B4-6308745912E6}" type="presParOf" srcId="{A8983F14-C57A-4917-80FB-2FCFEEC9D8DE}" destId="{FA9C5E55-EB0F-489D-9B24-DA7EDCB109C8}"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492D317-E0E1-4BD6-98C9-A74126A71950}" type="doc">
      <dgm:prSet loTypeId="urn:microsoft.com/office/officeart/2011/layout/ConvergingText" loCatId="process" qsTypeId="urn:microsoft.com/office/officeart/2005/8/quickstyle/simple1" qsCatId="simple" csTypeId="urn:microsoft.com/office/officeart/2005/8/colors/accent1_2" csCatId="accent1" phldr="1"/>
      <dgm:spPr/>
      <dgm:t>
        <a:bodyPr/>
        <a:lstStyle/>
        <a:p>
          <a:endParaRPr lang="en-AU"/>
        </a:p>
      </dgm:t>
    </dgm:pt>
    <dgm:pt modelId="{93CA8886-761C-4299-98E2-31D02FFCBCC2}">
      <dgm:prSet phldrT="[Text]"/>
      <dgm:spPr/>
      <dgm:t>
        <a:bodyPr/>
        <a:lstStyle/>
        <a:p>
          <a:r>
            <a:rPr lang="en-AU" dirty="0" smtClean="0"/>
            <a:t>?</a:t>
          </a:r>
          <a:endParaRPr lang="en-AU" dirty="0"/>
        </a:p>
      </dgm:t>
    </dgm:pt>
    <dgm:pt modelId="{8CBCEDC8-5F30-4374-A092-645373F0ABD4}" type="parTrans" cxnId="{A2857939-C055-41D4-8585-536A7B710F95}">
      <dgm:prSet/>
      <dgm:spPr/>
      <dgm:t>
        <a:bodyPr/>
        <a:lstStyle/>
        <a:p>
          <a:endParaRPr lang="en-AU"/>
        </a:p>
      </dgm:t>
    </dgm:pt>
    <dgm:pt modelId="{C4DBAD11-5041-460D-9CED-CE998B328E14}" type="sibTrans" cxnId="{A2857939-C055-41D4-8585-536A7B710F95}">
      <dgm:prSet/>
      <dgm:spPr/>
      <dgm:t>
        <a:bodyPr/>
        <a:lstStyle/>
        <a:p>
          <a:endParaRPr lang="en-AU"/>
        </a:p>
      </dgm:t>
    </dgm:pt>
    <dgm:pt modelId="{ACE362F5-3122-4A2E-90B6-CF72AACD8A6E}">
      <dgm:prSet phldrT="[Text]"/>
      <dgm:spPr/>
      <dgm:t>
        <a:bodyPr/>
        <a:lstStyle/>
        <a:p>
          <a:r>
            <a:rPr lang="en-AU" dirty="0" smtClean="0"/>
            <a:t>Research on current practices</a:t>
          </a:r>
          <a:endParaRPr lang="en-AU" dirty="0"/>
        </a:p>
      </dgm:t>
    </dgm:pt>
    <dgm:pt modelId="{60C3379F-22C0-4157-B3C2-5AC9804DB98F}" type="parTrans" cxnId="{84EC62CB-50B5-4DD8-9F45-BC1B07FB46D9}">
      <dgm:prSet/>
      <dgm:spPr/>
      <dgm:t>
        <a:bodyPr/>
        <a:lstStyle/>
        <a:p>
          <a:endParaRPr lang="en-AU"/>
        </a:p>
      </dgm:t>
    </dgm:pt>
    <dgm:pt modelId="{B94A6CC7-AB29-4D91-AF09-174B92DE322B}" type="sibTrans" cxnId="{84EC62CB-50B5-4DD8-9F45-BC1B07FB46D9}">
      <dgm:prSet/>
      <dgm:spPr/>
      <dgm:t>
        <a:bodyPr/>
        <a:lstStyle/>
        <a:p>
          <a:endParaRPr lang="en-AU"/>
        </a:p>
      </dgm:t>
    </dgm:pt>
    <dgm:pt modelId="{33FBB033-F4F0-4D17-BAA8-2C5782642B6A}">
      <dgm:prSet phldrT="[Text]"/>
      <dgm:spPr/>
      <dgm:t>
        <a:bodyPr/>
        <a:lstStyle/>
        <a:p>
          <a:r>
            <a:rPr lang="en-AU" dirty="0" smtClean="0"/>
            <a:t>Targets and goals set</a:t>
          </a:r>
          <a:endParaRPr lang="en-AU" dirty="0"/>
        </a:p>
      </dgm:t>
    </dgm:pt>
    <dgm:pt modelId="{5A086A2A-2297-4357-99B2-D3BE718F403C}" type="parTrans" cxnId="{D1DEAD8D-5DF7-4552-BAB6-D9EAE999D7CE}">
      <dgm:prSet/>
      <dgm:spPr/>
      <dgm:t>
        <a:bodyPr/>
        <a:lstStyle/>
        <a:p>
          <a:endParaRPr lang="en-AU"/>
        </a:p>
      </dgm:t>
    </dgm:pt>
    <dgm:pt modelId="{FC0E14EC-F7E7-4500-B4AD-E7BFE0B3726C}" type="sibTrans" cxnId="{D1DEAD8D-5DF7-4552-BAB6-D9EAE999D7CE}">
      <dgm:prSet/>
      <dgm:spPr/>
      <dgm:t>
        <a:bodyPr/>
        <a:lstStyle/>
        <a:p>
          <a:endParaRPr lang="en-AU"/>
        </a:p>
      </dgm:t>
    </dgm:pt>
    <dgm:pt modelId="{6611F63D-833F-4B23-8A0F-55FB3AAB6904}">
      <dgm:prSet phldrT="[Text]"/>
      <dgm:spPr/>
      <dgm:t>
        <a:bodyPr/>
        <a:lstStyle/>
        <a:p>
          <a:r>
            <a:rPr lang="en-AU" dirty="0" smtClean="0"/>
            <a:t>Implement a plan for action</a:t>
          </a:r>
          <a:endParaRPr lang="en-AU" dirty="0"/>
        </a:p>
      </dgm:t>
    </dgm:pt>
    <dgm:pt modelId="{6285803F-2A9A-40EB-8432-3A7FFCB4F9E2}" type="parTrans" cxnId="{7714E5DC-025A-4EBB-A9D3-A059C886DFF5}">
      <dgm:prSet/>
      <dgm:spPr/>
      <dgm:t>
        <a:bodyPr/>
        <a:lstStyle/>
        <a:p>
          <a:endParaRPr lang="en-AU"/>
        </a:p>
      </dgm:t>
    </dgm:pt>
    <dgm:pt modelId="{055CFA7D-E7F8-4585-96D5-F114E1D38DAC}" type="sibTrans" cxnId="{7714E5DC-025A-4EBB-A9D3-A059C886DFF5}">
      <dgm:prSet/>
      <dgm:spPr/>
      <dgm:t>
        <a:bodyPr/>
        <a:lstStyle/>
        <a:p>
          <a:endParaRPr lang="en-AU"/>
        </a:p>
      </dgm:t>
    </dgm:pt>
    <dgm:pt modelId="{591D24B7-A804-41B0-988D-197C098840CE}" type="pres">
      <dgm:prSet presAssocID="{C492D317-E0E1-4BD6-98C9-A74126A71950}" presName="Name0" presStyleCnt="0">
        <dgm:presLayoutVars>
          <dgm:chMax/>
          <dgm:chPref val="1"/>
          <dgm:dir/>
          <dgm:animOne val="branch"/>
          <dgm:animLvl val="lvl"/>
          <dgm:resizeHandles/>
        </dgm:presLayoutVars>
      </dgm:prSet>
      <dgm:spPr/>
      <dgm:t>
        <a:bodyPr/>
        <a:lstStyle/>
        <a:p>
          <a:endParaRPr lang="en-AU"/>
        </a:p>
      </dgm:t>
    </dgm:pt>
    <dgm:pt modelId="{8800D56E-CFA3-4847-866F-B534841E1040}" type="pres">
      <dgm:prSet presAssocID="{93CA8886-761C-4299-98E2-31D02FFCBCC2}" presName="composite" presStyleCnt="0"/>
      <dgm:spPr/>
    </dgm:pt>
    <dgm:pt modelId="{42620A25-9731-4B0B-AD4E-C9FD100F12AC}" type="pres">
      <dgm:prSet presAssocID="{93CA8886-761C-4299-98E2-31D02FFCBCC2}" presName="ParentAccent1" presStyleLbl="alignNode1" presStyleIdx="0" presStyleCnt="34"/>
      <dgm:spPr/>
    </dgm:pt>
    <dgm:pt modelId="{A35C8F3D-5F17-4514-8E60-EDEE1ADC5EA4}" type="pres">
      <dgm:prSet presAssocID="{93CA8886-761C-4299-98E2-31D02FFCBCC2}" presName="ParentAccent2" presStyleLbl="alignNode1" presStyleIdx="1" presStyleCnt="34"/>
      <dgm:spPr/>
    </dgm:pt>
    <dgm:pt modelId="{453AACC7-1007-4D4C-80D6-E46B6E71BA82}" type="pres">
      <dgm:prSet presAssocID="{93CA8886-761C-4299-98E2-31D02FFCBCC2}" presName="ParentAccent3" presStyleLbl="alignNode1" presStyleIdx="2" presStyleCnt="34"/>
      <dgm:spPr/>
    </dgm:pt>
    <dgm:pt modelId="{65FDD9CD-6A1D-45DB-8EEA-B35BA260E624}" type="pres">
      <dgm:prSet presAssocID="{93CA8886-761C-4299-98E2-31D02FFCBCC2}" presName="ParentAccent4" presStyleLbl="alignNode1" presStyleIdx="3" presStyleCnt="34"/>
      <dgm:spPr/>
    </dgm:pt>
    <dgm:pt modelId="{B423B267-934B-4AC3-988E-50439B59E74E}" type="pres">
      <dgm:prSet presAssocID="{93CA8886-761C-4299-98E2-31D02FFCBCC2}" presName="ParentAccent5" presStyleLbl="alignNode1" presStyleIdx="4" presStyleCnt="34"/>
      <dgm:spPr/>
    </dgm:pt>
    <dgm:pt modelId="{22DA4D48-FA1A-4275-8F83-C41461620934}" type="pres">
      <dgm:prSet presAssocID="{93CA8886-761C-4299-98E2-31D02FFCBCC2}" presName="ParentAccent6" presStyleLbl="alignNode1" presStyleIdx="5" presStyleCnt="34"/>
      <dgm:spPr/>
    </dgm:pt>
    <dgm:pt modelId="{8266927B-BD74-43CC-BB46-744EC792CB6B}" type="pres">
      <dgm:prSet presAssocID="{93CA8886-761C-4299-98E2-31D02FFCBCC2}" presName="ParentAccent7" presStyleLbl="alignNode1" presStyleIdx="6" presStyleCnt="34"/>
      <dgm:spPr/>
    </dgm:pt>
    <dgm:pt modelId="{F7473462-4C7D-4DEE-8E55-4CEC51CE44D0}" type="pres">
      <dgm:prSet presAssocID="{93CA8886-761C-4299-98E2-31D02FFCBCC2}" presName="ParentAccent8" presStyleLbl="alignNode1" presStyleIdx="7" presStyleCnt="34"/>
      <dgm:spPr/>
    </dgm:pt>
    <dgm:pt modelId="{C2E60226-85D1-4F20-B174-D9B07C4F89F8}" type="pres">
      <dgm:prSet presAssocID="{93CA8886-761C-4299-98E2-31D02FFCBCC2}" presName="ParentAccent9" presStyleLbl="alignNode1" presStyleIdx="8" presStyleCnt="34"/>
      <dgm:spPr/>
    </dgm:pt>
    <dgm:pt modelId="{B532E15C-D951-4142-A1F3-6D4D7AE36F81}" type="pres">
      <dgm:prSet presAssocID="{93CA8886-761C-4299-98E2-31D02FFCBCC2}" presName="ParentAccent10" presStyleLbl="alignNode1" presStyleIdx="9" presStyleCnt="34"/>
      <dgm:spPr/>
    </dgm:pt>
    <dgm:pt modelId="{99CB1B77-F28A-480A-8524-6D087034C1E4}" type="pres">
      <dgm:prSet presAssocID="{93CA8886-761C-4299-98E2-31D02FFCBCC2}" presName="Parent" presStyleLbl="alignNode1" presStyleIdx="10" presStyleCnt="34">
        <dgm:presLayoutVars>
          <dgm:chMax val="5"/>
          <dgm:chPref val="3"/>
          <dgm:bulletEnabled val="1"/>
        </dgm:presLayoutVars>
      </dgm:prSet>
      <dgm:spPr/>
      <dgm:t>
        <a:bodyPr/>
        <a:lstStyle/>
        <a:p>
          <a:endParaRPr lang="en-AU"/>
        </a:p>
      </dgm:t>
    </dgm:pt>
    <dgm:pt modelId="{6C177EB5-31DB-4C88-B7A4-7FF0FED2DD15}" type="pres">
      <dgm:prSet presAssocID="{ACE362F5-3122-4A2E-90B6-CF72AACD8A6E}" presName="Child1Accent1" presStyleLbl="alignNode1" presStyleIdx="11" presStyleCnt="34"/>
      <dgm:spPr/>
    </dgm:pt>
    <dgm:pt modelId="{A5BA1389-893B-476B-9645-237E4D0315FA}" type="pres">
      <dgm:prSet presAssocID="{ACE362F5-3122-4A2E-90B6-CF72AACD8A6E}" presName="Child1Accent2" presStyleLbl="alignNode1" presStyleIdx="12" presStyleCnt="34"/>
      <dgm:spPr/>
    </dgm:pt>
    <dgm:pt modelId="{1657D873-6CA8-4D80-8636-1E3CB25C933D}" type="pres">
      <dgm:prSet presAssocID="{ACE362F5-3122-4A2E-90B6-CF72AACD8A6E}" presName="Child1Accent3" presStyleLbl="alignNode1" presStyleIdx="13" presStyleCnt="34"/>
      <dgm:spPr/>
    </dgm:pt>
    <dgm:pt modelId="{1509E735-5130-41E3-9784-E2574A85F701}" type="pres">
      <dgm:prSet presAssocID="{ACE362F5-3122-4A2E-90B6-CF72AACD8A6E}" presName="Child1Accent4" presStyleLbl="alignNode1" presStyleIdx="14" presStyleCnt="34"/>
      <dgm:spPr/>
    </dgm:pt>
    <dgm:pt modelId="{E4295EB2-5063-451B-9A07-6ADE67603C81}" type="pres">
      <dgm:prSet presAssocID="{ACE362F5-3122-4A2E-90B6-CF72AACD8A6E}" presName="Child1Accent5" presStyleLbl="alignNode1" presStyleIdx="15" presStyleCnt="34"/>
      <dgm:spPr/>
    </dgm:pt>
    <dgm:pt modelId="{7BB79DC8-D054-454D-A33A-90E6694560C8}" type="pres">
      <dgm:prSet presAssocID="{ACE362F5-3122-4A2E-90B6-CF72AACD8A6E}" presName="Child1Accent6" presStyleLbl="alignNode1" presStyleIdx="16" presStyleCnt="34"/>
      <dgm:spPr/>
    </dgm:pt>
    <dgm:pt modelId="{F6A2AAB4-9C3D-424F-BC4C-C279340EBE1B}" type="pres">
      <dgm:prSet presAssocID="{ACE362F5-3122-4A2E-90B6-CF72AACD8A6E}" presName="Child1Accent7" presStyleLbl="alignNode1" presStyleIdx="17" presStyleCnt="34"/>
      <dgm:spPr/>
    </dgm:pt>
    <dgm:pt modelId="{AE7E2D23-D3D1-420B-8049-87CFEC75C14F}" type="pres">
      <dgm:prSet presAssocID="{ACE362F5-3122-4A2E-90B6-CF72AACD8A6E}" presName="Child1Accent8" presStyleLbl="alignNode1" presStyleIdx="18" presStyleCnt="34"/>
      <dgm:spPr/>
    </dgm:pt>
    <dgm:pt modelId="{0C1CA5C7-AFB2-4693-87E6-09DA4329D2DD}" type="pres">
      <dgm:prSet presAssocID="{ACE362F5-3122-4A2E-90B6-CF72AACD8A6E}" presName="Child1Accent9" presStyleLbl="alignNode1" presStyleIdx="19" presStyleCnt="34"/>
      <dgm:spPr/>
    </dgm:pt>
    <dgm:pt modelId="{37D0F0A0-02E6-4690-83DC-49E2FD446FB5}" type="pres">
      <dgm:prSet presAssocID="{ACE362F5-3122-4A2E-90B6-CF72AACD8A6E}" presName="Child1" presStyleLbl="revTx" presStyleIdx="0" presStyleCnt="3">
        <dgm:presLayoutVars>
          <dgm:chMax/>
          <dgm:chPref val="0"/>
          <dgm:bulletEnabled val="1"/>
        </dgm:presLayoutVars>
      </dgm:prSet>
      <dgm:spPr/>
      <dgm:t>
        <a:bodyPr/>
        <a:lstStyle/>
        <a:p>
          <a:endParaRPr lang="en-AU"/>
        </a:p>
      </dgm:t>
    </dgm:pt>
    <dgm:pt modelId="{94F3D2A8-06FF-4FEB-ADE9-BF51A53AE383}" type="pres">
      <dgm:prSet presAssocID="{33FBB033-F4F0-4D17-BAA8-2C5782642B6A}" presName="Child2Accent1" presStyleLbl="alignNode1" presStyleIdx="20" presStyleCnt="34"/>
      <dgm:spPr/>
    </dgm:pt>
    <dgm:pt modelId="{57A23344-751D-479A-BD07-20C9D590417F}" type="pres">
      <dgm:prSet presAssocID="{33FBB033-F4F0-4D17-BAA8-2C5782642B6A}" presName="Child2Accent2" presStyleLbl="alignNode1" presStyleIdx="21" presStyleCnt="34"/>
      <dgm:spPr/>
    </dgm:pt>
    <dgm:pt modelId="{A9F73750-402D-45A6-AF5B-F2CC614ADA12}" type="pres">
      <dgm:prSet presAssocID="{33FBB033-F4F0-4D17-BAA8-2C5782642B6A}" presName="Child2Accent3" presStyleLbl="alignNode1" presStyleIdx="22" presStyleCnt="34"/>
      <dgm:spPr/>
    </dgm:pt>
    <dgm:pt modelId="{544DD91E-5EEC-4822-869F-0771B15DC8AB}" type="pres">
      <dgm:prSet presAssocID="{33FBB033-F4F0-4D17-BAA8-2C5782642B6A}" presName="Child2Accent4" presStyleLbl="alignNode1" presStyleIdx="23" presStyleCnt="34"/>
      <dgm:spPr/>
    </dgm:pt>
    <dgm:pt modelId="{B9F9496E-DF29-4AB2-B37C-124E3651AC51}" type="pres">
      <dgm:prSet presAssocID="{33FBB033-F4F0-4D17-BAA8-2C5782642B6A}" presName="Child2Accent5" presStyleLbl="alignNode1" presStyleIdx="24" presStyleCnt="34"/>
      <dgm:spPr/>
    </dgm:pt>
    <dgm:pt modelId="{B4C81965-CCA3-496E-B624-2FFCDD722377}" type="pres">
      <dgm:prSet presAssocID="{33FBB033-F4F0-4D17-BAA8-2C5782642B6A}" presName="Child2Accent6" presStyleLbl="alignNode1" presStyleIdx="25" presStyleCnt="34"/>
      <dgm:spPr/>
    </dgm:pt>
    <dgm:pt modelId="{F29F7A02-7CE6-4653-ADF8-5AB04596B6EC}" type="pres">
      <dgm:prSet presAssocID="{33FBB033-F4F0-4D17-BAA8-2C5782642B6A}" presName="Child2Accent7" presStyleLbl="alignNode1" presStyleIdx="26" presStyleCnt="34"/>
      <dgm:spPr/>
    </dgm:pt>
    <dgm:pt modelId="{50ECB618-5549-4F8B-A10F-BEEF8E06BF58}" type="pres">
      <dgm:prSet presAssocID="{33FBB033-F4F0-4D17-BAA8-2C5782642B6A}" presName="Child2" presStyleLbl="revTx" presStyleIdx="1" presStyleCnt="3">
        <dgm:presLayoutVars>
          <dgm:chMax/>
          <dgm:chPref val="0"/>
          <dgm:bulletEnabled val="1"/>
        </dgm:presLayoutVars>
      </dgm:prSet>
      <dgm:spPr/>
      <dgm:t>
        <a:bodyPr/>
        <a:lstStyle/>
        <a:p>
          <a:endParaRPr lang="en-AU"/>
        </a:p>
      </dgm:t>
    </dgm:pt>
    <dgm:pt modelId="{133AA5B3-7405-4C4A-9C06-06CF5853505A}" type="pres">
      <dgm:prSet presAssocID="{6611F63D-833F-4B23-8A0F-55FB3AAB6904}" presName="Child3Accent1" presStyleLbl="alignNode1" presStyleIdx="27" presStyleCnt="34"/>
      <dgm:spPr/>
    </dgm:pt>
    <dgm:pt modelId="{565F8A8C-A507-4B7C-9971-C265AE3FC9DA}" type="pres">
      <dgm:prSet presAssocID="{6611F63D-833F-4B23-8A0F-55FB3AAB6904}" presName="Child3Accent2" presStyleLbl="alignNode1" presStyleIdx="28" presStyleCnt="34"/>
      <dgm:spPr/>
    </dgm:pt>
    <dgm:pt modelId="{ADDAF6DD-0718-475E-8E9B-8E269F720B04}" type="pres">
      <dgm:prSet presAssocID="{6611F63D-833F-4B23-8A0F-55FB3AAB6904}" presName="Child3Accent3" presStyleLbl="alignNode1" presStyleIdx="29" presStyleCnt="34"/>
      <dgm:spPr/>
    </dgm:pt>
    <dgm:pt modelId="{4FF807D9-C62B-4C87-AD95-439F92289A3F}" type="pres">
      <dgm:prSet presAssocID="{6611F63D-833F-4B23-8A0F-55FB3AAB6904}" presName="Child3Accent4" presStyleLbl="alignNode1" presStyleIdx="30" presStyleCnt="34"/>
      <dgm:spPr/>
    </dgm:pt>
    <dgm:pt modelId="{CE5CB53E-3524-4C9E-8582-E502EB56BC95}" type="pres">
      <dgm:prSet presAssocID="{6611F63D-833F-4B23-8A0F-55FB3AAB6904}" presName="Child3Accent5" presStyleLbl="alignNode1" presStyleIdx="31" presStyleCnt="34"/>
      <dgm:spPr/>
    </dgm:pt>
    <dgm:pt modelId="{737B75A8-DF6E-448A-840A-F29316EEE193}" type="pres">
      <dgm:prSet presAssocID="{6611F63D-833F-4B23-8A0F-55FB3AAB6904}" presName="Child3Accent6" presStyleLbl="alignNode1" presStyleIdx="32" presStyleCnt="34"/>
      <dgm:spPr/>
    </dgm:pt>
    <dgm:pt modelId="{D9408952-5E25-4BA4-936B-7BFA146C6D53}" type="pres">
      <dgm:prSet presAssocID="{6611F63D-833F-4B23-8A0F-55FB3AAB6904}" presName="Child3Accent7" presStyleLbl="alignNode1" presStyleIdx="33" presStyleCnt="34"/>
      <dgm:spPr/>
    </dgm:pt>
    <dgm:pt modelId="{27BFACAA-9724-4BCC-A21C-22FBA88C59F6}" type="pres">
      <dgm:prSet presAssocID="{6611F63D-833F-4B23-8A0F-55FB3AAB6904}" presName="Child3" presStyleLbl="revTx" presStyleIdx="2" presStyleCnt="3">
        <dgm:presLayoutVars>
          <dgm:chMax/>
          <dgm:chPref val="0"/>
          <dgm:bulletEnabled val="1"/>
        </dgm:presLayoutVars>
      </dgm:prSet>
      <dgm:spPr/>
      <dgm:t>
        <a:bodyPr/>
        <a:lstStyle/>
        <a:p>
          <a:endParaRPr lang="en-AU"/>
        </a:p>
      </dgm:t>
    </dgm:pt>
  </dgm:ptLst>
  <dgm:cxnLst>
    <dgm:cxn modelId="{84EC62CB-50B5-4DD8-9F45-BC1B07FB46D9}" srcId="{93CA8886-761C-4299-98E2-31D02FFCBCC2}" destId="{ACE362F5-3122-4A2E-90B6-CF72AACD8A6E}" srcOrd="0" destOrd="0" parTransId="{60C3379F-22C0-4157-B3C2-5AC9804DB98F}" sibTransId="{B94A6CC7-AB29-4D91-AF09-174B92DE322B}"/>
    <dgm:cxn modelId="{A2857939-C055-41D4-8585-536A7B710F95}" srcId="{C492D317-E0E1-4BD6-98C9-A74126A71950}" destId="{93CA8886-761C-4299-98E2-31D02FFCBCC2}" srcOrd="0" destOrd="0" parTransId="{8CBCEDC8-5F30-4374-A092-645373F0ABD4}" sibTransId="{C4DBAD11-5041-460D-9CED-CE998B328E14}"/>
    <dgm:cxn modelId="{129159AD-E0BC-4FD8-A6D9-4ABBACC7B42A}" type="presOf" srcId="{33FBB033-F4F0-4D17-BAA8-2C5782642B6A}" destId="{50ECB618-5549-4F8B-A10F-BEEF8E06BF58}" srcOrd="0" destOrd="0" presId="urn:microsoft.com/office/officeart/2011/layout/ConvergingText"/>
    <dgm:cxn modelId="{070483DC-C753-44A4-81AE-357989837895}" type="presOf" srcId="{6611F63D-833F-4B23-8A0F-55FB3AAB6904}" destId="{27BFACAA-9724-4BCC-A21C-22FBA88C59F6}" srcOrd="0" destOrd="0" presId="urn:microsoft.com/office/officeart/2011/layout/ConvergingText"/>
    <dgm:cxn modelId="{99D58CC0-3D44-4CE0-A131-AC812738A881}" type="presOf" srcId="{93CA8886-761C-4299-98E2-31D02FFCBCC2}" destId="{99CB1B77-F28A-480A-8524-6D087034C1E4}" srcOrd="0" destOrd="0" presId="urn:microsoft.com/office/officeart/2011/layout/ConvergingText"/>
    <dgm:cxn modelId="{7714E5DC-025A-4EBB-A9D3-A059C886DFF5}" srcId="{93CA8886-761C-4299-98E2-31D02FFCBCC2}" destId="{6611F63D-833F-4B23-8A0F-55FB3AAB6904}" srcOrd="2" destOrd="0" parTransId="{6285803F-2A9A-40EB-8432-3A7FFCB4F9E2}" sibTransId="{055CFA7D-E7F8-4585-96D5-F114E1D38DAC}"/>
    <dgm:cxn modelId="{D1DEAD8D-5DF7-4552-BAB6-D9EAE999D7CE}" srcId="{93CA8886-761C-4299-98E2-31D02FFCBCC2}" destId="{33FBB033-F4F0-4D17-BAA8-2C5782642B6A}" srcOrd="1" destOrd="0" parTransId="{5A086A2A-2297-4357-99B2-D3BE718F403C}" sibTransId="{FC0E14EC-F7E7-4500-B4AD-E7BFE0B3726C}"/>
    <dgm:cxn modelId="{34021FFC-BA1F-4AFC-9861-6CBE68B52A66}" type="presOf" srcId="{ACE362F5-3122-4A2E-90B6-CF72AACD8A6E}" destId="{37D0F0A0-02E6-4690-83DC-49E2FD446FB5}" srcOrd="0" destOrd="0" presId="urn:microsoft.com/office/officeart/2011/layout/ConvergingText"/>
    <dgm:cxn modelId="{BE6CF699-1090-4749-927E-A9B586701796}" type="presOf" srcId="{C492D317-E0E1-4BD6-98C9-A74126A71950}" destId="{591D24B7-A804-41B0-988D-197C098840CE}" srcOrd="0" destOrd="0" presId="urn:microsoft.com/office/officeart/2011/layout/ConvergingText"/>
    <dgm:cxn modelId="{6DA93B8D-6432-47E9-AB76-BE87DCC22DF2}" type="presParOf" srcId="{591D24B7-A804-41B0-988D-197C098840CE}" destId="{8800D56E-CFA3-4847-866F-B534841E1040}" srcOrd="0" destOrd="0" presId="urn:microsoft.com/office/officeart/2011/layout/ConvergingText"/>
    <dgm:cxn modelId="{126B0A06-3E62-49AC-BA8D-D7FCE179E323}" type="presParOf" srcId="{8800D56E-CFA3-4847-866F-B534841E1040}" destId="{42620A25-9731-4B0B-AD4E-C9FD100F12AC}" srcOrd="0" destOrd="0" presId="urn:microsoft.com/office/officeart/2011/layout/ConvergingText"/>
    <dgm:cxn modelId="{B0522107-7232-48DB-AD7E-851F19B324DC}" type="presParOf" srcId="{8800D56E-CFA3-4847-866F-B534841E1040}" destId="{A35C8F3D-5F17-4514-8E60-EDEE1ADC5EA4}" srcOrd="1" destOrd="0" presId="urn:microsoft.com/office/officeart/2011/layout/ConvergingText"/>
    <dgm:cxn modelId="{D8AA0C2E-69A6-4C01-9D54-754C64FCFAAB}" type="presParOf" srcId="{8800D56E-CFA3-4847-866F-B534841E1040}" destId="{453AACC7-1007-4D4C-80D6-E46B6E71BA82}" srcOrd="2" destOrd="0" presId="urn:microsoft.com/office/officeart/2011/layout/ConvergingText"/>
    <dgm:cxn modelId="{7F7D1EFD-9BA4-4BAD-9CFC-32A666E58FD1}" type="presParOf" srcId="{8800D56E-CFA3-4847-866F-B534841E1040}" destId="{65FDD9CD-6A1D-45DB-8EEA-B35BA260E624}" srcOrd="3" destOrd="0" presId="urn:microsoft.com/office/officeart/2011/layout/ConvergingText"/>
    <dgm:cxn modelId="{9127ED0B-1CF8-4331-BFF5-60007ECB9E3F}" type="presParOf" srcId="{8800D56E-CFA3-4847-866F-B534841E1040}" destId="{B423B267-934B-4AC3-988E-50439B59E74E}" srcOrd="4" destOrd="0" presId="urn:microsoft.com/office/officeart/2011/layout/ConvergingText"/>
    <dgm:cxn modelId="{40A900D6-8389-4D95-909A-87ABE66DCBC5}" type="presParOf" srcId="{8800D56E-CFA3-4847-866F-B534841E1040}" destId="{22DA4D48-FA1A-4275-8F83-C41461620934}" srcOrd="5" destOrd="0" presId="urn:microsoft.com/office/officeart/2011/layout/ConvergingText"/>
    <dgm:cxn modelId="{58BB161E-84A6-418D-8A5F-C833A93840AF}" type="presParOf" srcId="{8800D56E-CFA3-4847-866F-B534841E1040}" destId="{8266927B-BD74-43CC-BB46-744EC792CB6B}" srcOrd="6" destOrd="0" presId="urn:microsoft.com/office/officeart/2011/layout/ConvergingText"/>
    <dgm:cxn modelId="{52BD6111-5F59-443B-AAF9-1B433F5440B2}" type="presParOf" srcId="{8800D56E-CFA3-4847-866F-B534841E1040}" destId="{F7473462-4C7D-4DEE-8E55-4CEC51CE44D0}" srcOrd="7" destOrd="0" presId="urn:microsoft.com/office/officeart/2011/layout/ConvergingText"/>
    <dgm:cxn modelId="{56EDA194-AAEF-4C71-964A-84C321ABD518}" type="presParOf" srcId="{8800D56E-CFA3-4847-866F-B534841E1040}" destId="{C2E60226-85D1-4F20-B174-D9B07C4F89F8}" srcOrd="8" destOrd="0" presId="urn:microsoft.com/office/officeart/2011/layout/ConvergingText"/>
    <dgm:cxn modelId="{0D3E99C1-3E98-4720-80DA-0EE2BC8EE9A3}" type="presParOf" srcId="{8800D56E-CFA3-4847-866F-B534841E1040}" destId="{B532E15C-D951-4142-A1F3-6D4D7AE36F81}" srcOrd="9" destOrd="0" presId="urn:microsoft.com/office/officeart/2011/layout/ConvergingText"/>
    <dgm:cxn modelId="{B9871BDD-015C-4F34-8420-9310C0E66E39}" type="presParOf" srcId="{8800D56E-CFA3-4847-866F-B534841E1040}" destId="{99CB1B77-F28A-480A-8524-6D087034C1E4}" srcOrd="10" destOrd="0" presId="urn:microsoft.com/office/officeart/2011/layout/ConvergingText"/>
    <dgm:cxn modelId="{24561301-956E-40E1-99AB-176F34C2018F}" type="presParOf" srcId="{8800D56E-CFA3-4847-866F-B534841E1040}" destId="{6C177EB5-31DB-4C88-B7A4-7FF0FED2DD15}" srcOrd="11" destOrd="0" presId="urn:microsoft.com/office/officeart/2011/layout/ConvergingText"/>
    <dgm:cxn modelId="{F2BED88A-21A6-4099-B8E4-EA20965E3386}" type="presParOf" srcId="{8800D56E-CFA3-4847-866F-B534841E1040}" destId="{A5BA1389-893B-476B-9645-237E4D0315FA}" srcOrd="12" destOrd="0" presId="urn:microsoft.com/office/officeart/2011/layout/ConvergingText"/>
    <dgm:cxn modelId="{6E9D0752-0749-4110-A96C-F916BA4BAFE1}" type="presParOf" srcId="{8800D56E-CFA3-4847-866F-B534841E1040}" destId="{1657D873-6CA8-4D80-8636-1E3CB25C933D}" srcOrd="13" destOrd="0" presId="urn:microsoft.com/office/officeart/2011/layout/ConvergingText"/>
    <dgm:cxn modelId="{F69A2A53-DA0A-435F-879C-496C32A09AA7}" type="presParOf" srcId="{8800D56E-CFA3-4847-866F-B534841E1040}" destId="{1509E735-5130-41E3-9784-E2574A85F701}" srcOrd="14" destOrd="0" presId="urn:microsoft.com/office/officeart/2011/layout/ConvergingText"/>
    <dgm:cxn modelId="{D29DB3E7-6E36-447C-BA37-4C237C3A2CCD}" type="presParOf" srcId="{8800D56E-CFA3-4847-866F-B534841E1040}" destId="{E4295EB2-5063-451B-9A07-6ADE67603C81}" srcOrd="15" destOrd="0" presId="urn:microsoft.com/office/officeart/2011/layout/ConvergingText"/>
    <dgm:cxn modelId="{9143E8FD-0B27-4907-B5E8-B6B1D8534E3B}" type="presParOf" srcId="{8800D56E-CFA3-4847-866F-B534841E1040}" destId="{7BB79DC8-D054-454D-A33A-90E6694560C8}" srcOrd="16" destOrd="0" presId="urn:microsoft.com/office/officeart/2011/layout/ConvergingText"/>
    <dgm:cxn modelId="{682BCE8D-22C5-4AE4-891C-8864AB669FB5}" type="presParOf" srcId="{8800D56E-CFA3-4847-866F-B534841E1040}" destId="{F6A2AAB4-9C3D-424F-BC4C-C279340EBE1B}" srcOrd="17" destOrd="0" presId="urn:microsoft.com/office/officeart/2011/layout/ConvergingText"/>
    <dgm:cxn modelId="{76D43C90-0E3E-4DEA-80C2-910142580A1B}" type="presParOf" srcId="{8800D56E-CFA3-4847-866F-B534841E1040}" destId="{AE7E2D23-D3D1-420B-8049-87CFEC75C14F}" srcOrd="18" destOrd="0" presId="urn:microsoft.com/office/officeart/2011/layout/ConvergingText"/>
    <dgm:cxn modelId="{43B5793F-A344-4250-AB09-7C6410305EC5}" type="presParOf" srcId="{8800D56E-CFA3-4847-866F-B534841E1040}" destId="{0C1CA5C7-AFB2-4693-87E6-09DA4329D2DD}" srcOrd="19" destOrd="0" presId="urn:microsoft.com/office/officeart/2011/layout/ConvergingText"/>
    <dgm:cxn modelId="{FFD0184D-76BF-425C-9F9A-A10C78A0A851}" type="presParOf" srcId="{8800D56E-CFA3-4847-866F-B534841E1040}" destId="{37D0F0A0-02E6-4690-83DC-49E2FD446FB5}" srcOrd="20" destOrd="0" presId="urn:microsoft.com/office/officeart/2011/layout/ConvergingText"/>
    <dgm:cxn modelId="{E3211B3D-8937-4636-B6B2-2BB2C52FA372}" type="presParOf" srcId="{8800D56E-CFA3-4847-866F-B534841E1040}" destId="{94F3D2A8-06FF-4FEB-ADE9-BF51A53AE383}" srcOrd="21" destOrd="0" presId="urn:microsoft.com/office/officeart/2011/layout/ConvergingText"/>
    <dgm:cxn modelId="{3DC51E32-B191-4707-B01C-B05644AFDA1C}" type="presParOf" srcId="{8800D56E-CFA3-4847-866F-B534841E1040}" destId="{57A23344-751D-479A-BD07-20C9D590417F}" srcOrd="22" destOrd="0" presId="urn:microsoft.com/office/officeart/2011/layout/ConvergingText"/>
    <dgm:cxn modelId="{A423A4D1-6010-487B-A38D-F960EC160ECF}" type="presParOf" srcId="{8800D56E-CFA3-4847-866F-B534841E1040}" destId="{A9F73750-402D-45A6-AF5B-F2CC614ADA12}" srcOrd="23" destOrd="0" presId="urn:microsoft.com/office/officeart/2011/layout/ConvergingText"/>
    <dgm:cxn modelId="{E942E020-79CD-4B99-A950-37F61E3D85B8}" type="presParOf" srcId="{8800D56E-CFA3-4847-866F-B534841E1040}" destId="{544DD91E-5EEC-4822-869F-0771B15DC8AB}" srcOrd="24" destOrd="0" presId="urn:microsoft.com/office/officeart/2011/layout/ConvergingText"/>
    <dgm:cxn modelId="{0D2C6024-6FE0-4AD6-8375-8233AD84926B}" type="presParOf" srcId="{8800D56E-CFA3-4847-866F-B534841E1040}" destId="{B9F9496E-DF29-4AB2-B37C-124E3651AC51}" srcOrd="25" destOrd="0" presId="urn:microsoft.com/office/officeart/2011/layout/ConvergingText"/>
    <dgm:cxn modelId="{F3992C07-0DEB-4C5A-ACD1-E8581AB67CF7}" type="presParOf" srcId="{8800D56E-CFA3-4847-866F-B534841E1040}" destId="{B4C81965-CCA3-496E-B624-2FFCDD722377}" srcOrd="26" destOrd="0" presId="urn:microsoft.com/office/officeart/2011/layout/ConvergingText"/>
    <dgm:cxn modelId="{2D035837-6361-480E-A046-1D83AE03D998}" type="presParOf" srcId="{8800D56E-CFA3-4847-866F-B534841E1040}" destId="{F29F7A02-7CE6-4653-ADF8-5AB04596B6EC}" srcOrd="27" destOrd="0" presId="urn:microsoft.com/office/officeart/2011/layout/ConvergingText"/>
    <dgm:cxn modelId="{D14087B2-B282-4615-AA48-D185D54355E3}" type="presParOf" srcId="{8800D56E-CFA3-4847-866F-B534841E1040}" destId="{50ECB618-5549-4F8B-A10F-BEEF8E06BF58}" srcOrd="28" destOrd="0" presId="urn:microsoft.com/office/officeart/2011/layout/ConvergingText"/>
    <dgm:cxn modelId="{70125326-1CFA-44D7-80BB-CCED25FA7F5C}" type="presParOf" srcId="{8800D56E-CFA3-4847-866F-B534841E1040}" destId="{133AA5B3-7405-4C4A-9C06-06CF5853505A}" srcOrd="29" destOrd="0" presId="urn:microsoft.com/office/officeart/2011/layout/ConvergingText"/>
    <dgm:cxn modelId="{D821814E-F030-4F22-835B-F136215180E7}" type="presParOf" srcId="{8800D56E-CFA3-4847-866F-B534841E1040}" destId="{565F8A8C-A507-4B7C-9971-C265AE3FC9DA}" srcOrd="30" destOrd="0" presId="urn:microsoft.com/office/officeart/2011/layout/ConvergingText"/>
    <dgm:cxn modelId="{68A95A7F-E3DE-43CB-B7FC-4113BE9099EC}" type="presParOf" srcId="{8800D56E-CFA3-4847-866F-B534841E1040}" destId="{ADDAF6DD-0718-475E-8E9B-8E269F720B04}" srcOrd="31" destOrd="0" presId="urn:microsoft.com/office/officeart/2011/layout/ConvergingText"/>
    <dgm:cxn modelId="{47FFC7F7-336F-4042-B319-932F89721E53}" type="presParOf" srcId="{8800D56E-CFA3-4847-866F-B534841E1040}" destId="{4FF807D9-C62B-4C87-AD95-439F92289A3F}" srcOrd="32" destOrd="0" presId="urn:microsoft.com/office/officeart/2011/layout/ConvergingText"/>
    <dgm:cxn modelId="{51557AAC-462F-492B-8901-FFFADEBADE0F}" type="presParOf" srcId="{8800D56E-CFA3-4847-866F-B534841E1040}" destId="{CE5CB53E-3524-4C9E-8582-E502EB56BC95}" srcOrd="33" destOrd="0" presId="urn:microsoft.com/office/officeart/2011/layout/ConvergingText"/>
    <dgm:cxn modelId="{D25D9CA9-8AB4-42AE-9E2F-043411A581F1}" type="presParOf" srcId="{8800D56E-CFA3-4847-866F-B534841E1040}" destId="{737B75A8-DF6E-448A-840A-F29316EEE193}" srcOrd="34" destOrd="0" presId="urn:microsoft.com/office/officeart/2011/layout/ConvergingText"/>
    <dgm:cxn modelId="{84F992A4-785F-4AAF-9A57-23B4F996F9DA}" type="presParOf" srcId="{8800D56E-CFA3-4847-866F-B534841E1040}" destId="{D9408952-5E25-4BA4-936B-7BFA146C6D53}" srcOrd="35" destOrd="0" presId="urn:microsoft.com/office/officeart/2011/layout/ConvergingText"/>
    <dgm:cxn modelId="{4B50E4B5-4EED-400D-8039-2BD36D914797}" type="presParOf" srcId="{8800D56E-CFA3-4847-866F-B534841E1040}" destId="{27BFACAA-9724-4BCC-A21C-22FBA88C59F6}" srcOrd="36" destOrd="0" presId="urn:microsoft.com/office/officeart/2011/layout/ConvergingTex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2A3F66F-B1BA-44B8-AEE8-BC7CFBEB47A9}" type="doc">
      <dgm:prSet loTypeId="urn:microsoft.com/office/officeart/2005/8/layout/hProcess3" loCatId="process" qsTypeId="urn:microsoft.com/office/officeart/2005/8/quickstyle/simple1" qsCatId="simple" csTypeId="urn:microsoft.com/office/officeart/2005/8/colors/accent1_2" csCatId="accent1" phldr="1"/>
      <dgm:spPr/>
      <dgm:t>
        <a:bodyPr/>
        <a:lstStyle/>
        <a:p>
          <a:endParaRPr lang="en-AU"/>
        </a:p>
      </dgm:t>
    </dgm:pt>
    <dgm:pt modelId="{433ADE61-A648-4381-AD35-B95DC22585C2}">
      <dgm:prSet phldrT="[Text]"/>
      <dgm:spPr/>
      <dgm:t>
        <a:bodyPr/>
        <a:lstStyle/>
        <a:p>
          <a:r>
            <a:rPr lang="en-AU" dirty="0" smtClean="0"/>
            <a:t>Inform</a:t>
          </a:r>
          <a:endParaRPr lang="en-AU" dirty="0"/>
        </a:p>
      </dgm:t>
    </dgm:pt>
    <dgm:pt modelId="{94CDB547-A2F3-4259-B896-5AB664063AF5}" type="parTrans" cxnId="{02E50D50-C909-4F52-AE50-75D707798391}">
      <dgm:prSet/>
      <dgm:spPr/>
      <dgm:t>
        <a:bodyPr/>
        <a:lstStyle/>
        <a:p>
          <a:endParaRPr lang="en-AU"/>
        </a:p>
      </dgm:t>
    </dgm:pt>
    <dgm:pt modelId="{12388122-4A6B-4BCC-B7C2-6FC87895D511}" type="sibTrans" cxnId="{02E50D50-C909-4F52-AE50-75D707798391}">
      <dgm:prSet/>
      <dgm:spPr/>
      <dgm:t>
        <a:bodyPr/>
        <a:lstStyle/>
        <a:p>
          <a:endParaRPr lang="en-AU"/>
        </a:p>
      </dgm:t>
    </dgm:pt>
    <dgm:pt modelId="{2C8C84F5-BA78-4BFF-9416-F77BECA37A04}">
      <dgm:prSet phldrT="[Text]" custT="1"/>
      <dgm:spPr/>
      <dgm:t>
        <a:bodyPr/>
        <a:lstStyle/>
        <a:p>
          <a:r>
            <a:rPr lang="en-AU" sz="1200" dirty="0" smtClean="0">
              <a:latin typeface="Verdana" panose="020B0604030504040204" pitchFamily="34" charset="0"/>
              <a:ea typeface="Verdana" panose="020B0604030504040204" pitchFamily="34" charset="0"/>
              <a:cs typeface="Verdana" panose="020B0604030504040204" pitchFamily="34" charset="0"/>
            </a:rPr>
            <a:t>Let staff know what has been achieved. Produce charts and notices so staff and customers can see efforts in protecting the environment. </a:t>
          </a:r>
        </a:p>
      </dgm:t>
    </dgm:pt>
    <dgm:pt modelId="{7AFCAE9B-0554-4591-925E-AE31CFD3DBAB}" type="parTrans" cxnId="{9EC999B6-180B-4716-AEB8-B93A5E8B67D1}">
      <dgm:prSet/>
      <dgm:spPr/>
      <dgm:t>
        <a:bodyPr/>
        <a:lstStyle/>
        <a:p>
          <a:endParaRPr lang="en-AU"/>
        </a:p>
      </dgm:t>
    </dgm:pt>
    <dgm:pt modelId="{63F6C799-1810-4BE0-BB5C-42B24A4FE7E1}" type="sibTrans" cxnId="{9EC999B6-180B-4716-AEB8-B93A5E8B67D1}">
      <dgm:prSet/>
      <dgm:spPr/>
      <dgm:t>
        <a:bodyPr/>
        <a:lstStyle/>
        <a:p>
          <a:endParaRPr lang="en-AU"/>
        </a:p>
      </dgm:t>
    </dgm:pt>
    <dgm:pt modelId="{089D2B52-7F9C-4F44-8FD9-1BF96BACC3D6}">
      <dgm:prSet phldrT="[Text]"/>
      <dgm:spPr/>
      <dgm:t>
        <a:bodyPr/>
        <a:lstStyle/>
        <a:p>
          <a:r>
            <a:rPr lang="en-AU" dirty="0" smtClean="0"/>
            <a:t>Measure</a:t>
          </a:r>
          <a:endParaRPr lang="en-AU" dirty="0"/>
        </a:p>
      </dgm:t>
    </dgm:pt>
    <dgm:pt modelId="{4A56937A-B30E-4214-9938-DF3C7DDE22D0}" type="parTrans" cxnId="{C1EF8884-244A-45DA-B5A8-1CCAFF5BCF5B}">
      <dgm:prSet/>
      <dgm:spPr/>
      <dgm:t>
        <a:bodyPr/>
        <a:lstStyle/>
        <a:p>
          <a:endParaRPr lang="en-AU"/>
        </a:p>
      </dgm:t>
    </dgm:pt>
    <dgm:pt modelId="{D4D69837-509C-40ED-925D-5082720DB434}" type="sibTrans" cxnId="{C1EF8884-244A-45DA-B5A8-1CCAFF5BCF5B}">
      <dgm:prSet/>
      <dgm:spPr/>
      <dgm:t>
        <a:bodyPr/>
        <a:lstStyle/>
        <a:p>
          <a:endParaRPr lang="en-AU"/>
        </a:p>
      </dgm:t>
    </dgm:pt>
    <dgm:pt modelId="{CB0E5BEA-64B4-4218-BF6A-B8709FA3FD71}">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Demonstrate savings in electricity, CO2,  how much paper, aluminium has been recycled or water saved, what does this means for them? </a:t>
          </a:r>
          <a:endParaRPr lang="en-AU" dirty="0"/>
        </a:p>
      </dgm:t>
    </dgm:pt>
    <dgm:pt modelId="{79BFB70C-7C6F-481B-9639-5AD8011E87C6}" type="parTrans" cxnId="{7C12D56F-00EE-499F-ABD5-3D3FE52B1844}">
      <dgm:prSet/>
      <dgm:spPr/>
      <dgm:t>
        <a:bodyPr/>
        <a:lstStyle/>
        <a:p>
          <a:endParaRPr lang="en-AU"/>
        </a:p>
      </dgm:t>
    </dgm:pt>
    <dgm:pt modelId="{4D365AF3-7187-489F-A6CC-B0C2C0D0A837}" type="sibTrans" cxnId="{7C12D56F-00EE-499F-ABD5-3D3FE52B1844}">
      <dgm:prSet/>
      <dgm:spPr/>
      <dgm:t>
        <a:bodyPr/>
        <a:lstStyle/>
        <a:p>
          <a:endParaRPr lang="en-AU"/>
        </a:p>
      </dgm:t>
    </dgm:pt>
    <dgm:pt modelId="{43C1AF50-0CB6-438D-976B-77569CEEE72B}">
      <dgm:prSet phldrT="[Text]"/>
      <dgm:spPr/>
      <dgm:t>
        <a:bodyPr/>
        <a:lstStyle/>
        <a:p>
          <a:r>
            <a:rPr lang="en-AU" dirty="0" smtClean="0"/>
            <a:t>Improve</a:t>
          </a:r>
          <a:endParaRPr lang="en-AU" dirty="0"/>
        </a:p>
      </dgm:t>
    </dgm:pt>
    <dgm:pt modelId="{E45F7EE5-4DF8-400B-87E6-226E58A4E3AD}" type="parTrans" cxnId="{7C4FA0EE-9C77-4995-97E2-DBABEBC0A0C5}">
      <dgm:prSet/>
      <dgm:spPr/>
      <dgm:t>
        <a:bodyPr/>
        <a:lstStyle/>
        <a:p>
          <a:endParaRPr lang="en-AU"/>
        </a:p>
      </dgm:t>
    </dgm:pt>
    <dgm:pt modelId="{E4DC8E05-FF5F-4089-83E3-22BFD0CCB4AC}" type="sibTrans" cxnId="{7C4FA0EE-9C77-4995-97E2-DBABEBC0A0C5}">
      <dgm:prSet/>
      <dgm:spPr/>
      <dgm:t>
        <a:bodyPr/>
        <a:lstStyle/>
        <a:p>
          <a:endParaRPr lang="en-AU"/>
        </a:p>
      </dgm:t>
    </dgm:pt>
    <dgm:pt modelId="{0E8B10F6-BF04-4AC1-9719-FC530A5861AF}">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Products and processes change fast and often. Environmentally sustainability takes time. Future plans, need to include more energy efficient standards. This can take years and needs reviewing  - technology changes. Eco-friendly products today will be replaced by more Eco-friendly products tomorrow.</a:t>
          </a:r>
          <a:endParaRPr lang="en-AU" dirty="0"/>
        </a:p>
      </dgm:t>
    </dgm:pt>
    <dgm:pt modelId="{655F4E4F-57EA-475B-B34E-445B2C5BFAEC}" type="parTrans" cxnId="{9B362CDE-A9AE-42B7-A3F7-05D7AEBF4162}">
      <dgm:prSet/>
      <dgm:spPr/>
      <dgm:t>
        <a:bodyPr/>
        <a:lstStyle/>
        <a:p>
          <a:endParaRPr lang="en-AU"/>
        </a:p>
      </dgm:t>
    </dgm:pt>
    <dgm:pt modelId="{37AE8BBB-4495-48D5-8CB7-73DC4B15D088}" type="sibTrans" cxnId="{9B362CDE-A9AE-42B7-A3F7-05D7AEBF4162}">
      <dgm:prSet/>
      <dgm:spPr/>
      <dgm:t>
        <a:bodyPr/>
        <a:lstStyle/>
        <a:p>
          <a:endParaRPr lang="en-AU"/>
        </a:p>
      </dgm:t>
    </dgm:pt>
    <dgm:pt modelId="{EF1AD339-891C-488E-B91B-D761781A1C4C}" type="pres">
      <dgm:prSet presAssocID="{C2A3F66F-B1BA-44B8-AEE8-BC7CFBEB47A9}" presName="Name0" presStyleCnt="0">
        <dgm:presLayoutVars>
          <dgm:dir/>
          <dgm:animLvl val="lvl"/>
          <dgm:resizeHandles val="exact"/>
        </dgm:presLayoutVars>
      </dgm:prSet>
      <dgm:spPr/>
      <dgm:t>
        <a:bodyPr/>
        <a:lstStyle/>
        <a:p>
          <a:endParaRPr lang="en-AU"/>
        </a:p>
      </dgm:t>
    </dgm:pt>
    <dgm:pt modelId="{8AACBD80-3C13-4F77-9F01-D725C9E2F08D}" type="pres">
      <dgm:prSet presAssocID="{C2A3F66F-B1BA-44B8-AEE8-BC7CFBEB47A9}" presName="dummy" presStyleCnt="0"/>
      <dgm:spPr/>
    </dgm:pt>
    <dgm:pt modelId="{27B4DF1B-6239-458C-80C5-796F7092233A}" type="pres">
      <dgm:prSet presAssocID="{C2A3F66F-B1BA-44B8-AEE8-BC7CFBEB47A9}" presName="linH" presStyleCnt="0"/>
      <dgm:spPr/>
    </dgm:pt>
    <dgm:pt modelId="{3ED229DA-6980-4856-BCD1-D6AA75F0D1CD}" type="pres">
      <dgm:prSet presAssocID="{C2A3F66F-B1BA-44B8-AEE8-BC7CFBEB47A9}" presName="padding1" presStyleCnt="0"/>
      <dgm:spPr/>
    </dgm:pt>
    <dgm:pt modelId="{7CDD96C4-BED5-4C31-9C0D-A1DBCE03C578}" type="pres">
      <dgm:prSet presAssocID="{433ADE61-A648-4381-AD35-B95DC22585C2}" presName="linV" presStyleCnt="0"/>
      <dgm:spPr/>
    </dgm:pt>
    <dgm:pt modelId="{27E6072C-FAEB-4452-AD38-2E93155C8038}" type="pres">
      <dgm:prSet presAssocID="{433ADE61-A648-4381-AD35-B95DC22585C2}" presName="spVertical1" presStyleCnt="0"/>
      <dgm:spPr/>
    </dgm:pt>
    <dgm:pt modelId="{8EA1CA5E-54F6-4E3D-929D-A5A65863D523}" type="pres">
      <dgm:prSet presAssocID="{433ADE61-A648-4381-AD35-B95DC22585C2}" presName="parTx" presStyleLbl="revTx" presStyleIdx="0" presStyleCnt="6">
        <dgm:presLayoutVars>
          <dgm:chMax val="0"/>
          <dgm:chPref val="0"/>
          <dgm:bulletEnabled val="1"/>
        </dgm:presLayoutVars>
      </dgm:prSet>
      <dgm:spPr/>
      <dgm:t>
        <a:bodyPr/>
        <a:lstStyle/>
        <a:p>
          <a:endParaRPr lang="en-AU"/>
        </a:p>
      </dgm:t>
    </dgm:pt>
    <dgm:pt modelId="{F2D08945-B736-4D1C-88F1-DE327ABB9CBF}" type="pres">
      <dgm:prSet presAssocID="{433ADE61-A648-4381-AD35-B95DC22585C2}" presName="spVertical2" presStyleCnt="0"/>
      <dgm:spPr/>
    </dgm:pt>
    <dgm:pt modelId="{F3D918C8-F4AE-4261-AA0C-5B301D520794}" type="pres">
      <dgm:prSet presAssocID="{433ADE61-A648-4381-AD35-B95DC22585C2}" presName="spVertical3" presStyleCnt="0"/>
      <dgm:spPr/>
    </dgm:pt>
    <dgm:pt modelId="{0E7D55CE-0EDF-4F49-A25F-AE39F95F2BE1}" type="pres">
      <dgm:prSet presAssocID="{433ADE61-A648-4381-AD35-B95DC22585C2}" presName="desTx" presStyleLbl="revTx" presStyleIdx="1" presStyleCnt="6">
        <dgm:presLayoutVars>
          <dgm:bulletEnabled val="1"/>
        </dgm:presLayoutVars>
      </dgm:prSet>
      <dgm:spPr/>
      <dgm:t>
        <a:bodyPr/>
        <a:lstStyle/>
        <a:p>
          <a:endParaRPr lang="en-AU"/>
        </a:p>
      </dgm:t>
    </dgm:pt>
    <dgm:pt modelId="{87D610F6-5326-4DAB-9046-F597797DAFC5}" type="pres">
      <dgm:prSet presAssocID="{12388122-4A6B-4BCC-B7C2-6FC87895D511}" presName="space" presStyleCnt="0"/>
      <dgm:spPr/>
    </dgm:pt>
    <dgm:pt modelId="{6F34D506-310B-4402-A6C7-1F11A07C6E2C}" type="pres">
      <dgm:prSet presAssocID="{089D2B52-7F9C-4F44-8FD9-1BF96BACC3D6}" presName="linV" presStyleCnt="0"/>
      <dgm:spPr/>
    </dgm:pt>
    <dgm:pt modelId="{E9B80538-9491-4A13-B0A6-8A045871E299}" type="pres">
      <dgm:prSet presAssocID="{089D2B52-7F9C-4F44-8FD9-1BF96BACC3D6}" presName="spVertical1" presStyleCnt="0"/>
      <dgm:spPr/>
    </dgm:pt>
    <dgm:pt modelId="{E93C2D66-F9CB-40EC-A9CA-CF1A47D7953F}" type="pres">
      <dgm:prSet presAssocID="{089D2B52-7F9C-4F44-8FD9-1BF96BACC3D6}" presName="parTx" presStyleLbl="revTx" presStyleIdx="2" presStyleCnt="6">
        <dgm:presLayoutVars>
          <dgm:chMax val="0"/>
          <dgm:chPref val="0"/>
          <dgm:bulletEnabled val="1"/>
        </dgm:presLayoutVars>
      </dgm:prSet>
      <dgm:spPr/>
      <dgm:t>
        <a:bodyPr/>
        <a:lstStyle/>
        <a:p>
          <a:endParaRPr lang="en-AU"/>
        </a:p>
      </dgm:t>
    </dgm:pt>
    <dgm:pt modelId="{94D3ABC7-70E0-4D4E-993E-DE6DF00DB2B0}" type="pres">
      <dgm:prSet presAssocID="{089D2B52-7F9C-4F44-8FD9-1BF96BACC3D6}" presName="spVertical2" presStyleCnt="0"/>
      <dgm:spPr/>
    </dgm:pt>
    <dgm:pt modelId="{DD2A7C8F-C7D5-49F4-9A4D-7A117687EFD9}" type="pres">
      <dgm:prSet presAssocID="{089D2B52-7F9C-4F44-8FD9-1BF96BACC3D6}" presName="spVertical3" presStyleCnt="0"/>
      <dgm:spPr/>
    </dgm:pt>
    <dgm:pt modelId="{7A3E1AD7-6FCC-4E29-9F3A-4280939129D9}" type="pres">
      <dgm:prSet presAssocID="{089D2B52-7F9C-4F44-8FD9-1BF96BACC3D6}" presName="desTx" presStyleLbl="revTx" presStyleIdx="3" presStyleCnt="6">
        <dgm:presLayoutVars>
          <dgm:bulletEnabled val="1"/>
        </dgm:presLayoutVars>
      </dgm:prSet>
      <dgm:spPr/>
      <dgm:t>
        <a:bodyPr/>
        <a:lstStyle/>
        <a:p>
          <a:endParaRPr lang="en-AU"/>
        </a:p>
      </dgm:t>
    </dgm:pt>
    <dgm:pt modelId="{E4952B02-E154-4C1A-BD76-4003669A5964}" type="pres">
      <dgm:prSet presAssocID="{D4D69837-509C-40ED-925D-5082720DB434}" presName="space" presStyleCnt="0"/>
      <dgm:spPr/>
    </dgm:pt>
    <dgm:pt modelId="{B3F298A4-3633-436E-9218-3F5E3D92C7FA}" type="pres">
      <dgm:prSet presAssocID="{43C1AF50-0CB6-438D-976B-77569CEEE72B}" presName="linV" presStyleCnt="0"/>
      <dgm:spPr/>
    </dgm:pt>
    <dgm:pt modelId="{E49293F7-8367-4B38-B650-AF0E8BE5FC1B}" type="pres">
      <dgm:prSet presAssocID="{43C1AF50-0CB6-438D-976B-77569CEEE72B}" presName="spVertical1" presStyleCnt="0"/>
      <dgm:spPr/>
    </dgm:pt>
    <dgm:pt modelId="{F08361B4-5656-40AD-97CF-E12D6C64642D}" type="pres">
      <dgm:prSet presAssocID="{43C1AF50-0CB6-438D-976B-77569CEEE72B}" presName="parTx" presStyleLbl="revTx" presStyleIdx="4" presStyleCnt="6">
        <dgm:presLayoutVars>
          <dgm:chMax val="0"/>
          <dgm:chPref val="0"/>
          <dgm:bulletEnabled val="1"/>
        </dgm:presLayoutVars>
      </dgm:prSet>
      <dgm:spPr/>
      <dgm:t>
        <a:bodyPr/>
        <a:lstStyle/>
        <a:p>
          <a:endParaRPr lang="en-AU"/>
        </a:p>
      </dgm:t>
    </dgm:pt>
    <dgm:pt modelId="{026002D5-0DF5-4997-BE47-8D71EB885C3A}" type="pres">
      <dgm:prSet presAssocID="{43C1AF50-0CB6-438D-976B-77569CEEE72B}" presName="spVertical2" presStyleCnt="0"/>
      <dgm:spPr/>
    </dgm:pt>
    <dgm:pt modelId="{1EB30BAE-EEDC-465C-8655-B0B3CBB9A474}" type="pres">
      <dgm:prSet presAssocID="{43C1AF50-0CB6-438D-976B-77569CEEE72B}" presName="spVertical3" presStyleCnt="0"/>
      <dgm:spPr/>
    </dgm:pt>
    <dgm:pt modelId="{BDA7AD59-EEE7-48DC-A0AB-203DC75DD553}" type="pres">
      <dgm:prSet presAssocID="{43C1AF50-0CB6-438D-976B-77569CEEE72B}" presName="desTx" presStyleLbl="revTx" presStyleIdx="5" presStyleCnt="6">
        <dgm:presLayoutVars>
          <dgm:bulletEnabled val="1"/>
        </dgm:presLayoutVars>
      </dgm:prSet>
      <dgm:spPr/>
      <dgm:t>
        <a:bodyPr/>
        <a:lstStyle/>
        <a:p>
          <a:endParaRPr lang="en-AU"/>
        </a:p>
      </dgm:t>
    </dgm:pt>
    <dgm:pt modelId="{1269E55E-69F0-4869-8456-F510E57E0DA6}" type="pres">
      <dgm:prSet presAssocID="{C2A3F66F-B1BA-44B8-AEE8-BC7CFBEB47A9}" presName="padding2" presStyleCnt="0"/>
      <dgm:spPr/>
    </dgm:pt>
    <dgm:pt modelId="{579DAE3C-71BC-4933-86E0-79FA7BBD2846}" type="pres">
      <dgm:prSet presAssocID="{C2A3F66F-B1BA-44B8-AEE8-BC7CFBEB47A9}" presName="negArrow" presStyleCnt="0"/>
      <dgm:spPr/>
    </dgm:pt>
    <dgm:pt modelId="{5DD68605-4F6B-4F1C-B078-2ECDFEC7D6AA}" type="pres">
      <dgm:prSet presAssocID="{C2A3F66F-B1BA-44B8-AEE8-BC7CFBEB47A9}" presName="backgroundArrow" presStyleLbl="node1" presStyleIdx="0" presStyleCnt="1"/>
      <dgm:spPr/>
    </dgm:pt>
  </dgm:ptLst>
  <dgm:cxnLst>
    <dgm:cxn modelId="{68264C66-A2D1-484C-B210-B5ECC2B739FC}" type="presOf" srcId="{2C8C84F5-BA78-4BFF-9416-F77BECA37A04}" destId="{0E7D55CE-0EDF-4F49-A25F-AE39F95F2BE1}" srcOrd="0" destOrd="0" presId="urn:microsoft.com/office/officeart/2005/8/layout/hProcess3"/>
    <dgm:cxn modelId="{C1EF8884-244A-45DA-B5A8-1CCAFF5BCF5B}" srcId="{C2A3F66F-B1BA-44B8-AEE8-BC7CFBEB47A9}" destId="{089D2B52-7F9C-4F44-8FD9-1BF96BACC3D6}" srcOrd="1" destOrd="0" parTransId="{4A56937A-B30E-4214-9938-DF3C7DDE22D0}" sibTransId="{D4D69837-509C-40ED-925D-5082720DB434}"/>
    <dgm:cxn modelId="{02E50D50-C909-4F52-AE50-75D707798391}" srcId="{C2A3F66F-B1BA-44B8-AEE8-BC7CFBEB47A9}" destId="{433ADE61-A648-4381-AD35-B95DC22585C2}" srcOrd="0" destOrd="0" parTransId="{94CDB547-A2F3-4259-B896-5AB664063AF5}" sibTransId="{12388122-4A6B-4BCC-B7C2-6FC87895D511}"/>
    <dgm:cxn modelId="{7C12D56F-00EE-499F-ABD5-3D3FE52B1844}" srcId="{089D2B52-7F9C-4F44-8FD9-1BF96BACC3D6}" destId="{CB0E5BEA-64B4-4218-BF6A-B8709FA3FD71}" srcOrd="0" destOrd="0" parTransId="{79BFB70C-7C6F-481B-9639-5AD8011E87C6}" sibTransId="{4D365AF3-7187-489F-A6CC-B0C2C0D0A837}"/>
    <dgm:cxn modelId="{9B362CDE-A9AE-42B7-A3F7-05D7AEBF4162}" srcId="{43C1AF50-0CB6-438D-976B-77569CEEE72B}" destId="{0E8B10F6-BF04-4AC1-9719-FC530A5861AF}" srcOrd="0" destOrd="0" parTransId="{655F4E4F-57EA-475B-B34E-445B2C5BFAEC}" sibTransId="{37AE8BBB-4495-48D5-8CB7-73DC4B15D088}"/>
    <dgm:cxn modelId="{7C4FA0EE-9C77-4995-97E2-DBABEBC0A0C5}" srcId="{C2A3F66F-B1BA-44B8-AEE8-BC7CFBEB47A9}" destId="{43C1AF50-0CB6-438D-976B-77569CEEE72B}" srcOrd="2" destOrd="0" parTransId="{E45F7EE5-4DF8-400B-87E6-226E58A4E3AD}" sibTransId="{E4DC8E05-FF5F-4089-83E3-22BFD0CCB4AC}"/>
    <dgm:cxn modelId="{9EC999B6-180B-4716-AEB8-B93A5E8B67D1}" srcId="{433ADE61-A648-4381-AD35-B95DC22585C2}" destId="{2C8C84F5-BA78-4BFF-9416-F77BECA37A04}" srcOrd="0" destOrd="0" parTransId="{7AFCAE9B-0554-4591-925E-AE31CFD3DBAB}" sibTransId="{63F6C799-1810-4BE0-BB5C-42B24A4FE7E1}"/>
    <dgm:cxn modelId="{F61E7275-92FF-4697-8AE5-B111C676783C}" type="presOf" srcId="{089D2B52-7F9C-4F44-8FD9-1BF96BACC3D6}" destId="{E93C2D66-F9CB-40EC-A9CA-CF1A47D7953F}" srcOrd="0" destOrd="0" presId="urn:microsoft.com/office/officeart/2005/8/layout/hProcess3"/>
    <dgm:cxn modelId="{9713B7E4-4F79-41AD-9831-363FA596DB64}" type="presOf" srcId="{CB0E5BEA-64B4-4218-BF6A-B8709FA3FD71}" destId="{7A3E1AD7-6FCC-4E29-9F3A-4280939129D9}" srcOrd="0" destOrd="0" presId="urn:microsoft.com/office/officeart/2005/8/layout/hProcess3"/>
    <dgm:cxn modelId="{DD888AE7-9382-40BF-8DF5-935148EC95EC}" type="presOf" srcId="{43C1AF50-0CB6-438D-976B-77569CEEE72B}" destId="{F08361B4-5656-40AD-97CF-E12D6C64642D}" srcOrd="0" destOrd="0" presId="urn:microsoft.com/office/officeart/2005/8/layout/hProcess3"/>
    <dgm:cxn modelId="{9B537103-50C2-40FF-86A3-8BE72B926383}" type="presOf" srcId="{433ADE61-A648-4381-AD35-B95DC22585C2}" destId="{8EA1CA5E-54F6-4E3D-929D-A5A65863D523}" srcOrd="0" destOrd="0" presId="urn:microsoft.com/office/officeart/2005/8/layout/hProcess3"/>
    <dgm:cxn modelId="{02F070D8-2C07-4665-9F9B-685442564D96}" type="presOf" srcId="{0E8B10F6-BF04-4AC1-9719-FC530A5861AF}" destId="{BDA7AD59-EEE7-48DC-A0AB-203DC75DD553}" srcOrd="0" destOrd="0" presId="urn:microsoft.com/office/officeart/2005/8/layout/hProcess3"/>
    <dgm:cxn modelId="{F6A4016B-B865-4C6E-8AF3-EA0FAFEFADCB}" type="presOf" srcId="{C2A3F66F-B1BA-44B8-AEE8-BC7CFBEB47A9}" destId="{EF1AD339-891C-488E-B91B-D761781A1C4C}" srcOrd="0" destOrd="0" presId="urn:microsoft.com/office/officeart/2005/8/layout/hProcess3"/>
    <dgm:cxn modelId="{797C0AA7-56D3-4EDC-B90A-0B79FCCF7C68}" type="presParOf" srcId="{EF1AD339-891C-488E-B91B-D761781A1C4C}" destId="{8AACBD80-3C13-4F77-9F01-D725C9E2F08D}" srcOrd="0" destOrd="0" presId="urn:microsoft.com/office/officeart/2005/8/layout/hProcess3"/>
    <dgm:cxn modelId="{03B32FD4-3B9B-4C9A-8977-2E536B3730C6}" type="presParOf" srcId="{EF1AD339-891C-488E-B91B-D761781A1C4C}" destId="{27B4DF1B-6239-458C-80C5-796F7092233A}" srcOrd="1" destOrd="0" presId="urn:microsoft.com/office/officeart/2005/8/layout/hProcess3"/>
    <dgm:cxn modelId="{9F7BC9F2-9B31-453E-B246-D58784C36558}" type="presParOf" srcId="{27B4DF1B-6239-458C-80C5-796F7092233A}" destId="{3ED229DA-6980-4856-BCD1-D6AA75F0D1CD}" srcOrd="0" destOrd="0" presId="urn:microsoft.com/office/officeart/2005/8/layout/hProcess3"/>
    <dgm:cxn modelId="{BADD639E-BDC3-468A-BF82-E175B1E08CCA}" type="presParOf" srcId="{27B4DF1B-6239-458C-80C5-796F7092233A}" destId="{7CDD96C4-BED5-4C31-9C0D-A1DBCE03C578}" srcOrd="1" destOrd="0" presId="urn:microsoft.com/office/officeart/2005/8/layout/hProcess3"/>
    <dgm:cxn modelId="{D109ADC0-AA79-405B-8C6A-DD0085BFF94D}" type="presParOf" srcId="{7CDD96C4-BED5-4C31-9C0D-A1DBCE03C578}" destId="{27E6072C-FAEB-4452-AD38-2E93155C8038}" srcOrd="0" destOrd="0" presId="urn:microsoft.com/office/officeart/2005/8/layout/hProcess3"/>
    <dgm:cxn modelId="{543D2656-462A-4986-B4A3-559CD7040AB9}" type="presParOf" srcId="{7CDD96C4-BED5-4C31-9C0D-A1DBCE03C578}" destId="{8EA1CA5E-54F6-4E3D-929D-A5A65863D523}" srcOrd="1" destOrd="0" presId="urn:microsoft.com/office/officeart/2005/8/layout/hProcess3"/>
    <dgm:cxn modelId="{CAC06F34-BA20-4DF5-9AD5-03F19C38FDF2}" type="presParOf" srcId="{7CDD96C4-BED5-4C31-9C0D-A1DBCE03C578}" destId="{F2D08945-B736-4D1C-88F1-DE327ABB9CBF}" srcOrd="2" destOrd="0" presId="urn:microsoft.com/office/officeart/2005/8/layout/hProcess3"/>
    <dgm:cxn modelId="{D46A1627-B538-4944-B0EE-5D2D72B3CC02}" type="presParOf" srcId="{7CDD96C4-BED5-4C31-9C0D-A1DBCE03C578}" destId="{F3D918C8-F4AE-4261-AA0C-5B301D520794}" srcOrd="3" destOrd="0" presId="urn:microsoft.com/office/officeart/2005/8/layout/hProcess3"/>
    <dgm:cxn modelId="{8D3EF01B-1021-4384-BC24-9871C4DB4A72}" type="presParOf" srcId="{7CDD96C4-BED5-4C31-9C0D-A1DBCE03C578}" destId="{0E7D55CE-0EDF-4F49-A25F-AE39F95F2BE1}" srcOrd="4" destOrd="0" presId="urn:microsoft.com/office/officeart/2005/8/layout/hProcess3"/>
    <dgm:cxn modelId="{E76EAA85-729C-408B-A7DA-2CA57279993C}" type="presParOf" srcId="{27B4DF1B-6239-458C-80C5-796F7092233A}" destId="{87D610F6-5326-4DAB-9046-F597797DAFC5}" srcOrd="2" destOrd="0" presId="urn:microsoft.com/office/officeart/2005/8/layout/hProcess3"/>
    <dgm:cxn modelId="{6DF5C4AF-3A34-4121-B890-4977267D0557}" type="presParOf" srcId="{27B4DF1B-6239-458C-80C5-796F7092233A}" destId="{6F34D506-310B-4402-A6C7-1F11A07C6E2C}" srcOrd="3" destOrd="0" presId="urn:microsoft.com/office/officeart/2005/8/layout/hProcess3"/>
    <dgm:cxn modelId="{2CA546CD-E623-4D1F-A0EF-7A4805BDE803}" type="presParOf" srcId="{6F34D506-310B-4402-A6C7-1F11A07C6E2C}" destId="{E9B80538-9491-4A13-B0A6-8A045871E299}" srcOrd="0" destOrd="0" presId="urn:microsoft.com/office/officeart/2005/8/layout/hProcess3"/>
    <dgm:cxn modelId="{1189DB8E-5F22-4B8C-9C6B-E41AB2CE4CE4}" type="presParOf" srcId="{6F34D506-310B-4402-A6C7-1F11A07C6E2C}" destId="{E93C2D66-F9CB-40EC-A9CA-CF1A47D7953F}" srcOrd="1" destOrd="0" presId="urn:microsoft.com/office/officeart/2005/8/layout/hProcess3"/>
    <dgm:cxn modelId="{4A161EAE-3485-4A63-9EF0-7717D4407CA7}" type="presParOf" srcId="{6F34D506-310B-4402-A6C7-1F11A07C6E2C}" destId="{94D3ABC7-70E0-4D4E-993E-DE6DF00DB2B0}" srcOrd="2" destOrd="0" presId="urn:microsoft.com/office/officeart/2005/8/layout/hProcess3"/>
    <dgm:cxn modelId="{0F0042EB-B5CE-46AA-95D6-C94A194FD96F}" type="presParOf" srcId="{6F34D506-310B-4402-A6C7-1F11A07C6E2C}" destId="{DD2A7C8F-C7D5-49F4-9A4D-7A117687EFD9}" srcOrd="3" destOrd="0" presId="urn:microsoft.com/office/officeart/2005/8/layout/hProcess3"/>
    <dgm:cxn modelId="{15AAA773-1F45-42BC-9EEC-2A89956622E8}" type="presParOf" srcId="{6F34D506-310B-4402-A6C7-1F11A07C6E2C}" destId="{7A3E1AD7-6FCC-4E29-9F3A-4280939129D9}" srcOrd="4" destOrd="0" presId="urn:microsoft.com/office/officeart/2005/8/layout/hProcess3"/>
    <dgm:cxn modelId="{A9508A99-6300-4549-8049-FEC1CF490A9E}" type="presParOf" srcId="{27B4DF1B-6239-458C-80C5-796F7092233A}" destId="{E4952B02-E154-4C1A-BD76-4003669A5964}" srcOrd="4" destOrd="0" presId="urn:microsoft.com/office/officeart/2005/8/layout/hProcess3"/>
    <dgm:cxn modelId="{DA08433B-60A7-494B-8404-49738ECE16FA}" type="presParOf" srcId="{27B4DF1B-6239-458C-80C5-796F7092233A}" destId="{B3F298A4-3633-436E-9218-3F5E3D92C7FA}" srcOrd="5" destOrd="0" presId="urn:microsoft.com/office/officeart/2005/8/layout/hProcess3"/>
    <dgm:cxn modelId="{A801EC87-CED2-4FEA-8500-A26FB2D064C5}" type="presParOf" srcId="{B3F298A4-3633-436E-9218-3F5E3D92C7FA}" destId="{E49293F7-8367-4B38-B650-AF0E8BE5FC1B}" srcOrd="0" destOrd="0" presId="urn:microsoft.com/office/officeart/2005/8/layout/hProcess3"/>
    <dgm:cxn modelId="{E7EF5427-63C7-4CE9-A8C8-2848C8EB8B2B}" type="presParOf" srcId="{B3F298A4-3633-436E-9218-3F5E3D92C7FA}" destId="{F08361B4-5656-40AD-97CF-E12D6C64642D}" srcOrd="1" destOrd="0" presId="urn:microsoft.com/office/officeart/2005/8/layout/hProcess3"/>
    <dgm:cxn modelId="{7E97FCA7-B24F-4541-85C4-6D86AE8956E1}" type="presParOf" srcId="{B3F298A4-3633-436E-9218-3F5E3D92C7FA}" destId="{026002D5-0DF5-4997-BE47-8D71EB885C3A}" srcOrd="2" destOrd="0" presId="urn:microsoft.com/office/officeart/2005/8/layout/hProcess3"/>
    <dgm:cxn modelId="{756889CF-93DA-4BE9-91F3-C899B93DCDCF}" type="presParOf" srcId="{B3F298A4-3633-436E-9218-3F5E3D92C7FA}" destId="{1EB30BAE-EEDC-465C-8655-B0B3CBB9A474}" srcOrd="3" destOrd="0" presId="urn:microsoft.com/office/officeart/2005/8/layout/hProcess3"/>
    <dgm:cxn modelId="{E056BDF0-2183-440B-B73F-6D9BE363E84D}" type="presParOf" srcId="{B3F298A4-3633-436E-9218-3F5E3D92C7FA}" destId="{BDA7AD59-EEE7-48DC-A0AB-203DC75DD553}" srcOrd="4" destOrd="0" presId="urn:microsoft.com/office/officeart/2005/8/layout/hProcess3"/>
    <dgm:cxn modelId="{CE1CA050-BC8E-4BE5-A9F0-F8A5974ACD66}" type="presParOf" srcId="{27B4DF1B-6239-458C-80C5-796F7092233A}" destId="{1269E55E-69F0-4869-8456-F510E57E0DA6}" srcOrd="6" destOrd="0" presId="urn:microsoft.com/office/officeart/2005/8/layout/hProcess3"/>
    <dgm:cxn modelId="{66A95AA7-2AF8-47CB-B2E5-C8A5D11E80B2}" type="presParOf" srcId="{27B4DF1B-6239-458C-80C5-796F7092233A}" destId="{579DAE3C-71BC-4933-86E0-79FA7BBD2846}" srcOrd="7" destOrd="0" presId="urn:microsoft.com/office/officeart/2005/8/layout/hProcess3"/>
    <dgm:cxn modelId="{BFBF9AEF-9CED-434E-8C0A-6AB24A6ECFD8}" type="presParOf" srcId="{27B4DF1B-6239-458C-80C5-796F7092233A}" destId="{5DD68605-4F6B-4F1C-B078-2ECDFEC7D6AA}"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6.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6B5DFD-C6F1-DE45-B36F-4674B4B18427}" type="datetimeFigureOut">
              <a:rPr lang="en-US" smtClean="0"/>
              <a:pPr/>
              <a:t>2/11/2019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388FCE-02B7-0347-A4DE-7D3BFBB02A29}" type="slidenum">
              <a:rPr lang="en-US" smtClean="0"/>
              <a:pPr/>
              <a:t>‹#›</a:t>
            </a:fld>
            <a:endParaRPr lang="en-US"/>
          </a:p>
        </p:txBody>
      </p:sp>
    </p:spTree>
    <p:extLst>
      <p:ext uri="{BB962C8B-B14F-4D97-AF65-F5344CB8AC3E}">
        <p14:creationId xmlns:p14="http://schemas.microsoft.com/office/powerpoint/2010/main" val="199569431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a:t>
            </a:fld>
            <a:endParaRPr lang="en-AU">
              <a:solidFill>
                <a:prstClr val="black"/>
              </a:solidFill>
              <a:latin typeface="Calibri"/>
            </a:endParaRPr>
          </a:p>
        </p:txBody>
      </p:sp>
    </p:spTree>
    <p:extLst>
      <p:ext uri="{BB962C8B-B14F-4D97-AF65-F5344CB8AC3E}">
        <p14:creationId xmlns:p14="http://schemas.microsoft.com/office/powerpoint/2010/main" val="325840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a:t>
            </a:fld>
            <a:endParaRPr lang="en-AU"/>
          </a:p>
        </p:txBody>
      </p:sp>
    </p:spTree>
    <p:extLst>
      <p:ext uri="{BB962C8B-B14F-4D97-AF65-F5344CB8AC3E}">
        <p14:creationId xmlns:p14="http://schemas.microsoft.com/office/powerpoint/2010/main" val="1037851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18</a:t>
            </a:fld>
            <a:endParaRPr lang="en-AU">
              <a:solidFill>
                <a:prstClr val="black"/>
              </a:solidFill>
              <a:latin typeface="Calibri"/>
            </a:endParaRPr>
          </a:p>
        </p:txBody>
      </p:sp>
    </p:spTree>
    <p:extLst>
      <p:ext uri="{BB962C8B-B14F-4D97-AF65-F5344CB8AC3E}">
        <p14:creationId xmlns:p14="http://schemas.microsoft.com/office/powerpoint/2010/main" val="2230986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a:p>
        </p:txBody>
      </p:sp>
    </p:spTree>
    <p:extLst>
      <p:ext uri="{BB962C8B-B14F-4D97-AF65-F5344CB8AC3E}">
        <p14:creationId xmlns:p14="http://schemas.microsoft.com/office/powerpoint/2010/main" val="591239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32</a:t>
            </a:fld>
            <a:endParaRPr lang="en-AU">
              <a:solidFill>
                <a:prstClr val="black"/>
              </a:solidFill>
              <a:latin typeface="Calibri"/>
            </a:endParaRPr>
          </a:p>
        </p:txBody>
      </p:sp>
    </p:spTree>
    <p:extLst>
      <p:ext uri="{BB962C8B-B14F-4D97-AF65-F5344CB8AC3E}">
        <p14:creationId xmlns:p14="http://schemas.microsoft.com/office/powerpoint/2010/main" val="365796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extLst>
      <p:ext uri="{BB962C8B-B14F-4D97-AF65-F5344CB8AC3E}">
        <p14:creationId xmlns:p14="http://schemas.microsoft.com/office/powerpoint/2010/main" val="3758545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a:p>
        </p:txBody>
      </p:sp>
    </p:spTree>
    <p:extLst>
      <p:ext uri="{BB962C8B-B14F-4D97-AF65-F5344CB8AC3E}">
        <p14:creationId xmlns:p14="http://schemas.microsoft.com/office/powerpoint/2010/main" val="1632664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45</a:t>
            </a:fld>
            <a:endParaRPr lang="en-AU">
              <a:solidFill>
                <a:prstClr val="black"/>
              </a:solidFill>
              <a:latin typeface="Calibri"/>
            </a:endParaRPr>
          </a:p>
        </p:txBody>
      </p:sp>
    </p:spTree>
    <p:extLst>
      <p:ext uri="{BB962C8B-B14F-4D97-AF65-F5344CB8AC3E}">
        <p14:creationId xmlns:p14="http://schemas.microsoft.com/office/powerpoint/2010/main" val="29647244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extLst>
      <p:ext uri="{BB962C8B-B14F-4D97-AF65-F5344CB8AC3E}">
        <p14:creationId xmlns:p14="http://schemas.microsoft.com/office/powerpoint/2010/main" val="317829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a:solidFill>
                <a:prstClr val="white"/>
              </a:solidFill>
              <a:latin typeface="Calibri"/>
            </a:endParaRPr>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8" name="Rectangle 7"/>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9" name="Picture 8"/>
          <p:cNvPicPr>
            <a:picLocks noChangeAspect="1"/>
          </p:cNvPicPr>
          <p:nvPr userDrawn="1"/>
        </p:nvPicPr>
        <p:blipFill rotWithShape="1">
          <a:blip r:embed="rId5">
            <a:extLst>
              <a:ext uri="{28A0092B-C50C-407E-A947-70E740481C1C}">
                <a14:useLocalDpi xmlns:a14="http://schemas.microsoft.com/office/drawing/2010/main" val="0"/>
              </a:ext>
            </a:extLst>
          </a:blip>
          <a:srcRect r="53868"/>
          <a:stretch/>
        </p:blipFill>
        <p:spPr>
          <a:xfrm>
            <a:off x="6554490" y="4060500"/>
            <a:ext cx="2589510" cy="1027266"/>
          </a:xfrm>
          <a:prstGeom prst="rect">
            <a:avLst/>
          </a:prstGeom>
        </p:spPr>
      </p:pic>
    </p:spTree>
    <p:custDataLst>
      <p:tags r:id="rId1"/>
    </p:custDataLst>
    <p:extLst>
      <p:ext uri="{BB962C8B-B14F-4D97-AF65-F5344CB8AC3E}">
        <p14:creationId xmlns:p14="http://schemas.microsoft.com/office/powerpoint/2010/main" val="1217901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420719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7238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8890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287434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5632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698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latin typeface="Calibri"/>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latin typeface="Calibri"/>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661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546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476777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650366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368198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Tree>
    <p:extLst>
      <p:ext uri="{BB962C8B-B14F-4D97-AF65-F5344CB8AC3E}">
        <p14:creationId xmlns:p14="http://schemas.microsoft.com/office/powerpoint/2010/main" val="1786168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527360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vmlDrawing" Target="../drawings/vmlDrawing1.vml"/><Relationship Id="rId6" Type="http://schemas.openxmlformats.org/officeDocument/2006/relationships/image" Target="../media/image4.emf"/><Relationship Id="rId5" Type="http://schemas.openxmlformats.org/officeDocument/2006/relationships/package" Target="../embeddings/Microsoft_Word_Document1.docx"/><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emf"/><Relationship Id="rId4" Type="http://schemas.openxmlformats.org/officeDocument/2006/relationships/package" Target="../embeddings/Microsoft_Word_Document2.docx"/></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vmlDrawing" Target="../drawings/vmlDrawing3.vml"/><Relationship Id="rId6" Type="http://schemas.openxmlformats.org/officeDocument/2006/relationships/image" Target="../media/image6.emf"/><Relationship Id="rId5" Type="http://schemas.openxmlformats.org/officeDocument/2006/relationships/package" Target="../embeddings/Microsoft_Word_Document3.docx"/><Relationship Id="rId4"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vmlDrawing" Target="../drawings/vmlDrawing4.vml"/><Relationship Id="rId6" Type="http://schemas.openxmlformats.org/officeDocument/2006/relationships/image" Target="../media/image7.emf"/><Relationship Id="rId5" Type="http://schemas.openxmlformats.org/officeDocument/2006/relationships/package" Target="../embeddings/Microsoft_Word_Document4.docx"/><Relationship Id="rId4" Type="http://schemas.openxmlformats.org/officeDocument/2006/relationships/oleObject" Target="../embeddings/oleObject4.bin"/></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6.xml"/><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www.environment.gov.au/" TargetMode="External"/><Relationship Id="rId2" Type="http://schemas.openxmlformats.org/officeDocument/2006/relationships/slideLayout" Target="../slideLayouts/slideLayout2.xml"/><Relationship Id="rId1" Type="http://schemas.openxmlformats.org/officeDocument/2006/relationships/tags" Target="../tags/tag33.xml"/><Relationship Id="rId5" Type="http://schemas.openxmlformats.org/officeDocument/2006/relationships/hyperlink" Target="http://www.marrickville.nsw.gov.au/" TargetMode="External"/><Relationship Id="rId4" Type="http://schemas.openxmlformats.org/officeDocument/2006/relationships/hyperlink" Target="http://www.iso.org/" TargetMode="Externa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notesSlide" Target="../notesSlides/notesSlide7.xml"/><Relationship Id="rId7" Type="http://schemas.openxmlformats.org/officeDocument/2006/relationships/diagramColors" Target="../diagrams/colors5.xml"/><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vmlDrawing" Target="../drawings/vmlDrawing5.vml"/><Relationship Id="rId6" Type="http://schemas.openxmlformats.org/officeDocument/2006/relationships/image" Target="../media/image8.emf"/><Relationship Id="rId5" Type="http://schemas.openxmlformats.org/officeDocument/2006/relationships/package" Target="../embeddings/Microsoft_Word_Document5.docx"/><Relationship Id="rId4" Type="http://schemas.openxmlformats.org/officeDocument/2006/relationships/oleObject" Target="../embeddings/oleObject5.bin"/></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42.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8.xml"/><Relationship Id="rId1" Type="http://schemas.openxmlformats.org/officeDocument/2006/relationships/vmlDrawing" Target="../drawings/vmlDrawing6.vml"/><Relationship Id="rId6" Type="http://schemas.openxmlformats.org/officeDocument/2006/relationships/image" Target="../media/image9.emf"/><Relationship Id="rId5" Type="http://schemas.openxmlformats.org/officeDocument/2006/relationships/package" Target="../embeddings/Microsoft_Word_Document6.docx"/><Relationship Id="rId4" Type="http://schemas.openxmlformats.org/officeDocument/2006/relationships/oleObject" Target="../embeddings/oleObject6.bin"/></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54.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notesSlide" Target="../notesSlides/notesSlide9.xml"/><Relationship Id="rId7" Type="http://schemas.openxmlformats.org/officeDocument/2006/relationships/diagramColors" Target="../diagrams/colors9.xml"/><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7.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73218" y="4023108"/>
            <a:ext cx="5966082" cy="1136034"/>
          </a:xfrm>
        </p:spPr>
        <p:txBody>
          <a:bodyPr wrap="square" numCol="1" anchorCtr="0" compatLnSpc="1">
            <a:prstTxWarp prst="textNoShape">
              <a:avLst/>
            </a:prstTxWarp>
          </a:bodyPr>
          <a:lstStyle/>
          <a:p>
            <a:r>
              <a:rPr lang="en-GB" sz="1600" dirty="0" smtClean="0"/>
              <a:t>BSBSUS401</a:t>
            </a:r>
            <a:r>
              <a:rPr lang="en-GB" sz="1600" dirty="0" smtClean="0"/>
              <a:t/>
            </a:r>
            <a:br>
              <a:rPr lang="en-GB" sz="1600" dirty="0" smtClean="0"/>
            </a:br>
            <a:r>
              <a:rPr lang="en-GB" sz="1600" dirty="0" smtClean="0"/>
              <a:t>Implement and Monitor Environmentally sustainable work Practices</a:t>
            </a:r>
            <a:br>
              <a:rPr lang="en-GB" sz="1600" dirty="0" smtClean="0"/>
            </a:br>
            <a:r>
              <a:rPr lang="en-GB" sz="1600" dirty="0" smtClean="0"/>
              <a:t>Lesson 1</a:t>
            </a:r>
            <a:endParaRPr lang="en-AU" sz="18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3335284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ea typeface="Verdana" panose="020B0604030504040204" pitchFamily="34" charset="0"/>
              </a:rPr>
              <a:t>Presentation overview</a:t>
            </a:r>
          </a:p>
        </p:txBody>
      </p:sp>
      <p:sp>
        <p:nvSpPr>
          <p:cNvPr id="3" name="Content Placeholder 2"/>
          <p:cNvSpPr>
            <a:spLocks noGrp="1"/>
          </p:cNvSpPr>
          <p:nvPr>
            <p:ph idx="1"/>
          </p:nvPr>
        </p:nvSpPr>
        <p:spPr/>
        <p:txBody>
          <a:bodyPr>
            <a:normAutofit/>
          </a:bodyPr>
          <a:lstStyle/>
          <a:p>
            <a:pPr marL="0" indent="0">
              <a:buNone/>
            </a:pPr>
            <a:r>
              <a:rPr lang="en-AU" dirty="0" smtClean="0"/>
              <a:t>At the end of this presentation you will know how to:</a:t>
            </a:r>
          </a:p>
          <a:p>
            <a:pPr marL="0" indent="0">
              <a:buNone/>
            </a:pPr>
            <a:endParaRPr lang="en-AU" dirty="0" smtClean="0"/>
          </a:p>
          <a:p>
            <a:r>
              <a:rPr lang="en-AU" dirty="0" smtClean="0"/>
              <a:t>Identify </a:t>
            </a:r>
            <a:r>
              <a:rPr lang="en-AU" dirty="0"/>
              <a:t>environmental regulations applying to the enterprise</a:t>
            </a:r>
          </a:p>
          <a:p>
            <a:r>
              <a:rPr lang="en-AU" dirty="0" smtClean="0"/>
              <a:t>Analyse </a:t>
            </a:r>
            <a:r>
              <a:rPr lang="en-AU" dirty="0"/>
              <a:t>procedures for assessing compliance with environmental/sustainability </a:t>
            </a:r>
            <a:r>
              <a:rPr lang="en-AU" dirty="0" smtClean="0"/>
              <a:t>regulations</a:t>
            </a:r>
            <a:endParaRPr lang="en-AU" dirty="0"/>
          </a:p>
        </p:txBody>
      </p:sp>
    </p:spTree>
    <p:custDataLst>
      <p:tags r:id="rId1"/>
    </p:custDataLst>
    <p:extLst>
      <p:ext uri="{BB962C8B-B14F-4D97-AF65-F5344CB8AC3E}">
        <p14:creationId xmlns:p14="http://schemas.microsoft.com/office/powerpoint/2010/main" val="1005662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solidFill>
                  <a:srgbClr val="0070C0"/>
                </a:solidFill>
                <a:ea typeface="Verdana" panose="020B0604030504040204" pitchFamily="34" charset="0"/>
              </a:rPr>
              <a:t>Introduction</a:t>
            </a:r>
          </a:p>
        </p:txBody>
      </p:sp>
      <p:sp>
        <p:nvSpPr>
          <p:cNvPr id="7" name="Content Placeholder 6"/>
          <p:cNvSpPr>
            <a:spLocks noGrp="1"/>
          </p:cNvSpPr>
          <p:nvPr>
            <p:ph idx="1"/>
          </p:nvPr>
        </p:nvSpPr>
        <p:spPr>
          <a:xfrm>
            <a:off x="777240" y="1125538"/>
            <a:ext cx="7470648" cy="4895850"/>
          </a:xfrm>
          <a:ln>
            <a:noFill/>
          </a:ln>
        </p:spPr>
        <p:txBody>
          <a:bodyPr>
            <a:normAutofit fontScale="70000" lnSpcReduction="20000"/>
          </a:bodyPr>
          <a:lstStyle/>
          <a:p>
            <a:pPr marL="0" indent="0">
              <a:buNone/>
            </a:pPr>
            <a:r>
              <a:rPr lang="en-AU" dirty="0"/>
              <a:t>Resources are all the things you need to do your job on a regular basis. They are the little things that you often take for granted and do not give any thought to. For example; in an office environment resources generally used can </a:t>
            </a:r>
            <a:r>
              <a:rPr lang="en-AU" dirty="0" smtClean="0"/>
              <a:t>include:</a:t>
            </a:r>
            <a:endParaRPr lang="en-AU" dirty="0"/>
          </a:p>
          <a:p>
            <a:pPr lvl="0"/>
            <a:r>
              <a:rPr lang="en-AU" dirty="0"/>
              <a:t>Paper products and stationery</a:t>
            </a:r>
          </a:p>
          <a:p>
            <a:pPr lvl="0"/>
            <a:r>
              <a:rPr lang="en-AU" dirty="0"/>
              <a:t>Toner and ink cartridges </a:t>
            </a:r>
          </a:p>
          <a:p>
            <a:pPr lvl="0"/>
            <a:r>
              <a:rPr lang="en-AU" dirty="0"/>
              <a:t>Chemicals for cleaning </a:t>
            </a:r>
          </a:p>
          <a:p>
            <a:pPr lvl="0"/>
            <a:r>
              <a:rPr lang="en-AU" dirty="0"/>
              <a:t>Office furniture and business equipment</a:t>
            </a:r>
          </a:p>
          <a:p>
            <a:pPr marL="0" indent="0">
              <a:buNone/>
            </a:pPr>
            <a:r>
              <a:rPr lang="en-AU" dirty="0"/>
              <a:t>Whereas in the telecommunications industry they might include (but not limited to</a:t>
            </a:r>
            <a:r>
              <a:rPr lang="en-AU" dirty="0" smtClean="0"/>
              <a:t>): </a:t>
            </a:r>
            <a:endParaRPr lang="en-AU" dirty="0"/>
          </a:p>
          <a:p>
            <a:pPr lvl="0"/>
            <a:r>
              <a:rPr lang="en-AU" dirty="0"/>
              <a:t>Lengths of cable and electrical leads</a:t>
            </a:r>
          </a:p>
          <a:p>
            <a:pPr lvl="0"/>
            <a:r>
              <a:rPr lang="en-AU" dirty="0"/>
              <a:t>Hardware items</a:t>
            </a:r>
          </a:p>
          <a:p>
            <a:pPr lvl="0"/>
            <a:r>
              <a:rPr lang="en-AU" dirty="0"/>
              <a:t>Data points</a:t>
            </a:r>
          </a:p>
          <a:p>
            <a:pPr lvl="0"/>
            <a:r>
              <a:rPr lang="en-AU" dirty="0"/>
              <a:t>Wall power sockets</a:t>
            </a:r>
          </a:p>
          <a:p>
            <a:pPr marL="0" indent="0">
              <a:buNone/>
            </a:pPr>
            <a:r>
              <a:rPr lang="en-AU" dirty="0"/>
              <a:t>Every organisation has a variety of items that they need in order to conduct their business. Each and every one of these resources adds up to make an enormous difference to the cost efficiency of the organisation and to its carbon footprint. </a:t>
            </a:r>
          </a:p>
          <a:p>
            <a:endParaRPr lang="en-GB" dirty="0"/>
          </a:p>
        </p:txBody>
      </p:sp>
    </p:spTree>
    <p:custDataLst>
      <p:tags r:id="rId1"/>
    </p:custDataLst>
    <p:extLst>
      <p:ext uri="{BB962C8B-B14F-4D97-AF65-F5344CB8AC3E}">
        <p14:creationId xmlns:p14="http://schemas.microsoft.com/office/powerpoint/2010/main" val="40805008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dirty="0" smtClean="0">
                <a:solidFill>
                  <a:srgbClr val="0070C0"/>
                </a:solidFill>
              </a:rPr>
              <a:t>WHAT IS A CARBON FOOTPRINT?</a:t>
            </a:r>
            <a:endParaRPr lang="en-AU"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pPr marL="0" indent="0">
              <a:buNone/>
            </a:pPr>
            <a:r>
              <a:rPr lang="en-AU" dirty="0" smtClean="0"/>
              <a:t>“The </a:t>
            </a:r>
            <a:r>
              <a:rPr lang="en-AU" dirty="0"/>
              <a:t>direct effect our actions and lifestyle have on the environment in terms of carbon dioxide emissions</a:t>
            </a:r>
            <a:r>
              <a:rPr lang="en-AU" dirty="0" smtClean="0"/>
              <a:t>.”</a:t>
            </a:r>
          </a:p>
          <a:p>
            <a:pPr marL="0" indent="0">
              <a:buNone/>
            </a:pPr>
            <a:r>
              <a:rPr lang="en-AU" dirty="0" smtClean="0"/>
              <a:t>The </a:t>
            </a:r>
            <a:r>
              <a:rPr lang="en-AU" dirty="0"/>
              <a:t>biggest contributors to carbon footprint are travel </a:t>
            </a:r>
            <a:r>
              <a:rPr lang="en-AU" dirty="0" smtClean="0"/>
              <a:t>needs </a:t>
            </a:r>
            <a:r>
              <a:rPr lang="en-AU" dirty="0"/>
              <a:t>and electricity demands. However, in some way, all our actions have a direct or indirect impact. </a:t>
            </a:r>
            <a:endParaRPr lang="en-AU" dirty="0" smtClean="0"/>
          </a:p>
          <a:p>
            <a:pPr marL="0" indent="0">
              <a:buNone/>
            </a:pPr>
            <a:r>
              <a:rPr lang="en-AU" dirty="0" smtClean="0"/>
              <a:t>This </a:t>
            </a:r>
            <a:r>
              <a:rPr lang="en-AU" dirty="0"/>
              <a:t>includes (but of course is not limited to</a:t>
            </a:r>
            <a:r>
              <a:rPr lang="en-AU" dirty="0" smtClean="0"/>
              <a:t>):</a:t>
            </a:r>
            <a:endParaRPr lang="en-AU" dirty="0"/>
          </a:p>
          <a:p>
            <a:pPr lvl="0"/>
            <a:r>
              <a:rPr lang="en-AU" dirty="0"/>
              <a:t>The food we eat</a:t>
            </a:r>
          </a:p>
          <a:p>
            <a:pPr lvl="0"/>
            <a:r>
              <a:rPr lang="en-AU" dirty="0"/>
              <a:t>The clothes we wear</a:t>
            </a:r>
          </a:p>
          <a:p>
            <a:pPr lvl="0"/>
            <a:r>
              <a:rPr lang="en-AU" dirty="0"/>
              <a:t>The way we entertain ourselves</a:t>
            </a:r>
          </a:p>
          <a:p>
            <a:pPr lvl="0"/>
            <a:r>
              <a:rPr lang="en-AU" dirty="0"/>
              <a:t>The way in which we move from place to place (cars, buses, aeroplanes)</a:t>
            </a:r>
          </a:p>
          <a:p>
            <a:pPr marL="0" indent="0">
              <a:buNone/>
            </a:pPr>
            <a:r>
              <a:rPr lang="en-AU" dirty="0"/>
              <a:t>All of these things need to be manufactured or produced in some way. Machinery requires </a:t>
            </a:r>
            <a:r>
              <a:rPr lang="en-AU" dirty="0" smtClean="0"/>
              <a:t>energy; </a:t>
            </a:r>
            <a:r>
              <a:rPr lang="en-AU" dirty="0"/>
              <a:t>cars, buses and aeroplanes burn </a:t>
            </a:r>
            <a:r>
              <a:rPr lang="en-AU" dirty="0" smtClean="0"/>
              <a:t>fuel; </a:t>
            </a:r>
            <a:r>
              <a:rPr lang="en-AU" dirty="0"/>
              <a:t>and in our homes and offices we use a significant portion of electricity that generally come from fossil fuel burning power plants. All these actions contribute to accelerating global warming and climate change – leaving behind a ‘</a:t>
            </a:r>
            <a:r>
              <a:rPr lang="en-AU" b="1" dirty="0">
                <a:solidFill>
                  <a:schemeClr val="tx2"/>
                </a:solidFill>
              </a:rPr>
              <a:t>carbon footprint</a:t>
            </a:r>
            <a:r>
              <a:rPr lang="en-AU" dirty="0"/>
              <a:t>’.</a:t>
            </a:r>
          </a:p>
          <a:p>
            <a:endParaRPr lang="en-AU" dirty="0"/>
          </a:p>
        </p:txBody>
      </p:sp>
    </p:spTree>
    <p:custDataLst>
      <p:tags r:id="rId1"/>
    </p:custDataLst>
    <p:extLst>
      <p:ext uri="{BB962C8B-B14F-4D97-AF65-F5344CB8AC3E}">
        <p14:creationId xmlns:p14="http://schemas.microsoft.com/office/powerpoint/2010/main" val="1778017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Current practices</a:t>
            </a:r>
            <a:endParaRPr lang="en-AU"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en-AU" dirty="0"/>
              <a:t>Many businesses are </a:t>
            </a:r>
            <a:r>
              <a:rPr lang="en-AU" dirty="0" smtClean="0"/>
              <a:t>looking </a:t>
            </a:r>
            <a:r>
              <a:rPr lang="en-AU" dirty="0"/>
              <a:t>closely at </a:t>
            </a:r>
            <a:r>
              <a:rPr lang="en-AU" dirty="0" smtClean="0"/>
              <a:t>work </a:t>
            </a:r>
            <a:r>
              <a:rPr lang="en-AU" dirty="0"/>
              <a:t>practices and the resources they use in terms of reducing their carbon footprint or their impact on the environment. </a:t>
            </a:r>
            <a:endParaRPr lang="en-AU" dirty="0" smtClean="0"/>
          </a:p>
          <a:p>
            <a:pPr marL="0" indent="0">
              <a:buNone/>
            </a:pPr>
            <a:r>
              <a:rPr lang="en-AU" dirty="0" smtClean="0"/>
              <a:t>Government </a:t>
            </a:r>
            <a:r>
              <a:rPr lang="en-AU" dirty="0"/>
              <a:t>initiatives at a national and global level </a:t>
            </a:r>
            <a:r>
              <a:rPr lang="en-AU" dirty="0" smtClean="0"/>
              <a:t> help us to make </a:t>
            </a:r>
            <a:r>
              <a:rPr lang="en-AU" dirty="0"/>
              <a:t>improvements in the way we work. In general, to assist in setting up ‘green’ offices and places of work. We have a responsibility </a:t>
            </a:r>
            <a:r>
              <a:rPr lang="en-AU" dirty="0" smtClean="0"/>
              <a:t>to: </a:t>
            </a:r>
            <a:endParaRPr lang="en-AU" dirty="0"/>
          </a:p>
          <a:p>
            <a:pPr lvl="0"/>
            <a:r>
              <a:rPr lang="en-AU" dirty="0"/>
              <a:t>Think about the way we use energy</a:t>
            </a:r>
          </a:p>
          <a:p>
            <a:pPr lvl="0"/>
            <a:r>
              <a:rPr lang="en-AU" dirty="0"/>
              <a:t>The products and services we use – and in turn produce</a:t>
            </a:r>
          </a:p>
          <a:p>
            <a:pPr lvl="0"/>
            <a:r>
              <a:rPr lang="en-AU" dirty="0"/>
              <a:t>The way we produce </a:t>
            </a:r>
            <a:r>
              <a:rPr lang="en-AU" dirty="0" smtClean="0"/>
              <a:t>them</a:t>
            </a:r>
          </a:p>
          <a:p>
            <a:r>
              <a:rPr lang="en-AU" dirty="0" smtClean="0"/>
              <a:t>What </a:t>
            </a:r>
            <a:r>
              <a:rPr lang="en-AU" dirty="0"/>
              <a:t>resources are being used? </a:t>
            </a:r>
          </a:p>
          <a:p>
            <a:r>
              <a:rPr lang="en-AU" dirty="0"/>
              <a:t>How </a:t>
            </a:r>
            <a:r>
              <a:rPr lang="en-AU" dirty="0" smtClean="0"/>
              <a:t>are the resources being used?</a:t>
            </a:r>
          </a:p>
          <a:p>
            <a:r>
              <a:rPr lang="en-AU" dirty="0" smtClean="0"/>
              <a:t>Are </a:t>
            </a:r>
            <a:r>
              <a:rPr lang="en-AU" dirty="0"/>
              <a:t>there better alternatives to current practices?</a:t>
            </a:r>
          </a:p>
          <a:p>
            <a:endParaRPr lang="en-AU" dirty="0"/>
          </a:p>
        </p:txBody>
      </p:sp>
    </p:spTree>
    <p:extLst>
      <p:ext uri="{BB962C8B-B14F-4D97-AF65-F5344CB8AC3E}">
        <p14:creationId xmlns:p14="http://schemas.microsoft.com/office/powerpoint/2010/main" val="3369506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Environmental regulations</a:t>
            </a:r>
            <a:endParaRPr lang="en-AU" dirty="0">
              <a:solidFill>
                <a:srgbClr val="0070C0"/>
              </a:solidFill>
            </a:endParaRPr>
          </a:p>
        </p:txBody>
      </p:sp>
      <p:sp>
        <p:nvSpPr>
          <p:cNvPr id="3" name="Content Placeholder 2"/>
          <p:cNvSpPr>
            <a:spLocks noGrp="1"/>
          </p:cNvSpPr>
          <p:nvPr>
            <p:ph idx="1"/>
          </p:nvPr>
        </p:nvSpPr>
        <p:spPr/>
        <p:txBody>
          <a:bodyPr/>
          <a:lstStyle/>
          <a:p>
            <a:pPr marL="0" indent="0">
              <a:buNone/>
            </a:pPr>
            <a:r>
              <a:rPr lang="en-AU" dirty="0"/>
              <a:t>You </a:t>
            </a:r>
            <a:r>
              <a:rPr lang="en-AU" dirty="0" smtClean="0"/>
              <a:t>must be </a:t>
            </a:r>
            <a:r>
              <a:rPr lang="en-AU" dirty="0"/>
              <a:t>aware of, and meet, laws relevant to your organisation as well as meeting the by‑laws and regulations (or best practice or codes of practice) to support compliance in environmental performance and sustainability. </a:t>
            </a:r>
          </a:p>
        </p:txBody>
      </p:sp>
      <p:graphicFrame>
        <p:nvGraphicFramePr>
          <p:cNvPr id="4" name="Object 3"/>
          <p:cNvGraphicFramePr>
            <a:graphicFrameLocks noChangeAspect="1"/>
          </p:cNvGraphicFramePr>
          <p:nvPr>
            <p:extLst>
              <p:ext uri="{D42A27DB-BD31-4B8C-83A1-F6EECF244321}">
                <p14:modId xmlns:p14="http://schemas.microsoft.com/office/powerpoint/2010/main" val="2593285448"/>
              </p:ext>
            </p:extLst>
          </p:nvPr>
        </p:nvGraphicFramePr>
        <p:xfrm>
          <a:off x="607217" y="2754118"/>
          <a:ext cx="7489521" cy="3340295"/>
        </p:xfrm>
        <a:graphic>
          <a:graphicData uri="http://schemas.openxmlformats.org/presentationml/2006/ole">
            <mc:AlternateContent xmlns:mc="http://schemas.openxmlformats.org/markup-compatibility/2006">
              <mc:Choice xmlns:v="urn:schemas-microsoft-com:vml" Requires="v">
                <p:oleObj spid="_x0000_s1051" name="Document" r:id="rId5" imgW="6397530" imgH="2861199" progId="Word.Document.12">
                  <p:embed/>
                </p:oleObj>
              </mc:Choice>
              <mc:Fallback>
                <p:oleObj name="Document" r:id="rId5" imgW="6397530" imgH="2861199" progId="Word.Document.12">
                  <p:embed/>
                  <p:pic>
                    <p:nvPicPr>
                      <p:cNvPr id="0" name=""/>
                      <p:cNvPicPr/>
                      <p:nvPr/>
                    </p:nvPicPr>
                    <p:blipFill>
                      <a:blip r:embed="rId6"/>
                      <a:stretch>
                        <a:fillRect/>
                      </a:stretch>
                    </p:blipFill>
                    <p:spPr>
                      <a:xfrm>
                        <a:off x="607217" y="2754118"/>
                        <a:ext cx="7489521" cy="3340295"/>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1828860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sz="1800" dirty="0" smtClean="0">
                <a:solidFill>
                  <a:srgbClr val="0070C0"/>
                </a:solidFill>
              </a:rPr>
              <a:t>ENVIRONMENT PROTECTION AND BIODIVERSITY CONSERVATION ACT 1999</a:t>
            </a:r>
            <a:endParaRPr lang="en-AU" sz="1800" dirty="0">
              <a:solidFill>
                <a:srgbClr val="0070C0"/>
              </a:solidFill>
            </a:endParaRPr>
          </a:p>
        </p:txBody>
      </p:sp>
      <p:sp>
        <p:nvSpPr>
          <p:cNvPr id="3" name="Content Placeholder 2"/>
          <p:cNvSpPr>
            <a:spLocks noGrp="1"/>
          </p:cNvSpPr>
          <p:nvPr>
            <p:ph idx="1"/>
          </p:nvPr>
        </p:nvSpPr>
        <p:spPr>
          <a:xfrm>
            <a:off x="490888" y="1052513"/>
            <a:ext cx="8229600" cy="4895850"/>
          </a:xfrm>
        </p:spPr>
        <p:txBody>
          <a:bodyPr>
            <a:normAutofit/>
          </a:bodyPr>
          <a:lstStyle/>
          <a:p>
            <a:pPr marL="0" indent="0">
              <a:buNone/>
            </a:pPr>
            <a:r>
              <a:rPr lang="en-AU" sz="1600" dirty="0" smtClean="0"/>
              <a:t>The </a:t>
            </a:r>
            <a:r>
              <a:rPr lang="en-AU" sz="1600" dirty="0"/>
              <a:t>EPBC Act enables the Australian Government to join </a:t>
            </a:r>
            <a:r>
              <a:rPr lang="en-AU" sz="1600" dirty="0" smtClean="0"/>
              <a:t>the states/ territories </a:t>
            </a:r>
            <a:r>
              <a:rPr lang="en-AU" sz="1600" dirty="0"/>
              <a:t>in providing a </a:t>
            </a:r>
            <a:r>
              <a:rPr lang="en-AU" sz="1600" dirty="0" smtClean="0"/>
              <a:t>national </a:t>
            </a:r>
            <a:r>
              <a:rPr lang="en-AU" sz="1600" dirty="0"/>
              <a:t>scheme of environment and heritage protection and biodiversity conservation. The impact of this Act on the business environment ensures that all organisations </a:t>
            </a:r>
            <a:r>
              <a:rPr lang="en-AU" sz="1600" dirty="0" smtClean="0"/>
              <a:t>develops </a:t>
            </a:r>
            <a:r>
              <a:rPr lang="en-AU" sz="1600" dirty="0"/>
              <a:t>policies and procedures around </a:t>
            </a:r>
            <a:r>
              <a:rPr lang="en-AU" sz="1600" dirty="0" smtClean="0"/>
              <a:t>use </a:t>
            </a:r>
            <a:r>
              <a:rPr lang="en-AU" sz="1600" dirty="0"/>
              <a:t>of resources to make sure </a:t>
            </a:r>
            <a:r>
              <a:rPr lang="en-AU" sz="1600" dirty="0" smtClean="0"/>
              <a:t>no </a:t>
            </a:r>
            <a:r>
              <a:rPr lang="en-AU" sz="1600" dirty="0"/>
              <a:t>harm is done to the environment. This includes correct handling, storage and disposal of any hazardous waste or substances</a:t>
            </a:r>
            <a:r>
              <a:rPr lang="en-AU" dirty="0" smtClean="0"/>
              <a:t>.</a:t>
            </a:r>
          </a:p>
          <a:p>
            <a:pPr marL="0" indent="0">
              <a:buNone/>
            </a:pPr>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3742233686"/>
              </p:ext>
            </p:extLst>
          </p:nvPr>
        </p:nvGraphicFramePr>
        <p:xfrm>
          <a:off x="617414" y="3081420"/>
          <a:ext cx="7487139" cy="3042920"/>
        </p:xfrm>
        <a:graphic>
          <a:graphicData uri="http://schemas.openxmlformats.org/drawingml/2006/table">
            <a:tbl>
              <a:tblPr firstRow="1" bandRow="1">
                <a:tableStyleId>{5C22544A-7EE6-4342-B048-85BDC9FD1C3A}</a:tableStyleId>
              </a:tblPr>
              <a:tblGrid>
                <a:gridCol w="7487139"/>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50" b="0" dirty="0" smtClean="0">
                          <a:solidFill>
                            <a:schemeClr val="tx1"/>
                          </a:solidFill>
                          <a:latin typeface="Verdana" panose="020B0604030504040204" pitchFamily="34" charset="0"/>
                          <a:ea typeface="Verdana" panose="020B0604030504040204" pitchFamily="34" charset="0"/>
                          <a:cs typeface="Verdana" panose="020B0604030504040204" pitchFamily="34" charset="0"/>
                        </a:rPr>
                        <a:t>Provide for protection of the environment, especially matters of national environmental significance</a:t>
                      </a:r>
                      <a:endParaRPr lang="en-AU" sz="1050" b="0" dirty="0">
                        <a:solidFill>
                          <a:schemeClr val="tx1"/>
                        </a:solidFill>
                        <a:latin typeface="Verdana" panose="020B0604030504040204" pitchFamily="34" charset="0"/>
                        <a:ea typeface="Verdana" panose="020B0604030504040204" pitchFamily="34" charset="0"/>
                        <a:cs typeface="Verdana" panose="020B0604030504040204" pitchFamily="34" charset="0"/>
                      </a:endParaRPr>
                    </a:p>
                  </a:txBody>
                  <a:tcPr>
                    <a:solidFill>
                      <a:schemeClr val="accent1">
                        <a:lumMod val="40000"/>
                        <a:lumOff val="60000"/>
                      </a:schemeClr>
                    </a:solidFill>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Conserve Australian biodiversity</a:t>
                      </a:r>
                      <a:endParaRPr lang="en-AU" sz="1000" dirty="0">
                        <a:latin typeface="Verdana" panose="020B0604030504040204" pitchFamily="34" charset="0"/>
                        <a:ea typeface="Verdana" panose="020B0604030504040204" pitchFamily="34" charset="0"/>
                        <a:cs typeface="Verdana" panose="020B0604030504040204" pitchFamily="34" charset="0"/>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Provide a streamlined national environmental assessment + approvals process</a:t>
                      </a:r>
                      <a:endParaRPr lang="en-AU" sz="1000" dirty="0">
                        <a:latin typeface="Verdana" panose="020B0604030504040204" pitchFamily="34" charset="0"/>
                        <a:ea typeface="Verdana" panose="020B0604030504040204" pitchFamily="34" charset="0"/>
                        <a:cs typeface="Verdana" panose="020B0604030504040204" pitchFamily="34" charset="0"/>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Enhance the protection +management of important natural + cultural places</a:t>
                      </a:r>
                      <a:endParaRPr lang="en-AU" sz="1000" dirty="0">
                        <a:latin typeface="Verdana" panose="020B0604030504040204" pitchFamily="34" charset="0"/>
                        <a:ea typeface="Verdana" panose="020B0604030504040204" pitchFamily="34" charset="0"/>
                        <a:cs typeface="Verdana" panose="020B0604030504040204" pitchFamily="34" charset="0"/>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Control international movement of plants and</a:t>
                      </a:r>
                      <a:r>
                        <a:rPr lang="en-AU" sz="1000" baseline="0" dirty="0" smtClean="0">
                          <a:latin typeface="Verdana" panose="020B0604030504040204" pitchFamily="34" charset="0"/>
                          <a:ea typeface="Verdana" panose="020B0604030504040204" pitchFamily="34" charset="0"/>
                          <a:cs typeface="Verdana" panose="020B0604030504040204" pitchFamily="34" charset="0"/>
                        </a:rPr>
                        <a:t> </a:t>
                      </a:r>
                      <a:r>
                        <a:rPr lang="en-AU" sz="1000" dirty="0" smtClean="0">
                          <a:latin typeface="Verdana" panose="020B0604030504040204" pitchFamily="34" charset="0"/>
                          <a:ea typeface="Verdana" panose="020B0604030504040204" pitchFamily="34" charset="0"/>
                          <a:cs typeface="Verdana" panose="020B0604030504040204" pitchFamily="34" charset="0"/>
                        </a:rPr>
                        <a:t>animals (wildlife), wildlife specimens and products made or derived from wildlife</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Promote ecologically sustainable development through conservation and ecologically sustainable use of natural resources</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Recognise role of Indigenous people in conservation and</a:t>
                      </a:r>
                      <a:r>
                        <a:rPr lang="en-AU" sz="1000" baseline="0" dirty="0" smtClean="0">
                          <a:latin typeface="Verdana" panose="020B0604030504040204" pitchFamily="34" charset="0"/>
                          <a:ea typeface="Verdana" panose="020B0604030504040204" pitchFamily="34" charset="0"/>
                          <a:cs typeface="Verdana" panose="020B0604030504040204" pitchFamily="34" charset="0"/>
                        </a:rPr>
                        <a:t> </a:t>
                      </a:r>
                      <a:r>
                        <a:rPr lang="en-AU" sz="1000" dirty="0" smtClean="0">
                          <a:latin typeface="Verdana" panose="020B0604030504040204" pitchFamily="34" charset="0"/>
                          <a:ea typeface="Verdana" panose="020B0604030504040204" pitchFamily="34" charset="0"/>
                          <a:cs typeface="Verdana" panose="020B0604030504040204" pitchFamily="34" charset="0"/>
                        </a:rPr>
                        <a:t>ecologically sustainable use of Australia's biodiversity</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000" dirty="0" smtClean="0">
                          <a:latin typeface="Verdana" panose="020B0604030504040204" pitchFamily="34" charset="0"/>
                          <a:ea typeface="Verdana" panose="020B0604030504040204" pitchFamily="34" charset="0"/>
                          <a:cs typeface="Verdana" panose="020B0604030504040204" pitchFamily="34" charset="0"/>
                        </a:rPr>
                        <a:t>Promote use of Indigenous peoples' knowledge of biodiversity with involvement of, and</a:t>
                      </a:r>
                      <a:r>
                        <a:rPr lang="en-AU" sz="1000" baseline="0" dirty="0" smtClean="0">
                          <a:latin typeface="Verdana" panose="020B0604030504040204" pitchFamily="34" charset="0"/>
                          <a:ea typeface="Verdana" panose="020B0604030504040204" pitchFamily="34" charset="0"/>
                          <a:cs typeface="Verdana" panose="020B0604030504040204" pitchFamily="34" charset="0"/>
                        </a:rPr>
                        <a:t> </a:t>
                      </a:r>
                      <a:r>
                        <a:rPr lang="en-AU" sz="1000" dirty="0" smtClean="0">
                          <a:latin typeface="Verdana" panose="020B0604030504040204" pitchFamily="34" charset="0"/>
                          <a:ea typeface="Verdana" panose="020B0604030504040204" pitchFamily="34" charset="0"/>
                          <a:cs typeface="Verdana" panose="020B0604030504040204" pitchFamily="34" charset="0"/>
                        </a:rPr>
                        <a:t>in cooperation with, the owners of the knowledge</a:t>
                      </a:r>
                    </a:p>
                  </a:txBody>
                  <a:tcPr/>
                </a:tc>
              </a:tr>
            </a:tbl>
          </a:graphicData>
        </a:graphic>
      </p:graphicFrame>
    </p:spTree>
    <p:custDataLst>
      <p:tags r:id="rId1"/>
    </p:custDataLst>
    <p:extLst>
      <p:ext uri="{BB962C8B-B14F-4D97-AF65-F5344CB8AC3E}">
        <p14:creationId xmlns:p14="http://schemas.microsoft.com/office/powerpoint/2010/main" val="1910529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rPr>
              <a:t>Hazardous Waste (Regulation of Exports and Imports) Act 1989 </a:t>
            </a:r>
          </a:p>
        </p:txBody>
      </p:sp>
      <p:sp>
        <p:nvSpPr>
          <p:cNvPr id="3" name="Content Placeholder 2"/>
          <p:cNvSpPr>
            <a:spLocks noGrp="1"/>
          </p:cNvSpPr>
          <p:nvPr>
            <p:ph idx="1"/>
          </p:nvPr>
        </p:nvSpPr>
        <p:spPr/>
        <p:txBody>
          <a:bodyPr>
            <a:normAutofit/>
          </a:bodyPr>
          <a:lstStyle/>
          <a:p>
            <a:pPr marL="0" indent="0">
              <a:buNone/>
            </a:pPr>
            <a:r>
              <a:rPr lang="en-AU" dirty="0" smtClean="0"/>
              <a:t>The </a:t>
            </a:r>
            <a:r>
              <a:rPr lang="en-AU" dirty="0"/>
              <a:t>main purpose of the Act is to regulate the export and import of hazardous waste to ensure that hazardous waste is disposed of safely so that human beings and the environment, both within and outside Australia, are protected from the harmful effects of the waste. </a:t>
            </a:r>
          </a:p>
          <a:p>
            <a:pPr marL="0" indent="0">
              <a:buNone/>
            </a:pPr>
            <a:r>
              <a:rPr lang="en-AU" dirty="0" smtClean="0"/>
              <a:t>You </a:t>
            </a:r>
            <a:r>
              <a:rPr lang="en-AU" dirty="0"/>
              <a:t>need to understand</a:t>
            </a:r>
          </a:p>
          <a:p>
            <a:pPr lvl="0"/>
            <a:r>
              <a:rPr lang="en-AU" dirty="0"/>
              <a:t>Is your material a waste?</a:t>
            </a:r>
          </a:p>
          <a:p>
            <a:pPr lvl="0"/>
            <a:r>
              <a:rPr lang="en-AU" dirty="0"/>
              <a:t>Is your material hazardous?</a:t>
            </a:r>
          </a:p>
          <a:p>
            <a:pPr lvl="0"/>
            <a:r>
              <a:rPr lang="en-AU" dirty="0"/>
              <a:t>Is your material intended for final disposal or recovery?</a:t>
            </a:r>
          </a:p>
          <a:p>
            <a:pPr lvl="0"/>
            <a:r>
              <a:rPr lang="en-AU" dirty="0"/>
              <a:t>Where is the waste coming from or going to?</a:t>
            </a:r>
          </a:p>
          <a:p>
            <a:endParaRPr lang="en-AU" dirty="0"/>
          </a:p>
        </p:txBody>
      </p:sp>
    </p:spTree>
    <p:extLst>
      <p:ext uri="{BB962C8B-B14F-4D97-AF65-F5344CB8AC3E}">
        <p14:creationId xmlns:p14="http://schemas.microsoft.com/office/powerpoint/2010/main" val="1423378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SDS Safety Data Sheets</a:t>
            </a:r>
            <a:endParaRPr lang="en-AU"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en-AU" dirty="0"/>
              <a:t>Many hazardous products and substances come with Safety Data Sheets (</a:t>
            </a:r>
            <a:r>
              <a:rPr lang="en-AU" dirty="0" smtClean="0"/>
              <a:t>SDS). This </a:t>
            </a:r>
            <a:r>
              <a:rPr lang="en-AU" dirty="0"/>
              <a:t>document provides information on the properties of hazardous chemicals and how they affect health and safety in the workplace. </a:t>
            </a:r>
            <a:r>
              <a:rPr lang="en-AU" dirty="0" smtClean="0"/>
              <a:t>SDS should contain the following information:</a:t>
            </a:r>
            <a:endParaRPr lang="en-AU" dirty="0"/>
          </a:p>
          <a:p>
            <a:pPr lvl="0"/>
            <a:r>
              <a:rPr lang="en-AU" dirty="0"/>
              <a:t>T</a:t>
            </a:r>
            <a:r>
              <a:rPr lang="en-AU" dirty="0" smtClean="0"/>
              <a:t>he </a:t>
            </a:r>
            <a:r>
              <a:rPr lang="en-AU" dirty="0"/>
              <a:t>identity of the chemical</a:t>
            </a:r>
          </a:p>
          <a:p>
            <a:pPr lvl="0"/>
            <a:r>
              <a:rPr lang="en-AU" dirty="0"/>
              <a:t>H</a:t>
            </a:r>
            <a:r>
              <a:rPr lang="en-AU" dirty="0" smtClean="0"/>
              <a:t>ealth </a:t>
            </a:r>
            <a:r>
              <a:rPr lang="en-AU" dirty="0"/>
              <a:t>and physicochemical hazards </a:t>
            </a:r>
          </a:p>
          <a:p>
            <a:pPr lvl="0"/>
            <a:r>
              <a:rPr lang="en-AU" dirty="0"/>
              <a:t>S</a:t>
            </a:r>
            <a:r>
              <a:rPr lang="en-AU" dirty="0" smtClean="0"/>
              <a:t>afe </a:t>
            </a:r>
            <a:r>
              <a:rPr lang="en-AU" dirty="0"/>
              <a:t>handling and storage procedures </a:t>
            </a:r>
          </a:p>
          <a:p>
            <a:pPr lvl="0"/>
            <a:r>
              <a:rPr lang="en-AU" dirty="0"/>
              <a:t>E</a:t>
            </a:r>
            <a:r>
              <a:rPr lang="en-AU" dirty="0" smtClean="0"/>
              <a:t>mergency </a:t>
            </a:r>
            <a:r>
              <a:rPr lang="en-AU" dirty="0"/>
              <a:t>procedures</a:t>
            </a:r>
          </a:p>
          <a:p>
            <a:pPr lvl="0"/>
            <a:r>
              <a:rPr lang="en-AU" dirty="0"/>
              <a:t>D</a:t>
            </a:r>
            <a:r>
              <a:rPr lang="en-AU" dirty="0" smtClean="0"/>
              <a:t>isposal </a:t>
            </a:r>
            <a:r>
              <a:rPr lang="en-AU" dirty="0"/>
              <a:t>considerations </a:t>
            </a:r>
          </a:p>
          <a:p>
            <a:pPr marL="0" indent="0">
              <a:buNone/>
            </a:pPr>
            <a:r>
              <a:rPr lang="en-AU" dirty="0"/>
              <a:t>The SDS should always be referred to when assessing risks in the workplace. </a:t>
            </a:r>
            <a:endParaRPr lang="en-AU" dirty="0" smtClean="0"/>
          </a:p>
          <a:p>
            <a:pPr marL="0" indent="0">
              <a:buNone/>
            </a:pPr>
            <a:r>
              <a:rPr lang="en-AU" dirty="0" smtClean="0"/>
              <a:t>Risks </a:t>
            </a:r>
            <a:r>
              <a:rPr lang="en-AU" dirty="0"/>
              <a:t>include both injury to person or place as well as </a:t>
            </a:r>
            <a:r>
              <a:rPr lang="en-AU" dirty="0" smtClean="0"/>
              <a:t>the environment.</a:t>
            </a:r>
            <a:endParaRPr lang="en-AU" dirty="0"/>
          </a:p>
          <a:p>
            <a:endParaRPr lang="en-AU" dirty="0"/>
          </a:p>
        </p:txBody>
      </p:sp>
    </p:spTree>
    <p:custDataLst>
      <p:tags r:id="rId1"/>
    </p:custDataLst>
    <p:extLst>
      <p:ext uri="{BB962C8B-B14F-4D97-AF65-F5344CB8AC3E}">
        <p14:creationId xmlns:p14="http://schemas.microsoft.com/office/powerpoint/2010/main" val="1638795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Is your workplace sustainable? </a:t>
            </a:r>
            <a:endParaRPr lang="en-AU" dirty="0">
              <a:solidFill>
                <a:srgbClr val="0070C0"/>
              </a:solidFill>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55212069"/>
              </p:ext>
            </p:extLst>
          </p:nvPr>
        </p:nvGraphicFramePr>
        <p:xfrm>
          <a:off x="544114" y="1352061"/>
          <a:ext cx="8055771" cy="4704862"/>
        </p:xfrm>
        <a:graphic>
          <a:graphicData uri="http://schemas.openxmlformats.org/presentationml/2006/ole">
            <mc:AlternateContent xmlns:mc="http://schemas.openxmlformats.org/markup-compatibility/2006">
              <mc:Choice xmlns:v="urn:schemas-microsoft-com:vml" Requires="v">
                <p:oleObj spid="_x0000_s2076" name="Document" r:id="rId4" imgW="8776969" imgH="4937429" progId="Word.Document.12">
                  <p:embed/>
                </p:oleObj>
              </mc:Choice>
              <mc:Fallback>
                <p:oleObj name="Document" r:id="rId4" imgW="8776969" imgH="4937429" progId="Word.Document.12">
                  <p:embed/>
                  <p:pic>
                    <p:nvPicPr>
                      <p:cNvPr id="0" name=""/>
                      <p:cNvPicPr/>
                      <p:nvPr/>
                    </p:nvPicPr>
                    <p:blipFill>
                      <a:blip r:embed="rId5"/>
                      <a:stretch>
                        <a:fillRect/>
                      </a:stretch>
                    </p:blipFill>
                    <p:spPr>
                      <a:xfrm>
                        <a:off x="544114" y="1352061"/>
                        <a:ext cx="8055771" cy="4704862"/>
                      </a:xfrm>
                      <a:prstGeom prst="rect">
                        <a:avLst/>
                      </a:prstGeom>
                    </p:spPr>
                  </p:pic>
                </p:oleObj>
              </mc:Fallback>
            </mc:AlternateContent>
          </a:graphicData>
        </a:graphic>
      </p:graphicFrame>
    </p:spTree>
    <p:extLst>
      <p:ext uri="{BB962C8B-B14F-4D97-AF65-F5344CB8AC3E}">
        <p14:creationId xmlns:p14="http://schemas.microsoft.com/office/powerpoint/2010/main" val="2705755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How sustainable is it really?</a:t>
            </a:r>
            <a:endParaRPr lang="en-AU"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AU" dirty="0"/>
              <a:t>Manufacture of </a:t>
            </a:r>
            <a:r>
              <a:rPr lang="en-AU" dirty="0" smtClean="0"/>
              <a:t>products </a:t>
            </a:r>
            <a:r>
              <a:rPr lang="en-AU" dirty="0"/>
              <a:t>takes into </a:t>
            </a:r>
            <a:r>
              <a:rPr lang="en-AU" dirty="0" smtClean="0"/>
              <a:t>account: </a:t>
            </a:r>
          </a:p>
          <a:p>
            <a:r>
              <a:rPr lang="en-AU" dirty="0"/>
              <a:t>C</a:t>
            </a:r>
            <a:r>
              <a:rPr lang="en-AU" dirty="0" smtClean="0"/>
              <a:t>osts financially </a:t>
            </a:r>
            <a:r>
              <a:rPr lang="en-AU" dirty="0"/>
              <a:t>and </a:t>
            </a:r>
            <a:r>
              <a:rPr lang="en-AU" dirty="0" smtClean="0"/>
              <a:t>environmentally</a:t>
            </a:r>
          </a:p>
          <a:p>
            <a:r>
              <a:rPr lang="en-AU" dirty="0"/>
              <a:t>R</a:t>
            </a:r>
            <a:r>
              <a:rPr lang="en-AU" dirty="0" smtClean="0"/>
              <a:t>esponsibility </a:t>
            </a:r>
            <a:r>
              <a:rPr lang="en-AU" dirty="0"/>
              <a:t>for impacts of </a:t>
            </a:r>
            <a:r>
              <a:rPr lang="en-AU" dirty="0" smtClean="0"/>
              <a:t>manufacturing</a:t>
            </a:r>
          </a:p>
          <a:p>
            <a:r>
              <a:rPr lang="en-AU" dirty="0"/>
              <a:t>H</a:t>
            </a:r>
            <a:r>
              <a:rPr lang="en-AU" dirty="0" smtClean="0"/>
              <a:t>ealth </a:t>
            </a:r>
            <a:r>
              <a:rPr lang="en-AU" dirty="0"/>
              <a:t>by-products of production, delivery and </a:t>
            </a:r>
            <a:r>
              <a:rPr lang="en-AU" dirty="0" smtClean="0"/>
              <a:t>storage</a:t>
            </a:r>
          </a:p>
          <a:p>
            <a:r>
              <a:rPr lang="en-AU" dirty="0"/>
              <a:t>M</a:t>
            </a:r>
            <a:r>
              <a:rPr lang="en-AU" dirty="0" smtClean="0"/>
              <a:t>aterial </a:t>
            </a:r>
            <a:r>
              <a:rPr lang="en-AU" dirty="0"/>
              <a:t>use and </a:t>
            </a:r>
            <a:r>
              <a:rPr lang="en-AU" dirty="0" smtClean="0"/>
              <a:t>reuse</a:t>
            </a:r>
          </a:p>
          <a:p>
            <a:r>
              <a:rPr lang="en-AU" dirty="0"/>
              <a:t>R</a:t>
            </a:r>
            <a:r>
              <a:rPr lang="en-AU" dirty="0" smtClean="0"/>
              <a:t>enewable </a:t>
            </a:r>
            <a:r>
              <a:rPr lang="en-AU" dirty="0"/>
              <a:t>energy </a:t>
            </a:r>
            <a:r>
              <a:rPr lang="en-AU" dirty="0" smtClean="0"/>
              <a:t>sources</a:t>
            </a:r>
          </a:p>
          <a:p>
            <a:r>
              <a:rPr lang="en-AU" dirty="0"/>
              <a:t>W</a:t>
            </a:r>
            <a:r>
              <a:rPr lang="en-AU" dirty="0" smtClean="0"/>
              <a:t>ater </a:t>
            </a:r>
            <a:r>
              <a:rPr lang="en-AU" dirty="0"/>
              <a:t>management </a:t>
            </a:r>
            <a:endParaRPr lang="en-AU" dirty="0" smtClean="0"/>
          </a:p>
          <a:p>
            <a:r>
              <a:rPr lang="en-AU" dirty="0"/>
              <a:t>S</a:t>
            </a:r>
            <a:r>
              <a:rPr lang="en-AU" dirty="0" smtClean="0"/>
              <a:t>ocial fairness</a:t>
            </a:r>
          </a:p>
          <a:p>
            <a:pPr marL="0" indent="0" algn="ctr">
              <a:buNone/>
            </a:pPr>
            <a:r>
              <a:rPr lang="en-AU" sz="2600" dirty="0" smtClean="0"/>
              <a:t>What happens to the product at the end of its life? </a:t>
            </a:r>
          </a:p>
          <a:p>
            <a:pPr marL="0" indent="0">
              <a:buNone/>
            </a:pPr>
            <a:r>
              <a:rPr lang="en-AU" dirty="0" smtClean="0"/>
              <a:t>A </a:t>
            </a:r>
            <a:r>
              <a:rPr lang="en-AU" dirty="0"/>
              <a:t>truly sustainable product or service gets a big tick on each of these areas of production and the life of this product</a:t>
            </a:r>
            <a:r>
              <a:rPr lang="en-AU" dirty="0" smtClean="0"/>
              <a:t>. Cradle to cradle or C2C focuses on all of these issues. </a:t>
            </a:r>
            <a:endParaRPr lang="en-AU" dirty="0"/>
          </a:p>
          <a:p>
            <a:endParaRPr lang="en-AU" dirty="0"/>
          </a:p>
        </p:txBody>
      </p:sp>
    </p:spTree>
    <p:custDataLst>
      <p:tags r:id="rId1"/>
    </p:custDataLst>
    <p:extLst>
      <p:ext uri="{BB962C8B-B14F-4D97-AF65-F5344CB8AC3E}">
        <p14:creationId xmlns:p14="http://schemas.microsoft.com/office/powerpoint/2010/main" val="2144680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Government initiatives</a:t>
            </a:r>
            <a:endParaRPr lang="en-AU"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AU" dirty="0" smtClean="0"/>
              <a:t>There </a:t>
            </a:r>
            <a:r>
              <a:rPr lang="en-AU" dirty="0"/>
              <a:t>is </a:t>
            </a:r>
            <a:r>
              <a:rPr lang="en-AU" dirty="0" smtClean="0"/>
              <a:t>so much </a:t>
            </a:r>
            <a:r>
              <a:rPr lang="en-AU" dirty="0"/>
              <a:t>more </a:t>
            </a:r>
            <a:r>
              <a:rPr lang="en-AU" dirty="0" smtClean="0"/>
              <a:t>to </a:t>
            </a:r>
            <a:r>
              <a:rPr lang="en-AU" dirty="0"/>
              <a:t>sustainability than recycling paper in your office. </a:t>
            </a:r>
            <a:endParaRPr lang="en-AU" dirty="0" smtClean="0"/>
          </a:p>
          <a:p>
            <a:pPr marL="0" indent="0">
              <a:buNone/>
            </a:pPr>
            <a:r>
              <a:rPr lang="en-AU" dirty="0" smtClean="0"/>
              <a:t>In </a:t>
            </a:r>
            <a:r>
              <a:rPr lang="en-AU" dirty="0"/>
              <a:t>addition to </a:t>
            </a:r>
            <a:r>
              <a:rPr lang="en-AU" dirty="0" smtClean="0"/>
              <a:t>consumables </a:t>
            </a:r>
            <a:r>
              <a:rPr lang="en-AU" dirty="0"/>
              <a:t>in your </a:t>
            </a:r>
            <a:r>
              <a:rPr lang="en-AU" dirty="0" smtClean="0"/>
              <a:t>workplace, pay attention to </a:t>
            </a:r>
            <a:r>
              <a:rPr lang="en-AU" dirty="0"/>
              <a:t>indoor environment </a:t>
            </a:r>
            <a:r>
              <a:rPr lang="en-AU" dirty="0" smtClean="0"/>
              <a:t>quality:</a:t>
            </a:r>
            <a:endParaRPr lang="en-AU" dirty="0"/>
          </a:p>
          <a:p>
            <a:pPr lvl="0"/>
            <a:r>
              <a:rPr lang="en-AU" dirty="0"/>
              <a:t>Light, optimising </a:t>
            </a:r>
            <a:r>
              <a:rPr lang="en-AU" dirty="0" smtClean="0"/>
              <a:t>natural </a:t>
            </a:r>
            <a:r>
              <a:rPr lang="en-AU" dirty="0"/>
              <a:t>light </a:t>
            </a:r>
            <a:r>
              <a:rPr lang="en-AU" dirty="0" smtClean="0"/>
              <a:t>available</a:t>
            </a:r>
            <a:endParaRPr lang="en-AU" dirty="0"/>
          </a:p>
          <a:p>
            <a:pPr lvl="0"/>
            <a:r>
              <a:rPr lang="en-AU" dirty="0"/>
              <a:t>Ventilation – fresh air and amount </a:t>
            </a:r>
            <a:endParaRPr lang="en-AU" dirty="0" smtClean="0"/>
          </a:p>
          <a:p>
            <a:pPr lvl="0"/>
            <a:r>
              <a:rPr lang="en-AU" dirty="0" smtClean="0"/>
              <a:t>Thermal </a:t>
            </a:r>
            <a:r>
              <a:rPr lang="en-AU" dirty="0"/>
              <a:t>comfort – not just </a:t>
            </a:r>
            <a:r>
              <a:rPr lang="en-AU" dirty="0" smtClean="0"/>
              <a:t>temperature</a:t>
            </a:r>
            <a:endParaRPr lang="en-AU" dirty="0"/>
          </a:p>
          <a:p>
            <a:pPr lvl="0"/>
            <a:r>
              <a:rPr lang="en-AU" dirty="0"/>
              <a:t>Noise</a:t>
            </a:r>
          </a:p>
          <a:p>
            <a:pPr lvl="0"/>
            <a:r>
              <a:rPr lang="en-AU" dirty="0"/>
              <a:t>Pollutants – asbestos, minimise materials that emit VOCs (volatile organic compounds)</a:t>
            </a:r>
          </a:p>
          <a:p>
            <a:endParaRPr lang="en-AU" dirty="0"/>
          </a:p>
        </p:txBody>
      </p:sp>
    </p:spTree>
    <p:custDataLst>
      <p:tags r:id="rId1"/>
    </p:custDataLst>
    <p:extLst>
      <p:ext uri="{BB962C8B-B14F-4D97-AF65-F5344CB8AC3E}">
        <p14:creationId xmlns:p14="http://schemas.microsoft.com/office/powerpoint/2010/main" val="423330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Tools to measure effectiveness</a:t>
            </a:r>
            <a:endParaRPr lang="en-AU"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marL="0" lvl="2" indent="0">
              <a:buNone/>
            </a:pPr>
            <a:r>
              <a:rPr lang="en-AU" dirty="0" smtClean="0"/>
              <a:t>There are many tools available to help you measure your effectiveness. Consider these as a staring point, there are others:</a:t>
            </a:r>
          </a:p>
          <a:p>
            <a:pPr marL="342900" lvl="2" indent="-342900"/>
            <a:r>
              <a:rPr lang="en-AU" b="1" dirty="0" smtClean="0"/>
              <a:t>GreenPower Program</a:t>
            </a:r>
          </a:p>
          <a:p>
            <a:pPr marL="342900" lvl="2" indent="-342900"/>
            <a:r>
              <a:rPr lang="en-AU" b="1" dirty="0" smtClean="0"/>
              <a:t>Forestry Stewardship Council FSC</a:t>
            </a:r>
          </a:p>
          <a:p>
            <a:pPr marL="342900" lvl="2" indent="-342900"/>
            <a:r>
              <a:rPr lang="en-AU" b="1" dirty="0" smtClean="0"/>
              <a:t>Building </a:t>
            </a:r>
            <a:r>
              <a:rPr lang="en-AU" b="1" dirty="0"/>
              <a:t>Sustainability Index (BASIX)</a:t>
            </a:r>
          </a:p>
          <a:p>
            <a:pPr marL="342900" lvl="2" indent="-342900"/>
            <a:r>
              <a:rPr lang="en-AU" b="1" dirty="0"/>
              <a:t>National Australian Built Environment Rating System (NABERS)</a:t>
            </a:r>
          </a:p>
          <a:p>
            <a:pPr marL="342900" lvl="2" indent="-342900"/>
            <a:r>
              <a:rPr lang="en-AU" b="1" dirty="0"/>
              <a:t>Green Star</a:t>
            </a:r>
          </a:p>
          <a:p>
            <a:pPr marL="342900" lvl="2" indent="-342900"/>
            <a:r>
              <a:rPr lang="en-AU" b="1" dirty="0"/>
              <a:t>Window Energy Rating Scheme (WERS</a:t>
            </a:r>
            <a:r>
              <a:rPr lang="en-AU" b="1" dirty="0" smtClean="0"/>
              <a:t>)</a:t>
            </a:r>
          </a:p>
          <a:p>
            <a:pPr marL="0" lvl="2" indent="0">
              <a:buNone/>
            </a:pPr>
            <a:r>
              <a:rPr lang="en-AU" dirty="0" smtClean="0"/>
              <a:t>Many </a:t>
            </a:r>
            <a:r>
              <a:rPr lang="en-AU" dirty="0"/>
              <a:t>state government websites have great resources on case studies and facts to support the growing </a:t>
            </a:r>
            <a:r>
              <a:rPr lang="en-AU" dirty="0" smtClean="0"/>
              <a:t>need for people to learn how to become more sustainable. Check out local councils and other government agencies for more information.</a:t>
            </a:r>
            <a:endParaRPr lang="en-AU" dirty="0"/>
          </a:p>
          <a:p>
            <a:pPr marL="342900" lvl="2" indent="-342900"/>
            <a:endParaRPr lang="en-AU" b="1" dirty="0"/>
          </a:p>
          <a:p>
            <a:pPr marL="342900" lvl="2" indent="-342900"/>
            <a:endParaRPr lang="en-AU" b="1" dirty="0"/>
          </a:p>
          <a:p>
            <a:endParaRPr lang="en-AU" dirty="0"/>
          </a:p>
        </p:txBody>
      </p:sp>
    </p:spTree>
    <p:extLst>
      <p:ext uri="{BB962C8B-B14F-4D97-AF65-F5344CB8AC3E}">
        <p14:creationId xmlns:p14="http://schemas.microsoft.com/office/powerpoint/2010/main" val="3540262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Who is responsible?</a:t>
            </a:r>
            <a:endParaRPr lang="en-AU"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AU" dirty="0" smtClean="0"/>
              <a:t>Everyone in an organisation has a part to play. </a:t>
            </a:r>
          </a:p>
          <a:p>
            <a:pPr marL="0" indent="0">
              <a:buNone/>
            </a:pPr>
            <a:r>
              <a:rPr lang="en-AU" dirty="0" smtClean="0"/>
              <a:t>Managers = maintain all regulatory responsibilities as well as manage change 	within the organisation for improvement. </a:t>
            </a:r>
          </a:p>
          <a:p>
            <a:pPr marL="0" indent="0">
              <a:buNone/>
            </a:pPr>
            <a:r>
              <a:rPr lang="en-AU" dirty="0" smtClean="0"/>
              <a:t>Staff = to uphold organisational policies and procedures and seek improvements in own areas of the workplace.</a:t>
            </a:r>
          </a:p>
          <a:p>
            <a:r>
              <a:rPr lang="en-AU" dirty="0" smtClean="0"/>
              <a:t>For policies to </a:t>
            </a:r>
            <a:r>
              <a:rPr lang="en-AU" dirty="0"/>
              <a:t>be effective, activities </a:t>
            </a:r>
            <a:r>
              <a:rPr lang="en-AU" dirty="0" smtClean="0"/>
              <a:t>like recycling</a:t>
            </a:r>
            <a:r>
              <a:rPr lang="en-AU" dirty="0"/>
              <a:t>, turning off office </a:t>
            </a:r>
            <a:r>
              <a:rPr lang="en-AU" dirty="0" smtClean="0"/>
              <a:t>appliances, </a:t>
            </a:r>
            <a:r>
              <a:rPr lang="en-AU" dirty="0"/>
              <a:t>and switching off lights must become social norms within the office environment. </a:t>
            </a:r>
            <a:endParaRPr lang="en-AU" dirty="0" smtClean="0"/>
          </a:p>
          <a:p>
            <a:r>
              <a:rPr lang="en-AU" dirty="0" smtClean="0"/>
              <a:t>Most </a:t>
            </a:r>
            <a:r>
              <a:rPr lang="en-AU" dirty="0"/>
              <a:t>people have positive attitudes towards protecting the environment, but won’t </a:t>
            </a:r>
            <a:r>
              <a:rPr lang="en-AU" dirty="0" smtClean="0"/>
              <a:t>take further steps because </a:t>
            </a:r>
            <a:r>
              <a:rPr lang="en-AU" dirty="0"/>
              <a:t>of convenience, cost ($ or time), social norms, or they simply don’t know </a:t>
            </a:r>
            <a:r>
              <a:rPr lang="en-AU" dirty="0" smtClean="0"/>
              <a:t>how.</a:t>
            </a:r>
          </a:p>
        </p:txBody>
      </p:sp>
    </p:spTree>
    <p:custDataLst>
      <p:tags r:id="rId1"/>
    </p:custDataLst>
    <p:extLst>
      <p:ext uri="{BB962C8B-B14F-4D97-AF65-F5344CB8AC3E}">
        <p14:creationId xmlns:p14="http://schemas.microsoft.com/office/powerpoint/2010/main" val="800226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What you can do?</a:t>
            </a:r>
            <a:endParaRPr lang="en-AU" dirty="0">
              <a:solidFill>
                <a:srgbClr val="0070C0"/>
              </a:solidFill>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31408916"/>
              </p:ext>
            </p:extLst>
          </p:nvPr>
        </p:nvGraphicFramePr>
        <p:xfrm>
          <a:off x="385763" y="1570622"/>
          <a:ext cx="9185275" cy="5830888"/>
        </p:xfrm>
        <a:graphic>
          <a:graphicData uri="http://schemas.openxmlformats.org/presentationml/2006/ole">
            <mc:AlternateContent xmlns:mc="http://schemas.openxmlformats.org/markup-compatibility/2006">
              <mc:Choice xmlns:v="urn:schemas-microsoft-com:vml" Requires="v">
                <p:oleObj spid="_x0000_s3099" name="Document" r:id="rId5" imgW="9246747" imgH="5882053" progId="Word.Document.12">
                  <p:embed/>
                </p:oleObj>
              </mc:Choice>
              <mc:Fallback>
                <p:oleObj name="Document" r:id="rId5" imgW="9246747" imgH="5882053" progId="Word.Document.12">
                  <p:embed/>
                  <p:pic>
                    <p:nvPicPr>
                      <p:cNvPr id="0" name=""/>
                      <p:cNvPicPr/>
                      <p:nvPr/>
                    </p:nvPicPr>
                    <p:blipFill>
                      <a:blip r:embed="rId6"/>
                      <a:stretch>
                        <a:fillRect/>
                      </a:stretch>
                    </p:blipFill>
                    <p:spPr>
                      <a:xfrm>
                        <a:off x="385763" y="1570622"/>
                        <a:ext cx="9185275" cy="5830888"/>
                      </a:xfrm>
                      <a:prstGeom prst="rect">
                        <a:avLst/>
                      </a:prstGeom>
                    </p:spPr>
                  </p:pic>
                </p:oleObj>
              </mc:Fallback>
            </mc:AlternateContent>
          </a:graphicData>
        </a:graphic>
      </p:graphicFrame>
      <p:sp>
        <p:nvSpPr>
          <p:cNvPr id="5" name="Rectangle 4"/>
          <p:cNvSpPr/>
          <p:nvPr/>
        </p:nvSpPr>
        <p:spPr>
          <a:xfrm>
            <a:off x="1967764" y="4730268"/>
            <a:ext cx="5270433" cy="729430"/>
          </a:xfrm>
          <a:prstGeom prst="rect">
            <a:avLst/>
          </a:prstGeom>
        </p:spPr>
        <p:txBody>
          <a:bodyPr wrap="square">
            <a:spAutoFit/>
          </a:bodyPr>
          <a:lstStyle/>
          <a:p>
            <a:pPr algn="just">
              <a:lnSpc>
                <a:spcPct val="115000"/>
              </a:lnSpc>
              <a:spcBef>
                <a:spcPts val="600"/>
              </a:spcBef>
              <a:spcAft>
                <a:spcPts val="600"/>
              </a:spcAft>
            </a:pPr>
            <a:r>
              <a:rPr lang="en-AU" dirty="0">
                <a:solidFill>
                  <a:srgbClr val="000000"/>
                </a:solidFill>
                <a:latin typeface="Verdana" panose="020B0604030504040204" pitchFamily="34" charset="0"/>
                <a:ea typeface="Times" panose="02020603050405020304" pitchFamily="18" charset="0"/>
                <a:cs typeface="Times New Roman" panose="02020603050405020304" pitchFamily="18" charset="0"/>
              </a:rPr>
              <a:t>There are many more initiatives - take a look around and see what else you can </a:t>
            </a:r>
            <a:r>
              <a:rPr lang="en-AU" dirty="0" smtClean="0">
                <a:solidFill>
                  <a:srgbClr val="000000"/>
                </a:solidFill>
                <a:latin typeface="Verdana" panose="020B0604030504040204" pitchFamily="34" charset="0"/>
                <a:ea typeface="Times" panose="02020603050405020304" pitchFamily="18" charset="0"/>
                <a:cs typeface="Times New Roman" panose="02020603050405020304" pitchFamily="18" charset="0"/>
              </a:rPr>
              <a:t>do</a:t>
            </a:r>
            <a:endParaRPr lang="en-AU" dirty="0">
              <a:effectLst/>
              <a:latin typeface="Verdana" panose="020B0604030504040204" pitchFamily="34" charset="0"/>
              <a:ea typeface="Calibri" panose="020F0502020204030204" pitchFamily="34"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1780448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AU" dirty="0" smtClean="0">
                <a:solidFill>
                  <a:srgbClr val="0070C0"/>
                </a:solidFill>
              </a:rPr>
              <a:t>ORGANISATIONAL AND LEGISLATIVE REQUIREMENTS</a:t>
            </a:r>
            <a:endParaRPr lang="en-AU"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t>These </a:t>
            </a:r>
            <a:r>
              <a:rPr lang="en-AU" dirty="0"/>
              <a:t>policies and procedures may include </a:t>
            </a:r>
            <a:r>
              <a:rPr lang="en-AU" dirty="0" smtClean="0"/>
              <a:t> but </a:t>
            </a:r>
            <a:r>
              <a:rPr lang="en-AU" dirty="0"/>
              <a:t>are not limited </a:t>
            </a:r>
            <a:r>
              <a:rPr lang="en-AU" dirty="0" smtClean="0"/>
              <a:t>to:</a:t>
            </a:r>
            <a:endParaRPr lang="en-AU" dirty="0"/>
          </a:p>
          <a:p>
            <a:pPr lvl="0"/>
            <a:r>
              <a:rPr lang="en-AU" dirty="0"/>
              <a:t>meeting relevant laws, by-laws and regulations or best practice models; best practices can be defined as the most efficient and effective way of accomplishing a task, based on repeatable procedures that have proven themselves over time for large numbers of people</a:t>
            </a:r>
          </a:p>
          <a:p>
            <a:pPr lvl="0"/>
            <a:r>
              <a:rPr lang="en-AU" dirty="0"/>
              <a:t>work plans and strategies </a:t>
            </a:r>
            <a:r>
              <a:rPr lang="en-AU" dirty="0" smtClean="0"/>
              <a:t>minimise </a:t>
            </a:r>
            <a:r>
              <a:rPr lang="en-AU" dirty="0"/>
              <a:t>waste or increase efficient use of resources</a:t>
            </a:r>
          </a:p>
          <a:p>
            <a:pPr lvl="0"/>
            <a:r>
              <a:rPr lang="en-AU" dirty="0"/>
              <a:t>addressing environmental and resource sustainability initiatives such as environmental management systems, action plans, green office programs, surveys and audits</a:t>
            </a:r>
          </a:p>
          <a:p>
            <a:pPr lvl="0"/>
            <a:r>
              <a:rPr lang="en-AU" dirty="0"/>
              <a:t>determining the most appropriate waste treatment methods</a:t>
            </a:r>
          </a:p>
          <a:p>
            <a:pPr lvl="0"/>
            <a:r>
              <a:rPr lang="en-AU" dirty="0"/>
              <a:t>appointing a staff </a:t>
            </a:r>
            <a:r>
              <a:rPr lang="en-AU" dirty="0" smtClean="0"/>
              <a:t>member/s </a:t>
            </a:r>
            <a:r>
              <a:rPr lang="en-AU" dirty="0"/>
              <a:t>to oversee </a:t>
            </a:r>
            <a:r>
              <a:rPr lang="en-AU" dirty="0" smtClean="0"/>
              <a:t>design</a:t>
            </a:r>
            <a:r>
              <a:rPr lang="en-AU" dirty="0"/>
              <a:t>, implementation and monitoring of a ‘green office’ strategy for the organisation</a:t>
            </a:r>
          </a:p>
          <a:p>
            <a:pPr lvl="0"/>
            <a:r>
              <a:rPr lang="en-AU" dirty="0"/>
              <a:t>prevention and minimisation of environmental risks and hazards</a:t>
            </a:r>
          </a:p>
          <a:p>
            <a:endParaRPr lang="en-AU" dirty="0"/>
          </a:p>
        </p:txBody>
      </p:sp>
    </p:spTree>
    <p:extLst>
      <p:ext uri="{BB962C8B-B14F-4D97-AF65-F5344CB8AC3E}">
        <p14:creationId xmlns:p14="http://schemas.microsoft.com/office/powerpoint/2010/main" val="1447841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latin typeface="Verdana" charset="0"/>
                <a:cs typeface="Verdana" charset="0"/>
              </a:rPr>
              <a:t>Presentation summary</a:t>
            </a:r>
          </a:p>
        </p:txBody>
      </p:sp>
      <p:sp>
        <p:nvSpPr>
          <p:cNvPr id="3" name="Content Placeholder 2"/>
          <p:cNvSpPr>
            <a:spLocks noGrp="1"/>
          </p:cNvSpPr>
          <p:nvPr>
            <p:ph idx="1"/>
          </p:nvPr>
        </p:nvSpPr>
        <p:spPr/>
        <p:txBody>
          <a:bodyPr>
            <a:normAutofit/>
          </a:bodyPr>
          <a:lstStyle/>
          <a:p>
            <a:pPr marL="0" indent="0">
              <a:buNone/>
            </a:pPr>
            <a:r>
              <a:rPr lang="en-AU" dirty="0" smtClean="0"/>
              <a:t>Now that you have completed this presentation you should be able </a:t>
            </a:r>
            <a:r>
              <a:rPr lang="en-AU" smtClean="0"/>
              <a:t>to:</a:t>
            </a:r>
          </a:p>
          <a:p>
            <a:pPr marL="0" indent="0">
              <a:buNone/>
            </a:pPr>
            <a:endParaRPr lang="en-AU" dirty="0"/>
          </a:p>
          <a:p>
            <a:r>
              <a:rPr lang="en-AU" dirty="0"/>
              <a:t>Identify environmental regulations applying to the enterprise</a:t>
            </a:r>
          </a:p>
          <a:p>
            <a:r>
              <a:rPr lang="en-AU" dirty="0"/>
              <a:t>Analyse procedures for assessing compliance with environmental/sustainability regulations</a:t>
            </a:r>
          </a:p>
          <a:p>
            <a:pPr marL="0" indent="0">
              <a:buNone/>
            </a:pPr>
            <a:endParaRPr lang="en-AU" dirty="0"/>
          </a:p>
        </p:txBody>
      </p:sp>
    </p:spTree>
    <p:custDataLst>
      <p:tags r:id="rId1"/>
    </p:custDataLst>
    <p:extLst>
      <p:ext uri="{BB962C8B-B14F-4D97-AF65-F5344CB8AC3E}">
        <p14:creationId xmlns:p14="http://schemas.microsoft.com/office/powerpoint/2010/main" val="1213381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71639" y="4061861"/>
            <a:ext cx="5746282" cy="1043198"/>
          </a:xfrm>
        </p:spPr>
        <p:txBody>
          <a:bodyPr wrap="square" numCol="1" anchorCtr="0" compatLnSpc="1">
            <a:prstTxWarp prst="textNoShape">
              <a:avLst/>
            </a:prstTxWarp>
          </a:bodyPr>
          <a:lstStyle/>
          <a:p>
            <a:r>
              <a:rPr lang="en-GB" sz="1600" dirty="0" smtClean="0"/>
              <a:t>BSBSUS401</a:t>
            </a:r>
            <a:r>
              <a:rPr lang="en-GB" sz="1600" dirty="0" smtClean="0"/>
              <a:t/>
            </a:r>
            <a:br>
              <a:rPr lang="en-GB" sz="1600" dirty="0" smtClean="0"/>
            </a:br>
            <a:r>
              <a:rPr lang="en-GB" sz="1600" dirty="0" smtClean="0"/>
              <a:t>Implement and Monitor Environmentally sustainable work Practices</a:t>
            </a:r>
            <a:br>
              <a:rPr lang="en-GB" sz="1600" dirty="0" smtClean="0"/>
            </a:br>
            <a:r>
              <a:rPr lang="en-GB" sz="1600" dirty="0" smtClean="0"/>
              <a:t>Lesson 2</a:t>
            </a:r>
            <a:endParaRPr lang="en-AU" sz="18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744167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500" dirty="0">
                <a:solidFill>
                  <a:srgbClr val="0070C0"/>
                </a:solidFill>
                <a:ea typeface="Verdana" panose="020B0604030504040204" pitchFamily="34" charset="0"/>
              </a:rPr>
              <a:t>Presentation overview</a:t>
            </a:r>
          </a:p>
        </p:txBody>
      </p:sp>
      <p:sp>
        <p:nvSpPr>
          <p:cNvPr id="3" name="Content Placeholder 2"/>
          <p:cNvSpPr>
            <a:spLocks noGrp="1"/>
          </p:cNvSpPr>
          <p:nvPr>
            <p:ph idx="1"/>
          </p:nvPr>
        </p:nvSpPr>
        <p:spPr/>
        <p:txBody>
          <a:bodyPr>
            <a:normAutofit lnSpcReduction="10000"/>
          </a:bodyPr>
          <a:lstStyle/>
          <a:p>
            <a:pPr marL="0" indent="0">
              <a:buNone/>
            </a:pPr>
            <a:r>
              <a:rPr lang="en-AU" dirty="0" smtClean="0"/>
              <a:t>At the end of this presentation you will know how to:</a:t>
            </a:r>
          </a:p>
          <a:p>
            <a:r>
              <a:rPr lang="en-AU" dirty="0"/>
              <a:t>Collect information on environmental and resource efficiency systems and procedures, and provide to the work group where appropriate</a:t>
            </a:r>
          </a:p>
          <a:p>
            <a:r>
              <a:rPr lang="en-AU" dirty="0"/>
              <a:t>Collect, analyse and organise information from a range of sources to provide information/advice and tools/resources for improvement opportunities</a:t>
            </a:r>
          </a:p>
          <a:p>
            <a:r>
              <a:rPr lang="en-AU" dirty="0"/>
              <a:t>Measure and document current resource usage of members of the work group</a:t>
            </a:r>
          </a:p>
          <a:p>
            <a:r>
              <a:rPr lang="en-AU" dirty="0"/>
              <a:t>Analyse and document current purchasing strategies</a:t>
            </a:r>
          </a:p>
          <a:p>
            <a:r>
              <a:rPr lang="en-AU" dirty="0"/>
              <a:t>Analyse current work processes to access information and data to assist in identifying areas for improvement</a:t>
            </a:r>
          </a:p>
          <a:p>
            <a:endParaRPr lang="en-AU" dirty="0" smtClean="0"/>
          </a:p>
          <a:p>
            <a:pPr marL="0" indent="0">
              <a:buNone/>
            </a:pPr>
            <a:endParaRPr lang="en-AU" dirty="0"/>
          </a:p>
        </p:txBody>
      </p:sp>
    </p:spTree>
    <p:custDataLst>
      <p:tags r:id="rId1"/>
    </p:custDataLst>
    <p:extLst>
      <p:ext uri="{BB962C8B-B14F-4D97-AF65-F5344CB8AC3E}">
        <p14:creationId xmlns:p14="http://schemas.microsoft.com/office/powerpoint/2010/main" val="2935730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fontScale="90000"/>
          </a:bodyPr>
          <a:lstStyle/>
          <a:p>
            <a:r>
              <a:rPr lang="en-AU" dirty="0" smtClean="0">
                <a:solidFill>
                  <a:srgbClr val="0070C0"/>
                </a:solidFill>
                <a:ea typeface="Verdana" panose="020B0604030504040204" pitchFamily="34" charset="0"/>
              </a:rPr>
              <a:t>Environmental Management systems (EMS)</a:t>
            </a:r>
          </a:p>
        </p:txBody>
      </p:sp>
      <p:sp>
        <p:nvSpPr>
          <p:cNvPr id="7" name="Content Placeholder 6"/>
          <p:cNvSpPr>
            <a:spLocks noGrp="1"/>
          </p:cNvSpPr>
          <p:nvPr>
            <p:ph idx="1"/>
          </p:nvPr>
        </p:nvSpPr>
        <p:spPr>
          <a:xfrm>
            <a:off x="404261" y="1125538"/>
            <a:ext cx="8402855" cy="4895850"/>
          </a:xfrm>
        </p:spPr>
        <p:txBody>
          <a:bodyPr>
            <a:noAutofit/>
          </a:bodyPr>
          <a:lstStyle/>
          <a:p>
            <a:pPr marL="0" indent="0">
              <a:buNone/>
            </a:pPr>
            <a:r>
              <a:rPr lang="en-AU" sz="1200" dirty="0" smtClean="0"/>
              <a:t>A tool </a:t>
            </a:r>
            <a:r>
              <a:rPr lang="en-AU" sz="1200" dirty="0"/>
              <a:t>for managing the impact of </a:t>
            </a:r>
            <a:r>
              <a:rPr lang="en-AU" sz="1200" dirty="0" smtClean="0"/>
              <a:t>activities </a:t>
            </a:r>
            <a:r>
              <a:rPr lang="en-AU" sz="1200" dirty="0"/>
              <a:t>of an organisation on the </a:t>
            </a:r>
            <a:r>
              <a:rPr lang="en-AU" sz="1200" dirty="0" smtClean="0"/>
              <a:t>environment. Provides </a:t>
            </a:r>
            <a:r>
              <a:rPr lang="en-AU" sz="1200" dirty="0"/>
              <a:t>a structure to aid in the planning, implementing and monitoring of the organisations environmental protection </a:t>
            </a:r>
            <a:r>
              <a:rPr lang="en-AU" sz="1200" dirty="0" smtClean="0"/>
              <a:t>practices.</a:t>
            </a:r>
          </a:p>
          <a:p>
            <a:pPr lvl="0"/>
            <a:r>
              <a:rPr lang="en-AU" sz="1200" dirty="0"/>
              <a:t>Which resources are being used (what </a:t>
            </a:r>
            <a:r>
              <a:rPr lang="en-AU" sz="1200" dirty="0" smtClean="0"/>
              <a:t>inputs - energy</a:t>
            </a:r>
            <a:r>
              <a:rPr lang="en-AU" sz="1200" dirty="0"/>
              <a:t>, water and materials)? </a:t>
            </a:r>
          </a:p>
          <a:p>
            <a:pPr lvl="0"/>
            <a:r>
              <a:rPr lang="en-AU" sz="1200" dirty="0"/>
              <a:t>Where do the resources come from? </a:t>
            </a:r>
          </a:p>
          <a:p>
            <a:pPr lvl="0"/>
            <a:r>
              <a:rPr lang="en-AU" sz="1200" dirty="0"/>
              <a:t>Where do the resources end </a:t>
            </a:r>
            <a:r>
              <a:rPr lang="en-AU" sz="1200" dirty="0" smtClean="0"/>
              <a:t>up?</a:t>
            </a:r>
            <a:endParaRPr lang="en-AU" sz="1200" dirty="0"/>
          </a:p>
          <a:p>
            <a:pPr lvl="0"/>
            <a:r>
              <a:rPr lang="en-AU" sz="1200" dirty="0"/>
              <a:t>How much is used and how much does it cost?</a:t>
            </a:r>
          </a:p>
          <a:p>
            <a:pPr lvl="0"/>
            <a:r>
              <a:rPr lang="en-AU" sz="1200" dirty="0"/>
              <a:t>How much is wasted (how much does not end up in the final ‘product’)?</a:t>
            </a:r>
          </a:p>
          <a:p>
            <a:pPr lvl="0"/>
            <a:r>
              <a:rPr lang="en-AU" sz="1200" dirty="0"/>
              <a:t>What is the environmental impact?</a:t>
            </a:r>
          </a:p>
          <a:p>
            <a:pPr lvl="0"/>
            <a:r>
              <a:rPr lang="en-AU" sz="1200" dirty="0"/>
              <a:t>Why is so much used / wasted?</a:t>
            </a:r>
          </a:p>
          <a:p>
            <a:pPr lvl="0"/>
            <a:r>
              <a:rPr lang="en-AU" sz="1200" dirty="0"/>
              <a:t>What can you do to reduce </a:t>
            </a:r>
            <a:r>
              <a:rPr lang="en-AU" sz="1200" dirty="0" smtClean="0"/>
              <a:t>quantities </a:t>
            </a:r>
            <a:r>
              <a:rPr lang="en-AU" sz="1200" dirty="0"/>
              <a:t>used, waste produced and environmental impact?</a:t>
            </a:r>
          </a:p>
          <a:p>
            <a:pPr lvl="0"/>
            <a:r>
              <a:rPr lang="en-AU" sz="1200" dirty="0"/>
              <a:t>How will you do it (Action Plan)? </a:t>
            </a:r>
            <a:r>
              <a:rPr lang="en-AU" sz="1200" dirty="0" smtClean="0"/>
              <a:t>Sustainability </a:t>
            </a:r>
            <a:r>
              <a:rPr lang="en-AU" sz="1200" dirty="0"/>
              <a:t>targets to measure and control consumption.</a:t>
            </a:r>
          </a:p>
          <a:p>
            <a:pPr lvl="0"/>
            <a:r>
              <a:rPr lang="en-AU" sz="1200" dirty="0"/>
              <a:t>Has it made an impact? </a:t>
            </a:r>
            <a:r>
              <a:rPr lang="en-AU" sz="1200" dirty="0" smtClean="0"/>
              <a:t>How </a:t>
            </a:r>
            <a:r>
              <a:rPr lang="en-AU" sz="1200" dirty="0"/>
              <a:t>effective your action plan is/was and whether the targets were met.</a:t>
            </a:r>
          </a:p>
          <a:p>
            <a:pPr lvl="0"/>
            <a:r>
              <a:rPr lang="en-AU" sz="1200" dirty="0"/>
              <a:t>Do you have </a:t>
            </a:r>
            <a:r>
              <a:rPr lang="en-AU" sz="1200" dirty="0" smtClean="0"/>
              <a:t>full </a:t>
            </a:r>
            <a:r>
              <a:rPr lang="en-AU" sz="1200" dirty="0"/>
              <a:t>commitment of the organisation? From top level managers to staff at all levels</a:t>
            </a:r>
            <a:r>
              <a:rPr lang="en-AU" sz="1200" dirty="0" smtClean="0"/>
              <a:t>.</a:t>
            </a:r>
            <a:endParaRPr lang="en-AU" sz="1200" dirty="0"/>
          </a:p>
        </p:txBody>
      </p:sp>
    </p:spTree>
    <p:custDataLst>
      <p:tags r:id="rId1"/>
    </p:custDataLst>
    <p:extLst>
      <p:ext uri="{BB962C8B-B14F-4D97-AF65-F5344CB8AC3E}">
        <p14:creationId xmlns:p14="http://schemas.microsoft.com/office/powerpoint/2010/main" val="39852122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6075"/>
            <a:ext cx="4591538" cy="706438"/>
          </a:xfrm>
        </p:spPr>
        <p:txBody>
          <a:bodyPr/>
          <a:lstStyle/>
          <a:p>
            <a:r>
              <a:rPr lang="en-AU" dirty="0" smtClean="0">
                <a:solidFill>
                  <a:srgbClr val="0070C0"/>
                </a:solidFill>
              </a:rPr>
              <a:t>Developing EMS</a:t>
            </a:r>
            <a:endParaRPr lang="en-AU" dirty="0">
              <a:solidFill>
                <a:srgbClr val="0070C0"/>
              </a:solidFill>
            </a:endParaRPr>
          </a:p>
        </p:txBody>
      </p:sp>
      <p:graphicFrame>
        <p:nvGraphicFramePr>
          <p:cNvPr id="4" name="Object 3"/>
          <p:cNvGraphicFramePr>
            <a:graphicFrameLocks noChangeAspect="1"/>
          </p:cNvGraphicFramePr>
          <p:nvPr>
            <p:extLst/>
          </p:nvPr>
        </p:nvGraphicFramePr>
        <p:xfrm>
          <a:off x="593969" y="1142302"/>
          <a:ext cx="6721230" cy="5141267"/>
        </p:xfrm>
        <a:graphic>
          <a:graphicData uri="http://schemas.openxmlformats.org/presentationml/2006/ole">
            <mc:AlternateContent xmlns:mc="http://schemas.openxmlformats.org/markup-compatibility/2006">
              <mc:Choice xmlns:v="urn:schemas-microsoft-com:vml" Requires="v">
                <p:oleObj spid="_x0000_s4103" name="Document" r:id="rId5" imgW="7125020" imgH="7891400" progId="Word.Document.12">
                  <p:embed/>
                </p:oleObj>
              </mc:Choice>
              <mc:Fallback>
                <p:oleObj name="Document" r:id="rId5" imgW="7125020" imgH="7891400" progId="Word.Document.12">
                  <p:embed/>
                  <p:pic>
                    <p:nvPicPr>
                      <p:cNvPr id="0" name=""/>
                      <p:cNvPicPr/>
                      <p:nvPr/>
                    </p:nvPicPr>
                    <p:blipFill>
                      <a:blip r:embed="rId6"/>
                      <a:stretch>
                        <a:fillRect/>
                      </a:stretch>
                    </p:blipFill>
                    <p:spPr>
                      <a:xfrm>
                        <a:off x="593969" y="1142302"/>
                        <a:ext cx="6721230" cy="5141267"/>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2379575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Considerations </a:t>
            </a:r>
            <a:endParaRPr lang="en-AU" dirty="0">
              <a:solidFill>
                <a:srgbClr val="0070C0"/>
              </a:solidFill>
            </a:endParaRPr>
          </a:p>
        </p:txBody>
      </p:sp>
      <p:graphicFrame>
        <p:nvGraphicFramePr>
          <p:cNvPr id="5" name="Diagram 4"/>
          <p:cNvGraphicFramePr/>
          <p:nvPr>
            <p:extLst/>
          </p:nvPr>
        </p:nvGraphicFramePr>
        <p:xfrm>
          <a:off x="1013861" y="1244065"/>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7910413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Sharing Information</a:t>
            </a:r>
            <a:endParaRPr lang="en-AU"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AU" dirty="0" smtClean="0"/>
              <a:t>Successful </a:t>
            </a:r>
            <a:r>
              <a:rPr lang="en-AU" dirty="0"/>
              <a:t>sustainability </a:t>
            </a:r>
            <a:r>
              <a:rPr lang="en-AU" dirty="0" smtClean="0"/>
              <a:t>programs require: </a:t>
            </a:r>
          </a:p>
          <a:p>
            <a:r>
              <a:rPr lang="en-AU" dirty="0"/>
              <a:t>R</a:t>
            </a:r>
            <a:r>
              <a:rPr lang="en-AU" dirty="0" smtClean="0"/>
              <a:t>esearch</a:t>
            </a:r>
          </a:p>
          <a:p>
            <a:r>
              <a:rPr lang="en-AU" dirty="0"/>
              <a:t>A</a:t>
            </a:r>
            <a:r>
              <a:rPr lang="en-AU" dirty="0" smtClean="0"/>
              <a:t>ppropriate </a:t>
            </a:r>
            <a:r>
              <a:rPr lang="en-AU" dirty="0"/>
              <a:t>alternatives to current resources (where practical</a:t>
            </a:r>
            <a:r>
              <a:rPr lang="en-AU" dirty="0" smtClean="0"/>
              <a:t>)</a:t>
            </a:r>
          </a:p>
          <a:p>
            <a:r>
              <a:rPr lang="en-AU" dirty="0"/>
              <a:t>E</a:t>
            </a:r>
            <a:r>
              <a:rPr lang="en-AU" dirty="0" smtClean="0"/>
              <a:t>fficient </a:t>
            </a:r>
            <a:r>
              <a:rPr lang="en-AU" dirty="0"/>
              <a:t>management systems </a:t>
            </a:r>
            <a:endParaRPr lang="en-AU" dirty="0" smtClean="0"/>
          </a:p>
          <a:p>
            <a:r>
              <a:rPr lang="en-AU" dirty="0"/>
              <a:t>A</a:t>
            </a:r>
            <a:r>
              <a:rPr lang="en-AU" dirty="0" smtClean="0"/>
              <a:t>n </a:t>
            </a:r>
            <a:r>
              <a:rPr lang="en-AU" dirty="0"/>
              <a:t>understanding of legislative and organisational </a:t>
            </a:r>
            <a:r>
              <a:rPr lang="en-AU" dirty="0" smtClean="0"/>
              <a:t>requirements  </a:t>
            </a:r>
          </a:p>
          <a:p>
            <a:pPr marL="0" indent="0">
              <a:buNone/>
            </a:pPr>
            <a:r>
              <a:rPr lang="en-AU" dirty="0" smtClean="0"/>
              <a:t>Do this in </a:t>
            </a:r>
            <a:r>
              <a:rPr lang="en-AU" dirty="0"/>
              <a:t>cooperation with </a:t>
            </a:r>
            <a:r>
              <a:rPr lang="en-AU" dirty="0" smtClean="0"/>
              <a:t>your team</a:t>
            </a:r>
            <a:r>
              <a:rPr lang="en-AU" dirty="0"/>
              <a:t>:</a:t>
            </a:r>
            <a:r>
              <a:rPr lang="en-AU" dirty="0" smtClean="0"/>
              <a:t> </a:t>
            </a:r>
          </a:p>
          <a:p>
            <a:r>
              <a:rPr lang="en-AU" dirty="0" smtClean="0"/>
              <a:t>Sharing </a:t>
            </a:r>
            <a:r>
              <a:rPr lang="en-AU" dirty="0"/>
              <a:t>information provides </a:t>
            </a:r>
            <a:r>
              <a:rPr lang="en-AU" dirty="0" smtClean="0"/>
              <a:t>knowledge to create </a:t>
            </a:r>
            <a:r>
              <a:rPr lang="en-AU" dirty="0"/>
              <a:t>a better work </a:t>
            </a:r>
            <a:r>
              <a:rPr lang="en-AU" dirty="0" smtClean="0"/>
              <a:t>environment </a:t>
            </a:r>
          </a:p>
          <a:p>
            <a:r>
              <a:rPr lang="en-AU" dirty="0" smtClean="0"/>
              <a:t>You </a:t>
            </a:r>
            <a:r>
              <a:rPr lang="en-AU" dirty="0"/>
              <a:t>might </a:t>
            </a:r>
            <a:r>
              <a:rPr lang="en-AU" dirty="0" smtClean="0"/>
              <a:t>conduct regular toolbox </a:t>
            </a:r>
            <a:r>
              <a:rPr lang="en-AU" dirty="0"/>
              <a:t>meetings </a:t>
            </a:r>
            <a:r>
              <a:rPr lang="en-AU" dirty="0" smtClean="0"/>
              <a:t>to </a:t>
            </a:r>
            <a:r>
              <a:rPr lang="en-AU" dirty="0"/>
              <a:t>reflect on </a:t>
            </a:r>
            <a:r>
              <a:rPr lang="en-AU" dirty="0" smtClean="0"/>
              <a:t>successes</a:t>
            </a:r>
          </a:p>
          <a:p>
            <a:r>
              <a:rPr lang="en-AU" dirty="0" smtClean="0"/>
              <a:t>Create </a:t>
            </a:r>
            <a:r>
              <a:rPr lang="en-AU" dirty="0"/>
              <a:t>charts or other visual tools to demonstrate the effectiveness of the efforts of the team with regard to agreed sustainable objectives and </a:t>
            </a:r>
            <a:r>
              <a:rPr lang="en-AU" dirty="0" smtClean="0"/>
              <a:t>targets</a:t>
            </a:r>
            <a:endParaRPr lang="en-AU" dirty="0"/>
          </a:p>
          <a:p>
            <a:endParaRPr lang="en-AU" dirty="0"/>
          </a:p>
        </p:txBody>
      </p:sp>
    </p:spTree>
    <p:custDataLst>
      <p:tags r:id="rId1"/>
    </p:custDataLst>
    <p:extLst>
      <p:ext uri="{BB962C8B-B14F-4D97-AF65-F5344CB8AC3E}">
        <p14:creationId xmlns:p14="http://schemas.microsoft.com/office/powerpoint/2010/main" val="2132092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What information is useful?</a:t>
            </a:r>
            <a:endParaRPr lang="en-AU"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AU" dirty="0"/>
              <a:t>The more an organisation </a:t>
            </a:r>
            <a:r>
              <a:rPr lang="en-AU" dirty="0" smtClean="0"/>
              <a:t>knows, </a:t>
            </a:r>
            <a:r>
              <a:rPr lang="en-AU" dirty="0"/>
              <a:t>the better the decisions it </a:t>
            </a:r>
            <a:r>
              <a:rPr lang="en-AU" dirty="0" smtClean="0"/>
              <a:t>makes. Information helps determine </a:t>
            </a:r>
            <a:r>
              <a:rPr lang="en-AU" dirty="0"/>
              <a:t>the best way forward to ensure that </a:t>
            </a:r>
            <a:r>
              <a:rPr lang="en-AU" dirty="0" smtClean="0"/>
              <a:t>projects comply </a:t>
            </a:r>
            <a:r>
              <a:rPr lang="en-AU" dirty="0"/>
              <a:t>with legislative requirements. </a:t>
            </a:r>
            <a:endParaRPr lang="en-AU" dirty="0" smtClean="0"/>
          </a:p>
          <a:p>
            <a:pPr marL="0" indent="0">
              <a:buNone/>
            </a:pPr>
            <a:r>
              <a:rPr lang="en-AU" dirty="0" smtClean="0"/>
              <a:t>Sources </a:t>
            </a:r>
            <a:r>
              <a:rPr lang="en-AU" dirty="0"/>
              <a:t>of information </a:t>
            </a:r>
            <a:r>
              <a:rPr lang="en-AU" dirty="0" smtClean="0"/>
              <a:t>include: </a:t>
            </a:r>
          </a:p>
          <a:p>
            <a:r>
              <a:rPr lang="en-AU" dirty="0"/>
              <a:t>O</a:t>
            </a:r>
            <a:r>
              <a:rPr lang="en-AU" dirty="0" smtClean="0"/>
              <a:t>rganisation </a:t>
            </a:r>
            <a:r>
              <a:rPr lang="en-AU" dirty="0"/>
              <a:t>specifications </a:t>
            </a:r>
            <a:r>
              <a:rPr lang="en-AU" dirty="0" smtClean="0"/>
              <a:t>- current </a:t>
            </a:r>
            <a:r>
              <a:rPr lang="en-AU" dirty="0"/>
              <a:t>policy and procedure documentation and how these will be affected by </a:t>
            </a:r>
            <a:r>
              <a:rPr lang="en-AU" dirty="0" smtClean="0"/>
              <a:t>change</a:t>
            </a:r>
            <a:r>
              <a:rPr lang="en-AU" dirty="0"/>
              <a:t>.</a:t>
            </a:r>
          </a:p>
          <a:p>
            <a:pPr lvl="0"/>
            <a:r>
              <a:rPr lang="en-AU" dirty="0"/>
              <a:t>R</a:t>
            </a:r>
            <a:r>
              <a:rPr lang="en-AU" dirty="0" smtClean="0"/>
              <a:t>egulatory </a:t>
            </a:r>
            <a:r>
              <a:rPr lang="en-AU" dirty="0"/>
              <a:t>sources </a:t>
            </a:r>
            <a:r>
              <a:rPr lang="en-AU" dirty="0" smtClean="0"/>
              <a:t>- government </a:t>
            </a:r>
            <a:r>
              <a:rPr lang="en-AU" dirty="0"/>
              <a:t>agencies and industry </a:t>
            </a:r>
            <a:r>
              <a:rPr lang="en-AU" dirty="0" smtClean="0"/>
              <a:t>bodies </a:t>
            </a:r>
            <a:endParaRPr lang="en-AU" dirty="0"/>
          </a:p>
          <a:p>
            <a:pPr lvl="0"/>
            <a:r>
              <a:rPr lang="en-AU" dirty="0"/>
              <a:t>D</a:t>
            </a:r>
            <a:r>
              <a:rPr lang="en-AU" dirty="0" smtClean="0"/>
              <a:t>iscussions /advice </a:t>
            </a:r>
            <a:r>
              <a:rPr lang="en-AU" dirty="0"/>
              <a:t>from </a:t>
            </a:r>
            <a:r>
              <a:rPr lang="en-AU" dirty="0" smtClean="0"/>
              <a:t>stakeholders </a:t>
            </a:r>
            <a:r>
              <a:rPr lang="en-AU" dirty="0"/>
              <a:t>such as staff, customers, consultants and </a:t>
            </a:r>
            <a:r>
              <a:rPr lang="en-AU" dirty="0" smtClean="0"/>
              <a:t>suppliers </a:t>
            </a:r>
            <a:endParaRPr lang="en-AU" dirty="0"/>
          </a:p>
          <a:p>
            <a:pPr lvl="0"/>
            <a:r>
              <a:rPr lang="en-AU" dirty="0"/>
              <a:t>R</a:t>
            </a:r>
            <a:r>
              <a:rPr lang="en-AU" dirty="0" smtClean="0"/>
              <a:t>esource </a:t>
            </a:r>
            <a:r>
              <a:rPr lang="en-AU" dirty="0"/>
              <a:t>usage records </a:t>
            </a:r>
            <a:r>
              <a:rPr lang="en-AU" dirty="0" smtClean="0"/>
              <a:t>–historical data, usage </a:t>
            </a:r>
            <a:r>
              <a:rPr lang="en-AU" dirty="0"/>
              <a:t>trends and current </a:t>
            </a:r>
            <a:r>
              <a:rPr lang="en-AU" dirty="0" smtClean="0"/>
              <a:t>standards</a:t>
            </a:r>
            <a:endParaRPr lang="en-AU" dirty="0"/>
          </a:p>
          <a:p>
            <a:endParaRPr lang="en-AU" dirty="0"/>
          </a:p>
        </p:txBody>
      </p:sp>
    </p:spTree>
    <p:custDataLst>
      <p:tags r:id="rId1"/>
    </p:custDataLst>
    <p:extLst>
      <p:ext uri="{BB962C8B-B14F-4D97-AF65-F5344CB8AC3E}">
        <p14:creationId xmlns:p14="http://schemas.microsoft.com/office/powerpoint/2010/main" val="3843243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Environmental Audits</a:t>
            </a:r>
            <a:endParaRPr lang="en-AU" dirty="0">
              <a:solidFill>
                <a:srgbClr val="0070C0"/>
              </a:solidFill>
            </a:endParaRPr>
          </a:p>
        </p:txBody>
      </p:sp>
      <p:sp>
        <p:nvSpPr>
          <p:cNvPr id="3" name="Content Placeholder 2"/>
          <p:cNvSpPr>
            <a:spLocks noGrp="1"/>
          </p:cNvSpPr>
          <p:nvPr>
            <p:ph idx="1"/>
          </p:nvPr>
        </p:nvSpPr>
        <p:spPr/>
        <p:txBody>
          <a:bodyPr>
            <a:normAutofit/>
          </a:bodyPr>
          <a:lstStyle/>
          <a:p>
            <a:r>
              <a:rPr lang="en-AU" dirty="0"/>
              <a:t>The Environment Protection Act 1970 </a:t>
            </a:r>
            <a:r>
              <a:rPr lang="en-AU" dirty="0" smtClean="0"/>
              <a:t>states </a:t>
            </a:r>
            <a:r>
              <a:rPr lang="en-AU" dirty="0"/>
              <a:t>that an environmental audit assesses the nature and extent of harm, or risk of harm, to the environment posed by an industrial process or activity, waste, substance or noise. It is about understanding the type of contamination or pollution and the harm it poses</a:t>
            </a:r>
            <a:r>
              <a:rPr lang="en-AU" dirty="0" smtClean="0"/>
              <a:t>.</a:t>
            </a:r>
          </a:p>
          <a:p>
            <a:r>
              <a:rPr lang="en-AU" dirty="0" smtClean="0"/>
              <a:t>This process applies </a:t>
            </a:r>
            <a:r>
              <a:rPr lang="en-AU" dirty="0"/>
              <a:t>to </a:t>
            </a:r>
            <a:r>
              <a:rPr lang="en-AU" dirty="0" smtClean="0"/>
              <a:t>planning </a:t>
            </a:r>
            <a:r>
              <a:rPr lang="en-AU" dirty="0"/>
              <a:t>authorities, government agencies and private businesses </a:t>
            </a:r>
            <a:r>
              <a:rPr lang="en-AU" dirty="0" smtClean="0"/>
              <a:t>by using an environmental </a:t>
            </a:r>
            <a:r>
              <a:rPr lang="en-AU" dirty="0"/>
              <a:t>audit system to determine the </a:t>
            </a:r>
            <a:r>
              <a:rPr lang="en-AU" dirty="0" smtClean="0"/>
              <a:t>sustainability of their operation.</a:t>
            </a:r>
          </a:p>
          <a:p>
            <a:r>
              <a:rPr lang="en-AU" dirty="0"/>
              <a:t>Environmental audit is a general term </a:t>
            </a:r>
            <a:r>
              <a:rPr lang="en-AU" dirty="0" smtClean="0"/>
              <a:t>- various </a:t>
            </a:r>
            <a:r>
              <a:rPr lang="en-AU" dirty="0"/>
              <a:t>types of evaluations </a:t>
            </a:r>
            <a:r>
              <a:rPr lang="en-AU" dirty="0" smtClean="0"/>
              <a:t>to </a:t>
            </a:r>
            <a:r>
              <a:rPr lang="en-AU" dirty="0"/>
              <a:t>identify environmental compliance and management system implementation gaps, </a:t>
            </a:r>
            <a:r>
              <a:rPr lang="en-AU" dirty="0" smtClean="0"/>
              <a:t>and related </a:t>
            </a:r>
            <a:r>
              <a:rPr lang="en-AU" dirty="0"/>
              <a:t>corrective actions. </a:t>
            </a:r>
            <a:r>
              <a:rPr lang="en-AU" dirty="0" smtClean="0"/>
              <a:t>Similar to </a:t>
            </a:r>
            <a:r>
              <a:rPr lang="en-AU" dirty="0"/>
              <a:t>financial </a:t>
            </a:r>
            <a:r>
              <a:rPr lang="en-AU" dirty="0" smtClean="0"/>
              <a:t>audits.</a:t>
            </a:r>
            <a:endParaRPr lang="en-AU" dirty="0"/>
          </a:p>
        </p:txBody>
      </p:sp>
    </p:spTree>
    <p:custDataLst>
      <p:tags r:id="rId1"/>
    </p:custDataLst>
    <p:extLst>
      <p:ext uri="{BB962C8B-B14F-4D97-AF65-F5344CB8AC3E}">
        <p14:creationId xmlns:p14="http://schemas.microsoft.com/office/powerpoint/2010/main" val="16599691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Auditing your practices</a:t>
            </a:r>
            <a:endParaRPr lang="en-AU"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AU" dirty="0" smtClean="0"/>
              <a:t>Environmental audits look at in-depth </a:t>
            </a:r>
            <a:r>
              <a:rPr lang="en-AU" dirty="0"/>
              <a:t>reviews of each area of the </a:t>
            </a:r>
            <a:r>
              <a:rPr lang="en-AU" dirty="0" smtClean="0"/>
              <a:t>workplace. </a:t>
            </a:r>
            <a:endParaRPr lang="en-AU" dirty="0"/>
          </a:p>
          <a:p>
            <a:pPr lvl="0"/>
            <a:r>
              <a:rPr lang="en-AU" dirty="0" smtClean="0"/>
              <a:t>Is each </a:t>
            </a:r>
            <a:r>
              <a:rPr lang="en-AU" dirty="0"/>
              <a:t>task </a:t>
            </a:r>
            <a:r>
              <a:rPr lang="en-AU" dirty="0" smtClean="0"/>
              <a:t>being </a:t>
            </a:r>
            <a:r>
              <a:rPr lang="en-AU" dirty="0"/>
              <a:t>undertaken in the most effective, energy efficient </a:t>
            </a:r>
            <a:r>
              <a:rPr lang="en-AU" dirty="0" smtClean="0"/>
              <a:t>way?</a:t>
            </a:r>
            <a:endParaRPr lang="en-AU" dirty="0"/>
          </a:p>
          <a:p>
            <a:pPr lvl="0"/>
            <a:r>
              <a:rPr lang="en-AU" dirty="0" smtClean="0"/>
              <a:t>How do the activities of the organisation affect </a:t>
            </a:r>
            <a:r>
              <a:rPr lang="en-AU" dirty="0"/>
              <a:t>the </a:t>
            </a:r>
            <a:r>
              <a:rPr lang="en-AU" dirty="0" smtClean="0"/>
              <a:t>environment?</a:t>
            </a:r>
            <a:endParaRPr lang="en-AU" dirty="0"/>
          </a:p>
          <a:p>
            <a:pPr lvl="0"/>
            <a:r>
              <a:rPr lang="en-AU" dirty="0" smtClean="0"/>
              <a:t>How significant is the impact  </a:t>
            </a:r>
            <a:r>
              <a:rPr lang="en-AU" dirty="0"/>
              <a:t>and </a:t>
            </a:r>
            <a:r>
              <a:rPr lang="en-AU" dirty="0" smtClean="0"/>
              <a:t>what options can make low or no </a:t>
            </a:r>
            <a:r>
              <a:rPr lang="en-AU" dirty="0"/>
              <a:t>cost </a:t>
            </a:r>
            <a:r>
              <a:rPr lang="en-AU" dirty="0" smtClean="0"/>
              <a:t>improvements?</a:t>
            </a:r>
            <a:endParaRPr lang="en-AU" dirty="0"/>
          </a:p>
          <a:p>
            <a:pPr lvl="0"/>
            <a:r>
              <a:rPr lang="en-AU" dirty="0"/>
              <a:t>Identifying and controlling hazards and </a:t>
            </a:r>
            <a:r>
              <a:rPr lang="en-AU" dirty="0" smtClean="0"/>
              <a:t>risks </a:t>
            </a:r>
          </a:p>
          <a:p>
            <a:pPr lvl="0"/>
            <a:r>
              <a:rPr lang="en-AU" dirty="0" smtClean="0"/>
              <a:t>Current </a:t>
            </a:r>
            <a:r>
              <a:rPr lang="en-AU" dirty="0"/>
              <a:t>purchasing policies </a:t>
            </a:r>
          </a:p>
          <a:p>
            <a:pPr lvl="0"/>
            <a:r>
              <a:rPr lang="en-AU" dirty="0" smtClean="0"/>
              <a:t>Energy use </a:t>
            </a:r>
            <a:endParaRPr lang="en-AU" dirty="0"/>
          </a:p>
        </p:txBody>
      </p:sp>
    </p:spTree>
    <p:custDataLst>
      <p:tags r:id="rId1"/>
    </p:custDataLst>
    <p:extLst>
      <p:ext uri="{BB962C8B-B14F-4D97-AF65-F5344CB8AC3E}">
        <p14:creationId xmlns:p14="http://schemas.microsoft.com/office/powerpoint/2010/main" val="3622088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Measuring resource usage</a:t>
            </a:r>
            <a:endParaRPr lang="en-AU"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t>Keep usage records over time so you know what you need. Measure usage by:</a:t>
            </a:r>
          </a:p>
          <a:p>
            <a:pPr lvl="0"/>
            <a:r>
              <a:rPr lang="en-AU" dirty="0" smtClean="0"/>
              <a:t>Department – What does each department use? Helps understand how the organisation </a:t>
            </a:r>
            <a:r>
              <a:rPr lang="en-AU" dirty="0"/>
              <a:t>operates.</a:t>
            </a:r>
          </a:p>
          <a:p>
            <a:pPr lvl="0"/>
            <a:r>
              <a:rPr lang="en-AU" dirty="0"/>
              <a:t>Items </a:t>
            </a:r>
            <a:r>
              <a:rPr lang="en-AU" dirty="0" smtClean="0"/>
              <a:t>used -  </a:t>
            </a:r>
            <a:r>
              <a:rPr lang="en-AU" dirty="0"/>
              <a:t>Do all areas of the organisation use the same materials or do they use materials appropriate to the work they carry out? </a:t>
            </a:r>
          </a:p>
          <a:p>
            <a:pPr lvl="0"/>
            <a:r>
              <a:rPr lang="en-AU" dirty="0"/>
              <a:t>Frequency of </a:t>
            </a:r>
            <a:r>
              <a:rPr lang="en-AU" dirty="0" smtClean="0"/>
              <a:t>use - Are some </a:t>
            </a:r>
            <a:r>
              <a:rPr lang="en-AU" dirty="0"/>
              <a:t>items are used more than others? </a:t>
            </a:r>
            <a:r>
              <a:rPr lang="en-AU" dirty="0" smtClean="0"/>
              <a:t>Supplies </a:t>
            </a:r>
            <a:r>
              <a:rPr lang="en-AU" dirty="0"/>
              <a:t>at times of high use must be maintained so work can carry on without interruption. In low usage times the supplies of these items can decrease.</a:t>
            </a:r>
          </a:p>
          <a:p>
            <a:pPr lvl="0"/>
            <a:r>
              <a:rPr lang="en-AU" dirty="0"/>
              <a:t>Reasons for </a:t>
            </a:r>
            <a:r>
              <a:rPr lang="en-AU" dirty="0" smtClean="0"/>
              <a:t>use - Are </a:t>
            </a:r>
            <a:r>
              <a:rPr lang="en-AU" dirty="0"/>
              <a:t>there alternatives that could do the job more effectively?</a:t>
            </a:r>
          </a:p>
          <a:p>
            <a:pPr lvl="0"/>
            <a:r>
              <a:rPr lang="en-AU" dirty="0" smtClean="0"/>
              <a:t>Wastage - Could new </a:t>
            </a:r>
            <a:r>
              <a:rPr lang="en-AU" dirty="0"/>
              <a:t>procedures or alternative products save material usage </a:t>
            </a:r>
            <a:r>
              <a:rPr lang="en-AU" dirty="0" smtClean="0"/>
              <a:t>(and money) </a:t>
            </a:r>
            <a:r>
              <a:rPr lang="en-AU" dirty="0"/>
              <a:t>and improve environmental sustainability outcomes?</a:t>
            </a:r>
          </a:p>
          <a:p>
            <a:endParaRPr lang="en-AU" dirty="0"/>
          </a:p>
        </p:txBody>
      </p:sp>
    </p:spTree>
    <p:custDataLst>
      <p:tags r:id="rId1"/>
    </p:custDataLst>
    <p:extLst>
      <p:ext uri="{BB962C8B-B14F-4D97-AF65-F5344CB8AC3E}">
        <p14:creationId xmlns:p14="http://schemas.microsoft.com/office/powerpoint/2010/main" val="34835242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Forecasting </a:t>
            </a:r>
            <a:endParaRPr lang="en-AU" dirty="0">
              <a:solidFill>
                <a:srgbClr val="0070C0"/>
              </a:solidFill>
            </a:endParaRPr>
          </a:p>
        </p:txBody>
      </p:sp>
      <p:graphicFrame>
        <p:nvGraphicFramePr>
          <p:cNvPr id="4" name="Diagram 3"/>
          <p:cNvGraphicFramePr/>
          <p:nvPr>
            <p:extLst/>
          </p:nvPr>
        </p:nvGraphicFramePr>
        <p:xfrm>
          <a:off x="667350" y="1252622"/>
          <a:ext cx="7851008" cy="4647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2384248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Purchasing - it Does matter</a:t>
            </a:r>
            <a:endParaRPr lang="en-AU" dirty="0">
              <a:solidFill>
                <a:srgbClr val="0070C0"/>
              </a:solidFill>
            </a:endParaRPr>
          </a:p>
        </p:txBody>
      </p:sp>
      <p:sp>
        <p:nvSpPr>
          <p:cNvPr id="3" name="Content Placeholder 2"/>
          <p:cNvSpPr>
            <a:spLocks noGrp="1"/>
          </p:cNvSpPr>
          <p:nvPr>
            <p:ph idx="1"/>
          </p:nvPr>
        </p:nvSpPr>
        <p:spPr/>
        <p:txBody>
          <a:bodyPr/>
          <a:lstStyle/>
          <a:p>
            <a:pPr lvl="0"/>
            <a:r>
              <a:rPr lang="en-AU" dirty="0"/>
              <a:t>G</a:t>
            </a:r>
            <a:r>
              <a:rPr lang="en-AU" dirty="0" smtClean="0"/>
              <a:t>reen </a:t>
            </a:r>
            <a:r>
              <a:rPr lang="en-AU" dirty="0"/>
              <a:t>purchasing of products and services raises environmental awareness, which </a:t>
            </a:r>
            <a:r>
              <a:rPr lang="en-AU" dirty="0" smtClean="0"/>
              <a:t>moves </a:t>
            </a:r>
            <a:r>
              <a:rPr lang="en-AU" dirty="0"/>
              <a:t>more people to buy </a:t>
            </a:r>
            <a:r>
              <a:rPr lang="en-AU" dirty="0" smtClean="0"/>
              <a:t>environmentally </a:t>
            </a:r>
            <a:r>
              <a:rPr lang="en-AU" dirty="0"/>
              <a:t>sound products</a:t>
            </a:r>
          </a:p>
          <a:p>
            <a:pPr lvl="0"/>
            <a:r>
              <a:rPr lang="en-AU" dirty="0"/>
              <a:t>G</a:t>
            </a:r>
            <a:r>
              <a:rPr lang="en-AU" dirty="0" smtClean="0"/>
              <a:t>reen </a:t>
            </a:r>
            <a:r>
              <a:rPr lang="en-AU" dirty="0"/>
              <a:t>purchasing has potentially direct environmental </a:t>
            </a:r>
            <a:r>
              <a:rPr lang="en-AU" dirty="0" smtClean="0"/>
              <a:t>benefits - </a:t>
            </a:r>
            <a:r>
              <a:rPr lang="en-AU" dirty="0"/>
              <a:t>fewer emissions, less waste and more efficient resources use</a:t>
            </a:r>
          </a:p>
          <a:p>
            <a:pPr lvl="0"/>
            <a:r>
              <a:rPr lang="en-AU" dirty="0"/>
              <a:t>A</a:t>
            </a:r>
            <a:r>
              <a:rPr lang="en-AU" dirty="0" smtClean="0"/>
              <a:t>n </a:t>
            </a:r>
            <a:r>
              <a:rPr lang="en-AU" dirty="0"/>
              <a:t>increase in demand for greener products and services improves the market position of suppliers</a:t>
            </a:r>
          </a:p>
          <a:p>
            <a:pPr lvl="0"/>
            <a:r>
              <a:rPr lang="en-AU" dirty="0"/>
              <a:t>D</a:t>
            </a:r>
            <a:r>
              <a:rPr lang="en-AU" dirty="0" smtClean="0"/>
              <a:t>emand </a:t>
            </a:r>
            <a:r>
              <a:rPr lang="en-AU" dirty="0"/>
              <a:t>for green products acts as an incentive for technological development towards greener products </a:t>
            </a:r>
          </a:p>
          <a:p>
            <a:pPr lvl="0"/>
            <a:r>
              <a:rPr lang="en-AU" dirty="0"/>
              <a:t>I</a:t>
            </a:r>
            <a:r>
              <a:rPr lang="en-AU" dirty="0" smtClean="0"/>
              <a:t>ncreasing </a:t>
            </a:r>
            <a:r>
              <a:rPr lang="en-AU" dirty="0"/>
              <a:t>demand on your suppliers can create a catalyst for </a:t>
            </a:r>
            <a:r>
              <a:rPr lang="en-AU" dirty="0" smtClean="0"/>
              <a:t>change - </a:t>
            </a:r>
            <a:r>
              <a:rPr lang="en-AU" dirty="0"/>
              <a:t>if they want your business they will be willing to invest in the type of sustainability you demand</a:t>
            </a:r>
          </a:p>
          <a:p>
            <a:endParaRPr lang="en-AU" dirty="0"/>
          </a:p>
        </p:txBody>
      </p:sp>
    </p:spTree>
    <p:custDataLst>
      <p:tags r:id="rId1"/>
    </p:custDataLst>
    <p:extLst>
      <p:ext uri="{BB962C8B-B14F-4D97-AF65-F5344CB8AC3E}">
        <p14:creationId xmlns:p14="http://schemas.microsoft.com/office/powerpoint/2010/main" val="41308661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ask your supplier if ….?</a:t>
            </a:r>
            <a:endParaRPr lang="en-AU" dirty="0">
              <a:solidFill>
                <a:srgbClr val="0070C0"/>
              </a:solidFill>
            </a:endParaRPr>
          </a:p>
        </p:txBody>
      </p:sp>
      <p:sp>
        <p:nvSpPr>
          <p:cNvPr id="3" name="Content Placeholder 2"/>
          <p:cNvSpPr>
            <a:spLocks noGrp="1"/>
          </p:cNvSpPr>
          <p:nvPr>
            <p:ph idx="1"/>
          </p:nvPr>
        </p:nvSpPr>
        <p:spPr>
          <a:xfrm>
            <a:off x="457200" y="1125538"/>
            <a:ext cx="8229600" cy="5126770"/>
          </a:xfrm>
        </p:spPr>
        <p:txBody>
          <a:bodyPr>
            <a:normAutofit fontScale="62500" lnSpcReduction="20000"/>
          </a:bodyPr>
          <a:lstStyle/>
          <a:p>
            <a:pPr lvl="0"/>
            <a:r>
              <a:rPr lang="en-AU" dirty="0" smtClean="0"/>
              <a:t>The </a:t>
            </a:r>
            <a:r>
              <a:rPr lang="en-AU" dirty="0"/>
              <a:t>product </a:t>
            </a:r>
            <a:r>
              <a:rPr lang="en-AU" dirty="0" smtClean="0"/>
              <a:t>causes </a:t>
            </a:r>
            <a:r>
              <a:rPr lang="en-AU" dirty="0"/>
              <a:t>ecological </a:t>
            </a:r>
            <a:r>
              <a:rPr lang="en-AU" dirty="0" smtClean="0"/>
              <a:t>damage (loss </a:t>
            </a:r>
            <a:r>
              <a:rPr lang="en-AU" dirty="0"/>
              <a:t>of </a:t>
            </a:r>
            <a:r>
              <a:rPr lang="en-AU" dirty="0" smtClean="0"/>
              <a:t>habitat </a:t>
            </a:r>
            <a:r>
              <a:rPr lang="en-AU" dirty="0"/>
              <a:t>or damage to threatened </a:t>
            </a:r>
            <a:r>
              <a:rPr lang="en-AU" dirty="0" smtClean="0"/>
              <a:t>species)?  Is </a:t>
            </a:r>
            <a:r>
              <a:rPr lang="en-AU" dirty="0"/>
              <a:t>the product or </a:t>
            </a:r>
            <a:r>
              <a:rPr lang="en-AU" dirty="0" smtClean="0"/>
              <a:t>its </a:t>
            </a:r>
            <a:r>
              <a:rPr lang="en-AU" dirty="0"/>
              <a:t>components hazardous to humans and/or the wider environment? If yes, what are </a:t>
            </a:r>
            <a:r>
              <a:rPr lang="en-AU" dirty="0" smtClean="0"/>
              <a:t>health </a:t>
            </a:r>
            <a:r>
              <a:rPr lang="en-AU" dirty="0"/>
              <a:t>and safety implications and disposal requirements?</a:t>
            </a:r>
          </a:p>
          <a:p>
            <a:r>
              <a:rPr lang="en-AU" dirty="0" smtClean="0"/>
              <a:t>There are alternatives </a:t>
            </a:r>
            <a:r>
              <a:rPr lang="en-AU" dirty="0"/>
              <a:t>to using this product</a:t>
            </a:r>
            <a:r>
              <a:rPr lang="en-AU" dirty="0" smtClean="0"/>
              <a:t>?</a:t>
            </a:r>
            <a:r>
              <a:rPr lang="en-AU" dirty="0"/>
              <a:t> </a:t>
            </a:r>
            <a:r>
              <a:rPr lang="en-AU" dirty="0" smtClean="0"/>
              <a:t>There are non-hazardous </a:t>
            </a:r>
            <a:r>
              <a:rPr lang="en-AU" dirty="0"/>
              <a:t>alternatives available? </a:t>
            </a:r>
          </a:p>
          <a:p>
            <a:pPr lvl="0"/>
            <a:r>
              <a:rPr lang="en-AU" dirty="0" smtClean="0"/>
              <a:t>The product can </a:t>
            </a:r>
            <a:r>
              <a:rPr lang="en-AU" dirty="0"/>
              <a:t>be re-used, refilled, recharged or reconditioned to extend its life?</a:t>
            </a:r>
          </a:p>
          <a:p>
            <a:pPr lvl="0"/>
            <a:r>
              <a:rPr lang="en-AU" dirty="0" smtClean="0"/>
              <a:t>The item can be </a:t>
            </a:r>
            <a:r>
              <a:rPr lang="en-AU" dirty="0"/>
              <a:t>easily upgraded by adding or replacing a part?</a:t>
            </a:r>
          </a:p>
          <a:p>
            <a:pPr lvl="0"/>
            <a:r>
              <a:rPr lang="en-AU" dirty="0" smtClean="0"/>
              <a:t>The </a:t>
            </a:r>
            <a:r>
              <a:rPr lang="en-AU" dirty="0"/>
              <a:t>product </a:t>
            </a:r>
            <a:r>
              <a:rPr lang="en-AU" dirty="0" smtClean="0"/>
              <a:t>has recycled </a:t>
            </a:r>
            <a:r>
              <a:rPr lang="en-AU" dirty="0"/>
              <a:t>content? If so, what percentage? </a:t>
            </a:r>
            <a:r>
              <a:rPr lang="en-AU" dirty="0" smtClean="0"/>
              <a:t> Can </a:t>
            </a:r>
            <a:r>
              <a:rPr lang="en-AU" dirty="0"/>
              <a:t>the product be recycled easily (in the workplace and/or local community)? </a:t>
            </a:r>
          </a:p>
          <a:p>
            <a:pPr lvl="0"/>
            <a:r>
              <a:rPr lang="en-AU" dirty="0" smtClean="0"/>
              <a:t>There are </a:t>
            </a:r>
            <a:r>
              <a:rPr lang="en-AU" dirty="0"/>
              <a:t>technical data sheets available</a:t>
            </a:r>
            <a:r>
              <a:rPr lang="en-AU" dirty="0" smtClean="0"/>
              <a:t>? SDS?</a:t>
            </a:r>
            <a:endParaRPr lang="en-AU" dirty="0"/>
          </a:p>
          <a:p>
            <a:pPr lvl="0"/>
            <a:r>
              <a:rPr lang="en-AU" dirty="0" smtClean="0"/>
              <a:t>The item uses </a:t>
            </a:r>
            <a:r>
              <a:rPr lang="en-AU" dirty="0"/>
              <a:t>energy? Electrical appliances, equipment, machinery, space heating or vehicles. </a:t>
            </a:r>
            <a:r>
              <a:rPr lang="en-AU" dirty="0" smtClean="0"/>
              <a:t>If </a:t>
            </a:r>
            <a:r>
              <a:rPr lang="en-AU" dirty="0"/>
              <a:t>so, is </a:t>
            </a:r>
            <a:r>
              <a:rPr lang="en-AU" dirty="0" smtClean="0"/>
              <a:t>it as energy </a:t>
            </a:r>
            <a:r>
              <a:rPr lang="en-AU" dirty="0"/>
              <a:t>efficient as </a:t>
            </a:r>
            <a:r>
              <a:rPr lang="en-AU" dirty="0" smtClean="0"/>
              <a:t>alternatives? Does </a:t>
            </a:r>
            <a:r>
              <a:rPr lang="en-AU" dirty="0"/>
              <a:t>the item have energy consumption data for all operation modes?</a:t>
            </a:r>
          </a:p>
          <a:p>
            <a:pPr lvl="0"/>
            <a:r>
              <a:rPr lang="en-AU" dirty="0" smtClean="0"/>
              <a:t>Product </a:t>
            </a:r>
            <a:r>
              <a:rPr lang="en-AU" dirty="0"/>
              <a:t>packaging </a:t>
            </a:r>
            <a:r>
              <a:rPr lang="en-AU" dirty="0" smtClean="0"/>
              <a:t>can be </a:t>
            </a:r>
            <a:r>
              <a:rPr lang="en-AU" dirty="0"/>
              <a:t>reduced or eliminated? </a:t>
            </a:r>
            <a:r>
              <a:rPr lang="en-AU" dirty="0" smtClean="0"/>
              <a:t> Is </a:t>
            </a:r>
            <a:r>
              <a:rPr lang="en-AU" dirty="0"/>
              <a:t>packaging made of recycled material(s)? </a:t>
            </a:r>
            <a:r>
              <a:rPr lang="en-AU" dirty="0" smtClean="0"/>
              <a:t> Can </a:t>
            </a:r>
            <a:r>
              <a:rPr lang="en-AU" dirty="0"/>
              <a:t>packaging be re-used, recycled or returned? </a:t>
            </a:r>
          </a:p>
          <a:p>
            <a:pPr lvl="0"/>
            <a:r>
              <a:rPr lang="en-AU" dirty="0" smtClean="0"/>
              <a:t>The </a:t>
            </a:r>
            <a:r>
              <a:rPr lang="en-AU" dirty="0"/>
              <a:t>product </a:t>
            </a:r>
            <a:r>
              <a:rPr lang="en-AU" dirty="0" smtClean="0"/>
              <a:t>is locally </a:t>
            </a:r>
            <a:r>
              <a:rPr lang="en-AU" dirty="0"/>
              <a:t>manufactured and/or locally supplied? </a:t>
            </a:r>
          </a:p>
          <a:p>
            <a:pPr lvl="0"/>
            <a:r>
              <a:rPr lang="en-AU" dirty="0" smtClean="0"/>
              <a:t>The </a:t>
            </a:r>
            <a:r>
              <a:rPr lang="en-AU" dirty="0"/>
              <a:t>supplier </a:t>
            </a:r>
            <a:r>
              <a:rPr lang="en-AU" dirty="0" smtClean="0"/>
              <a:t>has </a:t>
            </a:r>
            <a:r>
              <a:rPr lang="en-AU" dirty="0"/>
              <a:t>a Green Transport Plan for their operations</a:t>
            </a:r>
            <a:r>
              <a:rPr lang="en-AU" dirty="0" smtClean="0"/>
              <a:t>?</a:t>
            </a:r>
          </a:p>
          <a:p>
            <a:pPr marL="0" lvl="0" indent="0">
              <a:buNone/>
            </a:pPr>
            <a:endParaRPr lang="en-AU" dirty="0"/>
          </a:p>
          <a:p>
            <a:pPr marL="0" indent="0" algn="ctr">
              <a:buNone/>
            </a:pPr>
            <a:r>
              <a:rPr lang="en-AU" sz="2600" b="1" dirty="0" smtClean="0">
                <a:solidFill>
                  <a:schemeClr val="accent1">
                    <a:lumMod val="75000"/>
                  </a:schemeClr>
                </a:solidFill>
              </a:rPr>
              <a:t>Now you can make decisions about your purchasing strategy and its sustainability</a:t>
            </a:r>
            <a:endParaRPr lang="en-AU" sz="2600" b="1" dirty="0">
              <a:solidFill>
                <a:schemeClr val="accent1">
                  <a:lumMod val="75000"/>
                </a:schemeClr>
              </a:solidFill>
            </a:endParaRPr>
          </a:p>
        </p:txBody>
      </p:sp>
    </p:spTree>
    <p:custDataLst>
      <p:tags r:id="rId1"/>
    </p:custDataLst>
    <p:extLst>
      <p:ext uri="{BB962C8B-B14F-4D97-AF65-F5344CB8AC3E}">
        <p14:creationId xmlns:p14="http://schemas.microsoft.com/office/powerpoint/2010/main" val="458872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rPr>
              <a:t>Presentation summary</a:t>
            </a:r>
          </a:p>
        </p:txBody>
      </p:sp>
      <p:sp>
        <p:nvSpPr>
          <p:cNvPr id="3" name="Content Placeholder 2"/>
          <p:cNvSpPr>
            <a:spLocks noGrp="1"/>
          </p:cNvSpPr>
          <p:nvPr>
            <p:ph idx="1"/>
          </p:nvPr>
        </p:nvSpPr>
        <p:spPr/>
        <p:txBody>
          <a:bodyPr>
            <a:normAutofit fontScale="92500"/>
          </a:bodyPr>
          <a:lstStyle/>
          <a:p>
            <a:pPr marL="0" indent="0">
              <a:buNone/>
            </a:pPr>
            <a:r>
              <a:rPr lang="en-AU" dirty="0" smtClean="0"/>
              <a:t>Now that you have completed this presentation you should be able to:</a:t>
            </a:r>
            <a:endParaRPr lang="en-AU" dirty="0"/>
          </a:p>
          <a:p>
            <a:r>
              <a:rPr lang="en-AU" dirty="0"/>
              <a:t>Collect information on environmental and resource efficiency systems and procedures, and provide to the work group where appropriate</a:t>
            </a:r>
          </a:p>
          <a:p>
            <a:r>
              <a:rPr lang="en-AU" dirty="0"/>
              <a:t>Collect, analyse and organise information from a range of sources to provide information/advice and tools/resources for improvement opportunities</a:t>
            </a:r>
          </a:p>
          <a:p>
            <a:r>
              <a:rPr lang="en-AU" dirty="0"/>
              <a:t>Measure and document current resource usage of members of the work group</a:t>
            </a:r>
          </a:p>
          <a:p>
            <a:r>
              <a:rPr lang="en-AU" dirty="0"/>
              <a:t>Analyse and document current purchasing strategies</a:t>
            </a:r>
          </a:p>
          <a:p>
            <a:r>
              <a:rPr lang="en-AU" dirty="0"/>
              <a:t>Analyse current work processes to access information and data to assist in identifying areas for improvement</a:t>
            </a:r>
          </a:p>
          <a:p>
            <a:pPr marL="0" indent="0">
              <a:buNone/>
            </a:pPr>
            <a:endParaRPr lang="en-AU" dirty="0"/>
          </a:p>
        </p:txBody>
      </p:sp>
    </p:spTree>
    <p:custDataLst>
      <p:tags r:id="rId1"/>
    </p:custDataLst>
    <p:extLst>
      <p:ext uri="{BB962C8B-B14F-4D97-AF65-F5344CB8AC3E}">
        <p14:creationId xmlns:p14="http://schemas.microsoft.com/office/powerpoint/2010/main" val="39304413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71638" y="3863806"/>
            <a:ext cx="5938788" cy="1439615"/>
          </a:xfrm>
        </p:spPr>
        <p:txBody>
          <a:bodyPr wrap="square" numCol="1" anchorCtr="0" compatLnSpc="1">
            <a:prstTxWarp prst="textNoShape">
              <a:avLst/>
            </a:prstTxWarp>
          </a:bodyPr>
          <a:lstStyle/>
          <a:p>
            <a:r>
              <a:rPr lang="en-GB" sz="1600" dirty="0" smtClean="0"/>
              <a:t>BSBSUS401</a:t>
            </a:r>
            <a:r>
              <a:rPr lang="en-GB" sz="1600" dirty="0" smtClean="0"/>
              <a:t/>
            </a:r>
            <a:br>
              <a:rPr lang="en-GB" sz="1600" dirty="0" smtClean="0"/>
            </a:br>
            <a:r>
              <a:rPr lang="en-GB" sz="1600" dirty="0" smtClean="0"/>
              <a:t>Implement and Monitor Environmentally sustainable work Practices</a:t>
            </a:r>
            <a:br>
              <a:rPr lang="en-GB" sz="1600" dirty="0" smtClean="0"/>
            </a:br>
            <a:r>
              <a:rPr lang="en-GB" sz="1600" dirty="0" smtClean="0"/>
              <a:t>Lesson 3</a:t>
            </a:r>
            <a:endParaRPr lang="en-AU" sz="18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4100811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ea typeface="Verdana" panose="020B0604030504040204" pitchFamily="34" charset="0"/>
              </a:rPr>
              <a:t>Presentation overview</a:t>
            </a:r>
          </a:p>
        </p:txBody>
      </p:sp>
      <p:sp>
        <p:nvSpPr>
          <p:cNvPr id="3" name="Content Placeholder 2"/>
          <p:cNvSpPr>
            <a:spLocks noGrp="1"/>
          </p:cNvSpPr>
          <p:nvPr>
            <p:ph idx="1"/>
          </p:nvPr>
        </p:nvSpPr>
        <p:spPr/>
        <p:txBody>
          <a:bodyPr>
            <a:normAutofit fontScale="70000" lnSpcReduction="20000"/>
          </a:bodyPr>
          <a:lstStyle/>
          <a:p>
            <a:pPr marL="0" indent="0">
              <a:buNone/>
            </a:pPr>
            <a:r>
              <a:rPr lang="en-AU" dirty="0" smtClean="0"/>
              <a:t>At the end of this presentation, you will know how to:</a:t>
            </a:r>
          </a:p>
          <a:p>
            <a:r>
              <a:rPr lang="en-AU" dirty="0"/>
              <a:t>Seek input from stakeholders, key personnel and specialists</a:t>
            </a:r>
          </a:p>
          <a:p>
            <a:r>
              <a:rPr lang="en-AU" dirty="0"/>
              <a:t>Access external sources of information and data as required</a:t>
            </a:r>
          </a:p>
          <a:p>
            <a:r>
              <a:rPr lang="en-AU" dirty="0"/>
              <a:t>Evaluate alternative solutions to workplace environmental issues</a:t>
            </a:r>
          </a:p>
          <a:p>
            <a:r>
              <a:rPr lang="en-AU" dirty="0"/>
              <a:t>Set efficiency targets</a:t>
            </a:r>
          </a:p>
          <a:p>
            <a:r>
              <a:rPr lang="en-AU" dirty="0" smtClean="0"/>
              <a:t>Source </a:t>
            </a:r>
            <a:r>
              <a:rPr lang="en-AU" dirty="0"/>
              <a:t>and use appropriate techniques and tools to assist in achieving efficiency targets</a:t>
            </a:r>
          </a:p>
          <a:p>
            <a:r>
              <a:rPr lang="en-AU" dirty="0" smtClean="0"/>
              <a:t>Apply </a:t>
            </a:r>
            <a:r>
              <a:rPr lang="en-AU" dirty="0"/>
              <a:t>continuous improvement strategies to own work area of responsibility, including ideas and possible solutions to communicate to the work group and management</a:t>
            </a:r>
          </a:p>
          <a:p>
            <a:r>
              <a:rPr lang="en-AU" dirty="0" smtClean="0"/>
              <a:t>Implement </a:t>
            </a:r>
            <a:r>
              <a:rPr lang="en-AU" dirty="0"/>
              <a:t>and integrate environmental and resource efficiency improvement plans for own work group with other operational activities</a:t>
            </a:r>
          </a:p>
          <a:p>
            <a:r>
              <a:rPr lang="en-AU" dirty="0" smtClean="0"/>
              <a:t>Supervise </a:t>
            </a:r>
            <a:r>
              <a:rPr lang="en-AU" dirty="0"/>
              <a:t>and support team members to identify possible areas for improved practices and resource efficiency in work area</a:t>
            </a:r>
          </a:p>
          <a:p>
            <a:r>
              <a:rPr lang="en-AU" dirty="0" smtClean="0"/>
              <a:t>Seek </a:t>
            </a:r>
            <a:r>
              <a:rPr lang="en-AU" dirty="0"/>
              <a:t>suggestions and ideas about environmental and resource efficiency management from stakeholders and act upon where appropriate</a:t>
            </a:r>
          </a:p>
          <a:p>
            <a:r>
              <a:rPr lang="en-AU" dirty="0" smtClean="0"/>
              <a:t>Implement </a:t>
            </a:r>
            <a:r>
              <a:rPr lang="en-AU" dirty="0"/>
              <a:t>costing strategies to fully utilise environmental assets</a:t>
            </a:r>
          </a:p>
        </p:txBody>
      </p:sp>
    </p:spTree>
    <p:custDataLst>
      <p:tags r:id="rId1"/>
    </p:custDataLst>
    <p:extLst>
      <p:ext uri="{BB962C8B-B14F-4D97-AF65-F5344CB8AC3E}">
        <p14:creationId xmlns:p14="http://schemas.microsoft.com/office/powerpoint/2010/main" val="42906121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56810" y="346075"/>
            <a:ext cx="7626096" cy="706438"/>
          </a:xfrm>
        </p:spPr>
        <p:txBody>
          <a:bodyPr>
            <a:normAutofit/>
          </a:bodyPr>
          <a:lstStyle/>
          <a:p>
            <a:r>
              <a:rPr lang="en-AU" dirty="0" smtClean="0">
                <a:solidFill>
                  <a:srgbClr val="0070C0"/>
                </a:solidFill>
                <a:ea typeface="Verdana" panose="020B0604030504040204" pitchFamily="34" charset="0"/>
              </a:rPr>
              <a:t>Targets for improvement</a:t>
            </a:r>
          </a:p>
        </p:txBody>
      </p:sp>
      <p:graphicFrame>
        <p:nvGraphicFramePr>
          <p:cNvPr id="2" name="Content Placeholder 1"/>
          <p:cNvGraphicFramePr>
            <a:graphicFrameLocks noGrp="1"/>
          </p:cNvGraphicFramePr>
          <p:nvPr>
            <p:ph idx="1"/>
            <p:extLst/>
          </p:nvPr>
        </p:nvGraphicFramePr>
        <p:xfrm>
          <a:off x="777875" y="1125538"/>
          <a:ext cx="7470775" cy="48958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04085682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ea typeface="Verdana" panose="020B0604030504040204" pitchFamily="34" charset="0"/>
              </a:rPr>
              <a:t>Who will you work </a:t>
            </a:r>
            <a:r>
              <a:rPr lang="en-AU" dirty="0" smtClean="0">
                <a:solidFill>
                  <a:srgbClr val="0070C0"/>
                </a:solidFill>
                <a:ea typeface="Verdana" panose="020B0604030504040204" pitchFamily="34" charset="0"/>
              </a:rPr>
              <a:t>with?</a:t>
            </a:r>
            <a:endParaRPr lang="en-AU" dirty="0">
              <a:solidFill>
                <a:srgbClr val="0070C0"/>
              </a:solidFill>
              <a:ea typeface="Verdana" panose="020B0604030504040204" pitchFamily="34" charset="0"/>
            </a:endParaRPr>
          </a:p>
        </p:txBody>
      </p:sp>
      <p:sp>
        <p:nvSpPr>
          <p:cNvPr id="3" name="Content Placeholder 2"/>
          <p:cNvSpPr>
            <a:spLocks noGrp="1"/>
          </p:cNvSpPr>
          <p:nvPr>
            <p:ph idx="1"/>
          </p:nvPr>
        </p:nvSpPr>
        <p:spPr>
          <a:xfrm>
            <a:off x="457200" y="1052079"/>
            <a:ext cx="8229600" cy="4895850"/>
          </a:xfrm>
        </p:spPr>
        <p:txBody>
          <a:bodyPr>
            <a:normAutofit/>
          </a:bodyPr>
          <a:lstStyle/>
          <a:p>
            <a:pPr marL="0" indent="0">
              <a:buNone/>
            </a:pPr>
            <a:r>
              <a:rPr lang="en-AU" dirty="0"/>
              <a:t>It takes a team effort and commitment to design and develop an environmentally sustainable </a:t>
            </a:r>
            <a:r>
              <a:rPr lang="en-AU" dirty="0" smtClean="0"/>
              <a:t>workplace. Every organisation </a:t>
            </a:r>
            <a:r>
              <a:rPr lang="en-AU" dirty="0"/>
              <a:t>is different </a:t>
            </a:r>
            <a:r>
              <a:rPr lang="en-AU" dirty="0" smtClean="0"/>
              <a:t>with different </a:t>
            </a:r>
            <a:r>
              <a:rPr lang="en-AU" dirty="0"/>
              <a:t>needs, </a:t>
            </a:r>
            <a:r>
              <a:rPr lang="en-AU" dirty="0" smtClean="0"/>
              <a:t>(operational </a:t>
            </a:r>
            <a:r>
              <a:rPr lang="en-AU" dirty="0"/>
              <a:t>and </a:t>
            </a:r>
            <a:r>
              <a:rPr lang="en-AU" dirty="0" smtClean="0"/>
              <a:t>financial).  Communicate </a:t>
            </a:r>
            <a:r>
              <a:rPr lang="en-AU" dirty="0"/>
              <a:t>with and provide feedback to </a:t>
            </a:r>
            <a:r>
              <a:rPr lang="en-AU" dirty="0" smtClean="0"/>
              <a:t>people inside </a:t>
            </a:r>
            <a:r>
              <a:rPr lang="en-AU" dirty="0"/>
              <a:t>and outside </a:t>
            </a:r>
            <a:r>
              <a:rPr lang="en-AU" dirty="0" smtClean="0"/>
              <a:t>the </a:t>
            </a:r>
            <a:r>
              <a:rPr lang="en-AU" dirty="0"/>
              <a:t>organisation. </a:t>
            </a:r>
            <a:r>
              <a:rPr lang="en-AU" dirty="0" smtClean="0"/>
              <a:t>Consider your:</a:t>
            </a:r>
            <a:endParaRPr lang="en-AU" dirty="0"/>
          </a:p>
        </p:txBody>
      </p:sp>
      <p:graphicFrame>
        <p:nvGraphicFramePr>
          <p:cNvPr id="4" name="Diagram 3"/>
          <p:cNvGraphicFramePr/>
          <p:nvPr>
            <p:extLst/>
          </p:nvPr>
        </p:nvGraphicFramePr>
        <p:xfrm>
          <a:off x="620623" y="3045883"/>
          <a:ext cx="7855819" cy="3040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916356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Information you can use</a:t>
            </a:r>
            <a:endParaRPr lang="en-AU"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t>When developing targets it </a:t>
            </a:r>
            <a:r>
              <a:rPr lang="en-AU" dirty="0"/>
              <a:t>can be useful to access </a:t>
            </a:r>
            <a:r>
              <a:rPr lang="en-AU" dirty="0" smtClean="0"/>
              <a:t>information as to where </a:t>
            </a:r>
            <a:r>
              <a:rPr lang="en-AU" dirty="0"/>
              <a:t>environmental policies are going on a state, national and even a global scale. </a:t>
            </a:r>
          </a:p>
          <a:p>
            <a:r>
              <a:rPr lang="en-AU" dirty="0" smtClean="0"/>
              <a:t>Use these sources as guides </a:t>
            </a:r>
            <a:r>
              <a:rPr lang="en-AU" dirty="0"/>
              <a:t>about the impact that certain areas such as water usage, waste management </a:t>
            </a:r>
            <a:r>
              <a:rPr lang="en-AU" dirty="0" smtClean="0"/>
              <a:t>have </a:t>
            </a:r>
            <a:r>
              <a:rPr lang="en-AU" dirty="0"/>
              <a:t>in a larger arena.</a:t>
            </a:r>
          </a:p>
          <a:p>
            <a:r>
              <a:rPr lang="en-AU" dirty="0" smtClean="0"/>
              <a:t>The Australian Government Sustainability </a:t>
            </a:r>
            <a:r>
              <a:rPr lang="en-AU" dirty="0"/>
              <a:t>P</a:t>
            </a:r>
            <a:r>
              <a:rPr lang="en-AU" dirty="0" smtClean="0"/>
              <a:t>lan </a:t>
            </a:r>
            <a:r>
              <a:rPr lang="en-AU" dirty="0"/>
              <a:t>can be found at  </a:t>
            </a:r>
            <a:r>
              <a:rPr lang="en-AU" dirty="0">
                <a:hlinkClick r:id="rId3"/>
              </a:rPr>
              <a:t>http://www.environment.gov.au</a:t>
            </a:r>
            <a:r>
              <a:rPr lang="en-AU" dirty="0" smtClean="0">
                <a:hlinkClick r:id="rId3"/>
              </a:rPr>
              <a:t>/</a:t>
            </a:r>
            <a:endParaRPr lang="en-AU" dirty="0"/>
          </a:p>
          <a:p>
            <a:r>
              <a:rPr lang="en-AU" dirty="0"/>
              <a:t>The International Standards Organisation (ISO) </a:t>
            </a:r>
            <a:r>
              <a:rPr lang="en-AU" dirty="0" smtClean="0"/>
              <a:t>provides </a:t>
            </a:r>
            <a:r>
              <a:rPr lang="en-AU" dirty="0"/>
              <a:t>information on sustainability on a global scale. Environmental Management (ISO 14000) document. </a:t>
            </a:r>
            <a:r>
              <a:rPr lang="en-AU" dirty="0" smtClean="0">
                <a:hlinkClick r:id="rId4"/>
              </a:rPr>
              <a:t>www.iso.org</a:t>
            </a:r>
            <a:endParaRPr lang="en-AU" dirty="0"/>
          </a:p>
          <a:p>
            <a:r>
              <a:rPr lang="en-AU" dirty="0" smtClean="0"/>
              <a:t>State </a:t>
            </a:r>
            <a:r>
              <a:rPr lang="en-AU" dirty="0"/>
              <a:t>and local governments </a:t>
            </a:r>
            <a:r>
              <a:rPr lang="en-AU" dirty="0" smtClean="0"/>
              <a:t>have </a:t>
            </a:r>
            <a:r>
              <a:rPr lang="en-AU" dirty="0"/>
              <a:t>information or programs that will assist in developing sustainability programs and targets. </a:t>
            </a:r>
          </a:p>
          <a:p>
            <a:r>
              <a:rPr lang="en-AU" dirty="0"/>
              <a:t>An excellent example of this is run by the Marrickville Council in NSW; small business owners are encouraged to make use of expert advice to access a range of services and contribute to community sustainability. See; </a:t>
            </a:r>
            <a:r>
              <a:rPr lang="en-AU" dirty="0" smtClean="0">
                <a:hlinkClick r:id="rId5"/>
              </a:rPr>
              <a:t>www.marrickville.nsw.gov.au</a:t>
            </a:r>
            <a:endParaRPr lang="en-AU" dirty="0"/>
          </a:p>
          <a:p>
            <a:endParaRPr lang="en-AU" dirty="0"/>
          </a:p>
        </p:txBody>
      </p:sp>
    </p:spTree>
    <p:custDataLst>
      <p:tags r:id="rId1"/>
    </p:custDataLst>
    <p:extLst>
      <p:ext uri="{BB962C8B-B14F-4D97-AF65-F5344CB8AC3E}">
        <p14:creationId xmlns:p14="http://schemas.microsoft.com/office/powerpoint/2010/main" val="35805203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Alternative approaches</a:t>
            </a:r>
            <a:endParaRPr lang="en-AU" dirty="0">
              <a:solidFill>
                <a:srgbClr val="0070C0"/>
              </a:solidFill>
            </a:endParaRPr>
          </a:p>
        </p:txBody>
      </p:sp>
      <p:graphicFrame>
        <p:nvGraphicFramePr>
          <p:cNvPr id="4" name="Table 3"/>
          <p:cNvGraphicFramePr>
            <a:graphicFrameLocks noGrp="1"/>
          </p:cNvGraphicFramePr>
          <p:nvPr>
            <p:extLst/>
          </p:nvPr>
        </p:nvGraphicFramePr>
        <p:xfrm>
          <a:off x="526017" y="1327546"/>
          <a:ext cx="7552622" cy="4301874"/>
        </p:xfrm>
        <a:graphic>
          <a:graphicData uri="http://schemas.openxmlformats.org/drawingml/2006/table">
            <a:tbl>
              <a:tblPr firstRow="1" bandRow="1">
                <a:tableStyleId>{5C22544A-7EE6-4342-B048-85BDC9FD1C3A}</a:tableStyleId>
              </a:tblPr>
              <a:tblGrid>
                <a:gridCol w="1700462"/>
                <a:gridCol w="5852160"/>
              </a:tblGrid>
              <a:tr h="400434">
                <a:tc gridSpan="2">
                  <a:txBody>
                    <a:bodyPr/>
                    <a:lstStyle/>
                    <a:p>
                      <a:r>
                        <a:rPr lang="en-AU" sz="1600" dirty="0" smtClean="0">
                          <a:latin typeface="Verdana" panose="020B0604030504040204" pitchFamily="34" charset="0"/>
                          <a:ea typeface="Verdana" panose="020B0604030504040204" pitchFamily="34" charset="0"/>
                          <a:cs typeface="Verdana" panose="020B0604030504040204" pitchFamily="34" charset="0"/>
                        </a:rPr>
                        <a:t>Review</a:t>
                      </a:r>
                      <a:r>
                        <a:rPr lang="en-AU" sz="1600" baseline="0" dirty="0" smtClean="0">
                          <a:latin typeface="Verdana" panose="020B0604030504040204" pitchFamily="34" charset="0"/>
                          <a:ea typeface="Verdana" panose="020B0604030504040204" pitchFamily="34" charset="0"/>
                          <a:cs typeface="Verdana" panose="020B0604030504040204" pitchFamily="34" charset="0"/>
                        </a:rPr>
                        <a:t> your workplace practices with a view to change by …</a:t>
                      </a:r>
                      <a:endParaRPr lang="en-AU" sz="1600" dirty="0">
                        <a:latin typeface="Verdana" panose="020B0604030504040204" pitchFamily="34" charset="0"/>
                        <a:ea typeface="Verdana" panose="020B0604030504040204" pitchFamily="34" charset="0"/>
                        <a:cs typeface="Verdana" panose="020B0604030504040204" pitchFamily="34" charset="0"/>
                      </a:endParaRPr>
                    </a:p>
                  </a:txBody>
                  <a:tcPr/>
                </a:tc>
                <a:tc hMerge="1">
                  <a:txBody>
                    <a:bodyPr/>
                    <a:lstStyle/>
                    <a:p>
                      <a:endParaRPr lang="en-AU" dirty="0"/>
                    </a:p>
                  </a:txBody>
                  <a:tcPr/>
                </a:tc>
              </a:tr>
              <a:tr h="370840">
                <a:tc>
                  <a:txBody>
                    <a:bodyPr/>
                    <a:lstStyle/>
                    <a:p>
                      <a:r>
                        <a:rPr lang="en-AU" sz="1600" dirty="0" smtClean="0">
                          <a:latin typeface="Verdana" panose="020B0604030504040204" pitchFamily="34" charset="0"/>
                          <a:ea typeface="Verdana" panose="020B0604030504040204" pitchFamily="34" charset="0"/>
                          <a:cs typeface="Verdana" panose="020B0604030504040204" pitchFamily="34" charset="0"/>
                        </a:rPr>
                        <a:t>Reduce</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Refuse</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Rethink</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Respect</a:t>
                      </a:r>
                      <a:endParaRPr lang="en-AU" sz="16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Reduce the amount of use or waste of resources by looking at your organisation and its practices to see what is really happening in terms of waste. </a:t>
                      </a:r>
                    </a:p>
                    <a:p>
                      <a:pPr marL="0" marR="0" indent="0" algn="l" defTabSz="914400" rtl="0" eaLnBrk="1" fontAlgn="auto" latinLnBrk="0" hangingPunct="1">
                        <a:lnSpc>
                          <a:spcPct val="100000"/>
                        </a:lnSpc>
                        <a:spcBef>
                          <a:spcPts val="0"/>
                        </a:spcBef>
                        <a:spcAft>
                          <a:spcPts val="0"/>
                        </a:spcAft>
                        <a:buClrTx/>
                        <a:buSzTx/>
                        <a:buFontTx/>
                        <a:buNone/>
                        <a:tabLst/>
                        <a:defRPr/>
                      </a:pPr>
                      <a:r>
                        <a:rPr lang="en-AU" sz="1600"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Using </a:t>
                      </a:r>
                      <a:r>
                        <a:rPr lang="en-AU" sz="1600" b="1"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LESS</a:t>
                      </a:r>
                      <a:r>
                        <a:rPr lang="en-AU" sz="1600"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 is the very first place to start.</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Reuse</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Repurpose</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Repair</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Renew</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Recreate</a:t>
                      </a:r>
                      <a:endParaRPr lang="en-AU" sz="16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en-AU" sz="1600"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When we reuse we deal with by products or waste which have a value as is. They already</a:t>
                      </a:r>
                      <a:r>
                        <a:rPr lang="en-AU" sz="1600" kern="1200" baseline="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 exist and don’t need processes to recycle. </a:t>
                      </a:r>
                    </a:p>
                    <a:p>
                      <a:r>
                        <a:rPr lang="en-AU" sz="1600" kern="1200" baseline="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E.g. reupholster office furniture</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Recycle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600" dirty="0" smtClean="0">
                          <a:latin typeface="Verdana" panose="020B0604030504040204" pitchFamily="34" charset="0"/>
                          <a:ea typeface="Verdana" panose="020B0604030504040204" pitchFamily="34" charset="0"/>
                          <a:cs typeface="Verdana" panose="020B0604030504040204" pitchFamily="34" charset="0"/>
                        </a:rPr>
                        <a:t>OR Rot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600" dirty="0" smtClean="0">
                        <a:latin typeface="Verdana" panose="020B0604030504040204" pitchFamily="34" charset="0"/>
                        <a:ea typeface="Verdana" panose="020B0604030504040204" pitchFamily="34" charset="0"/>
                        <a:cs typeface="Verdana" panose="020B0604030504040204" pitchFamily="34" charset="0"/>
                      </a:endParaRPr>
                    </a:p>
                    <a:p>
                      <a:endParaRPr lang="en-AU" sz="16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600"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Recycling is more than just throwing stuff in a bin and forgetting about it. What is able to be recycled</a:t>
                      </a:r>
                      <a:r>
                        <a:rPr lang="en-AU" sz="1600" kern="1200" baseline="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 in your area? Make it a priority to purchase items that can be recycled.</a:t>
                      </a:r>
                    </a:p>
                    <a:p>
                      <a:pPr marL="0" marR="0" indent="0" algn="l" defTabSz="914400" rtl="0" eaLnBrk="1" fontAlgn="auto" latinLnBrk="0" hangingPunct="1">
                        <a:lnSpc>
                          <a:spcPct val="100000"/>
                        </a:lnSpc>
                        <a:spcBef>
                          <a:spcPts val="0"/>
                        </a:spcBef>
                        <a:spcAft>
                          <a:spcPts val="0"/>
                        </a:spcAft>
                        <a:buClrTx/>
                        <a:buSzTx/>
                        <a:buFontTx/>
                        <a:buNone/>
                        <a:tabLst/>
                        <a:defRPr/>
                      </a:pPr>
                      <a:r>
                        <a:rPr lang="en-AU" sz="1600" kern="1200" baseline="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rPr>
                        <a:t>E.g. Recycle toner cartridges through Planet Ark</a:t>
                      </a:r>
                      <a:endParaRPr lang="en-AU" sz="1600" kern="1200" dirty="0" smtClean="0">
                        <a:solidFill>
                          <a:schemeClr val="dk1"/>
                        </a:solidFill>
                        <a:effectLst/>
                        <a:latin typeface="Verdana" panose="020B0604030504040204" pitchFamily="34" charset="0"/>
                        <a:ea typeface="Verdana" panose="020B0604030504040204" pitchFamily="34" charset="0"/>
                        <a:cs typeface="Verdana" panose="020B0604030504040204" pitchFamily="34" charset="0"/>
                      </a:endParaRPr>
                    </a:p>
                    <a:p>
                      <a:endParaRPr lang="en-AU" sz="1400" dirty="0">
                        <a:latin typeface="Verdana" panose="020B0604030504040204" pitchFamily="34" charset="0"/>
                        <a:ea typeface="Verdana" panose="020B0604030504040204" pitchFamily="34" charset="0"/>
                        <a:cs typeface="Verdana" panose="020B0604030504040204" pitchFamily="34" charset="0"/>
                      </a:endParaRPr>
                    </a:p>
                  </a:txBody>
                  <a:tcPr/>
                </a:tc>
              </a:tr>
            </a:tbl>
          </a:graphicData>
        </a:graphic>
      </p:graphicFrame>
    </p:spTree>
    <p:custDataLst>
      <p:tags r:id="rId1"/>
    </p:custDataLst>
    <p:extLst>
      <p:ext uri="{BB962C8B-B14F-4D97-AF65-F5344CB8AC3E}">
        <p14:creationId xmlns:p14="http://schemas.microsoft.com/office/powerpoint/2010/main" val="3594485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Set Targets for these areas</a:t>
            </a:r>
            <a:endParaRPr lang="en-AU"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pPr lvl="0"/>
            <a:r>
              <a:rPr lang="en-AU" dirty="0"/>
              <a:t>Energy consumption </a:t>
            </a:r>
            <a:r>
              <a:rPr lang="en-AU" dirty="0" smtClean="0"/>
              <a:t>(electricity</a:t>
            </a:r>
            <a:r>
              <a:rPr lang="en-AU" dirty="0"/>
              <a:t>, </a:t>
            </a:r>
            <a:r>
              <a:rPr lang="en-AU" dirty="0" smtClean="0"/>
              <a:t>natural </a:t>
            </a:r>
            <a:r>
              <a:rPr lang="en-AU" dirty="0"/>
              <a:t>g</a:t>
            </a:r>
            <a:r>
              <a:rPr lang="en-AU" dirty="0" smtClean="0"/>
              <a:t>as</a:t>
            </a:r>
            <a:r>
              <a:rPr lang="en-AU" dirty="0"/>
              <a:t>, other). The target might be to reduce </a:t>
            </a:r>
            <a:r>
              <a:rPr lang="en-AU" dirty="0" smtClean="0"/>
              <a:t>energy </a:t>
            </a:r>
            <a:r>
              <a:rPr lang="en-AU" dirty="0"/>
              <a:t>used. </a:t>
            </a:r>
            <a:r>
              <a:rPr lang="en-AU" dirty="0" smtClean="0"/>
              <a:t>Turn off </a:t>
            </a:r>
            <a:r>
              <a:rPr lang="en-AU" dirty="0"/>
              <a:t>equipment or lights </a:t>
            </a:r>
            <a:r>
              <a:rPr lang="en-AU" dirty="0" smtClean="0"/>
              <a:t>not </a:t>
            </a:r>
            <a:r>
              <a:rPr lang="en-AU" dirty="0"/>
              <a:t>being used or </a:t>
            </a:r>
            <a:r>
              <a:rPr lang="en-AU" dirty="0" smtClean="0"/>
              <a:t>use </a:t>
            </a:r>
            <a:r>
              <a:rPr lang="en-AU" dirty="0"/>
              <a:t>equipment with better energy ratings. </a:t>
            </a:r>
            <a:r>
              <a:rPr lang="en-AU" dirty="0" smtClean="0"/>
              <a:t>Success = reduction </a:t>
            </a:r>
            <a:r>
              <a:rPr lang="en-AU" dirty="0"/>
              <a:t>in electricity or gas bills.</a:t>
            </a:r>
          </a:p>
          <a:p>
            <a:pPr lvl="0"/>
            <a:r>
              <a:rPr lang="en-AU" dirty="0"/>
              <a:t>Materials consumption (resources and products it uses). </a:t>
            </a:r>
            <a:r>
              <a:rPr lang="en-AU" dirty="0" smtClean="0"/>
              <a:t>Reducing amount </a:t>
            </a:r>
            <a:r>
              <a:rPr lang="en-AU" dirty="0"/>
              <a:t>of materials used and </a:t>
            </a:r>
            <a:r>
              <a:rPr lang="en-AU" dirty="0" smtClean="0"/>
              <a:t>alternative </a:t>
            </a:r>
            <a:r>
              <a:rPr lang="en-AU" dirty="0"/>
              <a:t>ways of completing work. </a:t>
            </a:r>
            <a:r>
              <a:rPr lang="en-AU" dirty="0" smtClean="0"/>
              <a:t>Success =reduction </a:t>
            </a:r>
            <a:r>
              <a:rPr lang="en-AU" dirty="0"/>
              <a:t>in </a:t>
            </a:r>
            <a:r>
              <a:rPr lang="en-AU" dirty="0" smtClean="0"/>
              <a:t>cost </a:t>
            </a:r>
            <a:r>
              <a:rPr lang="en-AU" dirty="0"/>
              <a:t>of these consumables.</a:t>
            </a:r>
          </a:p>
          <a:p>
            <a:pPr lvl="0"/>
            <a:r>
              <a:rPr lang="en-AU" dirty="0" smtClean="0"/>
              <a:t>Waste </a:t>
            </a:r>
            <a:r>
              <a:rPr lang="en-AU" dirty="0"/>
              <a:t>generation; how it recycles, reuses and renews and setting goals for decreasing the amount of waste using these </a:t>
            </a:r>
            <a:r>
              <a:rPr lang="en-AU" dirty="0" smtClean="0"/>
              <a:t>methods.</a:t>
            </a:r>
            <a:endParaRPr lang="en-AU" dirty="0"/>
          </a:p>
          <a:p>
            <a:pPr lvl="0"/>
            <a:r>
              <a:rPr lang="en-AU" dirty="0" smtClean="0"/>
              <a:t>Environmental </a:t>
            </a:r>
            <a:r>
              <a:rPr lang="en-AU" dirty="0"/>
              <a:t>condition – the ecological significance of the way the organisation uses its land </a:t>
            </a:r>
            <a:r>
              <a:rPr lang="en-AU" dirty="0" smtClean="0"/>
              <a:t>/premises.</a:t>
            </a:r>
            <a:endParaRPr lang="en-AU" dirty="0"/>
          </a:p>
          <a:p>
            <a:pPr lvl="0"/>
            <a:r>
              <a:rPr lang="en-AU" dirty="0"/>
              <a:t>T</a:t>
            </a:r>
            <a:r>
              <a:rPr lang="en-AU" dirty="0" smtClean="0"/>
              <a:t>ransportation </a:t>
            </a:r>
            <a:r>
              <a:rPr lang="en-AU" dirty="0"/>
              <a:t>impacts — materials and people; how </a:t>
            </a:r>
            <a:r>
              <a:rPr lang="en-AU" dirty="0" smtClean="0"/>
              <a:t>does the </a:t>
            </a:r>
            <a:r>
              <a:rPr lang="en-AU" dirty="0"/>
              <a:t>organisation </a:t>
            </a:r>
            <a:r>
              <a:rPr lang="en-AU" dirty="0" smtClean="0"/>
              <a:t>move products </a:t>
            </a:r>
            <a:r>
              <a:rPr lang="en-AU" dirty="0"/>
              <a:t>and people </a:t>
            </a:r>
            <a:r>
              <a:rPr lang="en-AU" dirty="0" smtClean="0"/>
              <a:t>around. Reduce </a:t>
            </a:r>
            <a:r>
              <a:rPr lang="en-AU" dirty="0"/>
              <a:t>impact or </a:t>
            </a:r>
            <a:r>
              <a:rPr lang="en-AU" dirty="0" smtClean="0"/>
              <a:t>find </a:t>
            </a:r>
            <a:r>
              <a:rPr lang="en-AU" dirty="0"/>
              <a:t>alternative methods of distributing products or having people attend meetings.</a:t>
            </a:r>
          </a:p>
          <a:p>
            <a:pPr lvl="0"/>
            <a:r>
              <a:rPr lang="en-AU" dirty="0"/>
              <a:t>Water consumption </a:t>
            </a:r>
            <a:r>
              <a:rPr lang="en-AU" dirty="0" smtClean="0"/>
              <a:t>reduction </a:t>
            </a:r>
            <a:r>
              <a:rPr lang="en-AU" dirty="0"/>
              <a:t>by efficient maintenance and </a:t>
            </a:r>
            <a:r>
              <a:rPr lang="en-AU" dirty="0" smtClean="0"/>
              <a:t>responsible use. </a:t>
            </a:r>
            <a:r>
              <a:rPr lang="en-AU" dirty="0"/>
              <a:t>Successful </a:t>
            </a:r>
            <a:r>
              <a:rPr lang="en-AU" dirty="0" smtClean="0"/>
              <a:t>= lower </a:t>
            </a:r>
            <a:r>
              <a:rPr lang="en-AU" dirty="0"/>
              <a:t>water bills.</a:t>
            </a:r>
          </a:p>
          <a:p>
            <a:endParaRPr lang="en-AU" dirty="0"/>
          </a:p>
        </p:txBody>
      </p:sp>
    </p:spTree>
    <p:custDataLst>
      <p:tags r:id="rId1"/>
    </p:custDataLst>
    <p:extLst>
      <p:ext uri="{BB962C8B-B14F-4D97-AF65-F5344CB8AC3E}">
        <p14:creationId xmlns:p14="http://schemas.microsoft.com/office/powerpoint/2010/main" val="1493016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01855" y="399415"/>
            <a:ext cx="7626096" cy="706438"/>
          </a:xfrm>
        </p:spPr>
        <p:txBody>
          <a:bodyPr>
            <a:normAutofit fontScale="90000"/>
          </a:bodyPr>
          <a:lstStyle/>
          <a:p>
            <a:r>
              <a:rPr lang="en-AU" dirty="0" smtClean="0">
                <a:solidFill>
                  <a:srgbClr val="0070C0"/>
                </a:solidFill>
                <a:ea typeface="Verdana" panose="020B0604030504040204" pitchFamily="34" charset="0"/>
              </a:rPr>
              <a:t>Strategies to improve performance</a:t>
            </a:r>
          </a:p>
        </p:txBody>
      </p:sp>
      <p:sp>
        <p:nvSpPr>
          <p:cNvPr id="7" name="Content Placeholder 6"/>
          <p:cNvSpPr>
            <a:spLocks noGrp="1"/>
          </p:cNvSpPr>
          <p:nvPr>
            <p:ph idx="1"/>
          </p:nvPr>
        </p:nvSpPr>
        <p:spPr>
          <a:xfrm>
            <a:off x="479579" y="1125538"/>
            <a:ext cx="7470648" cy="4895850"/>
          </a:xfrm>
        </p:spPr>
        <p:txBody>
          <a:bodyPr/>
          <a:lstStyle/>
          <a:p>
            <a:pPr marL="0" indent="0">
              <a:buNone/>
            </a:pPr>
            <a:r>
              <a:rPr lang="en-AU" dirty="0"/>
              <a:t>Action plans and targets are only useful if they are actually put in place and if people know about them and understand what they have to do. All team members need to be “on board” with the changes to be made and willing to work towards the sustainability targets the organisation has set</a:t>
            </a:r>
            <a:r>
              <a:rPr lang="en-AU" dirty="0" smtClean="0"/>
              <a:t>.</a:t>
            </a:r>
            <a:endParaRPr lang="en-AU" dirty="0"/>
          </a:p>
        </p:txBody>
      </p:sp>
      <p:graphicFrame>
        <p:nvGraphicFramePr>
          <p:cNvPr id="2" name="Diagram 1"/>
          <p:cNvGraphicFramePr/>
          <p:nvPr>
            <p:extLst/>
          </p:nvPr>
        </p:nvGraphicFramePr>
        <p:xfrm>
          <a:off x="907983" y="2706036"/>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3340361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Tools and techniques</a:t>
            </a:r>
            <a:endParaRPr lang="en-AU"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pPr marL="0" indent="0">
              <a:buNone/>
            </a:pPr>
            <a:r>
              <a:rPr lang="en-AU" dirty="0"/>
              <a:t>Performance targets </a:t>
            </a:r>
            <a:r>
              <a:rPr lang="en-AU" dirty="0" smtClean="0"/>
              <a:t>need to </a:t>
            </a:r>
            <a:r>
              <a:rPr lang="en-AU" dirty="0"/>
              <a:t>be reached. </a:t>
            </a:r>
            <a:r>
              <a:rPr lang="en-AU" dirty="0" smtClean="0"/>
              <a:t> All stakeholders </a:t>
            </a:r>
            <a:r>
              <a:rPr lang="en-AU" dirty="0"/>
              <a:t>need to know </a:t>
            </a:r>
            <a:r>
              <a:rPr lang="en-AU" dirty="0" smtClean="0"/>
              <a:t>the targets and </a:t>
            </a:r>
            <a:r>
              <a:rPr lang="en-AU" dirty="0"/>
              <a:t>be committed to achieving </a:t>
            </a:r>
            <a:r>
              <a:rPr lang="en-AU" dirty="0" smtClean="0"/>
              <a:t>them. </a:t>
            </a:r>
          </a:p>
          <a:p>
            <a:pPr marL="0" indent="0">
              <a:buNone/>
            </a:pPr>
            <a:r>
              <a:rPr lang="en-AU" dirty="0"/>
              <a:t>There are </a:t>
            </a:r>
            <a:r>
              <a:rPr lang="en-AU" dirty="0" smtClean="0"/>
              <a:t>techniques </a:t>
            </a:r>
            <a:r>
              <a:rPr lang="en-AU" dirty="0"/>
              <a:t>and tools </a:t>
            </a:r>
            <a:r>
              <a:rPr lang="en-AU" dirty="0" smtClean="0"/>
              <a:t>to </a:t>
            </a:r>
            <a:r>
              <a:rPr lang="en-AU" dirty="0"/>
              <a:t>keep control of </a:t>
            </a:r>
            <a:r>
              <a:rPr lang="en-AU" dirty="0" smtClean="0"/>
              <a:t>sustainability </a:t>
            </a:r>
            <a:r>
              <a:rPr lang="en-AU" dirty="0"/>
              <a:t>policies and check whether targets have been achieved – or </a:t>
            </a:r>
            <a:r>
              <a:rPr lang="en-AU" dirty="0" smtClean="0"/>
              <a:t>not:  </a:t>
            </a:r>
            <a:endParaRPr lang="en-AU" dirty="0"/>
          </a:p>
          <a:p>
            <a:pPr lvl="0"/>
            <a:r>
              <a:rPr lang="en-AU" dirty="0"/>
              <a:t>Examination of invoices from suppliers to see if costs or resource usage has been </a:t>
            </a:r>
            <a:r>
              <a:rPr lang="en-AU" dirty="0" smtClean="0"/>
              <a:t>reduced.</a:t>
            </a:r>
            <a:endParaRPr lang="en-AU" dirty="0"/>
          </a:p>
          <a:p>
            <a:pPr lvl="0"/>
            <a:r>
              <a:rPr lang="en-AU" dirty="0" smtClean="0"/>
              <a:t>Information </a:t>
            </a:r>
            <a:r>
              <a:rPr lang="en-AU" dirty="0"/>
              <a:t>and data kept </a:t>
            </a:r>
            <a:r>
              <a:rPr lang="en-AU" dirty="0" smtClean="0"/>
              <a:t>detailing how resources </a:t>
            </a:r>
            <a:r>
              <a:rPr lang="en-AU" dirty="0"/>
              <a:t>are used. This might include an inventory tracking system such as a log book or excel spreadsheets. It may also include systems set up specifically to measure how goals and targets are </a:t>
            </a:r>
            <a:r>
              <a:rPr lang="en-AU" dirty="0" smtClean="0"/>
              <a:t>tracked.</a:t>
            </a:r>
            <a:endParaRPr lang="en-AU" dirty="0"/>
          </a:p>
          <a:p>
            <a:pPr lvl="0"/>
            <a:r>
              <a:rPr lang="en-AU" dirty="0"/>
              <a:t>Measurements made under different conditions. Not all equipment </a:t>
            </a:r>
            <a:r>
              <a:rPr lang="en-AU" dirty="0" smtClean="0"/>
              <a:t>has </a:t>
            </a:r>
            <a:r>
              <a:rPr lang="en-AU" dirty="0"/>
              <a:t>the same output at all times. </a:t>
            </a:r>
            <a:r>
              <a:rPr lang="en-AU" dirty="0" smtClean="0"/>
              <a:t>Often more power is used during summer when </a:t>
            </a:r>
            <a:r>
              <a:rPr lang="en-AU" dirty="0"/>
              <a:t>air conditioners are in constant use. Measuring resource usage at different times and under different conditions </a:t>
            </a:r>
            <a:r>
              <a:rPr lang="en-AU" dirty="0" smtClean="0"/>
              <a:t>gives a </a:t>
            </a:r>
            <a:r>
              <a:rPr lang="en-AU" dirty="0"/>
              <a:t>clear idea of how and when to make reductions – or use alternatives.</a:t>
            </a:r>
          </a:p>
          <a:p>
            <a:endParaRPr lang="en-AU" dirty="0"/>
          </a:p>
        </p:txBody>
      </p:sp>
    </p:spTree>
    <p:custDataLst>
      <p:tags r:id="rId1"/>
    </p:custDataLst>
    <p:extLst>
      <p:ext uri="{BB962C8B-B14F-4D97-AF65-F5344CB8AC3E}">
        <p14:creationId xmlns:p14="http://schemas.microsoft.com/office/powerpoint/2010/main" val="24055560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Environmental assets</a:t>
            </a:r>
            <a:endParaRPr lang="en-AU"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AU" dirty="0" smtClean="0"/>
              <a:t>You have a responsibility to make the </a:t>
            </a:r>
            <a:r>
              <a:rPr lang="en-AU" dirty="0"/>
              <a:t>best use possible of </a:t>
            </a:r>
            <a:r>
              <a:rPr lang="en-AU" dirty="0" smtClean="0"/>
              <a:t>any environmental </a:t>
            </a:r>
            <a:r>
              <a:rPr lang="en-AU" dirty="0"/>
              <a:t>assets </a:t>
            </a:r>
            <a:r>
              <a:rPr lang="en-AU" dirty="0" smtClean="0"/>
              <a:t>your </a:t>
            </a:r>
            <a:r>
              <a:rPr lang="en-AU" dirty="0"/>
              <a:t>organisation has. These may </a:t>
            </a:r>
            <a:r>
              <a:rPr lang="en-AU" dirty="0" smtClean="0"/>
              <a:t>include:</a:t>
            </a:r>
            <a:endParaRPr lang="en-AU" dirty="0"/>
          </a:p>
          <a:p>
            <a:pPr lvl="0"/>
            <a:r>
              <a:rPr lang="en-AU" dirty="0"/>
              <a:t>C</a:t>
            </a:r>
            <a:r>
              <a:rPr lang="en-AU" dirty="0" smtClean="0"/>
              <a:t>limate </a:t>
            </a:r>
            <a:endParaRPr lang="en-AU" dirty="0"/>
          </a:p>
          <a:p>
            <a:pPr lvl="0"/>
            <a:r>
              <a:rPr lang="en-AU" dirty="0"/>
              <a:t>B</a:t>
            </a:r>
            <a:r>
              <a:rPr lang="en-AU" dirty="0" smtClean="0"/>
              <a:t>iological </a:t>
            </a:r>
            <a:r>
              <a:rPr lang="en-AU" dirty="0"/>
              <a:t>assets (produced or natural) </a:t>
            </a:r>
          </a:p>
          <a:p>
            <a:pPr lvl="0"/>
            <a:r>
              <a:rPr lang="en-AU" dirty="0"/>
              <a:t>B</a:t>
            </a:r>
            <a:r>
              <a:rPr lang="en-AU" dirty="0" smtClean="0"/>
              <a:t>iodiversity</a:t>
            </a:r>
            <a:endParaRPr lang="en-AU" dirty="0"/>
          </a:p>
          <a:p>
            <a:pPr lvl="0"/>
            <a:r>
              <a:rPr lang="en-AU" dirty="0"/>
              <a:t>L</a:t>
            </a:r>
            <a:r>
              <a:rPr lang="en-AU" dirty="0" smtClean="0"/>
              <a:t>and</a:t>
            </a:r>
            <a:endParaRPr lang="en-AU" dirty="0"/>
          </a:p>
          <a:p>
            <a:pPr lvl="0"/>
            <a:r>
              <a:rPr lang="en-AU" dirty="0"/>
              <a:t>W</a:t>
            </a:r>
            <a:r>
              <a:rPr lang="en-AU" dirty="0" smtClean="0"/>
              <a:t>ater </a:t>
            </a:r>
            <a:r>
              <a:rPr lang="en-AU" dirty="0"/>
              <a:t>areas with their ecosystems</a:t>
            </a:r>
          </a:p>
          <a:p>
            <a:pPr lvl="0"/>
            <a:r>
              <a:rPr lang="en-AU" dirty="0"/>
              <a:t>S</a:t>
            </a:r>
            <a:r>
              <a:rPr lang="en-AU" dirty="0" smtClean="0"/>
              <a:t>ubsoil</a:t>
            </a:r>
            <a:endParaRPr lang="en-AU" dirty="0"/>
          </a:p>
          <a:p>
            <a:pPr lvl="0"/>
            <a:r>
              <a:rPr lang="en-AU" dirty="0" smtClean="0"/>
              <a:t>Air, </a:t>
            </a:r>
            <a:r>
              <a:rPr lang="en-AU" dirty="0"/>
              <a:t>including air quality </a:t>
            </a:r>
          </a:p>
          <a:p>
            <a:pPr lvl="0"/>
            <a:r>
              <a:rPr lang="en-AU" dirty="0"/>
              <a:t>G</a:t>
            </a:r>
            <a:r>
              <a:rPr lang="en-AU" dirty="0" smtClean="0"/>
              <a:t>eology/geomorphology </a:t>
            </a:r>
            <a:endParaRPr lang="en-AU" dirty="0"/>
          </a:p>
          <a:p>
            <a:endParaRPr lang="en-AU" dirty="0"/>
          </a:p>
        </p:txBody>
      </p:sp>
    </p:spTree>
    <p:custDataLst>
      <p:tags r:id="rId1"/>
    </p:custDataLst>
    <p:extLst>
      <p:ext uri="{BB962C8B-B14F-4D97-AF65-F5344CB8AC3E}">
        <p14:creationId xmlns:p14="http://schemas.microsoft.com/office/powerpoint/2010/main" val="20488623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rPr>
              <a:t>Cost strategies</a:t>
            </a:r>
            <a:endParaRPr lang="en-AU" dirty="0"/>
          </a:p>
        </p:txBody>
      </p:sp>
      <p:sp>
        <p:nvSpPr>
          <p:cNvPr id="3" name="Content Placeholder 2"/>
          <p:cNvSpPr>
            <a:spLocks noGrp="1"/>
          </p:cNvSpPr>
          <p:nvPr>
            <p:ph idx="1"/>
          </p:nvPr>
        </p:nvSpPr>
        <p:spPr/>
        <p:txBody>
          <a:bodyPr>
            <a:normAutofit/>
          </a:bodyPr>
          <a:lstStyle/>
          <a:p>
            <a:pPr marL="0" indent="0">
              <a:buNone/>
            </a:pPr>
            <a:r>
              <a:rPr lang="en-AU" dirty="0"/>
              <a:t>Does your business contribute </a:t>
            </a:r>
            <a:r>
              <a:rPr lang="en-AU" dirty="0" smtClean="0"/>
              <a:t>to poor air </a:t>
            </a:r>
            <a:r>
              <a:rPr lang="en-AU" dirty="0"/>
              <a:t>or </a:t>
            </a:r>
            <a:r>
              <a:rPr lang="en-AU" dirty="0" smtClean="0"/>
              <a:t>water quality? </a:t>
            </a:r>
          </a:p>
          <a:p>
            <a:pPr marL="0" indent="0">
              <a:buNone/>
            </a:pPr>
            <a:r>
              <a:rPr lang="en-AU" dirty="0" smtClean="0"/>
              <a:t>You </a:t>
            </a:r>
            <a:r>
              <a:rPr lang="en-AU" dirty="0"/>
              <a:t>must know, understand and be prepared to minimise the impact you have on environmental assets. </a:t>
            </a:r>
            <a:r>
              <a:rPr lang="en-AU" dirty="0" smtClean="0"/>
              <a:t>Different </a:t>
            </a:r>
            <a:r>
              <a:rPr lang="en-AU" dirty="0"/>
              <a:t>industries have a strong impact on certain areas and less in others. </a:t>
            </a:r>
            <a:r>
              <a:rPr lang="en-AU" dirty="0" smtClean="0"/>
              <a:t>Each </a:t>
            </a:r>
            <a:r>
              <a:rPr lang="en-AU" dirty="0"/>
              <a:t>industry </a:t>
            </a:r>
            <a:r>
              <a:rPr lang="en-AU" dirty="0" smtClean="0"/>
              <a:t>must </a:t>
            </a:r>
            <a:r>
              <a:rPr lang="en-AU" dirty="0"/>
              <a:t>manage the impact of their own operation. </a:t>
            </a:r>
          </a:p>
          <a:p>
            <a:pPr marL="0" indent="0">
              <a:buNone/>
            </a:pPr>
            <a:r>
              <a:rPr lang="en-AU" dirty="0" smtClean="0"/>
              <a:t>Costs </a:t>
            </a:r>
            <a:r>
              <a:rPr lang="en-AU" dirty="0"/>
              <a:t>of the impact </a:t>
            </a:r>
            <a:r>
              <a:rPr lang="en-AU" dirty="0" smtClean="0"/>
              <a:t>can include:  </a:t>
            </a:r>
          </a:p>
          <a:p>
            <a:r>
              <a:rPr lang="en-AU" dirty="0" smtClean="0"/>
              <a:t>natural </a:t>
            </a:r>
            <a:r>
              <a:rPr lang="en-AU" dirty="0"/>
              <a:t>resource depletion from use of raw materials </a:t>
            </a:r>
            <a:r>
              <a:rPr lang="en-AU" dirty="0" smtClean="0"/>
              <a:t> </a:t>
            </a:r>
            <a:endParaRPr lang="en-AU" dirty="0"/>
          </a:p>
          <a:p>
            <a:pPr lvl="0"/>
            <a:r>
              <a:rPr lang="en-AU" dirty="0"/>
              <a:t>land degradation from waste going to landfill</a:t>
            </a:r>
          </a:p>
          <a:p>
            <a:pPr lvl="0"/>
            <a:r>
              <a:rPr lang="en-AU" dirty="0"/>
              <a:t>water degradation from toxins and chemicals released </a:t>
            </a:r>
            <a:endParaRPr lang="en-AU" dirty="0" smtClean="0"/>
          </a:p>
          <a:p>
            <a:pPr lvl="0"/>
            <a:r>
              <a:rPr lang="en-AU" dirty="0" smtClean="0"/>
              <a:t>pollution </a:t>
            </a:r>
            <a:r>
              <a:rPr lang="en-AU" dirty="0"/>
              <a:t>from emissions </a:t>
            </a:r>
            <a:r>
              <a:rPr lang="en-AU" dirty="0" smtClean="0"/>
              <a:t>produced</a:t>
            </a:r>
            <a:endParaRPr lang="en-AU" dirty="0"/>
          </a:p>
          <a:p>
            <a:endParaRPr lang="en-AU" dirty="0"/>
          </a:p>
        </p:txBody>
      </p:sp>
    </p:spTree>
    <p:custDataLst>
      <p:tags r:id="rId1"/>
    </p:custDataLst>
    <p:extLst>
      <p:ext uri="{BB962C8B-B14F-4D97-AF65-F5344CB8AC3E}">
        <p14:creationId xmlns:p14="http://schemas.microsoft.com/office/powerpoint/2010/main" val="16705735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Cost strategy - </a:t>
            </a:r>
            <a:r>
              <a:rPr lang="en-AU" dirty="0">
                <a:solidFill>
                  <a:srgbClr val="0070C0"/>
                </a:solidFill>
              </a:rPr>
              <a:t>Example</a:t>
            </a:r>
            <a:r>
              <a:rPr lang="en-AU" dirty="0"/>
              <a:t> </a:t>
            </a:r>
            <a:endParaRPr lang="en-AU" dirty="0">
              <a:solidFill>
                <a:srgbClr val="0070C0"/>
              </a:solidFill>
            </a:endParaRPr>
          </a:p>
        </p:txBody>
      </p:sp>
      <p:graphicFrame>
        <p:nvGraphicFramePr>
          <p:cNvPr id="4" name="Object 3"/>
          <p:cNvGraphicFramePr>
            <a:graphicFrameLocks noChangeAspect="1"/>
          </p:cNvGraphicFramePr>
          <p:nvPr>
            <p:extLst/>
          </p:nvPr>
        </p:nvGraphicFramePr>
        <p:xfrm>
          <a:off x="1114977" y="1793373"/>
          <a:ext cx="6107112" cy="4114800"/>
        </p:xfrm>
        <a:graphic>
          <a:graphicData uri="http://schemas.openxmlformats.org/presentationml/2006/ole">
            <mc:AlternateContent xmlns:mc="http://schemas.openxmlformats.org/markup-compatibility/2006">
              <mc:Choice xmlns:v="urn:schemas-microsoft-com:vml" Requires="v">
                <p:oleObj spid="_x0000_s5126" name="Document" r:id="rId5" imgW="6107773" imgH="4114418" progId="Word.Document.12">
                  <p:embed/>
                </p:oleObj>
              </mc:Choice>
              <mc:Fallback>
                <p:oleObj name="Document" r:id="rId5" imgW="6107773" imgH="4114418" progId="Word.Document.12">
                  <p:embed/>
                  <p:pic>
                    <p:nvPicPr>
                      <p:cNvPr id="0" name=""/>
                      <p:cNvPicPr/>
                      <p:nvPr/>
                    </p:nvPicPr>
                    <p:blipFill>
                      <a:blip r:embed="rId6"/>
                      <a:stretch>
                        <a:fillRect/>
                      </a:stretch>
                    </p:blipFill>
                    <p:spPr>
                      <a:xfrm>
                        <a:off x="1114977" y="1793373"/>
                        <a:ext cx="6107112" cy="4114800"/>
                      </a:xfrm>
                      <a:prstGeom prst="rect">
                        <a:avLst/>
                      </a:prstGeom>
                    </p:spPr>
                  </p:pic>
                </p:oleObj>
              </mc:Fallback>
            </mc:AlternateContent>
          </a:graphicData>
        </a:graphic>
      </p:graphicFrame>
      <p:sp>
        <p:nvSpPr>
          <p:cNvPr id="5" name="Rectangle 4"/>
          <p:cNvSpPr/>
          <p:nvPr/>
        </p:nvSpPr>
        <p:spPr>
          <a:xfrm>
            <a:off x="553452" y="1048434"/>
            <a:ext cx="7493268" cy="646331"/>
          </a:xfrm>
          <a:prstGeom prst="rect">
            <a:avLst/>
          </a:prstGeom>
        </p:spPr>
        <p:txBody>
          <a:bodyPr wrap="square">
            <a:spAutoFit/>
          </a:bodyPr>
          <a:lstStyle/>
          <a:p>
            <a:r>
              <a:rPr lang="en-AU" dirty="0"/>
              <a:t>Take a target to reduce waste sent to landfill from an insurance office</a:t>
            </a:r>
            <a:r>
              <a:rPr lang="en-AU" dirty="0" smtClean="0"/>
              <a:t>. This is an example only.</a:t>
            </a:r>
            <a:endParaRPr lang="en-AU" dirty="0"/>
          </a:p>
        </p:txBody>
      </p:sp>
    </p:spTree>
    <p:custDataLst>
      <p:tags r:id="rId2"/>
    </p:custDataLst>
    <p:extLst>
      <p:ext uri="{BB962C8B-B14F-4D97-AF65-F5344CB8AC3E}">
        <p14:creationId xmlns:p14="http://schemas.microsoft.com/office/powerpoint/2010/main" val="36036179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rPr>
              <a:t>Presentation summary</a:t>
            </a:r>
          </a:p>
        </p:txBody>
      </p:sp>
      <p:sp>
        <p:nvSpPr>
          <p:cNvPr id="3" name="Content Placeholder 2"/>
          <p:cNvSpPr>
            <a:spLocks noGrp="1"/>
          </p:cNvSpPr>
          <p:nvPr>
            <p:ph idx="1"/>
          </p:nvPr>
        </p:nvSpPr>
        <p:spPr/>
        <p:txBody>
          <a:bodyPr>
            <a:normAutofit fontScale="70000" lnSpcReduction="20000"/>
          </a:bodyPr>
          <a:lstStyle/>
          <a:p>
            <a:pPr marL="0" indent="0">
              <a:buNone/>
            </a:pPr>
            <a:r>
              <a:rPr lang="en-AU" dirty="0" smtClean="0"/>
              <a:t>Now that you have completed this presentation, you should be able to:</a:t>
            </a:r>
            <a:endParaRPr lang="en-AU" dirty="0"/>
          </a:p>
          <a:p>
            <a:r>
              <a:rPr lang="en-AU" dirty="0"/>
              <a:t>Seek input from stakeholders, key personnel and specialists</a:t>
            </a:r>
          </a:p>
          <a:p>
            <a:r>
              <a:rPr lang="en-AU" dirty="0"/>
              <a:t>Access external sources of information and data as required</a:t>
            </a:r>
          </a:p>
          <a:p>
            <a:r>
              <a:rPr lang="en-AU" dirty="0"/>
              <a:t>Evaluate alternative solutions to workplace environmental issues</a:t>
            </a:r>
          </a:p>
          <a:p>
            <a:r>
              <a:rPr lang="en-AU" dirty="0"/>
              <a:t>Set efficiency targets</a:t>
            </a:r>
          </a:p>
          <a:p>
            <a:r>
              <a:rPr lang="en-AU" dirty="0"/>
              <a:t>Source and use appropriate techniques and tools to assist in achieving efficiency targets</a:t>
            </a:r>
          </a:p>
          <a:p>
            <a:r>
              <a:rPr lang="en-AU" dirty="0"/>
              <a:t>Apply continuous improvement strategies to own work area of responsibility, including ideas and possible solutions to communicate to the work group and management</a:t>
            </a:r>
          </a:p>
          <a:p>
            <a:r>
              <a:rPr lang="en-AU" dirty="0"/>
              <a:t>Implement and integrate environmental and resource efficiency improvement plans for own work group with other operational activities</a:t>
            </a:r>
          </a:p>
          <a:p>
            <a:r>
              <a:rPr lang="en-AU" dirty="0"/>
              <a:t>Supervise and support team members to identify possible areas for improved practices and resource efficiency in work area</a:t>
            </a:r>
          </a:p>
          <a:p>
            <a:r>
              <a:rPr lang="en-AU" dirty="0"/>
              <a:t>Seek suggestions and ideas about environmental and resource efficiency management from stakeholders and act upon where appropriate</a:t>
            </a:r>
          </a:p>
          <a:p>
            <a:r>
              <a:rPr lang="en-AU" dirty="0"/>
              <a:t>Implement costing strategies to fully utilise environmental assets</a:t>
            </a:r>
          </a:p>
          <a:p>
            <a:endParaRPr lang="en-AU" dirty="0"/>
          </a:p>
        </p:txBody>
      </p:sp>
    </p:spTree>
    <p:custDataLst>
      <p:tags r:id="rId1"/>
    </p:custDataLst>
    <p:extLst>
      <p:ext uri="{BB962C8B-B14F-4D97-AF65-F5344CB8AC3E}">
        <p14:creationId xmlns:p14="http://schemas.microsoft.com/office/powerpoint/2010/main" val="5344856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71638" y="4014146"/>
            <a:ext cx="6286641" cy="1144998"/>
          </a:xfrm>
        </p:spPr>
        <p:txBody>
          <a:bodyPr wrap="square" numCol="1" anchorCtr="0" compatLnSpc="1">
            <a:prstTxWarp prst="textNoShape">
              <a:avLst/>
            </a:prstTxWarp>
          </a:bodyPr>
          <a:lstStyle/>
          <a:p>
            <a:r>
              <a:rPr lang="en-GB" sz="1600" dirty="0" smtClean="0"/>
              <a:t>BSBSUS401</a:t>
            </a:r>
            <a:r>
              <a:rPr lang="en-GB" sz="1600" dirty="0" smtClean="0"/>
              <a:t/>
            </a:r>
            <a:br>
              <a:rPr lang="en-GB" sz="1600" dirty="0" smtClean="0"/>
            </a:br>
            <a:r>
              <a:rPr lang="en-GB" sz="1600" dirty="0" smtClean="0"/>
              <a:t>Implement and Monitor Environmentally sustainable work Practices</a:t>
            </a:r>
            <a:br>
              <a:rPr lang="en-GB" sz="1600" dirty="0" smtClean="0"/>
            </a:br>
            <a:r>
              <a:rPr lang="en-GB" sz="1600" dirty="0" smtClean="0"/>
              <a:t>Lesson 4</a:t>
            </a:r>
            <a:endParaRPr lang="en-AU" sz="16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32605056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500" dirty="0">
                <a:solidFill>
                  <a:srgbClr val="0070C0"/>
                </a:solidFill>
                <a:ea typeface="Verdana" panose="020B0604030504040204" pitchFamily="34" charset="0"/>
              </a:rPr>
              <a:t>Presentation overview</a:t>
            </a:r>
          </a:p>
        </p:txBody>
      </p:sp>
      <p:sp>
        <p:nvSpPr>
          <p:cNvPr id="3" name="Content Placeholder 2"/>
          <p:cNvSpPr>
            <a:spLocks noGrp="1"/>
          </p:cNvSpPr>
          <p:nvPr>
            <p:ph idx="1"/>
          </p:nvPr>
        </p:nvSpPr>
        <p:spPr/>
        <p:txBody>
          <a:bodyPr>
            <a:normAutofit/>
          </a:bodyPr>
          <a:lstStyle/>
          <a:p>
            <a:pPr marL="0" indent="0">
              <a:buNone/>
            </a:pPr>
            <a:r>
              <a:rPr lang="en-AU" dirty="0" smtClean="0"/>
              <a:t>At the end of this presentation, you will be able to</a:t>
            </a:r>
          </a:p>
          <a:p>
            <a:r>
              <a:rPr lang="en-AU" dirty="0" smtClean="0"/>
              <a:t>Use </a:t>
            </a:r>
            <a:r>
              <a:rPr lang="en-AU" dirty="0"/>
              <a:t>and/or develop evaluation and monitoring, tools and technology</a:t>
            </a:r>
          </a:p>
          <a:p>
            <a:r>
              <a:rPr lang="en-AU" dirty="0" smtClean="0"/>
              <a:t>Document </a:t>
            </a:r>
            <a:r>
              <a:rPr lang="en-AU" dirty="0"/>
              <a:t>and communicate outcomes to report on efficiency targets to key personnel and stakeholders</a:t>
            </a:r>
          </a:p>
          <a:p>
            <a:r>
              <a:rPr lang="en-AU" dirty="0" smtClean="0"/>
              <a:t>Evaluate </a:t>
            </a:r>
            <a:r>
              <a:rPr lang="en-AU" dirty="0"/>
              <a:t>strategies and improvement plans</a:t>
            </a:r>
          </a:p>
          <a:p>
            <a:r>
              <a:rPr lang="en-AU" dirty="0" smtClean="0"/>
              <a:t>Set </a:t>
            </a:r>
            <a:r>
              <a:rPr lang="en-AU" dirty="0"/>
              <a:t>new efficiency targets, and investigate and apply new tools and strategies</a:t>
            </a:r>
          </a:p>
          <a:p>
            <a:r>
              <a:rPr lang="en-AU" dirty="0" smtClean="0"/>
              <a:t>Promote </a:t>
            </a:r>
            <a:r>
              <a:rPr lang="en-AU" dirty="0"/>
              <a:t>successful strategies and reward participants where possible</a:t>
            </a:r>
            <a:endParaRPr lang="en-AU" dirty="0" smtClean="0"/>
          </a:p>
          <a:p>
            <a:endParaRPr lang="en-AU" dirty="0" smtClean="0"/>
          </a:p>
          <a:p>
            <a:endParaRPr lang="en-AU" dirty="0" smtClean="0"/>
          </a:p>
          <a:p>
            <a:endParaRPr lang="en-AU" dirty="0"/>
          </a:p>
        </p:txBody>
      </p:sp>
    </p:spTree>
    <p:custDataLst>
      <p:tags r:id="rId1"/>
    </p:custDataLst>
    <p:extLst>
      <p:ext uri="{BB962C8B-B14F-4D97-AF65-F5344CB8AC3E}">
        <p14:creationId xmlns:p14="http://schemas.microsoft.com/office/powerpoint/2010/main" val="2376202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Opportunities for improvement</a:t>
            </a:r>
            <a:endParaRPr lang="en-AU" dirty="0">
              <a:solidFill>
                <a:srgbClr val="0070C0"/>
              </a:solidFill>
            </a:endParaRPr>
          </a:p>
        </p:txBody>
      </p:sp>
      <p:sp>
        <p:nvSpPr>
          <p:cNvPr id="3" name="Content Placeholder 2"/>
          <p:cNvSpPr>
            <a:spLocks noGrp="1"/>
          </p:cNvSpPr>
          <p:nvPr>
            <p:ph idx="1"/>
          </p:nvPr>
        </p:nvSpPr>
        <p:spPr/>
        <p:txBody>
          <a:bodyPr>
            <a:normAutofit fontScale="92500"/>
          </a:bodyPr>
          <a:lstStyle/>
          <a:p>
            <a:pPr marL="0" indent="0">
              <a:buNone/>
            </a:pPr>
            <a:r>
              <a:rPr lang="en-AU" dirty="0"/>
              <a:t>By conducting an environmental audit, the organisation is looking for opportunities to improve </a:t>
            </a:r>
            <a:r>
              <a:rPr lang="en-AU" dirty="0" smtClean="0"/>
              <a:t>operations to fall </a:t>
            </a:r>
            <a:r>
              <a:rPr lang="en-AU" dirty="0"/>
              <a:t>within </a:t>
            </a:r>
            <a:r>
              <a:rPr lang="en-AU" dirty="0" smtClean="0"/>
              <a:t>guidelines </a:t>
            </a:r>
            <a:r>
              <a:rPr lang="en-AU" dirty="0"/>
              <a:t>of an environmentally sustainable workplace. </a:t>
            </a:r>
          </a:p>
          <a:p>
            <a:pPr marL="0" indent="0">
              <a:buNone/>
            </a:pPr>
            <a:r>
              <a:rPr lang="en-AU" dirty="0" smtClean="0"/>
              <a:t>There </a:t>
            </a:r>
            <a:r>
              <a:rPr lang="en-AU" dirty="0"/>
              <a:t>are </a:t>
            </a:r>
            <a:r>
              <a:rPr lang="en-AU" dirty="0" smtClean="0"/>
              <a:t>other ways to initiate change </a:t>
            </a:r>
            <a:r>
              <a:rPr lang="en-AU" dirty="0"/>
              <a:t>and </a:t>
            </a:r>
            <a:r>
              <a:rPr lang="en-AU" dirty="0" smtClean="0"/>
              <a:t>improvements:  </a:t>
            </a:r>
          </a:p>
          <a:p>
            <a:r>
              <a:rPr lang="en-AU" dirty="0" smtClean="0"/>
              <a:t>take </a:t>
            </a:r>
            <a:r>
              <a:rPr lang="en-AU" dirty="0"/>
              <a:t>note of staff suggestions</a:t>
            </a:r>
          </a:p>
          <a:p>
            <a:pPr lvl="0"/>
            <a:r>
              <a:rPr lang="en-AU" dirty="0" smtClean="0"/>
              <a:t>work </a:t>
            </a:r>
            <a:r>
              <a:rPr lang="en-AU" dirty="0"/>
              <a:t>with colleagues and stakeholders to </a:t>
            </a:r>
            <a:r>
              <a:rPr lang="en-AU" dirty="0" smtClean="0"/>
              <a:t>meet targets</a:t>
            </a:r>
            <a:endParaRPr lang="en-AU" dirty="0"/>
          </a:p>
          <a:p>
            <a:pPr lvl="0"/>
            <a:r>
              <a:rPr lang="en-AU" dirty="0" smtClean="0"/>
              <a:t>change purchasing </a:t>
            </a:r>
            <a:r>
              <a:rPr lang="en-AU" dirty="0"/>
              <a:t>strategies to ensure sustainable products and services are used</a:t>
            </a:r>
          </a:p>
          <a:p>
            <a:pPr lvl="0"/>
            <a:r>
              <a:rPr lang="en-AU" dirty="0" smtClean="0"/>
              <a:t>work </a:t>
            </a:r>
            <a:r>
              <a:rPr lang="en-AU" dirty="0"/>
              <a:t>with suppliers to encourage better outcomes for </a:t>
            </a:r>
            <a:r>
              <a:rPr lang="en-AU" dirty="0" smtClean="0"/>
              <a:t>purchasing</a:t>
            </a:r>
            <a:endParaRPr lang="en-AU" dirty="0"/>
          </a:p>
          <a:p>
            <a:pPr lvl="0"/>
            <a:r>
              <a:rPr lang="en-AU" dirty="0" smtClean="0"/>
              <a:t>conduct </a:t>
            </a:r>
            <a:r>
              <a:rPr lang="en-AU" dirty="0"/>
              <a:t>regular reviews on resource usage and sustainability issues </a:t>
            </a:r>
          </a:p>
          <a:p>
            <a:pPr lvl="0"/>
            <a:r>
              <a:rPr lang="en-AU" dirty="0" smtClean="0"/>
              <a:t>form a </a:t>
            </a:r>
            <a:r>
              <a:rPr lang="en-AU" dirty="0"/>
              <a:t>workplace </a:t>
            </a:r>
            <a:r>
              <a:rPr lang="en-AU" dirty="0" smtClean="0"/>
              <a:t>team/committee </a:t>
            </a:r>
            <a:r>
              <a:rPr lang="en-AU" dirty="0"/>
              <a:t>to look after </a:t>
            </a:r>
            <a:r>
              <a:rPr lang="en-AU" dirty="0" smtClean="0"/>
              <a:t>sustainability at work</a:t>
            </a:r>
            <a:endParaRPr lang="en-AU" dirty="0"/>
          </a:p>
          <a:p>
            <a:endParaRPr lang="en-AU" dirty="0"/>
          </a:p>
        </p:txBody>
      </p:sp>
    </p:spTree>
    <p:custDataLst>
      <p:tags r:id="rId1"/>
    </p:custDataLst>
    <p:extLst>
      <p:ext uri="{BB962C8B-B14F-4D97-AF65-F5344CB8AC3E}">
        <p14:creationId xmlns:p14="http://schemas.microsoft.com/office/powerpoint/2010/main" val="25140958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reducing</a:t>
            </a:r>
            <a:endParaRPr lang="en-AU" dirty="0">
              <a:solidFill>
                <a:srgbClr val="0070C0"/>
              </a:solidFill>
            </a:endParaRPr>
          </a:p>
        </p:txBody>
      </p:sp>
      <p:sp>
        <p:nvSpPr>
          <p:cNvPr id="3" name="Content Placeholder 2"/>
          <p:cNvSpPr>
            <a:spLocks noGrp="1"/>
          </p:cNvSpPr>
          <p:nvPr>
            <p:ph idx="1"/>
          </p:nvPr>
        </p:nvSpPr>
        <p:spPr>
          <a:xfrm>
            <a:off x="457200" y="1125538"/>
            <a:ext cx="8229600" cy="4312736"/>
          </a:xfrm>
        </p:spPr>
        <p:txBody>
          <a:bodyPr>
            <a:normAutofit/>
          </a:bodyPr>
          <a:lstStyle/>
          <a:p>
            <a:pPr marL="0" indent="0">
              <a:lnSpc>
                <a:spcPct val="134000"/>
              </a:lnSpc>
              <a:spcBef>
                <a:spcPts val="0"/>
              </a:spcBef>
              <a:buNone/>
            </a:pPr>
            <a:r>
              <a:rPr lang="en-AU" dirty="0" smtClean="0"/>
              <a:t>Truly </a:t>
            </a:r>
            <a:r>
              <a:rPr lang="en-AU" dirty="0"/>
              <a:t>sustainable </a:t>
            </a:r>
            <a:r>
              <a:rPr lang="en-AU" dirty="0" smtClean="0"/>
              <a:t>workplaces have people who understand the process. They are interested in reducing: </a:t>
            </a:r>
            <a:endParaRPr lang="en-AU" dirty="0"/>
          </a:p>
          <a:p>
            <a:pPr>
              <a:lnSpc>
                <a:spcPct val="134000"/>
              </a:lnSpc>
              <a:spcBef>
                <a:spcPts val="0"/>
              </a:spcBef>
            </a:pPr>
            <a:endParaRPr lang="en-AU" dirty="0"/>
          </a:p>
        </p:txBody>
      </p:sp>
      <p:graphicFrame>
        <p:nvGraphicFramePr>
          <p:cNvPr id="4" name="Diagram 3"/>
          <p:cNvGraphicFramePr/>
          <p:nvPr>
            <p:extLst/>
          </p:nvPr>
        </p:nvGraphicFramePr>
        <p:xfrm>
          <a:off x="1215991" y="204189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401983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Resource efficiency planning</a:t>
            </a:r>
            <a:endParaRPr lang="en-AU" dirty="0">
              <a:solidFill>
                <a:srgbClr val="0070C0"/>
              </a:solidFill>
            </a:endParaRPr>
          </a:p>
        </p:txBody>
      </p:sp>
      <p:graphicFrame>
        <p:nvGraphicFramePr>
          <p:cNvPr id="4" name="Diagram 3"/>
          <p:cNvGraphicFramePr/>
          <p:nvPr>
            <p:extLst/>
          </p:nvPr>
        </p:nvGraphicFramePr>
        <p:xfrm>
          <a:off x="457200" y="1397000"/>
          <a:ext cx="7634438"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1186758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Resource Efficiency Planning </a:t>
            </a:r>
            <a:endParaRPr lang="en-AU" dirty="0">
              <a:solidFill>
                <a:srgbClr val="0070C0"/>
              </a:solidFill>
            </a:endParaRPr>
          </a:p>
        </p:txBody>
      </p:sp>
      <p:sp>
        <p:nvSpPr>
          <p:cNvPr id="3" name="Content Placeholder 2"/>
          <p:cNvSpPr>
            <a:spLocks noGrp="1"/>
          </p:cNvSpPr>
          <p:nvPr>
            <p:ph idx="1"/>
          </p:nvPr>
        </p:nvSpPr>
        <p:spPr/>
        <p:txBody>
          <a:bodyPr>
            <a:normAutofit fontScale="47500" lnSpcReduction="20000"/>
          </a:bodyPr>
          <a:lstStyle/>
          <a:p>
            <a:pPr lvl="0"/>
            <a:r>
              <a:rPr lang="en-AU" sz="3000" b="1" dirty="0" smtClean="0"/>
              <a:t>Triple </a:t>
            </a:r>
            <a:r>
              <a:rPr lang="en-AU" sz="3000" b="1" dirty="0"/>
              <a:t>bottom line reporting </a:t>
            </a:r>
            <a:r>
              <a:rPr lang="en-AU" sz="3000" b="1" dirty="0" smtClean="0"/>
              <a:t>(TBL </a:t>
            </a:r>
            <a:r>
              <a:rPr lang="en-AU" sz="3000" b="1" dirty="0"/>
              <a:t>or </a:t>
            </a:r>
            <a:r>
              <a:rPr lang="en-AU" sz="3000" b="1" dirty="0" smtClean="0"/>
              <a:t>3BL) </a:t>
            </a:r>
            <a:r>
              <a:rPr lang="en-AU" sz="3000" dirty="0" smtClean="0"/>
              <a:t>- </a:t>
            </a:r>
            <a:r>
              <a:rPr lang="en-AU" sz="3000" dirty="0"/>
              <a:t>an accounting framework with three parts. Social, environmental </a:t>
            </a:r>
            <a:r>
              <a:rPr lang="en-AU" sz="3000" dirty="0" smtClean="0"/>
              <a:t>(ecological</a:t>
            </a:r>
            <a:r>
              <a:rPr lang="en-AU" sz="3000" dirty="0"/>
              <a:t>) and financial. These three divisions are also called the three Ps: people, planet and profit, or the "three pillars of sustainability". </a:t>
            </a:r>
            <a:r>
              <a:rPr lang="en-AU" sz="3000" dirty="0" smtClean="0"/>
              <a:t> </a:t>
            </a:r>
            <a:endParaRPr lang="en-AU" sz="3000" dirty="0"/>
          </a:p>
          <a:p>
            <a:pPr marL="355600" lvl="1">
              <a:lnSpc>
                <a:spcPct val="134000"/>
              </a:lnSpc>
              <a:spcBef>
                <a:spcPts val="0"/>
              </a:spcBef>
            </a:pPr>
            <a:r>
              <a:rPr lang="en-AU" sz="3000" b="1" dirty="0"/>
              <a:t>Product stewardship </a:t>
            </a:r>
            <a:r>
              <a:rPr lang="en-AU" sz="3000" dirty="0"/>
              <a:t>- </a:t>
            </a:r>
            <a:r>
              <a:rPr lang="en-AU" sz="3000" dirty="0" smtClean="0"/>
              <a:t>managing </a:t>
            </a:r>
            <a:r>
              <a:rPr lang="en-AU" sz="3000" dirty="0"/>
              <a:t>the impact of products and materials. Persons involved in production, selling, using and disposing of products have a shared responsibility to make sure </a:t>
            </a:r>
            <a:r>
              <a:rPr lang="en-AU" sz="3000" dirty="0" smtClean="0"/>
              <a:t>products </a:t>
            </a:r>
            <a:r>
              <a:rPr lang="en-AU" sz="3000" dirty="0"/>
              <a:t>and materials are managed so </a:t>
            </a:r>
            <a:r>
              <a:rPr lang="en-AU" sz="3000" dirty="0" smtClean="0"/>
              <a:t>impact </a:t>
            </a:r>
            <a:r>
              <a:rPr lang="en-AU" sz="3000" dirty="0"/>
              <a:t>on the environment and human health is reduced over the life of the product or material. </a:t>
            </a:r>
          </a:p>
          <a:p>
            <a:pPr marL="355600" lvl="1">
              <a:lnSpc>
                <a:spcPct val="134000"/>
              </a:lnSpc>
              <a:spcBef>
                <a:spcPts val="0"/>
              </a:spcBef>
            </a:pPr>
            <a:r>
              <a:rPr lang="en-AU" sz="3000" b="1" dirty="0"/>
              <a:t>Supply chain management </a:t>
            </a:r>
            <a:r>
              <a:rPr lang="en-AU" sz="3000" dirty="0"/>
              <a:t>- is </a:t>
            </a:r>
            <a:r>
              <a:rPr lang="en-AU" sz="3000" dirty="0" smtClean="0"/>
              <a:t>management </a:t>
            </a:r>
            <a:r>
              <a:rPr lang="en-AU" sz="3000" dirty="0"/>
              <a:t>of the flow of goods, including movement and storage of raw materials, work-in-process inventory, and finished goods from point of origin to point of consumption. Your type of business and availability of supply chain options affects how you can improve sustainability of the supply chain. </a:t>
            </a:r>
            <a:r>
              <a:rPr lang="en-AU" sz="3000" dirty="0" smtClean="0"/>
              <a:t>Prioritise </a:t>
            </a:r>
            <a:r>
              <a:rPr lang="en-AU" sz="3000" dirty="0"/>
              <a:t>buying local materials and using local suppliers. This </a:t>
            </a:r>
            <a:r>
              <a:rPr lang="en-AU" sz="3000" dirty="0" smtClean="0"/>
              <a:t>reduces </a:t>
            </a:r>
            <a:r>
              <a:rPr lang="en-AU" sz="3000" dirty="0"/>
              <a:t>the </a:t>
            </a:r>
            <a:r>
              <a:rPr lang="en-AU" sz="3000" dirty="0" smtClean="0"/>
              <a:t>carbon </a:t>
            </a:r>
            <a:r>
              <a:rPr lang="en-AU" sz="3000" dirty="0"/>
              <a:t>footprint by reducing </a:t>
            </a:r>
            <a:r>
              <a:rPr lang="en-AU" sz="3000" dirty="0" smtClean="0"/>
              <a:t>fuel </a:t>
            </a:r>
            <a:r>
              <a:rPr lang="en-AU" sz="3000" dirty="0"/>
              <a:t>used in transport. Do your suppliers use renewable resources in their processes?</a:t>
            </a:r>
          </a:p>
          <a:p>
            <a:pPr marL="355600" lvl="1"/>
            <a:r>
              <a:rPr lang="en-AU" sz="2900" b="1" dirty="0"/>
              <a:t>Reference standards and guidelines  </a:t>
            </a:r>
            <a:r>
              <a:rPr lang="en-AU" sz="2900" dirty="0"/>
              <a:t>- e</a:t>
            </a:r>
            <a:r>
              <a:rPr lang="en-AU" sz="2900" dirty="0" smtClean="0"/>
              <a:t>cological </a:t>
            </a:r>
            <a:r>
              <a:rPr lang="en-AU" sz="2900" dirty="0"/>
              <a:t>footprint, Global Reporting Initiative, Green </a:t>
            </a:r>
            <a:r>
              <a:rPr lang="en-AU" sz="2900" dirty="0" smtClean="0"/>
              <a:t>Office </a:t>
            </a:r>
            <a:r>
              <a:rPr lang="en-AU" sz="2900" dirty="0"/>
              <a:t>P</a:t>
            </a:r>
            <a:r>
              <a:rPr lang="en-AU" sz="2900" dirty="0" smtClean="0"/>
              <a:t>rogram </a:t>
            </a:r>
            <a:r>
              <a:rPr lang="en-AU" sz="2900" dirty="0"/>
              <a:t>– a </a:t>
            </a:r>
            <a:r>
              <a:rPr lang="en-AU" sz="2900" dirty="0" smtClean="0"/>
              <a:t>cultural </a:t>
            </a:r>
            <a:r>
              <a:rPr lang="en-AU" sz="2900" dirty="0"/>
              <a:t>change program, Green purchasing, Greenhouse Challenge Plus (Australian government initiative), ISO 14001:1996 Environmental management systems life cycle </a:t>
            </a:r>
            <a:r>
              <a:rPr lang="en-AU" sz="2900" dirty="0" smtClean="0"/>
              <a:t>analyses.</a:t>
            </a:r>
            <a:endParaRPr lang="en-AU" sz="2900" dirty="0"/>
          </a:p>
        </p:txBody>
      </p:sp>
    </p:spTree>
    <p:custDataLst>
      <p:tags r:id="rId1"/>
    </p:custDataLst>
    <p:extLst>
      <p:ext uri="{BB962C8B-B14F-4D97-AF65-F5344CB8AC3E}">
        <p14:creationId xmlns:p14="http://schemas.microsoft.com/office/powerpoint/2010/main" val="6868162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Make your plan s.m.a.r.t</a:t>
            </a:r>
            <a:endParaRPr lang="en-AU" dirty="0">
              <a:solidFill>
                <a:srgbClr val="0070C0"/>
              </a:solidFill>
            </a:endParaRPr>
          </a:p>
        </p:txBody>
      </p:sp>
      <p:graphicFrame>
        <p:nvGraphicFramePr>
          <p:cNvPr id="4" name="Object 3"/>
          <p:cNvGraphicFramePr>
            <a:graphicFrameLocks noChangeAspect="1"/>
          </p:cNvGraphicFramePr>
          <p:nvPr>
            <p:extLst/>
          </p:nvPr>
        </p:nvGraphicFramePr>
        <p:xfrm>
          <a:off x="971458" y="3330341"/>
          <a:ext cx="7335838" cy="3241675"/>
        </p:xfrm>
        <a:graphic>
          <a:graphicData uri="http://schemas.openxmlformats.org/presentationml/2006/ole">
            <mc:AlternateContent xmlns:mc="http://schemas.openxmlformats.org/markup-compatibility/2006">
              <mc:Choice xmlns:v="urn:schemas-microsoft-com:vml" Requires="v">
                <p:oleObj spid="_x0000_s6149" name="Document" r:id="rId5" imgW="7384170" imgH="3273281" progId="Word.Document.12">
                  <p:embed/>
                </p:oleObj>
              </mc:Choice>
              <mc:Fallback>
                <p:oleObj name="Document" r:id="rId5" imgW="7384170" imgH="3273281" progId="Word.Document.12">
                  <p:embed/>
                  <p:pic>
                    <p:nvPicPr>
                      <p:cNvPr id="0" name=""/>
                      <p:cNvPicPr/>
                      <p:nvPr/>
                    </p:nvPicPr>
                    <p:blipFill>
                      <a:blip r:embed="rId6"/>
                      <a:stretch>
                        <a:fillRect/>
                      </a:stretch>
                    </p:blipFill>
                    <p:spPr>
                      <a:xfrm>
                        <a:off x="971458" y="3330341"/>
                        <a:ext cx="7335838" cy="3241675"/>
                      </a:xfrm>
                      <a:prstGeom prst="rect">
                        <a:avLst/>
                      </a:prstGeom>
                    </p:spPr>
                  </p:pic>
                </p:oleObj>
              </mc:Fallback>
            </mc:AlternateContent>
          </a:graphicData>
        </a:graphic>
      </p:graphicFrame>
      <p:sp>
        <p:nvSpPr>
          <p:cNvPr id="5" name="Content Placeholder 2"/>
          <p:cNvSpPr>
            <a:spLocks noGrp="1"/>
          </p:cNvSpPr>
          <p:nvPr>
            <p:ph idx="1"/>
          </p:nvPr>
        </p:nvSpPr>
        <p:spPr>
          <a:xfrm>
            <a:off x="457200" y="1125538"/>
            <a:ext cx="8229600" cy="2204803"/>
          </a:xfrm>
        </p:spPr>
        <p:txBody>
          <a:bodyPr>
            <a:normAutofit/>
          </a:bodyPr>
          <a:lstStyle/>
          <a:p>
            <a:pPr>
              <a:lnSpc>
                <a:spcPct val="134000"/>
              </a:lnSpc>
              <a:spcBef>
                <a:spcPts val="0"/>
              </a:spcBef>
            </a:pPr>
            <a:r>
              <a:rPr lang="en-AU" sz="1400" dirty="0" smtClean="0"/>
              <a:t>Specific</a:t>
            </a:r>
            <a:r>
              <a:rPr lang="en-AU" sz="1400" dirty="0"/>
              <a:t>, measurable, achievable, realistic and </a:t>
            </a:r>
            <a:r>
              <a:rPr lang="en-AU" sz="1400" dirty="0" smtClean="0"/>
              <a:t>timely. </a:t>
            </a:r>
          </a:p>
          <a:p>
            <a:pPr>
              <a:lnSpc>
                <a:spcPct val="134000"/>
              </a:lnSpc>
              <a:spcBef>
                <a:spcPts val="0"/>
              </a:spcBef>
            </a:pPr>
            <a:r>
              <a:rPr lang="en-AU" sz="1400" dirty="0" smtClean="0"/>
              <a:t>Depending </a:t>
            </a:r>
            <a:r>
              <a:rPr lang="en-AU" sz="1400" dirty="0"/>
              <a:t>on the </a:t>
            </a:r>
            <a:r>
              <a:rPr lang="en-AU" sz="1400" dirty="0" smtClean="0"/>
              <a:t>change </a:t>
            </a:r>
            <a:r>
              <a:rPr lang="en-AU" sz="1400" dirty="0"/>
              <a:t>and </a:t>
            </a:r>
            <a:r>
              <a:rPr lang="en-AU" sz="1400" dirty="0" smtClean="0"/>
              <a:t>organisations size, change could </a:t>
            </a:r>
            <a:r>
              <a:rPr lang="en-AU" sz="1400" dirty="0"/>
              <a:t>be </a:t>
            </a:r>
            <a:r>
              <a:rPr lang="en-AU" sz="1400" dirty="0" smtClean="0"/>
              <a:t>immediate </a:t>
            </a:r>
            <a:r>
              <a:rPr lang="en-AU" sz="1400" dirty="0"/>
              <a:t>or </a:t>
            </a:r>
            <a:r>
              <a:rPr lang="en-AU" sz="1400" dirty="0" smtClean="0"/>
              <a:t>gradual, in stages, </a:t>
            </a:r>
            <a:r>
              <a:rPr lang="en-AU" sz="1400" dirty="0"/>
              <a:t>to evaluate </a:t>
            </a:r>
            <a:r>
              <a:rPr lang="en-AU" sz="1400" dirty="0" smtClean="0"/>
              <a:t>effectiveness </a:t>
            </a:r>
            <a:r>
              <a:rPr lang="en-AU" sz="1400" dirty="0"/>
              <a:t>and </a:t>
            </a:r>
            <a:r>
              <a:rPr lang="en-AU" sz="1400" dirty="0" smtClean="0"/>
              <a:t>not put </a:t>
            </a:r>
            <a:r>
              <a:rPr lang="en-AU" sz="1400" dirty="0"/>
              <a:t>too much pressure on </a:t>
            </a:r>
            <a:r>
              <a:rPr lang="en-AU" sz="1400" dirty="0" smtClean="0"/>
              <a:t>staff. </a:t>
            </a:r>
            <a:endParaRPr lang="en-AU" sz="1400" dirty="0"/>
          </a:p>
          <a:p>
            <a:pPr>
              <a:lnSpc>
                <a:spcPct val="134000"/>
              </a:lnSpc>
              <a:spcBef>
                <a:spcPts val="0"/>
              </a:spcBef>
            </a:pPr>
            <a:r>
              <a:rPr lang="en-AU" sz="1400" dirty="0" smtClean="0"/>
              <a:t>The </a:t>
            </a:r>
            <a:r>
              <a:rPr lang="en-AU" sz="1400" dirty="0"/>
              <a:t>action plan </a:t>
            </a:r>
            <a:r>
              <a:rPr lang="en-AU" sz="1400" dirty="0" smtClean="0"/>
              <a:t>provides </a:t>
            </a:r>
            <a:r>
              <a:rPr lang="en-AU" sz="1400" dirty="0"/>
              <a:t>a ‘blue print’ for implementation of each </a:t>
            </a:r>
            <a:r>
              <a:rPr lang="en-AU" sz="1400" dirty="0" smtClean="0"/>
              <a:t>stage.  </a:t>
            </a:r>
            <a:endParaRPr lang="en-AU" sz="1400" dirty="0"/>
          </a:p>
          <a:p>
            <a:pPr>
              <a:lnSpc>
                <a:spcPct val="134000"/>
              </a:lnSpc>
              <a:spcBef>
                <a:spcPts val="0"/>
              </a:spcBef>
            </a:pPr>
            <a:r>
              <a:rPr lang="en-AU" sz="1400" dirty="0"/>
              <a:t>Starting small is </a:t>
            </a:r>
            <a:r>
              <a:rPr lang="en-AU" sz="1400" dirty="0" smtClean="0"/>
              <a:t>best – revise </a:t>
            </a:r>
            <a:r>
              <a:rPr lang="en-AU" sz="1400" dirty="0"/>
              <a:t>and update </a:t>
            </a:r>
            <a:r>
              <a:rPr lang="en-AU" sz="1400" dirty="0" smtClean="0"/>
              <a:t>when objectives </a:t>
            </a:r>
            <a:r>
              <a:rPr lang="en-AU" sz="1400" dirty="0"/>
              <a:t>have been </a:t>
            </a:r>
            <a:r>
              <a:rPr lang="en-AU" sz="1400" dirty="0" smtClean="0"/>
              <a:t>met.</a:t>
            </a:r>
          </a:p>
          <a:p>
            <a:pPr>
              <a:lnSpc>
                <a:spcPct val="134000"/>
              </a:lnSpc>
              <a:spcBef>
                <a:spcPts val="0"/>
              </a:spcBef>
            </a:pPr>
            <a:r>
              <a:rPr lang="en-AU" sz="1400" dirty="0" smtClean="0"/>
              <a:t>State - current practice, environmental impact, action to </a:t>
            </a:r>
            <a:r>
              <a:rPr lang="en-AU" sz="1400" dirty="0"/>
              <a:t>be taken, by </a:t>
            </a:r>
            <a:r>
              <a:rPr lang="en-AU" sz="1400" dirty="0" smtClean="0"/>
              <a:t>whom, when.</a:t>
            </a:r>
            <a:endParaRPr lang="en-AU" sz="1400" dirty="0"/>
          </a:p>
          <a:p>
            <a:endParaRPr lang="en-AU" dirty="0"/>
          </a:p>
        </p:txBody>
      </p:sp>
    </p:spTree>
    <p:custDataLst>
      <p:tags r:id="rId2"/>
    </p:custDataLst>
    <p:extLst>
      <p:ext uri="{BB962C8B-B14F-4D97-AF65-F5344CB8AC3E}">
        <p14:creationId xmlns:p14="http://schemas.microsoft.com/office/powerpoint/2010/main" val="5143946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Your team</a:t>
            </a:r>
            <a:endParaRPr lang="en-AU" dirty="0">
              <a:solidFill>
                <a:srgbClr val="0070C0"/>
              </a:solidFill>
            </a:endParaRPr>
          </a:p>
        </p:txBody>
      </p:sp>
      <p:sp>
        <p:nvSpPr>
          <p:cNvPr id="3" name="Content Placeholder 2"/>
          <p:cNvSpPr>
            <a:spLocks noGrp="1"/>
          </p:cNvSpPr>
          <p:nvPr>
            <p:ph idx="1"/>
          </p:nvPr>
        </p:nvSpPr>
        <p:spPr>
          <a:xfrm>
            <a:off x="457200" y="1125538"/>
            <a:ext cx="8229600" cy="2224054"/>
          </a:xfrm>
        </p:spPr>
        <p:txBody>
          <a:bodyPr>
            <a:normAutofit fontScale="55000" lnSpcReduction="20000"/>
          </a:bodyPr>
          <a:lstStyle/>
          <a:p>
            <a:r>
              <a:rPr lang="en-US" dirty="0" smtClean="0"/>
              <a:t>Change </a:t>
            </a:r>
            <a:r>
              <a:rPr lang="en-US" dirty="0"/>
              <a:t>is </a:t>
            </a:r>
            <a:r>
              <a:rPr lang="en-US" dirty="0" smtClean="0"/>
              <a:t>not always viewed </a:t>
            </a:r>
            <a:r>
              <a:rPr lang="en-US" dirty="0"/>
              <a:t>in an unemotional, rational manner. </a:t>
            </a:r>
            <a:r>
              <a:rPr lang="en-US" dirty="0" smtClean="0"/>
              <a:t> Change </a:t>
            </a:r>
            <a:r>
              <a:rPr lang="en-US" dirty="0"/>
              <a:t>is </a:t>
            </a:r>
            <a:r>
              <a:rPr lang="en-US" dirty="0" smtClean="0"/>
              <a:t>emotional and involves an</a:t>
            </a:r>
            <a:r>
              <a:rPr lang="en-US" i="1" dirty="0" smtClean="0"/>
              <a:t> </a:t>
            </a:r>
            <a:r>
              <a:rPr lang="en-US" i="1" dirty="0"/>
              <a:t>ending and a beginning</a:t>
            </a:r>
            <a:r>
              <a:rPr lang="en-US" i="1" dirty="0" smtClean="0"/>
              <a:t>. </a:t>
            </a:r>
          </a:p>
          <a:p>
            <a:r>
              <a:rPr lang="en-US" b="1" dirty="0" smtClean="0"/>
              <a:t>An </a:t>
            </a:r>
            <a:r>
              <a:rPr lang="en-US" b="1" dirty="0"/>
              <a:t>ending</a:t>
            </a:r>
            <a:r>
              <a:rPr lang="en-US" dirty="0"/>
              <a:t> </a:t>
            </a:r>
            <a:r>
              <a:rPr lang="en-US" dirty="0" smtClean="0"/>
              <a:t>- part </a:t>
            </a:r>
            <a:r>
              <a:rPr lang="en-US" dirty="0"/>
              <a:t>of your life, the way you’ve done things, is about to come to a conclusion. You are about to be taken out of your comfort zone and placed into a situation that, while it might be better, is unfamiliar. </a:t>
            </a:r>
            <a:r>
              <a:rPr lang="en-US" dirty="0" smtClean="0"/>
              <a:t> This </a:t>
            </a:r>
            <a:r>
              <a:rPr lang="en-US" dirty="0"/>
              <a:t>often engenders fear of the </a:t>
            </a:r>
            <a:r>
              <a:rPr lang="en-US" dirty="0" smtClean="0"/>
              <a:t>unknown. Will </a:t>
            </a:r>
            <a:r>
              <a:rPr lang="en-US" dirty="0"/>
              <a:t>I be able </a:t>
            </a:r>
            <a:r>
              <a:rPr lang="en-AU" dirty="0"/>
              <a:t>to perform these new tasks properly</a:t>
            </a:r>
            <a:r>
              <a:rPr lang="en-AU" dirty="0" smtClean="0"/>
              <a:t>? What </a:t>
            </a:r>
            <a:r>
              <a:rPr lang="en-AU" dirty="0"/>
              <a:t>will hap</a:t>
            </a:r>
            <a:r>
              <a:rPr lang="en-US" dirty="0"/>
              <a:t>pen if I can’t do this?</a:t>
            </a:r>
            <a:endParaRPr lang="en-AU" dirty="0"/>
          </a:p>
          <a:p>
            <a:r>
              <a:rPr lang="en-US" b="1" dirty="0"/>
              <a:t>A beginning</a:t>
            </a:r>
            <a:r>
              <a:rPr lang="en-US" dirty="0"/>
              <a:t> </a:t>
            </a:r>
            <a:r>
              <a:rPr lang="en-US" dirty="0" smtClean="0"/>
              <a:t>- you </a:t>
            </a:r>
            <a:r>
              <a:rPr lang="en-US" dirty="0"/>
              <a:t>must move on to something new. This is often traumatic, as it means new training and systems. There is an initial period where you are not quite as sure of yourself as you were before. This puts a dent in your self-esteem and may cause negative reactions</a:t>
            </a:r>
            <a:r>
              <a:rPr lang="en-US" dirty="0" smtClean="0"/>
              <a:t>.</a:t>
            </a:r>
          </a:p>
          <a:p>
            <a:r>
              <a:rPr lang="en-US" dirty="0" smtClean="0"/>
              <a:t>This can lead to restlessness and feelings such as </a:t>
            </a:r>
            <a:endParaRPr lang="en-AU" dirty="0"/>
          </a:p>
          <a:p>
            <a:endParaRPr lang="en-AU" dirty="0"/>
          </a:p>
        </p:txBody>
      </p:sp>
      <p:graphicFrame>
        <p:nvGraphicFramePr>
          <p:cNvPr id="4" name="Diagram 3"/>
          <p:cNvGraphicFramePr/>
          <p:nvPr>
            <p:extLst/>
          </p:nvPr>
        </p:nvGraphicFramePr>
        <p:xfrm>
          <a:off x="1456625" y="167613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625641" y="4450147"/>
            <a:ext cx="7623209" cy="1200329"/>
          </a:xfrm>
          <a:prstGeom prst="rect">
            <a:avLst/>
          </a:prstGeom>
        </p:spPr>
        <p:txBody>
          <a:bodyPr wrap="square">
            <a:spAutoFit/>
          </a:bodyPr>
          <a:lstStyle/>
          <a:p>
            <a:r>
              <a:rPr lang="en-US" dirty="0"/>
              <a:t>These </a:t>
            </a:r>
            <a:r>
              <a:rPr lang="en-US" dirty="0" smtClean="0"/>
              <a:t>emotional </a:t>
            </a:r>
            <a:r>
              <a:rPr lang="en-US" dirty="0"/>
              <a:t>issues </a:t>
            </a:r>
            <a:r>
              <a:rPr lang="en-US" dirty="0" smtClean="0"/>
              <a:t>can </a:t>
            </a:r>
            <a:r>
              <a:rPr lang="en-US" dirty="0"/>
              <a:t>lead to resistance and serious problems within an organisation if not addressed thoughtfully. </a:t>
            </a:r>
            <a:r>
              <a:rPr lang="en-US" dirty="0" smtClean="0"/>
              <a:t>It </a:t>
            </a:r>
            <a:r>
              <a:rPr lang="en-US" dirty="0"/>
              <a:t>is </a:t>
            </a:r>
            <a:r>
              <a:rPr lang="en-US" dirty="0" smtClean="0"/>
              <a:t>difficult for </a:t>
            </a:r>
            <a:r>
              <a:rPr lang="en-US" dirty="0"/>
              <a:t>the organisation to consult every </a:t>
            </a:r>
            <a:r>
              <a:rPr lang="en-US" dirty="0" smtClean="0"/>
              <a:t>employee but </a:t>
            </a:r>
            <a:r>
              <a:rPr lang="en-US" dirty="0"/>
              <a:t>it is very important to keep staff informed of </a:t>
            </a:r>
            <a:r>
              <a:rPr lang="en-US" dirty="0" smtClean="0"/>
              <a:t>changes and </a:t>
            </a:r>
            <a:r>
              <a:rPr lang="en-US" dirty="0"/>
              <a:t>to encourage suggestions. </a:t>
            </a:r>
            <a:endParaRPr lang="en-AU" dirty="0"/>
          </a:p>
        </p:txBody>
      </p:sp>
    </p:spTree>
    <p:custDataLst>
      <p:tags r:id="rId1"/>
    </p:custDataLst>
    <p:extLst>
      <p:ext uri="{BB962C8B-B14F-4D97-AF65-F5344CB8AC3E}">
        <p14:creationId xmlns:p14="http://schemas.microsoft.com/office/powerpoint/2010/main" val="27367012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ask </a:t>
            </a:r>
            <a:r>
              <a:rPr lang="en-US" dirty="0">
                <a:solidFill>
                  <a:srgbClr val="0070C0"/>
                </a:solidFill>
              </a:rPr>
              <a:t>for comments and suggestions  </a:t>
            </a:r>
            <a:endParaRPr lang="en-AU" dirty="0">
              <a:solidFill>
                <a:srgbClr val="0070C0"/>
              </a:solidFill>
            </a:endParaRPr>
          </a:p>
        </p:txBody>
      </p:sp>
      <p:sp>
        <p:nvSpPr>
          <p:cNvPr id="3" name="Content Placeholder 2"/>
          <p:cNvSpPr>
            <a:spLocks noGrp="1"/>
          </p:cNvSpPr>
          <p:nvPr>
            <p:ph idx="1"/>
          </p:nvPr>
        </p:nvSpPr>
        <p:spPr>
          <a:xfrm>
            <a:off x="457200" y="1125537"/>
            <a:ext cx="8229600" cy="5079877"/>
          </a:xfrm>
        </p:spPr>
        <p:txBody>
          <a:bodyPr>
            <a:normAutofit fontScale="62500" lnSpcReduction="20000"/>
          </a:bodyPr>
          <a:lstStyle/>
          <a:p>
            <a:pPr marL="0" indent="0">
              <a:buNone/>
            </a:pPr>
            <a:r>
              <a:rPr lang="en-AU" dirty="0" smtClean="0"/>
              <a:t>Smart organisations encourage </a:t>
            </a:r>
            <a:r>
              <a:rPr lang="en-AU" dirty="0"/>
              <a:t>suggestions from </a:t>
            </a:r>
            <a:r>
              <a:rPr lang="en-AU" dirty="0" smtClean="0"/>
              <a:t>staff</a:t>
            </a:r>
            <a:r>
              <a:rPr lang="en-AU" dirty="0"/>
              <a:t>:</a:t>
            </a:r>
            <a:r>
              <a:rPr lang="en-AU" dirty="0" smtClean="0"/>
              <a:t> </a:t>
            </a:r>
          </a:p>
          <a:p>
            <a:r>
              <a:rPr lang="en-AU" dirty="0" smtClean="0"/>
              <a:t>Staff must </a:t>
            </a:r>
            <a:r>
              <a:rPr lang="en-AU" dirty="0"/>
              <a:t>be encouraged to report breaches (or potential breaches) of policies or </a:t>
            </a:r>
            <a:r>
              <a:rPr lang="en-AU" dirty="0" smtClean="0"/>
              <a:t>procedures. </a:t>
            </a:r>
            <a:r>
              <a:rPr lang="en-AU" dirty="0"/>
              <a:t>If a staff member </a:t>
            </a:r>
            <a:r>
              <a:rPr lang="en-AU" dirty="0" smtClean="0"/>
              <a:t>knows of issues </a:t>
            </a:r>
            <a:r>
              <a:rPr lang="en-AU" dirty="0"/>
              <a:t>that </a:t>
            </a:r>
            <a:r>
              <a:rPr lang="en-AU" dirty="0" smtClean="0"/>
              <a:t>put staff</a:t>
            </a:r>
            <a:r>
              <a:rPr lang="en-AU" dirty="0"/>
              <a:t>, premises or equipment in danger or could compromise </a:t>
            </a:r>
            <a:r>
              <a:rPr lang="en-AU" dirty="0" smtClean="0"/>
              <a:t>sustainability </a:t>
            </a:r>
            <a:r>
              <a:rPr lang="en-AU" dirty="0"/>
              <a:t>goals, they have a duty to advise their supervisor or </a:t>
            </a:r>
            <a:r>
              <a:rPr lang="en-AU" dirty="0" smtClean="0"/>
              <a:t>manager </a:t>
            </a:r>
            <a:endParaRPr lang="en-AU" dirty="0"/>
          </a:p>
          <a:p>
            <a:r>
              <a:rPr lang="en-US" dirty="0"/>
              <a:t>A</a:t>
            </a:r>
            <a:r>
              <a:rPr lang="en-US" dirty="0" smtClean="0"/>
              <a:t>ll </a:t>
            </a:r>
            <a:r>
              <a:rPr lang="en-US" dirty="0"/>
              <a:t>staff </a:t>
            </a:r>
            <a:r>
              <a:rPr lang="en-AU" dirty="0"/>
              <a:t>are shown </a:t>
            </a:r>
            <a:r>
              <a:rPr lang="en-AU" dirty="0" smtClean="0"/>
              <a:t>respect</a:t>
            </a:r>
          </a:p>
          <a:p>
            <a:r>
              <a:rPr lang="en-AU" dirty="0" smtClean="0"/>
              <a:t>Staff </a:t>
            </a:r>
            <a:r>
              <a:rPr lang="en-AU" dirty="0"/>
              <a:t>are aware of issues involving their work </a:t>
            </a:r>
            <a:r>
              <a:rPr lang="en-AU" dirty="0" smtClean="0"/>
              <a:t>area</a:t>
            </a:r>
          </a:p>
          <a:p>
            <a:r>
              <a:rPr lang="en-AU" dirty="0" smtClean="0"/>
              <a:t>Staff can </a:t>
            </a:r>
            <a:r>
              <a:rPr lang="en-US" dirty="0" smtClean="0"/>
              <a:t>contribute useful </a:t>
            </a:r>
            <a:r>
              <a:rPr lang="en-US" dirty="0"/>
              <a:t>suggestions </a:t>
            </a:r>
            <a:r>
              <a:rPr lang="en-US" dirty="0" smtClean="0"/>
              <a:t> e.g. reducing </a:t>
            </a:r>
            <a:r>
              <a:rPr lang="en-AU" dirty="0" smtClean="0"/>
              <a:t>unnecessary </a:t>
            </a:r>
            <a:r>
              <a:rPr lang="en-AU" dirty="0"/>
              <a:t>waste or </a:t>
            </a:r>
            <a:r>
              <a:rPr lang="en-AU" dirty="0" smtClean="0"/>
              <a:t>improvements to </a:t>
            </a:r>
            <a:r>
              <a:rPr lang="en-AU" dirty="0"/>
              <a:t>be </a:t>
            </a:r>
            <a:r>
              <a:rPr lang="en-AU" dirty="0" smtClean="0"/>
              <a:t>made, preventing </a:t>
            </a:r>
            <a:r>
              <a:rPr lang="en-AU" dirty="0"/>
              <a:t>and </a:t>
            </a:r>
            <a:r>
              <a:rPr lang="en-AU" dirty="0" smtClean="0"/>
              <a:t>minimising </a:t>
            </a:r>
            <a:r>
              <a:rPr lang="en-AU" dirty="0"/>
              <a:t>risks, </a:t>
            </a:r>
            <a:r>
              <a:rPr lang="en-AU" dirty="0" smtClean="0"/>
              <a:t>reducing </a:t>
            </a:r>
            <a:r>
              <a:rPr lang="en-AU" dirty="0"/>
              <a:t>emissions of greenhouse </a:t>
            </a:r>
            <a:r>
              <a:rPr lang="en-AU" dirty="0" smtClean="0"/>
              <a:t>gases</a:t>
            </a:r>
            <a:endParaRPr lang="en-US" dirty="0" smtClean="0"/>
          </a:p>
          <a:p>
            <a:r>
              <a:rPr lang="en-US" dirty="0"/>
              <a:t>M</a:t>
            </a:r>
            <a:r>
              <a:rPr lang="en-US" dirty="0" smtClean="0"/>
              <a:t>anagement </a:t>
            </a:r>
            <a:r>
              <a:rPr lang="en-US" dirty="0"/>
              <a:t>can move forward with their plans in a </a:t>
            </a:r>
            <a:r>
              <a:rPr lang="en-US" dirty="0" smtClean="0"/>
              <a:t>positive way</a:t>
            </a:r>
            <a:endParaRPr lang="en-AU" dirty="0"/>
          </a:p>
          <a:p>
            <a:r>
              <a:rPr lang="en-US" dirty="0"/>
              <a:t>H</a:t>
            </a:r>
            <a:r>
              <a:rPr lang="en-US" dirty="0" smtClean="0"/>
              <a:t>ighlight </a:t>
            </a:r>
            <a:r>
              <a:rPr lang="en-US" dirty="0"/>
              <a:t>benefits for the </a:t>
            </a:r>
            <a:r>
              <a:rPr lang="en-US" dirty="0" smtClean="0"/>
              <a:t>staff</a:t>
            </a:r>
          </a:p>
          <a:p>
            <a:r>
              <a:rPr lang="en-US" dirty="0"/>
              <a:t>W</a:t>
            </a:r>
            <a:r>
              <a:rPr lang="en-US" dirty="0" smtClean="0"/>
              <a:t>hat’s </a:t>
            </a:r>
            <a:r>
              <a:rPr lang="en-US" dirty="0"/>
              <a:t>in it for them </a:t>
            </a:r>
            <a:r>
              <a:rPr lang="en-US" dirty="0" smtClean="0"/>
              <a:t>fosters commitment</a:t>
            </a:r>
          </a:p>
          <a:p>
            <a:r>
              <a:rPr lang="en-US" dirty="0"/>
              <a:t>M</a:t>
            </a:r>
            <a:r>
              <a:rPr lang="en-US" dirty="0" smtClean="0"/>
              <a:t>ake them part </a:t>
            </a:r>
            <a:r>
              <a:rPr lang="en-US" dirty="0"/>
              <a:t>of the big picture for </a:t>
            </a:r>
            <a:r>
              <a:rPr lang="en-US" dirty="0" smtClean="0"/>
              <a:t>improvement</a:t>
            </a:r>
          </a:p>
          <a:p>
            <a:r>
              <a:rPr lang="en-US" dirty="0"/>
              <a:t>L</a:t>
            </a:r>
            <a:r>
              <a:rPr lang="en-US" dirty="0" smtClean="0"/>
              <a:t>ink </a:t>
            </a:r>
            <a:r>
              <a:rPr lang="en-US" dirty="0"/>
              <a:t>successful targets with a staff incentive </a:t>
            </a:r>
            <a:r>
              <a:rPr lang="en-US" dirty="0" smtClean="0"/>
              <a:t>scheme </a:t>
            </a:r>
          </a:p>
          <a:p>
            <a:r>
              <a:rPr lang="en-US" dirty="0"/>
              <a:t>C</a:t>
            </a:r>
            <a:r>
              <a:rPr lang="en-US" dirty="0" smtClean="0"/>
              <a:t>onsistent </a:t>
            </a:r>
            <a:r>
              <a:rPr lang="en-US" dirty="0"/>
              <a:t>and </a:t>
            </a:r>
            <a:r>
              <a:rPr lang="en-US" dirty="0" smtClean="0"/>
              <a:t>fair</a:t>
            </a:r>
          </a:p>
          <a:p>
            <a:r>
              <a:rPr lang="en-US" dirty="0"/>
              <a:t>F</a:t>
            </a:r>
            <a:r>
              <a:rPr lang="en-US" dirty="0" smtClean="0"/>
              <a:t>ollow </a:t>
            </a:r>
            <a:r>
              <a:rPr lang="en-US" dirty="0"/>
              <a:t>through with </a:t>
            </a:r>
            <a:r>
              <a:rPr lang="en-US" dirty="0" smtClean="0"/>
              <a:t>information</a:t>
            </a:r>
            <a:endParaRPr lang="en-AU" dirty="0"/>
          </a:p>
        </p:txBody>
      </p:sp>
    </p:spTree>
    <p:custDataLst>
      <p:tags r:id="rId1"/>
    </p:custDataLst>
    <p:extLst>
      <p:ext uri="{BB962C8B-B14F-4D97-AF65-F5344CB8AC3E}">
        <p14:creationId xmlns:p14="http://schemas.microsoft.com/office/powerpoint/2010/main" val="12527365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609600" y="415223"/>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itle 2"/>
          <p:cNvSpPr>
            <a:spLocks noGrp="1"/>
          </p:cNvSpPr>
          <p:nvPr>
            <p:ph type="title"/>
          </p:nvPr>
        </p:nvSpPr>
        <p:spPr/>
        <p:txBody>
          <a:bodyPr/>
          <a:lstStyle/>
          <a:p>
            <a:r>
              <a:rPr lang="en-AU" dirty="0" smtClean="0">
                <a:solidFill>
                  <a:srgbClr val="0070C0"/>
                </a:solidFill>
              </a:rPr>
              <a:t>The process so far</a:t>
            </a:r>
            <a:endParaRPr lang="en-AU" dirty="0">
              <a:solidFill>
                <a:srgbClr val="0070C0"/>
              </a:solidFill>
            </a:endParaRPr>
          </a:p>
        </p:txBody>
      </p:sp>
      <p:sp>
        <p:nvSpPr>
          <p:cNvPr id="4" name="Rectangle 3"/>
          <p:cNvSpPr/>
          <p:nvPr/>
        </p:nvSpPr>
        <p:spPr>
          <a:xfrm>
            <a:off x="539013" y="4193663"/>
            <a:ext cx="7806090" cy="2092881"/>
          </a:xfrm>
          <a:prstGeom prst="rect">
            <a:avLst/>
          </a:prstGeom>
        </p:spPr>
        <p:txBody>
          <a:bodyPr wrap="square">
            <a:spAutoFit/>
          </a:bodyPr>
          <a:lstStyle/>
          <a:p>
            <a:r>
              <a:rPr lang="en-AU" b="1" dirty="0" smtClean="0">
                <a:solidFill>
                  <a:srgbClr val="0070C0"/>
                </a:solidFill>
                <a:latin typeface="Verdana" panose="020B0604030504040204" pitchFamily="34" charset="0"/>
                <a:ea typeface="Verdana" panose="020B0604030504040204" pitchFamily="34" charset="0"/>
                <a:cs typeface="Verdana" panose="020B0604030504040204" pitchFamily="34" charset="0"/>
              </a:rPr>
              <a:t>NEXT</a:t>
            </a:r>
          </a:p>
          <a:p>
            <a:r>
              <a:rPr lang="en-AU" sz="1600" dirty="0" smtClean="0">
                <a:latin typeface="Verdana" panose="020B0604030504040204" pitchFamily="34" charset="0"/>
                <a:ea typeface="Verdana" panose="020B0604030504040204" pitchFamily="34" charset="0"/>
                <a:cs typeface="Verdana" panose="020B0604030504040204" pitchFamily="34" charset="0"/>
              </a:rPr>
              <a:t>People </a:t>
            </a:r>
            <a:r>
              <a:rPr lang="en-AU" sz="1600" dirty="0">
                <a:latin typeface="Verdana" panose="020B0604030504040204" pitchFamily="34" charset="0"/>
                <a:ea typeface="Verdana" panose="020B0604030504040204" pitchFamily="34" charset="0"/>
                <a:cs typeface="Verdana" panose="020B0604030504040204" pitchFamily="34" charset="0"/>
              </a:rPr>
              <a:t>responsible for looking after sustainability </a:t>
            </a:r>
            <a:r>
              <a:rPr lang="en-AU" sz="1600" dirty="0" smtClean="0">
                <a:latin typeface="Verdana" panose="020B0604030504040204" pitchFamily="34" charset="0"/>
                <a:ea typeface="Verdana" panose="020B0604030504040204" pitchFamily="34" charset="0"/>
                <a:cs typeface="Verdana" panose="020B0604030504040204" pitchFamily="34" charset="0"/>
              </a:rPr>
              <a:t>need to talk </a:t>
            </a:r>
            <a:r>
              <a:rPr lang="en-AU" sz="1600" dirty="0">
                <a:latin typeface="Verdana" panose="020B0604030504040204" pitchFamily="34" charset="0"/>
                <a:ea typeface="Verdana" panose="020B0604030504040204" pitchFamily="34" charset="0"/>
                <a:cs typeface="Verdana" panose="020B0604030504040204" pitchFamily="34" charset="0"/>
              </a:rPr>
              <a:t>to colleagues regularly and be prepared to listen to comments. </a:t>
            </a:r>
          </a:p>
          <a:p>
            <a:pPr marL="285750" indent="-285750">
              <a:buFont typeface="Arial" panose="020B0604020202020204" pitchFamily="34" charset="0"/>
              <a:buChar char="•"/>
            </a:pPr>
            <a:r>
              <a:rPr lang="en-AU" sz="1600" dirty="0">
                <a:latin typeface="Verdana" panose="020B0604030504040204" pitchFamily="34" charset="0"/>
                <a:ea typeface="Verdana" panose="020B0604030504040204" pitchFamily="34" charset="0"/>
                <a:cs typeface="Verdana" panose="020B0604030504040204" pitchFamily="34" charset="0"/>
              </a:rPr>
              <a:t>How </a:t>
            </a:r>
            <a:r>
              <a:rPr lang="en-AU" sz="1600" dirty="0" smtClean="0">
                <a:latin typeface="Verdana" panose="020B0604030504040204" pitchFamily="34" charset="0"/>
                <a:ea typeface="Verdana" panose="020B0604030504040204" pitchFamily="34" charset="0"/>
                <a:cs typeface="Verdana" panose="020B0604030504040204" pitchFamily="34" charset="0"/>
              </a:rPr>
              <a:t>are the </a:t>
            </a:r>
            <a:r>
              <a:rPr lang="en-AU" sz="1600" dirty="0">
                <a:latin typeface="Verdana" panose="020B0604030504040204" pitchFamily="34" charset="0"/>
                <a:ea typeface="Verdana" panose="020B0604030504040204" pitchFamily="34" charset="0"/>
                <a:cs typeface="Verdana" panose="020B0604030504040204" pitchFamily="34" charset="0"/>
              </a:rPr>
              <a:t>new policies </a:t>
            </a:r>
            <a:r>
              <a:rPr lang="en-AU" sz="1600" dirty="0" smtClean="0">
                <a:latin typeface="Verdana" panose="020B0604030504040204" pitchFamily="34" charset="0"/>
                <a:ea typeface="Verdana" panose="020B0604030504040204" pitchFamily="34" charset="0"/>
                <a:cs typeface="Verdana" panose="020B0604030504040204" pitchFamily="34" charset="0"/>
              </a:rPr>
              <a:t>affecting </a:t>
            </a:r>
            <a:r>
              <a:rPr lang="en-AU" sz="1600" dirty="0">
                <a:latin typeface="Verdana" panose="020B0604030504040204" pitchFamily="34" charset="0"/>
                <a:ea typeface="Verdana" panose="020B0604030504040204" pitchFamily="34" charset="0"/>
                <a:cs typeface="Verdana" panose="020B0604030504040204" pitchFamily="34" charset="0"/>
              </a:rPr>
              <a:t>work habits and </a:t>
            </a:r>
            <a:r>
              <a:rPr lang="en-AU" sz="1600" dirty="0" smtClean="0">
                <a:latin typeface="Verdana" panose="020B0604030504040204" pitchFamily="34" charset="0"/>
                <a:ea typeface="Verdana" panose="020B0604030504040204" pitchFamily="34" charset="0"/>
                <a:cs typeface="Verdana" panose="020B0604030504040204" pitchFamily="34" charset="0"/>
              </a:rPr>
              <a:t>productivity? </a:t>
            </a:r>
            <a:endParaRPr lang="en-AU" sz="1600"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AU" sz="1600" dirty="0">
                <a:latin typeface="Verdana" panose="020B0604030504040204" pitchFamily="34" charset="0"/>
                <a:ea typeface="Verdana" panose="020B0604030504040204" pitchFamily="34" charset="0"/>
                <a:cs typeface="Verdana" panose="020B0604030504040204" pitchFamily="34" charset="0"/>
              </a:rPr>
              <a:t>Does your team have more ideas now they are starting to think “green</a:t>
            </a:r>
            <a:r>
              <a:rPr lang="en-AU" sz="1600" dirty="0" smtClean="0">
                <a:latin typeface="Verdana" panose="020B0604030504040204" pitchFamily="34" charset="0"/>
                <a:ea typeface="Verdana" panose="020B0604030504040204" pitchFamily="34" charset="0"/>
                <a:cs typeface="Verdana" panose="020B0604030504040204" pitchFamily="34" charset="0"/>
              </a:rPr>
              <a:t>”? </a:t>
            </a:r>
            <a:endParaRPr lang="en-AU" sz="1600" dirty="0">
              <a:latin typeface="Verdana" panose="020B0604030504040204" pitchFamily="34" charset="0"/>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AU" sz="1600" dirty="0">
                <a:latin typeface="Verdana" panose="020B0604030504040204" pitchFamily="34" charset="0"/>
                <a:ea typeface="Verdana" panose="020B0604030504040204" pitchFamily="34" charset="0"/>
                <a:cs typeface="Verdana" panose="020B0604030504040204" pitchFamily="34" charset="0"/>
              </a:rPr>
              <a:t>Do they have concerns about the new processes, comments on what is working or ways of further </a:t>
            </a:r>
            <a:r>
              <a:rPr lang="en-AU" sz="1600" dirty="0" smtClean="0">
                <a:latin typeface="Verdana" panose="020B0604030504040204" pitchFamily="34" charset="0"/>
                <a:ea typeface="Verdana" panose="020B0604030504040204" pitchFamily="34" charset="0"/>
                <a:cs typeface="Verdana" panose="020B0604030504040204" pitchFamily="34" charset="0"/>
              </a:rPr>
              <a:t>improvement?</a:t>
            </a:r>
            <a:endParaRPr lang="en-AU" sz="1600" dirty="0">
              <a:latin typeface="Verdana" panose="020B0604030504040204" pitchFamily="34" charset="0"/>
              <a:ea typeface="Verdana" panose="020B0604030504040204" pitchFamily="34" charset="0"/>
              <a:cs typeface="Verdana" panose="020B0604030504040204" pitchFamily="34" charset="0"/>
            </a:endParaRPr>
          </a:p>
        </p:txBody>
      </p:sp>
    </p:spTree>
    <p:custDataLst>
      <p:tags r:id="rId1"/>
    </p:custDataLst>
    <p:extLst>
      <p:ext uri="{BB962C8B-B14F-4D97-AF65-F5344CB8AC3E}">
        <p14:creationId xmlns:p14="http://schemas.microsoft.com/office/powerpoint/2010/main" val="354311753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8107" y="1148156"/>
            <a:ext cx="8147785" cy="738664"/>
          </a:xfrm>
          <a:prstGeom prst="rect">
            <a:avLst/>
          </a:prstGeom>
        </p:spPr>
        <p:txBody>
          <a:bodyPr wrap="square">
            <a:spAutoFi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Monitoring </a:t>
            </a:r>
            <a:r>
              <a:rPr lang="en-AU" sz="1400" dirty="0">
                <a:latin typeface="Verdana" panose="020B0604030504040204" pitchFamily="34" charset="0"/>
                <a:ea typeface="Verdana" panose="020B0604030504040204" pitchFamily="34" charset="0"/>
                <a:cs typeface="Verdana" panose="020B0604030504040204" pitchFamily="34" charset="0"/>
              </a:rPr>
              <a:t>progress </a:t>
            </a:r>
            <a:r>
              <a:rPr lang="en-AU" sz="1400" dirty="0" smtClean="0">
                <a:latin typeface="Verdana" panose="020B0604030504040204" pitchFamily="34" charset="0"/>
                <a:ea typeface="Verdana" panose="020B0604030504040204" pitchFamily="34" charset="0"/>
                <a:cs typeface="Verdana" panose="020B0604030504040204" pitchFamily="34" charset="0"/>
              </a:rPr>
              <a:t>means </a:t>
            </a:r>
            <a:r>
              <a:rPr lang="en-AU" sz="1400" dirty="0">
                <a:latin typeface="Verdana" panose="020B0604030504040204" pitchFamily="34" charset="0"/>
                <a:ea typeface="Verdana" panose="020B0604030504040204" pitchFamily="34" charset="0"/>
                <a:cs typeface="Verdana" panose="020B0604030504040204" pitchFamily="34" charset="0"/>
              </a:rPr>
              <a:t>determining the success of the program. </a:t>
            </a:r>
            <a:endParaRPr lang="en-AU" sz="1400" dirty="0" smtClean="0">
              <a:latin typeface="Verdana" panose="020B0604030504040204" pitchFamily="34" charset="0"/>
              <a:ea typeface="Verdana" panose="020B0604030504040204" pitchFamily="34" charset="0"/>
              <a:cs typeface="Verdana" panose="020B0604030504040204" pitchFamily="34" charset="0"/>
            </a:endParaRPr>
          </a:p>
          <a:p>
            <a:r>
              <a:rPr lang="en-AU" sz="1400" dirty="0" smtClean="0">
                <a:latin typeface="Verdana" panose="020B0604030504040204" pitchFamily="34" charset="0"/>
                <a:ea typeface="Verdana" panose="020B0604030504040204" pitchFamily="34" charset="0"/>
                <a:cs typeface="Verdana" panose="020B0604030504040204" pitchFamily="34" charset="0"/>
              </a:rPr>
              <a:t>How </a:t>
            </a:r>
            <a:r>
              <a:rPr lang="en-AU" sz="1400" dirty="0">
                <a:latin typeface="Verdana" panose="020B0604030504040204" pitchFamily="34" charset="0"/>
                <a:ea typeface="Verdana" panose="020B0604030504040204" pitchFamily="34" charset="0"/>
                <a:cs typeface="Verdana" panose="020B0604030504040204" pitchFamily="34" charset="0"/>
              </a:rPr>
              <a:t>much has been </a:t>
            </a:r>
            <a:r>
              <a:rPr lang="en-AU" sz="1400" dirty="0" smtClean="0">
                <a:latin typeface="Verdana" panose="020B0604030504040204" pitchFamily="34" charset="0"/>
                <a:ea typeface="Verdana" panose="020B0604030504040204" pitchFamily="34" charset="0"/>
                <a:cs typeface="Verdana" panose="020B0604030504040204" pitchFamily="34" charset="0"/>
              </a:rPr>
              <a:t>saved? What </a:t>
            </a:r>
            <a:r>
              <a:rPr lang="en-AU" sz="1400" dirty="0">
                <a:latin typeface="Verdana" panose="020B0604030504040204" pitchFamily="34" charset="0"/>
                <a:ea typeface="Verdana" panose="020B0604030504040204" pitchFamily="34" charset="0"/>
                <a:cs typeface="Verdana" panose="020B0604030504040204" pitchFamily="34" charset="0"/>
              </a:rPr>
              <a:t>other initiatives have been successfully adopted? </a:t>
            </a:r>
            <a:endParaRPr lang="en-AU" sz="1400" dirty="0" smtClean="0">
              <a:latin typeface="Verdana" panose="020B0604030504040204" pitchFamily="34" charset="0"/>
              <a:ea typeface="Verdana" panose="020B0604030504040204" pitchFamily="34" charset="0"/>
              <a:cs typeface="Verdana" panose="020B0604030504040204" pitchFamily="34" charset="0"/>
            </a:endParaRPr>
          </a:p>
          <a:p>
            <a:endParaRPr lang="en-AU" sz="1400" dirty="0" smtClean="0">
              <a:latin typeface="Verdana" panose="020B0604030504040204" pitchFamily="34" charset="0"/>
              <a:ea typeface="Verdana" panose="020B0604030504040204" pitchFamily="34" charset="0"/>
              <a:cs typeface="Verdana" panose="020B0604030504040204" pitchFamily="34" charset="0"/>
            </a:endParaRPr>
          </a:p>
        </p:txBody>
      </p:sp>
      <p:sp>
        <p:nvSpPr>
          <p:cNvPr id="5" name="Title 3"/>
          <p:cNvSpPr>
            <a:spLocks noGrp="1"/>
          </p:cNvSpPr>
          <p:nvPr>
            <p:ph type="title"/>
          </p:nvPr>
        </p:nvSpPr>
        <p:spPr/>
        <p:txBody>
          <a:bodyPr>
            <a:normAutofit/>
          </a:bodyPr>
          <a:lstStyle/>
          <a:p>
            <a:r>
              <a:rPr lang="en-AU" dirty="0" smtClean="0">
                <a:solidFill>
                  <a:srgbClr val="0070C0"/>
                </a:solidFill>
                <a:ea typeface="Verdana" panose="020B0604030504040204" pitchFamily="34" charset="0"/>
              </a:rPr>
              <a:t>Monitor Performance</a:t>
            </a:r>
          </a:p>
        </p:txBody>
      </p:sp>
      <p:graphicFrame>
        <p:nvGraphicFramePr>
          <p:cNvPr id="6" name="Diagram 5"/>
          <p:cNvGraphicFramePr/>
          <p:nvPr>
            <p:extLst/>
          </p:nvPr>
        </p:nvGraphicFramePr>
        <p:xfrm>
          <a:off x="734728" y="1597794"/>
          <a:ext cx="7610375" cy="49412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8442951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954" y="346075"/>
            <a:ext cx="8229600" cy="706438"/>
          </a:xfrm>
        </p:spPr>
        <p:txBody>
          <a:bodyPr/>
          <a:lstStyle/>
          <a:p>
            <a:pPr lvl="1"/>
            <a:r>
              <a:rPr lang="en-AU" dirty="0" smtClean="0">
                <a:solidFill>
                  <a:srgbClr val="0070C0"/>
                </a:solidFill>
              </a:rPr>
              <a:t>CONTINUOUS IMPROVEMENT PROCESS</a:t>
            </a:r>
            <a:endParaRPr lang="en-AU"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r>
              <a:rPr lang="en-AU" dirty="0"/>
              <a:t>Making and implementing changes to build an efficient and sustainable business and workforce </a:t>
            </a:r>
            <a:r>
              <a:rPr lang="en-AU" dirty="0" smtClean="0"/>
              <a:t>must </a:t>
            </a:r>
            <a:r>
              <a:rPr lang="en-AU" dirty="0"/>
              <a:t>be monitored and reviewed </a:t>
            </a:r>
            <a:r>
              <a:rPr lang="en-AU" dirty="0" smtClean="0"/>
              <a:t>regularly.  </a:t>
            </a:r>
          </a:p>
          <a:p>
            <a:r>
              <a:rPr lang="en-AU" dirty="0" smtClean="0"/>
              <a:t>Teams </a:t>
            </a:r>
            <a:r>
              <a:rPr lang="en-AU" dirty="0"/>
              <a:t>looking after sustainability </a:t>
            </a:r>
            <a:r>
              <a:rPr lang="en-AU" dirty="0" smtClean="0"/>
              <a:t>need </a:t>
            </a:r>
            <a:r>
              <a:rPr lang="en-AU" dirty="0"/>
              <a:t>to put in place a “continuous improvement program” to ensure that the good work done in implementing new systems and procedures </a:t>
            </a:r>
            <a:r>
              <a:rPr lang="en-AU" dirty="0" smtClean="0"/>
              <a:t>keeps going.</a:t>
            </a:r>
            <a:endParaRPr lang="en-AU" dirty="0"/>
          </a:p>
          <a:p>
            <a:pPr marL="0" indent="0">
              <a:buNone/>
            </a:pPr>
            <a:r>
              <a:rPr lang="en-AU" dirty="0"/>
              <a:t>Continuous improvement programs work best when </a:t>
            </a:r>
          </a:p>
          <a:p>
            <a:pPr lvl="0"/>
            <a:r>
              <a:rPr lang="en-AU" dirty="0"/>
              <a:t>Outcomes are properly documented and reported to </a:t>
            </a:r>
            <a:r>
              <a:rPr lang="en-AU" dirty="0" smtClean="0"/>
              <a:t>staff </a:t>
            </a:r>
            <a:r>
              <a:rPr lang="en-AU" dirty="0"/>
              <a:t>and stakeholders</a:t>
            </a:r>
          </a:p>
          <a:p>
            <a:pPr lvl="0"/>
            <a:r>
              <a:rPr lang="en-AU" dirty="0"/>
              <a:t>Outcomes are regularly reviewed and evaluated</a:t>
            </a:r>
          </a:p>
          <a:p>
            <a:pPr lvl="0"/>
            <a:r>
              <a:rPr lang="en-AU" dirty="0"/>
              <a:t>Conclusions are drawn from </a:t>
            </a:r>
            <a:r>
              <a:rPr lang="en-AU" dirty="0" smtClean="0"/>
              <a:t>documented </a:t>
            </a:r>
            <a:r>
              <a:rPr lang="en-AU" dirty="0"/>
              <a:t>evidence of resource usage and how new procedures are working (or not)</a:t>
            </a:r>
          </a:p>
          <a:p>
            <a:pPr lvl="0"/>
            <a:r>
              <a:rPr lang="en-AU" dirty="0"/>
              <a:t>Staff are advised of success or failure in reaching objectives so </a:t>
            </a:r>
            <a:r>
              <a:rPr lang="en-AU" dirty="0" smtClean="0"/>
              <a:t>amendments </a:t>
            </a:r>
            <a:r>
              <a:rPr lang="en-AU" dirty="0"/>
              <a:t>can be made and they can be encouraged to make improvements</a:t>
            </a:r>
          </a:p>
          <a:p>
            <a:pPr lvl="0"/>
            <a:r>
              <a:rPr lang="en-AU" dirty="0"/>
              <a:t>New targets are set for continued improvement</a:t>
            </a:r>
          </a:p>
          <a:p>
            <a:endParaRPr lang="en-AU" dirty="0"/>
          </a:p>
        </p:txBody>
      </p:sp>
    </p:spTree>
    <p:custDataLst>
      <p:tags r:id="rId1"/>
    </p:custDataLst>
    <p:extLst>
      <p:ext uri="{BB962C8B-B14F-4D97-AF65-F5344CB8AC3E}">
        <p14:creationId xmlns:p14="http://schemas.microsoft.com/office/powerpoint/2010/main" val="1397822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tools and technology </a:t>
            </a:r>
          </a:p>
        </p:txBody>
      </p:sp>
      <p:sp>
        <p:nvSpPr>
          <p:cNvPr id="3" name="Content Placeholder 2"/>
          <p:cNvSpPr>
            <a:spLocks noGrp="1"/>
          </p:cNvSpPr>
          <p:nvPr>
            <p:ph idx="1"/>
          </p:nvPr>
        </p:nvSpPr>
        <p:spPr/>
        <p:txBody>
          <a:bodyPr/>
          <a:lstStyle/>
          <a:p>
            <a:pPr marL="0" indent="0">
              <a:buNone/>
            </a:pPr>
            <a:r>
              <a:rPr lang="en-AU" dirty="0"/>
              <a:t>Some tools and technology that will assist in monitoring and ensure appropriate recordkeeping </a:t>
            </a:r>
            <a:r>
              <a:rPr lang="en-AU" dirty="0" smtClean="0"/>
              <a:t>could include;  </a:t>
            </a:r>
            <a:endParaRPr lang="en-AU" dirty="0"/>
          </a:p>
          <a:p>
            <a:pPr lvl="0"/>
            <a:r>
              <a:rPr lang="en-AU" dirty="0"/>
              <a:t>Tracking templates; </a:t>
            </a:r>
          </a:p>
          <a:p>
            <a:pPr lvl="0"/>
            <a:r>
              <a:rPr lang="en-AU" dirty="0"/>
              <a:t>Checklists </a:t>
            </a:r>
          </a:p>
          <a:p>
            <a:pPr lvl="0"/>
            <a:r>
              <a:rPr lang="en-AU" dirty="0"/>
              <a:t>Tally sheets </a:t>
            </a:r>
          </a:p>
          <a:p>
            <a:pPr lvl="0"/>
            <a:r>
              <a:rPr lang="en-AU" dirty="0"/>
              <a:t>Spreadsheets </a:t>
            </a:r>
          </a:p>
          <a:p>
            <a:pPr lvl="0"/>
            <a:r>
              <a:rPr lang="en-AU" dirty="0"/>
              <a:t>Environmental Management System (EMS) </a:t>
            </a:r>
          </a:p>
          <a:p>
            <a:pPr marL="0" indent="0">
              <a:buNone/>
            </a:pPr>
            <a:endParaRPr lang="en-AU" dirty="0"/>
          </a:p>
        </p:txBody>
      </p:sp>
    </p:spTree>
    <p:custDataLst>
      <p:tags r:id="rId1"/>
    </p:custDataLst>
    <p:extLst>
      <p:ext uri="{BB962C8B-B14F-4D97-AF65-F5344CB8AC3E}">
        <p14:creationId xmlns:p14="http://schemas.microsoft.com/office/powerpoint/2010/main" val="16007485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reporting</a:t>
            </a:r>
            <a:endParaRPr lang="en-AU" dirty="0"/>
          </a:p>
        </p:txBody>
      </p:sp>
      <p:sp>
        <p:nvSpPr>
          <p:cNvPr id="3" name="Content Placeholder 2"/>
          <p:cNvSpPr>
            <a:spLocks noGrp="1"/>
          </p:cNvSpPr>
          <p:nvPr>
            <p:ph idx="1"/>
          </p:nvPr>
        </p:nvSpPr>
        <p:spPr/>
        <p:txBody>
          <a:bodyPr/>
          <a:lstStyle/>
          <a:p>
            <a:pPr marL="0" indent="0">
              <a:buNone/>
            </a:pPr>
            <a:r>
              <a:rPr lang="en-AU" dirty="0"/>
              <a:t>Reporting can be in the form of:</a:t>
            </a:r>
          </a:p>
          <a:p>
            <a:pPr lvl="0"/>
            <a:r>
              <a:rPr lang="en-AU" dirty="0"/>
              <a:t>Email </a:t>
            </a:r>
          </a:p>
          <a:p>
            <a:pPr lvl="0"/>
            <a:r>
              <a:rPr lang="en-AU" dirty="0"/>
              <a:t>Intranet updates</a:t>
            </a:r>
          </a:p>
          <a:p>
            <a:pPr lvl="0"/>
            <a:r>
              <a:rPr lang="en-AU" dirty="0"/>
              <a:t>Internet updates</a:t>
            </a:r>
          </a:p>
          <a:p>
            <a:pPr lvl="0"/>
            <a:r>
              <a:rPr lang="en-AU" dirty="0"/>
              <a:t>Meetings</a:t>
            </a:r>
          </a:p>
          <a:p>
            <a:pPr lvl="0"/>
            <a:r>
              <a:rPr lang="en-AU" dirty="0"/>
              <a:t>Presentations </a:t>
            </a:r>
          </a:p>
          <a:p>
            <a:pPr lvl="0"/>
            <a:r>
              <a:rPr lang="en-AU" dirty="0"/>
              <a:t>Newsletters</a:t>
            </a:r>
          </a:p>
          <a:p>
            <a:pPr lvl="0"/>
            <a:r>
              <a:rPr lang="en-AU" dirty="0"/>
              <a:t>Annual Reports, </a:t>
            </a:r>
          </a:p>
          <a:p>
            <a:pPr marL="0" indent="0">
              <a:buNone/>
            </a:pPr>
            <a:endParaRPr lang="en-AU" dirty="0"/>
          </a:p>
        </p:txBody>
      </p:sp>
    </p:spTree>
    <p:custDataLst>
      <p:tags r:id="rId1"/>
    </p:custDataLst>
    <p:extLst>
      <p:ext uri="{BB962C8B-B14F-4D97-AF65-F5344CB8AC3E}">
        <p14:creationId xmlns:p14="http://schemas.microsoft.com/office/powerpoint/2010/main" val="14918304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Effective communication</a:t>
            </a:r>
            <a:endParaRPr lang="en-AU" dirty="0"/>
          </a:p>
        </p:txBody>
      </p:sp>
      <p:sp>
        <p:nvSpPr>
          <p:cNvPr id="3" name="Content Placeholder 2"/>
          <p:cNvSpPr>
            <a:spLocks noGrp="1"/>
          </p:cNvSpPr>
          <p:nvPr>
            <p:ph idx="1"/>
          </p:nvPr>
        </p:nvSpPr>
        <p:spPr/>
        <p:txBody>
          <a:bodyPr/>
          <a:lstStyle/>
          <a:p>
            <a:pPr marL="0" indent="0">
              <a:buNone/>
            </a:pPr>
            <a:r>
              <a:rPr lang="en-AU" dirty="0"/>
              <a:t>To be effective, communications should: </a:t>
            </a:r>
          </a:p>
          <a:p>
            <a:pPr lvl="0"/>
            <a:r>
              <a:rPr lang="en-AU" dirty="0"/>
              <a:t>Be transparent </a:t>
            </a:r>
          </a:p>
          <a:p>
            <a:pPr lvl="0"/>
            <a:r>
              <a:rPr lang="en-AU" dirty="0"/>
              <a:t>Be accessible </a:t>
            </a:r>
          </a:p>
          <a:p>
            <a:pPr lvl="0"/>
            <a:r>
              <a:rPr lang="en-AU" dirty="0"/>
              <a:t>Be current</a:t>
            </a:r>
          </a:p>
          <a:p>
            <a:pPr lvl="0"/>
            <a:r>
              <a:rPr lang="en-AU" dirty="0"/>
              <a:t>Link data and information to the original targets; </a:t>
            </a:r>
          </a:p>
          <a:p>
            <a:pPr lvl="0"/>
            <a:r>
              <a:rPr lang="en-AU" dirty="0"/>
              <a:t>Include a relevant data and meaningful information</a:t>
            </a:r>
          </a:p>
          <a:p>
            <a:pPr lvl="0"/>
            <a:r>
              <a:rPr lang="en-AU" dirty="0"/>
              <a:t>Present information clearly </a:t>
            </a:r>
          </a:p>
          <a:p>
            <a:pPr marL="0" indent="0">
              <a:buNone/>
            </a:pPr>
            <a:endParaRPr lang="en-AU" dirty="0"/>
          </a:p>
        </p:txBody>
      </p:sp>
    </p:spTree>
    <p:custDataLst>
      <p:tags r:id="rId1"/>
    </p:custDataLst>
    <p:extLst>
      <p:ext uri="{BB962C8B-B14F-4D97-AF65-F5344CB8AC3E}">
        <p14:creationId xmlns:p14="http://schemas.microsoft.com/office/powerpoint/2010/main" val="62803242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Global Reporting Initiative (GRI</a:t>
            </a:r>
            <a:r>
              <a:rPr lang="en-AU" dirty="0" smtClean="0"/>
              <a:t>) </a:t>
            </a:r>
            <a:endParaRPr lang="en-AU" dirty="0"/>
          </a:p>
        </p:txBody>
      </p:sp>
      <p:sp>
        <p:nvSpPr>
          <p:cNvPr id="3" name="Content Placeholder 2"/>
          <p:cNvSpPr>
            <a:spLocks noGrp="1"/>
          </p:cNvSpPr>
          <p:nvPr>
            <p:ph idx="1"/>
          </p:nvPr>
        </p:nvSpPr>
        <p:spPr/>
        <p:txBody>
          <a:bodyPr/>
          <a:lstStyle/>
          <a:p>
            <a:pPr marL="0" indent="0">
              <a:buNone/>
            </a:pPr>
            <a:r>
              <a:rPr lang="en-AU" dirty="0"/>
              <a:t>The Guidelines propose the following six (6) principles for defining report quality as follows: </a:t>
            </a:r>
          </a:p>
          <a:p>
            <a:r>
              <a:rPr lang="en-AU" b="1" dirty="0"/>
              <a:t>Balance</a:t>
            </a:r>
            <a:endParaRPr lang="en-AU" dirty="0"/>
          </a:p>
          <a:p>
            <a:r>
              <a:rPr lang="en-AU" b="1" dirty="0"/>
              <a:t>Comparability</a:t>
            </a:r>
            <a:r>
              <a:rPr lang="en-AU" dirty="0"/>
              <a:t>: </a:t>
            </a:r>
          </a:p>
          <a:p>
            <a:r>
              <a:rPr lang="en-AU" b="1" dirty="0"/>
              <a:t>Accuracy</a:t>
            </a:r>
            <a:endParaRPr lang="en-AU" dirty="0"/>
          </a:p>
          <a:p>
            <a:r>
              <a:rPr lang="en-AU" b="1" dirty="0"/>
              <a:t>Timeliness</a:t>
            </a:r>
            <a:r>
              <a:rPr lang="en-AU" dirty="0"/>
              <a:t>: </a:t>
            </a:r>
          </a:p>
          <a:p>
            <a:r>
              <a:rPr lang="en-AU" b="1" dirty="0"/>
              <a:t>Clarity</a:t>
            </a:r>
            <a:endParaRPr lang="en-AU" dirty="0"/>
          </a:p>
          <a:p>
            <a:r>
              <a:rPr lang="en-AU" b="1" dirty="0"/>
              <a:t>Reliability</a:t>
            </a:r>
            <a:endParaRPr lang="en-AU" dirty="0"/>
          </a:p>
          <a:p>
            <a:endParaRPr lang="en-AU" dirty="0"/>
          </a:p>
        </p:txBody>
      </p:sp>
    </p:spTree>
    <p:custDataLst>
      <p:tags r:id="rId1"/>
    </p:custDataLst>
    <p:extLst>
      <p:ext uri="{BB962C8B-B14F-4D97-AF65-F5344CB8AC3E}">
        <p14:creationId xmlns:p14="http://schemas.microsoft.com/office/powerpoint/2010/main" val="25014177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Evaluate strategies </a:t>
            </a:r>
            <a:r>
              <a:rPr lang="en-AU" dirty="0" smtClean="0"/>
              <a:t>&amp; improvement </a:t>
            </a:r>
            <a:r>
              <a:rPr lang="en-AU" dirty="0"/>
              <a:t>plans</a:t>
            </a:r>
          </a:p>
        </p:txBody>
      </p:sp>
      <p:sp>
        <p:nvSpPr>
          <p:cNvPr id="3" name="Content Placeholder 2"/>
          <p:cNvSpPr>
            <a:spLocks noGrp="1"/>
          </p:cNvSpPr>
          <p:nvPr>
            <p:ph idx="1"/>
          </p:nvPr>
        </p:nvSpPr>
        <p:spPr/>
        <p:txBody>
          <a:bodyPr>
            <a:normAutofit fontScale="92500"/>
          </a:bodyPr>
          <a:lstStyle/>
          <a:p>
            <a:pPr marL="0" indent="0">
              <a:buNone/>
            </a:pPr>
            <a:r>
              <a:rPr lang="en-AU" dirty="0"/>
              <a:t>Criteria could include;</a:t>
            </a:r>
          </a:p>
          <a:p>
            <a:pPr lvl="0"/>
            <a:r>
              <a:rPr lang="en-AU" dirty="0"/>
              <a:t>If targets, specifications and expectations of the environmental improvement action plan meet actual performance,</a:t>
            </a:r>
          </a:p>
          <a:p>
            <a:pPr lvl="0"/>
            <a:r>
              <a:rPr lang="en-AU" dirty="0"/>
              <a:t>The implementation is achieving its intended purpose; </a:t>
            </a:r>
          </a:p>
          <a:p>
            <a:pPr lvl="0"/>
            <a:r>
              <a:rPr lang="en-AU" dirty="0"/>
              <a:t>If specific environmental initiatives have been specific,  </a:t>
            </a:r>
          </a:p>
          <a:p>
            <a:pPr lvl="0"/>
            <a:r>
              <a:rPr lang="en-AU" dirty="0"/>
              <a:t>How processes have impacted on of the workplace or organisation, </a:t>
            </a:r>
          </a:p>
          <a:p>
            <a:pPr lvl="0"/>
            <a:r>
              <a:rPr lang="en-AU" dirty="0"/>
              <a:t>If the organisation has created  cost saving opportunities, </a:t>
            </a:r>
          </a:p>
          <a:p>
            <a:pPr lvl="0"/>
            <a:r>
              <a:rPr lang="en-AU" dirty="0"/>
              <a:t>Adherence to planned obligations and performance standards by staff and stakeholders </a:t>
            </a:r>
          </a:p>
          <a:p>
            <a:pPr lvl="0"/>
            <a:r>
              <a:rPr lang="en-AU" dirty="0"/>
              <a:t>Gauging the level of culture change, support and commitment for the initiatives within the workplace</a:t>
            </a:r>
          </a:p>
          <a:p>
            <a:pPr marL="0" indent="0">
              <a:buNone/>
            </a:pPr>
            <a:endParaRPr lang="en-AU" dirty="0"/>
          </a:p>
        </p:txBody>
      </p:sp>
    </p:spTree>
    <p:custDataLst>
      <p:tags r:id="rId1"/>
    </p:custDataLst>
    <p:extLst>
      <p:ext uri="{BB962C8B-B14F-4D97-AF65-F5344CB8AC3E}">
        <p14:creationId xmlns:p14="http://schemas.microsoft.com/office/powerpoint/2010/main" val="8441730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Promote successful strategies </a:t>
            </a:r>
          </a:p>
        </p:txBody>
      </p:sp>
      <p:sp>
        <p:nvSpPr>
          <p:cNvPr id="3" name="Content Placeholder 2"/>
          <p:cNvSpPr>
            <a:spLocks noGrp="1"/>
          </p:cNvSpPr>
          <p:nvPr>
            <p:ph idx="1"/>
          </p:nvPr>
        </p:nvSpPr>
        <p:spPr/>
        <p:txBody>
          <a:bodyPr>
            <a:normAutofit fontScale="92500" lnSpcReduction="20000"/>
          </a:bodyPr>
          <a:lstStyle/>
          <a:p>
            <a:pPr marL="0" indent="0">
              <a:buNone/>
            </a:pPr>
            <a:r>
              <a:rPr lang="en-AU" dirty="0" smtClean="0"/>
              <a:t>Example: </a:t>
            </a:r>
          </a:p>
          <a:p>
            <a:pPr lvl="0"/>
            <a:r>
              <a:rPr lang="en-AU" dirty="0"/>
              <a:t>how much the demand for electricity has dropped</a:t>
            </a:r>
          </a:p>
          <a:p>
            <a:pPr lvl="0"/>
            <a:r>
              <a:rPr lang="en-AU" dirty="0"/>
              <a:t>the resulting financial savings over the year</a:t>
            </a:r>
          </a:p>
          <a:p>
            <a:pPr lvl="0"/>
            <a:r>
              <a:rPr lang="en-AU" dirty="0"/>
              <a:t>how much less CO2 has been produced</a:t>
            </a:r>
          </a:p>
          <a:p>
            <a:pPr lvl="0"/>
            <a:r>
              <a:rPr lang="en-AU" dirty="0"/>
              <a:t>how much paper, aluminium has been recycled or water saved </a:t>
            </a:r>
          </a:p>
          <a:p>
            <a:pPr lvl="0"/>
            <a:r>
              <a:rPr lang="en-AU" dirty="0"/>
              <a:t>what does this means for them </a:t>
            </a:r>
            <a:endParaRPr lang="en-AU" dirty="0" smtClean="0"/>
          </a:p>
          <a:p>
            <a:pPr marL="0" indent="0">
              <a:buNone/>
            </a:pPr>
            <a:r>
              <a:rPr lang="en-AU" dirty="0"/>
              <a:t>Key indicators that are indicative of the level of awareness and engagement to use and improve initiatives may include: </a:t>
            </a:r>
          </a:p>
          <a:p>
            <a:pPr lvl="0"/>
            <a:r>
              <a:rPr lang="en-AU" dirty="0"/>
              <a:t>The amount of improvement suggestions or ideas </a:t>
            </a:r>
          </a:p>
          <a:p>
            <a:pPr lvl="0"/>
            <a:r>
              <a:rPr lang="en-AU" dirty="0"/>
              <a:t>The number of enquiries regarding the initiative </a:t>
            </a:r>
          </a:p>
          <a:p>
            <a:pPr lvl="0"/>
            <a:r>
              <a:rPr lang="en-AU" dirty="0"/>
              <a:t>The amount of feedback (positive or negative,  or compliments and complaints </a:t>
            </a:r>
          </a:p>
          <a:p>
            <a:pPr lvl="0"/>
            <a:endParaRPr lang="en-AU" dirty="0"/>
          </a:p>
          <a:p>
            <a:pPr marL="0" indent="0">
              <a:buNone/>
            </a:pPr>
            <a:endParaRPr lang="en-AU" dirty="0"/>
          </a:p>
        </p:txBody>
      </p:sp>
    </p:spTree>
    <p:custDataLst>
      <p:tags r:id="rId1"/>
    </p:custDataLst>
    <p:extLst>
      <p:ext uri="{BB962C8B-B14F-4D97-AF65-F5344CB8AC3E}">
        <p14:creationId xmlns:p14="http://schemas.microsoft.com/office/powerpoint/2010/main" val="1217420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Rewards – tangible </a:t>
            </a:r>
            <a:endParaRPr lang="en-AU" dirty="0"/>
          </a:p>
        </p:txBody>
      </p:sp>
      <p:sp>
        <p:nvSpPr>
          <p:cNvPr id="3" name="Content Placeholder 2"/>
          <p:cNvSpPr>
            <a:spLocks noGrp="1"/>
          </p:cNvSpPr>
          <p:nvPr>
            <p:ph idx="1"/>
          </p:nvPr>
        </p:nvSpPr>
        <p:spPr/>
        <p:txBody>
          <a:bodyPr/>
          <a:lstStyle/>
          <a:p>
            <a:pPr marL="0" indent="0">
              <a:buNone/>
            </a:pPr>
            <a:r>
              <a:rPr lang="en-AU" dirty="0"/>
              <a:t>Tangible rewards and incentives for recognising contributions and success factors may include;</a:t>
            </a:r>
          </a:p>
          <a:p>
            <a:pPr lvl="0"/>
            <a:r>
              <a:rPr lang="en-AU" dirty="0"/>
              <a:t>Monetary bonuses </a:t>
            </a:r>
            <a:endParaRPr lang="en-AU" dirty="0" smtClean="0"/>
          </a:p>
          <a:p>
            <a:pPr lvl="0"/>
            <a:r>
              <a:rPr lang="en-AU" dirty="0" smtClean="0"/>
              <a:t>Discounts </a:t>
            </a:r>
            <a:r>
              <a:rPr lang="en-AU" dirty="0"/>
              <a:t>or reimbursements for 'green' products; </a:t>
            </a:r>
          </a:p>
          <a:p>
            <a:pPr lvl="0"/>
            <a:r>
              <a:rPr lang="en-AU" dirty="0"/>
              <a:t>‘Green’ prizes and gifts; </a:t>
            </a:r>
          </a:p>
          <a:p>
            <a:pPr lvl="0"/>
            <a:r>
              <a:rPr lang="en-AU" dirty="0"/>
              <a:t>Charitable gifts, donations and sponsorships; </a:t>
            </a:r>
          </a:p>
          <a:p>
            <a:pPr lvl="0"/>
            <a:r>
              <a:rPr lang="en-AU" dirty="0"/>
              <a:t>Functions and events. </a:t>
            </a:r>
          </a:p>
          <a:p>
            <a:pPr marL="0" indent="0">
              <a:buNone/>
            </a:pPr>
            <a:endParaRPr lang="en-AU" dirty="0"/>
          </a:p>
        </p:txBody>
      </p:sp>
    </p:spTree>
    <p:custDataLst>
      <p:tags r:id="rId1"/>
    </p:custDataLst>
    <p:extLst>
      <p:ext uri="{BB962C8B-B14F-4D97-AF65-F5344CB8AC3E}">
        <p14:creationId xmlns:p14="http://schemas.microsoft.com/office/powerpoint/2010/main" val="26279112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Green rewards </a:t>
            </a:r>
            <a:endParaRPr lang="en-AU" dirty="0"/>
          </a:p>
        </p:txBody>
      </p:sp>
      <p:sp>
        <p:nvSpPr>
          <p:cNvPr id="3" name="Content Placeholder 2"/>
          <p:cNvSpPr>
            <a:spLocks noGrp="1"/>
          </p:cNvSpPr>
          <p:nvPr>
            <p:ph idx="1"/>
          </p:nvPr>
        </p:nvSpPr>
        <p:spPr/>
        <p:txBody>
          <a:bodyPr>
            <a:normAutofit fontScale="85000" lnSpcReduction="20000"/>
          </a:bodyPr>
          <a:lstStyle/>
          <a:p>
            <a:pPr lvl="0"/>
            <a:r>
              <a:rPr lang="en-AU" dirty="0" smtClean="0"/>
              <a:t>Calico </a:t>
            </a:r>
            <a:r>
              <a:rPr lang="en-AU" dirty="0"/>
              <a:t>bags; </a:t>
            </a:r>
          </a:p>
          <a:p>
            <a:pPr lvl="0"/>
            <a:r>
              <a:rPr lang="en-AU" dirty="0"/>
              <a:t>Eco-switches; </a:t>
            </a:r>
          </a:p>
          <a:p>
            <a:pPr lvl="0"/>
            <a:r>
              <a:rPr lang="en-AU" dirty="0"/>
              <a:t>Solar kettles; </a:t>
            </a:r>
          </a:p>
          <a:p>
            <a:pPr lvl="0"/>
            <a:r>
              <a:rPr lang="en-AU" dirty="0"/>
              <a:t>Solar torches; </a:t>
            </a:r>
          </a:p>
          <a:p>
            <a:pPr lvl="0"/>
            <a:r>
              <a:rPr lang="en-AU" dirty="0"/>
              <a:t>Solar chargers; </a:t>
            </a:r>
          </a:p>
          <a:p>
            <a:pPr lvl="0"/>
            <a:r>
              <a:rPr lang="en-AU" dirty="0" smtClean="0"/>
              <a:t>BPA-free </a:t>
            </a:r>
            <a:r>
              <a:rPr lang="en-AU" dirty="0"/>
              <a:t>water bottles; </a:t>
            </a:r>
          </a:p>
          <a:p>
            <a:pPr lvl="0"/>
            <a:r>
              <a:rPr lang="en-AU" dirty="0"/>
              <a:t>Seed packs; </a:t>
            </a:r>
          </a:p>
          <a:p>
            <a:pPr lvl="0"/>
            <a:r>
              <a:rPr lang="en-AU" dirty="0" smtClean="0"/>
              <a:t>Shower </a:t>
            </a:r>
            <a:r>
              <a:rPr lang="en-AU" dirty="0"/>
              <a:t>timers; </a:t>
            </a:r>
          </a:p>
          <a:p>
            <a:pPr lvl="0"/>
            <a:r>
              <a:rPr lang="en-AU" dirty="0" smtClean="0"/>
              <a:t>LED </a:t>
            </a:r>
            <a:r>
              <a:rPr lang="en-AU" dirty="0"/>
              <a:t>bicycle lights; </a:t>
            </a:r>
          </a:p>
          <a:p>
            <a:pPr lvl="0"/>
            <a:r>
              <a:rPr lang="en-AU" dirty="0"/>
              <a:t>Biodegradable pens; </a:t>
            </a:r>
          </a:p>
          <a:p>
            <a:pPr lvl="0"/>
            <a:r>
              <a:rPr lang="en-AU" dirty="0"/>
              <a:t>Eco-</a:t>
            </a:r>
            <a:r>
              <a:rPr lang="en-AU" dirty="0" err="1"/>
              <a:t>thermo</a:t>
            </a:r>
            <a:r>
              <a:rPr lang="en-AU" dirty="0"/>
              <a:t> mugs; </a:t>
            </a:r>
          </a:p>
          <a:p>
            <a:pPr lvl="0"/>
            <a:r>
              <a:rPr lang="en-AU" dirty="0"/>
              <a:t>Recycled compendiums. </a:t>
            </a:r>
          </a:p>
          <a:p>
            <a:pPr marL="0" indent="0">
              <a:buNone/>
            </a:pPr>
            <a:endParaRPr lang="en-AU" dirty="0"/>
          </a:p>
        </p:txBody>
      </p:sp>
    </p:spTree>
    <p:custDataLst>
      <p:tags r:id="rId1"/>
    </p:custDataLst>
    <p:extLst>
      <p:ext uri="{BB962C8B-B14F-4D97-AF65-F5344CB8AC3E}">
        <p14:creationId xmlns:p14="http://schemas.microsoft.com/office/powerpoint/2010/main" val="42233581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070C0"/>
                </a:solidFill>
                <a:latin typeface="Verdana" charset="0"/>
                <a:cs typeface="Verdana" charset="0"/>
              </a:rPr>
              <a:t>Presentation summary</a:t>
            </a:r>
          </a:p>
        </p:txBody>
      </p:sp>
      <p:sp>
        <p:nvSpPr>
          <p:cNvPr id="3" name="Content Placeholder 2"/>
          <p:cNvSpPr>
            <a:spLocks noGrp="1"/>
          </p:cNvSpPr>
          <p:nvPr>
            <p:ph idx="1"/>
          </p:nvPr>
        </p:nvSpPr>
        <p:spPr/>
        <p:txBody>
          <a:bodyPr>
            <a:normAutofit/>
          </a:bodyPr>
          <a:lstStyle/>
          <a:p>
            <a:pPr marL="0" indent="0">
              <a:buNone/>
            </a:pPr>
            <a:r>
              <a:rPr lang="en-AU" dirty="0" smtClean="0"/>
              <a:t>Now that you have completed this presentation, you should be able to:</a:t>
            </a:r>
          </a:p>
          <a:p>
            <a:r>
              <a:rPr lang="en-AU" dirty="0"/>
              <a:t>Use and/or develop evaluation and monitoring, tools and technology</a:t>
            </a:r>
          </a:p>
          <a:p>
            <a:r>
              <a:rPr lang="en-AU" dirty="0"/>
              <a:t>Document and communicate outcomes to report on efficiency targets to key personnel and stakeholders</a:t>
            </a:r>
          </a:p>
          <a:p>
            <a:r>
              <a:rPr lang="en-AU" dirty="0"/>
              <a:t>Evaluate strategies and improvement plans</a:t>
            </a:r>
          </a:p>
          <a:p>
            <a:r>
              <a:rPr lang="en-AU" dirty="0"/>
              <a:t>Set new efficiency targets, and investigate and apply new tools and strategies</a:t>
            </a:r>
          </a:p>
          <a:p>
            <a:r>
              <a:rPr lang="en-AU" dirty="0"/>
              <a:t>Promote successful strategies and reward participants where possible</a:t>
            </a:r>
          </a:p>
          <a:p>
            <a:pPr marL="0" indent="0">
              <a:buNone/>
            </a:pPr>
            <a:endParaRPr lang="en-AU" dirty="0"/>
          </a:p>
        </p:txBody>
      </p:sp>
    </p:spTree>
    <p:custDataLst>
      <p:tags r:id="rId1"/>
    </p:custDataLst>
    <p:extLst>
      <p:ext uri="{BB962C8B-B14F-4D97-AF65-F5344CB8AC3E}">
        <p14:creationId xmlns:p14="http://schemas.microsoft.com/office/powerpoint/2010/main" val="195822977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5"/>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796</TotalTime>
  <Words>5668</Words>
  <Application>Microsoft Office PowerPoint</Application>
  <PresentationFormat>On-screen Show (4:3)</PresentationFormat>
  <Paragraphs>518</Paragraphs>
  <Slides>65</Slides>
  <Notes>9</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65</vt:i4>
      </vt:variant>
    </vt:vector>
  </HeadingPairs>
  <TitlesOfParts>
    <vt:vector size="73" baseType="lpstr">
      <vt:lpstr>ＭＳ Ｐゴシック</vt:lpstr>
      <vt:lpstr>Arial</vt:lpstr>
      <vt:lpstr>Calibri</vt:lpstr>
      <vt:lpstr>Times</vt:lpstr>
      <vt:lpstr>Times New Roman</vt:lpstr>
      <vt:lpstr>Verdana</vt:lpstr>
      <vt:lpstr>1_theme 1</vt:lpstr>
      <vt:lpstr>Document</vt:lpstr>
      <vt:lpstr>BSBSUS401 Implement and Monitor Environmentally sustainable work Practices Lesson 1</vt:lpstr>
      <vt:lpstr>Presentation overview</vt:lpstr>
      <vt:lpstr>Introduction</vt:lpstr>
      <vt:lpstr>WHAT IS A CARBON FOOTPRINT?</vt:lpstr>
      <vt:lpstr>Current practices</vt:lpstr>
      <vt:lpstr>Environmental regulations</vt:lpstr>
      <vt:lpstr>ENVIRONMENT PROTECTION AND BIODIVERSITY CONSERVATION ACT 1999</vt:lpstr>
      <vt:lpstr>Hazardous Waste (Regulation of Exports and Imports) Act 1989 </vt:lpstr>
      <vt:lpstr>SDS Safety Data Sheets</vt:lpstr>
      <vt:lpstr>Is your workplace sustainable? </vt:lpstr>
      <vt:lpstr>How sustainable is it really?</vt:lpstr>
      <vt:lpstr>Government initiatives</vt:lpstr>
      <vt:lpstr>Tools to measure effectiveness</vt:lpstr>
      <vt:lpstr>Who is responsible?</vt:lpstr>
      <vt:lpstr>What you can do?</vt:lpstr>
      <vt:lpstr>ORGANISATIONAL AND LEGISLATIVE REQUIREMENTS</vt:lpstr>
      <vt:lpstr>Presentation summary</vt:lpstr>
      <vt:lpstr>BSBSUS401 Implement and Monitor Environmentally sustainable work Practices Lesson 2</vt:lpstr>
      <vt:lpstr>Presentation overview</vt:lpstr>
      <vt:lpstr>Environmental Management systems (EMS)</vt:lpstr>
      <vt:lpstr>Developing EMS</vt:lpstr>
      <vt:lpstr>Considerations </vt:lpstr>
      <vt:lpstr>Sharing Information</vt:lpstr>
      <vt:lpstr>What information is useful?</vt:lpstr>
      <vt:lpstr>Environmental Audits</vt:lpstr>
      <vt:lpstr>Auditing your practices</vt:lpstr>
      <vt:lpstr>Measuring resource usage</vt:lpstr>
      <vt:lpstr>Forecasting </vt:lpstr>
      <vt:lpstr>Purchasing - it Does matter</vt:lpstr>
      <vt:lpstr>ask your supplier if ….?</vt:lpstr>
      <vt:lpstr>Presentation summary</vt:lpstr>
      <vt:lpstr>BSBSUS401 Implement and Monitor Environmentally sustainable work Practices Lesson 3</vt:lpstr>
      <vt:lpstr>Presentation overview</vt:lpstr>
      <vt:lpstr>Targets for improvement</vt:lpstr>
      <vt:lpstr>Who will you work with?</vt:lpstr>
      <vt:lpstr>Information you can use</vt:lpstr>
      <vt:lpstr>Alternative approaches</vt:lpstr>
      <vt:lpstr>Set Targets for these areas</vt:lpstr>
      <vt:lpstr>Strategies to improve performance</vt:lpstr>
      <vt:lpstr>Tools and techniques</vt:lpstr>
      <vt:lpstr>Environmental assets</vt:lpstr>
      <vt:lpstr>Cost strategies</vt:lpstr>
      <vt:lpstr>Cost strategy - Example </vt:lpstr>
      <vt:lpstr>Presentation summary</vt:lpstr>
      <vt:lpstr>BSBSUS401 Implement and Monitor Environmentally sustainable work Practices Lesson 4</vt:lpstr>
      <vt:lpstr>Presentation overview</vt:lpstr>
      <vt:lpstr>Opportunities for improvement</vt:lpstr>
      <vt:lpstr>reducing</vt:lpstr>
      <vt:lpstr>Resource efficiency planning</vt:lpstr>
      <vt:lpstr>Resource Efficiency Planning </vt:lpstr>
      <vt:lpstr>Make your plan s.m.a.r.t</vt:lpstr>
      <vt:lpstr>Your team</vt:lpstr>
      <vt:lpstr>ask for comments and suggestions  </vt:lpstr>
      <vt:lpstr>The process so far</vt:lpstr>
      <vt:lpstr>Monitor Performance</vt:lpstr>
      <vt:lpstr>CONTINUOUS IMPROVEMENT PROCESS</vt:lpstr>
      <vt:lpstr>tools and technology </vt:lpstr>
      <vt:lpstr>reporting</vt:lpstr>
      <vt:lpstr>Effective communication</vt:lpstr>
      <vt:lpstr>Global Reporting Initiative (GRI) </vt:lpstr>
      <vt:lpstr>Evaluate strategies &amp; improvement plans</vt:lpstr>
      <vt:lpstr>Promote successful strategies </vt:lpstr>
      <vt:lpstr>Rewards – tangible </vt:lpstr>
      <vt:lpstr>Green rewards </vt:lpstr>
      <vt:lpstr>Presentation summary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BSBRSK501B Manage Risk Lesson 1</dc:title>
  <dc:creator>Tegan Tucker</dc:creator>
  <cp:lastModifiedBy>Jonathan Curro</cp:lastModifiedBy>
  <cp:revision>57</cp:revision>
  <dcterms:created xsi:type="dcterms:W3CDTF">2014-07-03T00:50:58Z</dcterms:created>
  <dcterms:modified xsi:type="dcterms:W3CDTF">2019-02-10T22:52:42Z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30BDA944-98F7-497D-8AD9-3DAA871BA94D</vt:lpwstr>
  </property>
  <property fmtid="{D5CDD505-2E9C-101B-9397-08002B2CF9AE}" pid="3" name="ArticulatePath">
    <vt:lpwstr>BSBSUS301_PPT_1-0</vt:lpwstr>
  </property>
</Properties>
</file>