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0"/>
  </p:notesMasterIdLst>
  <p:sldIdLst>
    <p:sldId id="257" r:id="rId2"/>
    <p:sldId id="258" r:id="rId3"/>
    <p:sldId id="441" r:id="rId4"/>
    <p:sldId id="309" r:id="rId5"/>
    <p:sldId id="401" r:id="rId6"/>
    <p:sldId id="346" r:id="rId7"/>
    <p:sldId id="402" r:id="rId8"/>
    <p:sldId id="403" r:id="rId9"/>
    <p:sldId id="404" r:id="rId10"/>
    <p:sldId id="405" r:id="rId11"/>
    <p:sldId id="345" r:id="rId12"/>
    <p:sldId id="347" r:id="rId13"/>
    <p:sldId id="348" r:id="rId14"/>
    <p:sldId id="349" r:id="rId15"/>
    <p:sldId id="407" r:id="rId16"/>
    <p:sldId id="408" r:id="rId17"/>
    <p:sldId id="409" r:id="rId18"/>
    <p:sldId id="350" r:id="rId19"/>
    <p:sldId id="351" r:id="rId20"/>
    <p:sldId id="352" r:id="rId21"/>
    <p:sldId id="411" r:id="rId22"/>
    <p:sldId id="356" r:id="rId23"/>
    <p:sldId id="357" r:id="rId24"/>
    <p:sldId id="353" r:id="rId25"/>
    <p:sldId id="413" r:id="rId26"/>
    <p:sldId id="414" r:id="rId27"/>
    <p:sldId id="360" r:id="rId28"/>
    <p:sldId id="361" r:id="rId29"/>
    <p:sldId id="416" r:id="rId30"/>
    <p:sldId id="362" r:id="rId31"/>
    <p:sldId id="363" r:id="rId32"/>
    <p:sldId id="417" r:id="rId33"/>
    <p:sldId id="364" r:id="rId34"/>
    <p:sldId id="446" r:id="rId35"/>
    <p:sldId id="365" r:id="rId36"/>
    <p:sldId id="366" r:id="rId37"/>
    <p:sldId id="367" r:id="rId38"/>
    <p:sldId id="418" r:id="rId39"/>
    <p:sldId id="368" r:id="rId40"/>
    <p:sldId id="369" r:id="rId41"/>
    <p:sldId id="370" r:id="rId42"/>
    <p:sldId id="371" r:id="rId43"/>
    <p:sldId id="419" r:id="rId44"/>
    <p:sldId id="372" r:id="rId45"/>
    <p:sldId id="373" r:id="rId46"/>
    <p:sldId id="420" r:id="rId47"/>
    <p:sldId id="374" r:id="rId48"/>
    <p:sldId id="421" r:id="rId49"/>
    <p:sldId id="376" r:id="rId50"/>
    <p:sldId id="377" r:id="rId51"/>
    <p:sldId id="378" r:id="rId52"/>
    <p:sldId id="423" r:id="rId53"/>
    <p:sldId id="424" r:id="rId54"/>
    <p:sldId id="379" r:id="rId55"/>
    <p:sldId id="425" r:id="rId56"/>
    <p:sldId id="426" r:id="rId57"/>
    <p:sldId id="428" r:id="rId58"/>
    <p:sldId id="383" r:id="rId59"/>
    <p:sldId id="382" r:id="rId60"/>
    <p:sldId id="427" r:id="rId61"/>
    <p:sldId id="384" r:id="rId62"/>
    <p:sldId id="387" r:id="rId63"/>
    <p:sldId id="386" r:id="rId64"/>
    <p:sldId id="389" r:id="rId65"/>
    <p:sldId id="429" r:id="rId66"/>
    <p:sldId id="430" r:id="rId67"/>
    <p:sldId id="431" r:id="rId68"/>
    <p:sldId id="432" r:id="rId69"/>
    <p:sldId id="433" r:id="rId70"/>
    <p:sldId id="390" r:id="rId71"/>
    <p:sldId id="449" r:id="rId72"/>
    <p:sldId id="434" r:id="rId73"/>
    <p:sldId id="435" r:id="rId74"/>
    <p:sldId id="392" r:id="rId75"/>
    <p:sldId id="394" r:id="rId76"/>
    <p:sldId id="393" r:id="rId77"/>
    <p:sldId id="437" r:id="rId78"/>
    <p:sldId id="438" r:id="rId79"/>
    <p:sldId id="439" r:id="rId80"/>
    <p:sldId id="397" r:id="rId81"/>
    <p:sldId id="396" r:id="rId82"/>
    <p:sldId id="398" r:id="rId83"/>
    <p:sldId id="440" r:id="rId84"/>
    <p:sldId id="400" r:id="rId85"/>
    <p:sldId id="447" r:id="rId86"/>
    <p:sldId id="448" r:id="rId87"/>
    <p:sldId id="444" r:id="rId88"/>
    <p:sldId id="445" r:id="rId8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27" autoAdjust="0"/>
    <p:restoredTop sz="85484" autoAdjust="0"/>
  </p:normalViewPr>
  <p:slideViewPr>
    <p:cSldViewPr>
      <p:cViewPr>
        <p:scale>
          <a:sx n="70" d="100"/>
          <a:sy n="70" d="100"/>
        </p:scale>
        <p:origin x="-1344" y="-18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notesMaster" Target="notesMasters/notesMaster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26/04/2016</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a:p>
        </p:txBody>
      </p:sp>
    </p:spTree>
    <p:extLst>
      <p:ext uri="{BB962C8B-B14F-4D97-AF65-F5344CB8AC3E}">
        <p14:creationId xmlns:p14="http://schemas.microsoft.com/office/powerpoint/2010/main" val="3571232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bwMode="auto">
          <a:noFill/>
          <a:ln>
            <a:solidFill>
              <a:srgbClr val="000000"/>
            </a:solidFill>
            <a:miter lim="800000"/>
            <a:headEnd/>
            <a:tailEnd/>
          </a:ln>
        </p:spPr>
      </p:sp>
      <p:sp>
        <p:nvSpPr>
          <p:cNvPr id="11366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AU" smtClean="0"/>
          </a:p>
        </p:txBody>
      </p:sp>
      <p:sp>
        <p:nvSpPr>
          <p:cNvPr id="1136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244F91F-38C8-4225-86A7-8805C137DA0E}" type="slidenum">
              <a:rPr lang="en-CA" smtClean="0"/>
              <a:pPr/>
              <a:t>2</a:t>
            </a:fld>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a:t>
            </a:fld>
            <a:endParaRPr lang="en-A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a:t>
            </a:fld>
            <a:endParaRPr lang="en-AU"/>
          </a:p>
        </p:txBody>
      </p:sp>
    </p:spTree>
    <p:extLst>
      <p:ext uri="{BB962C8B-B14F-4D97-AF65-F5344CB8AC3E}">
        <p14:creationId xmlns:p14="http://schemas.microsoft.com/office/powerpoint/2010/main" val="36431572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a:t>
            </a:fld>
            <a:endParaRPr lang="en-A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a:t>
            </a:fld>
            <a:endParaRPr lang="en-A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8</a:t>
            </a:fld>
            <a:endParaRPr lang="en-A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9</a:t>
            </a:fld>
            <a:endParaRPr lang="en-A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10</a:t>
            </a:fld>
            <a:endParaRPr lang="en-A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11</a:t>
            </a:fld>
            <a:endParaRPr lang="en-CA"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12</a:t>
            </a:fld>
            <a:endParaRPr lang="en-A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13</a:t>
            </a:fld>
            <a:endParaRPr lang="en-A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14</a:t>
            </a:fld>
            <a:endParaRPr lang="en-A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15</a:t>
            </a:fld>
            <a:endParaRPr lang="en-A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16</a:t>
            </a:fld>
            <a:endParaRPr lang="en-A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17</a:t>
            </a:fld>
            <a:endParaRPr lang="en-AU"/>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18</a:t>
            </a:fld>
            <a:endParaRPr lang="en-AU"/>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19</a:t>
            </a:fld>
            <a:endParaRPr lang="en-CA"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20</a:t>
            </a:fld>
            <a:endParaRPr lang="en-AU"/>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22</a:t>
            </a:fld>
            <a:endParaRPr lang="en-CA"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23</a:t>
            </a:fld>
            <a:endParaRPr lang="en-AU"/>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24</a:t>
            </a:fld>
            <a:endParaRPr lang="en-AU"/>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26</a:t>
            </a:fld>
            <a:endParaRPr lang="en-AU"/>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27</a:t>
            </a:fld>
            <a:endParaRPr lang="en-CA"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28</a:t>
            </a:fld>
            <a:endParaRPr lang="en-AU"/>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30</a:t>
            </a:fld>
            <a:endParaRPr lang="en-AU"/>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31</a:t>
            </a:fld>
            <a:endParaRPr lang="en-AU"/>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32</a:t>
            </a:fld>
            <a:endParaRPr lang="en-AU"/>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33</a:t>
            </a:fld>
            <a:endParaRPr lang="en-AU"/>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34</a:t>
            </a:fld>
            <a:endParaRPr lang="en-CA"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35</a:t>
            </a:fld>
            <a:endParaRPr lang="en-AU"/>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36</a:t>
            </a:fld>
            <a:endParaRPr lang="en-AU"/>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37</a:t>
            </a:fld>
            <a:endParaRPr lang="en-AU"/>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39</a:t>
            </a:fld>
            <a:endParaRPr lang="en-CA"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40</a:t>
            </a:fld>
            <a:endParaRPr lang="en-AU"/>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41</a:t>
            </a:fld>
            <a:endParaRPr lang="en-AU"/>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42</a:t>
            </a:fld>
            <a:endParaRPr lang="en-AU"/>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44</a:t>
            </a:fld>
            <a:endParaRPr lang="en-AU"/>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45</a:t>
            </a:fld>
            <a:endParaRPr lang="en-AU"/>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46</a:t>
            </a:fld>
            <a:endParaRPr lang="en-AU"/>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47</a:t>
            </a:fld>
            <a:endParaRPr lang="en-AU"/>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48</a:t>
            </a:fld>
            <a:endParaRPr lang="en-AU"/>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49</a:t>
            </a:fld>
            <a:endParaRPr lang="en-CA"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50</a:t>
            </a:fld>
            <a:endParaRPr lang="en-AU"/>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51</a:t>
            </a:fld>
            <a:endParaRPr lang="en-AU"/>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54</a:t>
            </a:fld>
            <a:endParaRPr lang="en-AU"/>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57</a:t>
            </a:fld>
            <a:endParaRPr lang="en-CA"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58</a:t>
            </a:fld>
            <a:endParaRPr lang="en-AU"/>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59</a:t>
            </a:fld>
            <a:endParaRPr lang="en-AU"/>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61</a:t>
            </a:fld>
            <a:endParaRPr lang="en-AU"/>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62</a:t>
            </a:fld>
            <a:endParaRPr lang="en-CA"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63</a:t>
            </a:fld>
            <a:endParaRPr lang="en-AU"/>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64</a:t>
            </a:fld>
            <a:endParaRPr lang="en-AU"/>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65</a:t>
            </a:fld>
            <a:endParaRPr lang="en-AU"/>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67</a:t>
            </a:fld>
            <a:endParaRPr lang="en-AU"/>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68</a:t>
            </a:fld>
            <a:endParaRPr lang="en-AU"/>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69</a:t>
            </a:fld>
            <a:endParaRPr lang="en-AU"/>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70</a:t>
            </a:fld>
            <a:endParaRPr lang="en-CA"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71</a:t>
            </a:fld>
            <a:endParaRPr lang="en-AU"/>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72</a:t>
            </a:fld>
            <a:endParaRPr lang="en-AU"/>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74</a:t>
            </a:fld>
            <a:endParaRPr lang="en-AU"/>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75</a:t>
            </a:fld>
            <a:endParaRPr lang="en-CA"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76</a:t>
            </a:fld>
            <a:endParaRPr lang="en-AU"/>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80</a:t>
            </a:fld>
            <a:endParaRPr lang="en-CA"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81</a:t>
            </a:fld>
            <a:endParaRPr lang="en-AU"/>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82</a:t>
            </a:fld>
            <a:endParaRPr lang="en-AU"/>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84</a:t>
            </a:fld>
            <a:endParaRPr lang="en-CA"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85</a:t>
            </a:fld>
            <a:endParaRPr lang="en-CA"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87</a:t>
            </a:fld>
            <a:endParaRPr lang="en-CA"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p:spPr>
      </p:sp>
      <p:sp>
        <p:nvSpPr>
          <p:cNvPr id="1259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259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EE663B8-2DF7-40B5-9876-3DE1EC13830F}" type="slidenum">
              <a:rPr lang="en-CA" smtClean="0"/>
              <a:pPr/>
              <a:t>88</a:t>
            </a:fld>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26/04/2016</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i="0" kern="1200" baseline="0">
          <a:solidFill>
            <a:srgbClr val="FF0000"/>
          </a:solidFill>
          <a:latin typeface="Calibri" pitchFamily="34" charset="0"/>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3pPr>
      <a:lvl4pPr marL="1600200" indent="-2286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4pPr>
      <a:lvl5pPr marL="2057400" indent="-2286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9.gif"/><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69.xml"/><Relationship Id="rId1" Type="http://schemas.openxmlformats.org/officeDocument/2006/relationships/slideLayout" Target="../slideLayouts/slideLayout12.xml"/></Relationships>
</file>

<file path=ppt/slides/_rels/slide8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oo_many_cooks_800_wht.png"/>
          <p:cNvPicPr/>
          <p:nvPr/>
        </p:nvPicPr>
        <p:blipFill>
          <a:blip r:embed="rId3" cstate="print"/>
          <a:stretch>
            <a:fillRect/>
          </a:stretch>
        </p:blipFill>
        <p:spPr>
          <a:xfrm>
            <a:off x="683568" y="2420888"/>
            <a:ext cx="3829050" cy="3838575"/>
          </a:xfrm>
          <a:prstGeom prst="rect">
            <a:avLst/>
          </a:prstGeom>
        </p:spPr>
      </p:pic>
      <p:sp>
        <p:nvSpPr>
          <p:cNvPr id="4099" name="Text Box 6"/>
          <p:cNvSpPr txBox="1">
            <a:spLocks noChangeArrowheads="1"/>
          </p:cNvSpPr>
          <p:nvPr/>
        </p:nvSpPr>
        <p:spPr bwMode="auto">
          <a:xfrm>
            <a:off x="1214438" y="357188"/>
            <a:ext cx="7000875" cy="4643437"/>
          </a:xfrm>
          <a:prstGeom prst="rect">
            <a:avLst/>
          </a:prstGeom>
          <a:noFill/>
          <a:ln w="9525">
            <a:noFill/>
            <a:miter lim="800000"/>
            <a:headEnd/>
            <a:tailEnd/>
          </a:ln>
        </p:spPr>
        <p:txBody>
          <a:bodyPr/>
          <a:lstStyle/>
          <a:p>
            <a:pPr algn="r"/>
            <a:endParaRPr lang="en-AU" sz="2400" b="1" dirty="0" smtClean="0">
              <a:solidFill>
                <a:srgbClr val="FF0000"/>
              </a:solidFill>
            </a:endParaRPr>
          </a:p>
          <a:p>
            <a:pPr algn="r"/>
            <a:r>
              <a:rPr lang="en-AU" sz="4000" b="1" dirty="0" smtClean="0">
                <a:solidFill>
                  <a:srgbClr val="FF0000"/>
                </a:solidFill>
              </a:rPr>
              <a:t>BSBSMB405 </a:t>
            </a:r>
          </a:p>
          <a:p>
            <a:pPr algn="r"/>
            <a:r>
              <a:rPr lang="en-AU" sz="4000" b="1" dirty="0" smtClean="0">
                <a:solidFill>
                  <a:srgbClr val="FF0000"/>
                </a:solidFill>
              </a:rPr>
              <a:t>Monitor and manage </a:t>
            </a:r>
          </a:p>
          <a:p>
            <a:pPr algn="r"/>
            <a:r>
              <a:rPr lang="en-AU" sz="4000" b="1" dirty="0" smtClean="0">
                <a:solidFill>
                  <a:srgbClr val="FF0000"/>
                </a:solidFill>
              </a:rPr>
              <a:t>small business operations</a:t>
            </a:r>
            <a:endParaRPr lang="en-US" sz="32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0" y="274638"/>
            <a:ext cx="9144000" cy="1143000"/>
          </a:xfrm>
        </p:spPr>
        <p:txBody>
          <a:bodyPr/>
          <a:lstStyle/>
          <a:p>
            <a:pPr eaLnBrk="1" hangingPunct="1"/>
            <a:r>
              <a:rPr lang="en-CA" dirty="0" smtClean="0"/>
              <a:t>Housekeeping</a:t>
            </a:r>
          </a:p>
        </p:txBody>
      </p:sp>
      <p:sp>
        <p:nvSpPr>
          <p:cNvPr id="5123" name="Content Placeholder 2"/>
          <p:cNvSpPr>
            <a:spLocks noGrp="1"/>
          </p:cNvSpPr>
          <p:nvPr>
            <p:ph idx="1"/>
          </p:nvPr>
        </p:nvSpPr>
        <p:spPr>
          <a:xfrm>
            <a:off x="428625" y="1331913"/>
            <a:ext cx="8358188" cy="4525962"/>
          </a:xfrm>
        </p:spPr>
        <p:txBody>
          <a:bodyPr>
            <a:normAutofit/>
          </a:bodyPr>
          <a:lstStyle/>
          <a:p>
            <a:r>
              <a:rPr lang="en-AU" sz="2800" dirty="0" smtClean="0"/>
              <a:t>Emergency Procedures</a:t>
            </a:r>
          </a:p>
          <a:p>
            <a:r>
              <a:rPr lang="en-AU" sz="2800" dirty="0" smtClean="0"/>
              <a:t>Mobiles, Security Issues </a:t>
            </a:r>
          </a:p>
          <a:p>
            <a:r>
              <a:rPr lang="en-AU" sz="2800" dirty="0" smtClean="0"/>
              <a:t>Break times / Smoking policy</a:t>
            </a:r>
          </a:p>
          <a:p>
            <a:r>
              <a:rPr lang="en-AU" sz="2800" dirty="0" smtClean="0"/>
              <a:t>This course is “interactive” – ask questions</a:t>
            </a:r>
          </a:p>
          <a:p>
            <a:r>
              <a:rPr lang="en-AU" sz="2800" dirty="0" smtClean="0"/>
              <a:t>Respect, Confidentiality, Practice </a:t>
            </a:r>
          </a:p>
          <a:p>
            <a:r>
              <a:rPr lang="en-AU" sz="2800" dirty="0" smtClean="0"/>
              <a:t>Ground Rules</a:t>
            </a:r>
            <a:endParaRPr lang="en-AU" sz="2800" dirty="0" smtClean="0">
              <a:latin typeface="Calibri" pitchFamily="34" charset="0"/>
            </a:endParaRPr>
          </a:p>
          <a:p>
            <a:pPr eaLnBrk="1" hangingPunct="1">
              <a:buFont typeface="Arial" charset="0"/>
              <a:buNone/>
            </a:pPr>
            <a:endParaRPr lang="en-CA" sz="2000" dirty="0" smtClean="0"/>
          </a:p>
          <a:p>
            <a:pPr eaLnBrk="1" hangingPunct="1"/>
            <a:endParaRPr lang="en-US" dirty="0" smtClean="0"/>
          </a:p>
        </p:txBody>
      </p:sp>
      <p:pic>
        <p:nvPicPr>
          <p:cNvPr id="5124" name="Picture 5" descr="MLecturn.jpg"/>
          <p:cNvPicPr>
            <a:picLocks noChangeAspect="1"/>
          </p:cNvPicPr>
          <p:nvPr/>
        </p:nvPicPr>
        <p:blipFill>
          <a:blip r:embed="rId3" cstate="print"/>
          <a:srcRect/>
          <a:stretch>
            <a:fillRect/>
          </a:stretch>
        </p:blipFill>
        <p:spPr bwMode="auto">
          <a:xfrm>
            <a:off x="5786438" y="3500438"/>
            <a:ext cx="3357562" cy="33575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Objectives</a:t>
            </a:r>
            <a:endParaRPr lang="en-GB" dirty="0"/>
          </a:p>
        </p:txBody>
      </p:sp>
      <p:sp>
        <p:nvSpPr>
          <p:cNvPr id="3" name="Content Placeholder 2"/>
          <p:cNvSpPr>
            <a:spLocks noGrp="1"/>
          </p:cNvSpPr>
          <p:nvPr>
            <p:ph idx="1"/>
          </p:nvPr>
        </p:nvSpPr>
        <p:spPr/>
        <p:txBody>
          <a:bodyPr>
            <a:normAutofit/>
          </a:bodyPr>
          <a:lstStyle/>
          <a:p>
            <a:r>
              <a:rPr lang="en-GB" sz="2800" b="1" dirty="0" smtClean="0"/>
              <a:t>Know</a:t>
            </a:r>
            <a:r>
              <a:rPr lang="en-GB" sz="2800" dirty="0" smtClean="0"/>
              <a:t> how to develop a marketing plan</a:t>
            </a:r>
          </a:p>
          <a:p>
            <a:r>
              <a:rPr lang="en-GB" sz="2800" b="1" dirty="0" smtClean="0"/>
              <a:t>Discover</a:t>
            </a:r>
            <a:r>
              <a:rPr lang="en-GB" sz="2800" dirty="0" smtClean="0"/>
              <a:t> how to implement operational strategies and procedures</a:t>
            </a:r>
          </a:p>
          <a:p>
            <a:r>
              <a:rPr lang="en-GB" sz="2800" b="1" dirty="0" smtClean="0"/>
              <a:t>Learn</a:t>
            </a:r>
            <a:r>
              <a:rPr lang="en-GB" sz="2800" dirty="0" smtClean="0"/>
              <a:t> how to monitor business performance</a:t>
            </a:r>
          </a:p>
          <a:p>
            <a:r>
              <a:rPr lang="en-GB" sz="2800" b="1" dirty="0" smtClean="0"/>
              <a:t>Understand</a:t>
            </a:r>
            <a:r>
              <a:rPr lang="en-GB" sz="2800" dirty="0" smtClean="0"/>
              <a:t> how to review business operations</a:t>
            </a:r>
          </a:p>
          <a:p>
            <a:r>
              <a:rPr lang="en-GB" sz="2800" b="1" dirty="0" smtClean="0"/>
              <a:t>Gain</a:t>
            </a:r>
            <a:r>
              <a:rPr lang="en-GB" sz="2800" dirty="0" smtClean="0"/>
              <a:t> skills and knowledge required for this unit</a:t>
            </a:r>
          </a:p>
          <a:p>
            <a:endParaRPr lang="en-GB" dirty="0" smtClean="0"/>
          </a:p>
          <a:p>
            <a:pPr>
              <a:buNone/>
            </a:pPr>
            <a:r>
              <a:rPr lang="en-GB" dirty="0" smtClean="0"/>
              <a:t>                                                                  </a:t>
            </a:r>
            <a:endParaRPr lang="en-GB" dirty="0"/>
          </a:p>
        </p:txBody>
      </p:sp>
      <p:pic>
        <p:nvPicPr>
          <p:cNvPr id="4" name="Picture 3" descr="stick_figure_walking_reading_book_500_wht.gif"/>
          <p:cNvPicPr>
            <a:picLocks noChangeAspect="1"/>
          </p:cNvPicPr>
          <p:nvPr/>
        </p:nvPicPr>
        <p:blipFill>
          <a:blip r:embed="rId2" cstate="print"/>
          <a:stretch>
            <a:fillRect/>
          </a:stretch>
        </p:blipFill>
        <p:spPr>
          <a:xfrm>
            <a:off x="5724128" y="4652445"/>
            <a:ext cx="2719204" cy="220555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a:picLocks noChangeAspect="1"/>
          </p:cNvPicPr>
          <p:nvPr/>
        </p:nvPicPr>
        <p:blipFill>
          <a:blip r:embed="rId3" cstate="print"/>
          <a:stretch>
            <a:fillRect/>
          </a:stretch>
        </p:blipFill>
        <p:spPr>
          <a:xfrm>
            <a:off x="0" y="2463800"/>
            <a:ext cx="4394200" cy="4394200"/>
          </a:xfrm>
          <a:prstGeom prst="rect">
            <a:avLst/>
          </a:prstGeom>
        </p:spPr>
      </p:pic>
      <p:sp>
        <p:nvSpPr>
          <p:cNvPr id="5" name="Title 3"/>
          <p:cNvSpPr>
            <a:spLocks noGrp="1"/>
          </p:cNvSpPr>
          <p:nvPr>
            <p:ph type="title"/>
          </p:nvPr>
        </p:nvSpPr>
        <p:spPr/>
        <p:txBody>
          <a:bodyPr>
            <a:normAutofit fontScale="90000"/>
          </a:bodyPr>
          <a:lstStyle/>
          <a:p>
            <a:r>
              <a:rPr lang="en-AU" dirty="0" smtClean="0">
                <a:solidFill>
                  <a:srgbClr val="FF0000"/>
                </a:solidFill>
                <a:latin typeface="Calibri" pitchFamily="34" charset="0"/>
                <a:ea typeface="Calibri" pitchFamily="34" charset="0"/>
                <a:cs typeface="Times New Roman" pitchFamily="18" charset="0"/>
              </a:rPr>
              <a:t>Develop operational strategies and procedures</a:t>
            </a:r>
          </a:p>
        </p:txBody>
      </p:sp>
      <p:sp>
        <p:nvSpPr>
          <p:cNvPr id="7" name="Content Placeholder 6"/>
          <p:cNvSpPr>
            <a:spLocks noGrp="1"/>
          </p:cNvSpPr>
          <p:nvPr>
            <p:ph idx="1"/>
          </p:nvPr>
        </p:nvSpPr>
        <p:spPr>
          <a:xfrm>
            <a:off x="4572000" y="2780928"/>
            <a:ext cx="4114800" cy="3345235"/>
          </a:xfrm>
        </p:spPr>
        <p:txBody>
          <a:bodyPr/>
          <a:lstStyle/>
          <a:p>
            <a:pPr>
              <a:buNone/>
            </a:pPr>
            <a:r>
              <a:rPr lang="en-AU" b="1" dirty="0" smtClean="0"/>
              <a:t>	1.1.</a:t>
            </a:r>
            <a:r>
              <a:rPr lang="en-AU" dirty="0" smtClean="0"/>
              <a:t> Develop an action plan to provide a clear and coherent direction, in accordance with business goals and objectives</a:t>
            </a:r>
            <a:endParaRPr lang="en-GB" dirty="0"/>
          </a:p>
        </p:txBody>
      </p:sp>
      <p:sp>
        <p:nvSpPr>
          <p:cNvPr id="6" name="TextBox 5"/>
          <p:cNvSpPr txBox="1"/>
          <p:nvPr/>
        </p:nvSpPr>
        <p:spPr>
          <a:xfrm>
            <a:off x="4427984" y="2276872"/>
            <a:ext cx="4464496" cy="523220"/>
          </a:xfrm>
          <a:prstGeom prst="rect">
            <a:avLst/>
          </a:prstGeom>
          <a:noFill/>
        </p:spPr>
        <p:txBody>
          <a:bodyPr wrap="square" rtlCol="0">
            <a:spAutoFit/>
          </a:bodyPr>
          <a:lstStyle/>
          <a:p>
            <a:pPr marL="177800" indent="-177800"/>
            <a:r>
              <a:rPr lang="en-AU" sz="2800" dirty="0" smtClean="0">
                <a:latin typeface="+mj-lt"/>
              </a:rPr>
              <a:t>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Fotolia_25373554_S.jpg"/>
          <p:cNvPicPr>
            <a:picLocks noChangeAspect="1"/>
          </p:cNvPicPr>
          <p:nvPr/>
        </p:nvPicPr>
        <p:blipFill>
          <a:blip r:embed="rId3" cstate="print"/>
          <a:stretch>
            <a:fillRect/>
          </a:stretch>
        </p:blipFill>
        <p:spPr>
          <a:xfrm>
            <a:off x="1835696" y="2960672"/>
            <a:ext cx="5580112" cy="3897328"/>
          </a:xfrm>
          <a:prstGeom prst="rect">
            <a:avLst/>
          </a:prstGeom>
          <a:ln>
            <a:noFill/>
          </a:ln>
          <a:effectLst>
            <a:softEdge rad="112500"/>
          </a:effectLst>
        </p:spPr>
      </p:pic>
      <p:sp>
        <p:nvSpPr>
          <p:cNvPr id="4" name="Title 3"/>
          <p:cNvSpPr>
            <a:spLocks noGrp="1"/>
          </p:cNvSpPr>
          <p:nvPr>
            <p:ph type="title"/>
          </p:nvPr>
        </p:nvSpPr>
        <p:spPr/>
        <p:txBody>
          <a:bodyPr>
            <a:normAutofit/>
          </a:bodyPr>
          <a:lstStyle/>
          <a:p>
            <a:r>
              <a:rPr lang="en-AU" dirty="0" smtClean="0"/>
              <a:t>Develop a business plan</a:t>
            </a:r>
            <a:endParaRPr lang="en-GB" dirty="0"/>
          </a:p>
        </p:txBody>
      </p:sp>
      <p:sp>
        <p:nvSpPr>
          <p:cNvPr id="5" name="Content Placeholder 4"/>
          <p:cNvSpPr>
            <a:spLocks noGrp="1"/>
          </p:cNvSpPr>
          <p:nvPr>
            <p:ph idx="1"/>
          </p:nvPr>
        </p:nvSpPr>
        <p:spPr/>
        <p:txBody>
          <a:bodyPr/>
          <a:lstStyle/>
          <a:p>
            <a:pPr>
              <a:buNone/>
            </a:pPr>
            <a:r>
              <a:rPr lang="en-AU" dirty="0" smtClean="0"/>
              <a:t>	</a:t>
            </a:r>
            <a:r>
              <a:rPr lang="en-AU" sz="2800" dirty="0" smtClean="0"/>
              <a:t>Production/operations plans are created in accordance with the business goals and objectives and in fact an </a:t>
            </a:r>
            <a:r>
              <a:rPr lang="en-AU" sz="2800" dirty="0" smtClean="0"/>
              <a:t>operations plan </a:t>
            </a:r>
            <a:r>
              <a:rPr lang="en-AU" sz="2800" dirty="0" smtClean="0"/>
              <a:t>is part of the Business Plan.</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Fotolia_15998652_XS.jpg"/>
          <p:cNvPicPr/>
          <p:nvPr/>
        </p:nvPicPr>
        <p:blipFill>
          <a:blip r:embed="rId3" cstate="print"/>
          <a:stretch>
            <a:fillRect/>
          </a:stretch>
        </p:blipFill>
        <p:spPr>
          <a:xfrm>
            <a:off x="4427984" y="3429001"/>
            <a:ext cx="3554338" cy="3429000"/>
          </a:xfrm>
          <a:prstGeom prst="rect">
            <a:avLst/>
          </a:prstGeom>
        </p:spPr>
      </p:pic>
      <p:sp>
        <p:nvSpPr>
          <p:cNvPr id="5" name="Title 3"/>
          <p:cNvSpPr>
            <a:spLocks noGrp="1"/>
          </p:cNvSpPr>
          <p:nvPr>
            <p:ph type="title"/>
          </p:nvPr>
        </p:nvSpPr>
        <p:spPr/>
        <p:txBody>
          <a:bodyPr>
            <a:normAutofit/>
          </a:bodyPr>
          <a:lstStyle/>
          <a:p>
            <a:r>
              <a:rPr lang="en-GB" dirty="0" smtClean="0"/>
              <a:t>Operational plan</a:t>
            </a:r>
            <a:endParaRPr lang="en-GB" dirty="0"/>
          </a:p>
        </p:txBody>
      </p:sp>
      <p:sp>
        <p:nvSpPr>
          <p:cNvPr id="4" name="Content Placeholder 3"/>
          <p:cNvSpPr>
            <a:spLocks noGrp="1"/>
          </p:cNvSpPr>
          <p:nvPr>
            <p:ph idx="1"/>
          </p:nvPr>
        </p:nvSpPr>
        <p:spPr/>
        <p:txBody>
          <a:bodyPr/>
          <a:lstStyle/>
          <a:p>
            <a:pPr>
              <a:buNone/>
            </a:pPr>
            <a:r>
              <a:rPr lang="en-AU" b="1" dirty="0" smtClean="0"/>
              <a:t>Start </a:t>
            </a:r>
            <a:r>
              <a:rPr lang="en-AU" b="1" dirty="0" smtClean="0"/>
              <a:t>within your limits!</a:t>
            </a:r>
            <a:endParaRPr lang="en-GB" b="1" dirty="0" smtClean="0"/>
          </a:p>
          <a:p>
            <a:pPr marL="0" indent="0">
              <a:buNone/>
            </a:pPr>
            <a:r>
              <a:rPr lang="en-AU" sz="2800" dirty="0" smtClean="0"/>
              <a:t>The production/operations plan component of your business plan is designed to describe how the business functions on a continuing basis. </a:t>
            </a:r>
            <a:endParaRPr lang="en-GB" sz="28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Fotolia_21735926_S.jpg"/>
          <p:cNvPicPr/>
          <p:nvPr/>
        </p:nvPicPr>
        <p:blipFill>
          <a:blip r:embed="rId3" cstate="print"/>
          <a:stretch>
            <a:fillRect/>
          </a:stretch>
        </p:blipFill>
        <p:spPr>
          <a:xfrm>
            <a:off x="2555776" y="3259088"/>
            <a:ext cx="5323309" cy="3598912"/>
          </a:xfrm>
          <a:prstGeom prst="rect">
            <a:avLst/>
          </a:prstGeom>
        </p:spPr>
      </p:pic>
      <p:sp>
        <p:nvSpPr>
          <p:cNvPr id="5" name="Title 3"/>
          <p:cNvSpPr>
            <a:spLocks noGrp="1"/>
          </p:cNvSpPr>
          <p:nvPr>
            <p:ph type="title"/>
          </p:nvPr>
        </p:nvSpPr>
        <p:spPr/>
        <p:txBody>
          <a:bodyPr>
            <a:normAutofit/>
          </a:bodyPr>
          <a:lstStyle/>
          <a:p>
            <a:r>
              <a:rPr lang="en-GB" dirty="0" smtClean="0"/>
              <a:t>What it contained</a:t>
            </a:r>
            <a:endParaRPr lang="en-GB" dirty="0"/>
          </a:p>
        </p:txBody>
      </p:sp>
      <p:sp>
        <p:nvSpPr>
          <p:cNvPr id="4" name="Content Placeholder 3"/>
          <p:cNvSpPr>
            <a:spLocks noGrp="1"/>
          </p:cNvSpPr>
          <p:nvPr>
            <p:ph idx="1"/>
          </p:nvPr>
        </p:nvSpPr>
        <p:spPr/>
        <p:txBody>
          <a:bodyPr/>
          <a:lstStyle/>
          <a:p>
            <a:pPr>
              <a:buNone/>
            </a:pPr>
            <a:r>
              <a:rPr lang="en-AU" dirty="0" smtClean="0"/>
              <a:t>	</a:t>
            </a:r>
            <a:r>
              <a:rPr lang="en-AU" sz="2800" dirty="0" smtClean="0"/>
              <a:t>It </a:t>
            </a:r>
            <a:r>
              <a:rPr lang="en-AU" sz="2800" dirty="0" smtClean="0"/>
              <a:t>was also stated that when writing a business </a:t>
            </a:r>
            <a:r>
              <a:rPr lang="en-AU" sz="2800" dirty="0" smtClean="0"/>
              <a:t>plan, the </a:t>
            </a:r>
            <a:r>
              <a:rPr lang="en-AU" sz="2800" dirty="0" smtClean="0"/>
              <a:t>operations plan section of a small business in not much different to that of a larger scale operation.</a:t>
            </a:r>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figure_point_cliff_800_wht.png"/>
          <p:cNvPicPr>
            <a:picLocks noChangeAspect="1"/>
          </p:cNvPicPr>
          <p:nvPr/>
        </p:nvPicPr>
        <p:blipFill>
          <a:blip r:embed="rId3" cstate="print"/>
          <a:stretch>
            <a:fillRect/>
          </a:stretch>
        </p:blipFill>
        <p:spPr>
          <a:xfrm>
            <a:off x="4572000" y="2852936"/>
            <a:ext cx="3003798" cy="4005064"/>
          </a:xfrm>
          <a:prstGeom prst="rect">
            <a:avLst/>
          </a:prstGeom>
        </p:spPr>
      </p:pic>
      <p:sp>
        <p:nvSpPr>
          <p:cNvPr id="5" name="Title 3"/>
          <p:cNvSpPr>
            <a:spLocks noGrp="1"/>
          </p:cNvSpPr>
          <p:nvPr>
            <p:ph type="title"/>
          </p:nvPr>
        </p:nvSpPr>
        <p:spPr/>
        <p:txBody>
          <a:bodyPr>
            <a:normAutofit/>
          </a:bodyPr>
          <a:lstStyle/>
          <a:p>
            <a:r>
              <a:rPr lang="en-AU" dirty="0" smtClean="0"/>
              <a:t>How it is best presented</a:t>
            </a:r>
            <a:endParaRPr lang="en-GB" dirty="0"/>
          </a:p>
        </p:txBody>
      </p:sp>
      <p:sp>
        <p:nvSpPr>
          <p:cNvPr id="4" name="Content Placeholder 3"/>
          <p:cNvSpPr>
            <a:spLocks noGrp="1"/>
          </p:cNvSpPr>
          <p:nvPr>
            <p:ph idx="1"/>
          </p:nvPr>
        </p:nvSpPr>
        <p:spPr/>
        <p:txBody>
          <a:bodyPr/>
          <a:lstStyle/>
          <a:p>
            <a:r>
              <a:rPr lang="en-AU" sz="2800" dirty="0" smtClean="0"/>
              <a:t>Mission &amp; Vision</a:t>
            </a:r>
            <a:endParaRPr lang="en-GB" sz="2800" dirty="0" smtClean="0"/>
          </a:p>
          <a:p>
            <a:r>
              <a:rPr lang="en-AU" sz="2800" dirty="0" smtClean="0"/>
              <a:t>Period covered by the operations plan</a:t>
            </a:r>
            <a:endParaRPr lang="en-GB" sz="2800" dirty="0" smtClean="0"/>
          </a:p>
          <a:p>
            <a:r>
              <a:rPr lang="en-AU" sz="2800" dirty="0" smtClean="0"/>
              <a:t>Differentiation</a:t>
            </a:r>
            <a:endParaRPr lang="en-GB" sz="28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smtClean="0"/>
              <a:t>Action Plan</a:t>
            </a:r>
            <a:endParaRPr lang="en-GB" dirty="0"/>
          </a:p>
        </p:txBody>
      </p:sp>
      <p:sp>
        <p:nvSpPr>
          <p:cNvPr id="6" name="Content Placeholder 5"/>
          <p:cNvSpPr>
            <a:spLocks noGrp="1"/>
          </p:cNvSpPr>
          <p:nvPr>
            <p:ph idx="1"/>
          </p:nvPr>
        </p:nvSpPr>
        <p:spPr/>
        <p:txBody>
          <a:bodyPr/>
          <a:lstStyle/>
          <a:p>
            <a:endParaRPr lang="en-GB"/>
          </a:p>
        </p:txBody>
      </p:sp>
      <p:pic>
        <p:nvPicPr>
          <p:cNvPr id="8" name="Picture 7" descr="military_stick_figure_with_rifle_800_wht.png"/>
          <p:cNvPicPr/>
          <p:nvPr/>
        </p:nvPicPr>
        <p:blipFill>
          <a:blip r:embed="rId3" cstate="print"/>
          <a:stretch>
            <a:fillRect/>
          </a:stretch>
        </p:blipFill>
        <p:spPr>
          <a:xfrm>
            <a:off x="3131840" y="3573016"/>
            <a:ext cx="2664296" cy="3284984"/>
          </a:xfrm>
          <a:prstGeom prst="rect">
            <a:avLst/>
          </a:prstGeom>
        </p:spPr>
      </p:pic>
      <p:pic>
        <p:nvPicPr>
          <p:cNvPr id="1026" name="Picture 2"/>
          <p:cNvPicPr>
            <a:picLocks noChangeAspect="1" noChangeArrowheads="1"/>
          </p:cNvPicPr>
          <p:nvPr/>
        </p:nvPicPr>
        <p:blipFill>
          <a:blip r:embed="rId4" cstate="print"/>
          <a:srcRect/>
          <a:stretch>
            <a:fillRect/>
          </a:stretch>
        </p:blipFill>
        <p:spPr bwMode="auto">
          <a:xfrm>
            <a:off x="539552" y="1556792"/>
            <a:ext cx="8004181" cy="166496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t>Business goals and </a:t>
            </a:r>
            <a:r>
              <a:rPr lang="en-AU" dirty="0" smtClean="0"/>
              <a:t>objectives</a:t>
            </a:r>
            <a:endParaRPr lang="en-GB" dirty="0"/>
          </a:p>
        </p:txBody>
      </p:sp>
      <p:sp>
        <p:nvSpPr>
          <p:cNvPr id="4" name="Content Placeholder 3"/>
          <p:cNvSpPr>
            <a:spLocks noGrp="1"/>
          </p:cNvSpPr>
          <p:nvPr>
            <p:ph idx="1"/>
          </p:nvPr>
        </p:nvSpPr>
        <p:spPr/>
        <p:txBody>
          <a:bodyPr>
            <a:normAutofit/>
          </a:bodyPr>
          <a:lstStyle/>
          <a:p>
            <a:pPr marL="0" indent="0">
              <a:buNone/>
            </a:pPr>
            <a:r>
              <a:rPr lang="en-AU" sz="2800" b="1" dirty="0" smtClean="0"/>
              <a:t>Examples of business goals and objectives are:</a:t>
            </a:r>
            <a:endParaRPr lang="en-AU" sz="2800" b="1" dirty="0" smtClean="0"/>
          </a:p>
          <a:p>
            <a:r>
              <a:rPr lang="en-AU" sz="2800" dirty="0" smtClean="0"/>
              <a:t>Customer needs/marketing projections</a:t>
            </a:r>
            <a:endParaRPr lang="en-GB" sz="2800" dirty="0" smtClean="0"/>
          </a:p>
          <a:p>
            <a:r>
              <a:rPr lang="en-AU" sz="2800" dirty="0" smtClean="0"/>
              <a:t>Family or community benefits</a:t>
            </a:r>
            <a:endParaRPr lang="en-GB" sz="2800" dirty="0" smtClean="0"/>
          </a:p>
          <a:p>
            <a:r>
              <a:rPr lang="en-AU" sz="2800" dirty="0" smtClean="0"/>
              <a:t>Financial projections</a:t>
            </a:r>
            <a:endParaRPr lang="en-GB" sz="2800" dirty="0" smtClean="0"/>
          </a:p>
          <a:p>
            <a:r>
              <a:rPr lang="en-AU" sz="2800" dirty="0" smtClean="0"/>
              <a:t>Goals, objectives, plans, systems and processes</a:t>
            </a:r>
            <a:endParaRPr lang="en-GB" sz="2800" dirty="0" smtClean="0"/>
          </a:p>
          <a:p>
            <a:r>
              <a:rPr lang="en-AU" sz="2800" dirty="0" smtClean="0"/>
              <a:t>Lifestyle issues</a:t>
            </a:r>
            <a:endParaRPr lang="en-GB" sz="2800" dirty="0" smtClean="0"/>
          </a:p>
          <a:p>
            <a:r>
              <a:rPr lang="en-AU" sz="2800" dirty="0" smtClean="0"/>
              <a:t>Short, medium or long-term </a:t>
            </a:r>
            <a:r>
              <a:rPr lang="en-AU" sz="2800" dirty="0" smtClean="0"/>
              <a:t>goals.</a:t>
            </a:r>
            <a:endParaRPr lang="en-GB" sz="2800" dirty="0" smtClean="0"/>
          </a:p>
          <a:p>
            <a:pPr>
              <a:buNone/>
            </a:pPr>
            <a:endParaRPr lang="en-GB" sz="28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a:bodyPr>
          <a:lstStyle/>
          <a:p>
            <a:pPr eaLnBrk="1" hangingPunct="1"/>
            <a:r>
              <a:rPr lang="en-GB" dirty="0" smtClean="0"/>
              <a:t> Activity </a:t>
            </a:r>
            <a:r>
              <a:rPr lang="en-GB" dirty="0" smtClean="0"/>
              <a:t>1A</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a:picLocks noChangeAspect="1"/>
          </p:cNvPicPr>
          <p:nvPr/>
        </p:nvPicPr>
        <p:blipFill>
          <a:blip r:embed="rId3" cstate="print"/>
          <a:stretch>
            <a:fillRect/>
          </a:stretch>
        </p:blipFill>
        <p:spPr>
          <a:xfrm>
            <a:off x="0" y="2463800"/>
            <a:ext cx="4394200" cy="4394200"/>
          </a:xfrm>
          <a:prstGeom prst="rect">
            <a:avLst/>
          </a:prstGeom>
        </p:spPr>
      </p:pic>
      <p:sp>
        <p:nvSpPr>
          <p:cNvPr id="5" name="Title 3"/>
          <p:cNvSpPr>
            <a:spLocks noGrp="1"/>
          </p:cNvSpPr>
          <p:nvPr>
            <p:ph type="title"/>
          </p:nvPr>
        </p:nvSpPr>
        <p:spPr/>
        <p:txBody>
          <a:bodyPr>
            <a:normAutofit fontScale="90000"/>
          </a:bodyPr>
          <a:lstStyle/>
          <a:p>
            <a:r>
              <a:rPr lang="en-AU" dirty="0" smtClean="0">
                <a:solidFill>
                  <a:srgbClr val="FF0000"/>
                </a:solidFill>
                <a:latin typeface="Calibri" pitchFamily="34" charset="0"/>
                <a:ea typeface="Calibri" pitchFamily="34" charset="0"/>
                <a:cs typeface="Times New Roman" pitchFamily="18" charset="0"/>
              </a:rPr>
              <a:t>Develop operational strategies and procedures</a:t>
            </a:r>
          </a:p>
        </p:txBody>
      </p:sp>
      <p:sp>
        <p:nvSpPr>
          <p:cNvPr id="7" name="Content Placeholder 6"/>
          <p:cNvSpPr>
            <a:spLocks noGrp="1"/>
          </p:cNvSpPr>
          <p:nvPr>
            <p:ph idx="1"/>
          </p:nvPr>
        </p:nvSpPr>
        <p:spPr>
          <a:xfrm>
            <a:off x="4716016" y="2276872"/>
            <a:ext cx="3970784" cy="3849291"/>
          </a:xfrm>
        </p:spPr>
        <p:txBody>
          <a:bodyPr/>
          <a:lstStyle/>
          <a:p>
            <a:pPr>
              <a:buNone/>
            </a:pPr>
            <a:r>
              <a:rPr lang="en-AU" b="1" dirty="0" smtClean="0"/>
              <a:t>	1.2 </a:t>
            </a:r>
            <a:r>
              <a:rPr lang="en-AU" dirty="0" smtClean="0"/>
              <a:t>Identify work health and safety (WHS) and environmental issues and implement strategies to minimise risk factors</a:t>
            </a:r>
            <a:endParaRPr lang="en-GB" dirty="0"/>
          </a:p>
        </p:txBody>
      </p:sp>
      <p:sp>
        <p:nvSpPr>
          <p:cNvPr id="6" name="TextBox 5"/>
          <p:cNvSpPr txBox="1"/>
          <p:nvPr/>
        </p:nvSpPr>
        <p:spPr>
          <a:xfrm>
            <a:off x="4427984" y="2348880"/>
            <a:ext cx="4464496" cy="523220"/>
          </a:xfrm>
          <a:prstGeom prst="rect">
            <a:avLst/>
          </a:prstGeom>
          <a:noFill/>
        </p:spPr>
        <p:txBody>
          <a:bodyPr wrap="square" rtlCol="0">
            <a:spAutoFit/>
          </a:bodyPr>
          <a:lstStyle/>
          <a:p>
            <a:pPr marL="177800" indent="-177800"/>
            <a:r>
              <a:rPr lang="en-AU" sz="2800" dirty="0" smtClean="0">
                <a:latin typeface="+mj-lt"/>
              </a:rPr>
              <a:t>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broken_arm_pc_800_wht.png"/>
          <p:cNvPicPr>
            <a:picLocks noChangeAspect="1"/>
          </p:cNvPicPr>
          <p:nvPr/>
        </p:nvPicPr>
        <p:blipFill>
          <a:blip r:embed="rId3" cstate="print"/>
          <a:stretch>
            <a:fillRect/>
          </a:stretch>
        </p:blipFill>
        <p:spPr>
          <a:xfrm>
            <a:off x="7020272" y="1772816"/>
            <a:ext cx="1559298" cy="4725144"/>
          </a:xfrm>
          <a:prstGeom prst="rect">
            <a:avLst/>
          </a:prstGeom>
        </p:spPr>
      </p:pic>
      <p:sp>
        <p:nvSpPr>
          <p:cNvPr id="5" name="Title 3"/>
          <p:cNvSpPr>
            <a:spLocks noGrp="1"/>
          </p:cNvSpPr>
          <p:nvPr>
            <p:ph type="title"/>
          </p:nvPr>
        </p:nvSpPr>
        <p:spPr/>
        <p:txBody>
          <a:bodyPr>
            <a:normAutofit/>
          </a:bodyPr>
          <a:lstStyle/>
          <a:p>
            <a:r>
              <a:rPr lang="en-AU" dirty="0" smtClean="0"/>
              <a:t>WHS and </a:t>
            </a:r>
            <a:r>
              <a:rPr lang="en-AU" dirty="0" smtClean="0"/>
              <a:t>environmental </a:t>
            </a:r>
            <a:r>
              <a:rPr lang="en-AU" dirty="0" smtClean="0"/>
              <a:t>issues</a:t>
            </a:r>
            <a:endParaRPr lang="en-GB" dirty="0"/>
          </a:p>
        </p:txBody>
      </p:sp>
      <p:sp>
        <p:nvSpPr>
          <p:cNvPr id="4" name="Content Placeholder 3"/>
          <p:cNvSpPr>
            <a:spLocks noGrp="1"/>
          </p:cNvSpPr>
          <p:nvPr>
            <p:ph idx="1"/>
          </p:nvPr>
        </p:nvSpPr>
        <p:spPr>
          <a:xfrm>
            <a:off x="457200" y="1600200"/>
            <a:ext cx="6563072" cy="4525963"/>
          </a:xfrm>
        </p:spPr>
        <p:txBody>
          <a:bodyPr>
            <a:normAutofit lnSpcReduction="10000"/>
          </a:bodyPr>
          <a:lstStyle/>
          <a:p>
            <a:pPr marL="0" indent="0">
              <a:buNone/>
            </a:pPr>
            <a:r>
              <a:rPr lang="en-AU" sz="2800" b="1" dirty="0" smtClean="0"/>
              <a:t>WHS and environmental issues include:</a:t>
            </a:r>
          </a:p>
          <a:p>
            <a:r>
              <a:rPr lang="en-AU" sz="2800" dirty="0" smtClean="0"/>
              <a:t>Controls</a:t>
            </a:r>
            <a:endParaRPr lang="en-GB" sz="2800" dirty="0" smtClean="0"/>
          </a:p>
          <a:p>
            <a:r>
              <a:rPr lang="en-AU" sz="2800" dirty="0" smtClean="0"/>
              <a:t>Establishment and maintenance of procedures</a:t>
            </a:r>
            <a:endParaRPr lang="en-GB" sz="2800" dirty="0" smtClean="0"/>
          </a:p>
          <a:p>
            <a:r>
              <a:rPr lang="en-AU" sz="2800" dirty="0" smtClean="0"/>
              <a:t>Establishment and maintenance of procedures for identifying risks to health and safety</a:t>
            </a:r>
            <a:endParaRPr lang="en-GB" sz="2800" dirty="0" smtClean="0"/>
          </a:p>
          <a:p>
            <a:r>
              <a:rPr lang="en-AU" sz="2800" dirty="0" smtClean="0"/>
              <a:t>Environmentally sustainable purchase and supply of goods and services</a:t>
            </a:r>
            <a:endParaRPr lang="en-GB" sz="2800" dirty="0" smtClean="0"/>
          </a:p>
          <a:p>
            <a:r>
              <a:rPr lang="en-AU" sz="2800" dirty="0" smtClean="0"/>
              <a:t>Waste and </a:t>
            </a:r>
            <a:r>
              <a:rPr lang="en-AU" sz="2800" dirty="0" smtClean="0"/>
              <a:t>by-products.</a:t>
            </a:r>
            <a:endParaRPr lang="en-GB" sz="28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332656"/>
            <a:ext cx="7858125" cy="1143000"/>
          </a:xfrm>
        </p:spPr>
        <p:txBody>
          <a:bodyPr>
            <a:normAutofit fontScale="90000"/>
          </a:bodyPr>
          <a:lstStyle/>
          <a:p>
            <a:r>
              <a:rPr lang="en-AU" dirty="0" smtClean="0"/>
              <a:t>Identify existing and potential hazards </a:t>
            </a:r>
          </a:p>
        </p:txBody>
      </p:sp>
      <p:pic>
        <p:nvPicPr>
          <p:cNvPr id="2050" name="Picture 2"/>
          <p:cNvPicPr>
            <a:picLocks noChangeAspect="1" noChangeArrowheads="1"/>
          </p:cNvPicPr>
          <p:nvPr/>
        </p:nvPicPr>
        <p:blipFill>
          <a:blip r:embed="rId3" cstate="print"/>
          <a:srcRect/>
          <a:stretch>
            <a:fillRect/>
          </a:stretch>
        </p:blipFill>
        <p:spPr bwMode="auto">
          <a:xfrm>
            <a:off x="1259632" y="1916832"/>
            <a:ext cx="6503004" cy="375624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creating_a_better_process_800_wht.png"/>
          <p:cNvPicPr>
            <a:picLocks noChangeAspect="1"/>
          </p:cNvPicPr>
          <p:nvPr/>
        </p:nvPicPr>
        <p:blipFill>
          <a:blip r:embed="rId3" cstate="print"/>
          <a:stretch>
            <a:fillRect/>
          </a:stretch>
        </p:blipFill>
        <p:spPr>
          <a:xfrm>
            <a:off x="5214942" y="3284984"/>
            <a:ext cx="3929057" cy="3573016"/>
          </a:xfrm>
          <a:prstGeom prst="rect">
            <a:avLst/>
          </a:prstGeom>
        </p:spPr>
      </p:pic>
      <p:sp>
        <p:nvSpPr>
          <p:cNvPr id="5" name="Title 3"/>
          <p:cNvSpPr>
            <a:spLocks noGrp="1"/>
          </p:cNvSpPr>
          <p:nvPr>
            <p:ph type="title"/>
          </p:nvPr>
        </p:nvSpPr>
        <p:spPr/>
        <p:txBody>
          <a:bodyPr>
            <a:normAutofit/>
          </a:bodyPr>
          <a:lstStyle/>
          <a:p>
            <a:r>
              <a:rPr lang="en-GB" dirty="0" smtClean="0"/>
              <a:t>The process</a:t>
            </a:r>
            <a:endParaRPr lang="en-GB" dirty="0"/>
          </a:p>
        </p:txBody>
      </p:sp>
      <p:sp>
        <p:nvSpPr>
          <p:cNvPr id="4" name="Content Placeholder 3"/>
          <p:cNvSpPr>
            <a:spLocks noGrp="1"/>
          </p:cNvSpPr>
          <p:nvPr>
            <p:ph idx="1"/>
          </p:nvPr>
        </p:nvSpPr>
        <p:spPr/>
        <p:txBody>
          <a:bodyPr/>
          <a:lstStyle/>
          <a:p>
            <a:r>
              <a:rPr lang="en-AU" sz="2800" dirty="0" smtClean="0"/>
              <a:t>Designated health and safety officers</a:t>
            </a:r>
            <a:endParaRPr lang="en-GB" sz="2800" dirty="0" smtClean="0"/>
          </a:p>
          <a:p>
            <a:r>
              <a:rPr lang="en-AU" sz="2800" dirty="0" smtClean="0"/>
              <a:t>Health and safety representatives</a:t>
            </a:r>
            <a:endParaRPr lang="en-GB" sz="2800" dirty="0" smtClean="0"/>
          </a:p>
          <a:p>
            <a:r>
              <a:rPr lang="en-AU" sz="2800" dirty="0" smtClean="0"/>
              <a:t>Supervisors</a:t>
            </a:r>
            <a:endParaRPr lang="en-GB" sz="2800" dirty="0" smtClean="0"/>
          </a:p>
          <a:p>
            <a:r>
              <a:rPr lang="en-AU" sz="2800" dirty="0" smtClean="0"/>
              <a:t>Managers</a:t>
            </a:r>
            <a:endParaRPr lang="en-GB" sz="2800" dirty="0" smtClean="0"/>
          </a:p>
          <a:p>
            <a:r>
              <a:rPr lang="en-AU" sz="2800" dirty="0" smtClean="0"/>
              <a:t>Team leaders</a:t>
            </a:r>
            <a:endParaRPr lang="en-GB" sz="2800" dirty="0" smtClean="0"/>
          </a:p>
          <a:p>
            <a:r>
              <a:rPr lang="en-AU" sz="2800" dirty="0" smtClean="0"/>
              <a:t>Other persons </a:t>
            </a:r>
            <a:r>
              <a:rPr lang="en-AU" sz="2800" dirty="0" smtClean="0"/>
              <a:t>authorised.</a:t>
            </a:r>
            <a:endParaRPr lang="en-GB" sz="2800" dirty="0" smtClean="0"/>
          </a:p>
          <a:p>
            <a:pPr>
              <a:buNone/>
            </a:pPr>
            <a:endParaRPr lang="en-GB"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332656"/>
            <a:ext cx="7858125" cy="1143000"/>
          </a:xfrm>
        </p:spPr>
        <p:txBody>
          <a:bodyPr>
            <a:normAutofit fontScale="90000"/>
          </a:bodyPr>
          <a:lstStyle/>
          <a:p>
            <a:r>
              <a:rPr lang="en-AU" dirty="0" smtClean="0"/>
              <a:t>Workplace hazard inspection TEMPLATE</a:t>
            </a:r>
          </a:p>
        </p:txBody>
      </p:sp>
      <p:graphicFrame>
        <p:nvGraphicFramePr>
          <p:cNvPr id="2" name="Table 1"/>
          <p:cNvGraphicFramePr>
            <a:graphicFrameLocks noGrp="1"/>
          </p:cNvGraphicFramePr>
          <p:nvPr>
            <p:extLst>
              <p:ext uri="{D42A27DB-BD31-4B8C-83A1-F6EECF244321}">
                <p14:modId xmlns:p14="http://schemas.microsoft.com/office/powerpoint/2010/main" val="30115750"/>
              </p:ext>
            </p:extLst>
          </p:nvPr>
        </p:nvGraphicFramePr>
        <p:xfrm>
          <a:off x="827584" y="1988842"/>
          <a:ext cx="7200800" cy="2808310"/>
        </p:xfrm>
        <a:graphic>
          <a:graphicData uri="http://schemas.openxmlformats.org/drawingml/2006/table">
            <a:tbl>
              <a:tblPr firstRow="1" firstCol="1" bandRow="1"/>
              <a:tblGrid>
                <a:gridCol w="3600400"/>
                <a:gridCol w="3600400"/>
              </a:tblGrid>
              <a:tr h="561662">
                <a:tc>
                  <a:txBody>
                    <a:bodyPr/>
                    <a:lstStyle/>
                    <a:p>
                      <a:pPr>
                        <a:lnSpc>
                          <a:spcPct val="115000"/>
                        </a:lnSpc>
                        <a:spcBef>
                          <a:spcPts val="200"/>
                        </a:spcBef>
                        <a:spcAft>
                          <a:spcPts val="200"/>
                        </a:spcAft>
                      </a:pPr>
                      <a:r>
                        <a:rPr lang="en-AU" sz="1100" dirty="0">
                          <a:effectLst/>
                          <a:latin typeface="Calibri"/>
                          <a:ea typeface="Calibri"/>
                          <a:cs typeface="Times New Roman"/>
                        </a:rPr>
                        <a:t>Contact Officer  </a:t>
                      </a:r>
                      <a:endParaRPr lang="en-GB" sz="1100" dirty="0">
                        <a:effectLst/>
                        <a:latin typeface="Calibri"/>
                        <a:ea typeface="Calibri"/>
                        <a:cs typeface="Times New Roman"/>
                      </a:endParaRPr>
                    </a:p>
                  </a:txBody>
                  <a:tcPr marL="68580" marR="68580" marT="0" marB="0">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2DBDB"/>
                    </a:solidFill>
                  </a:tcPr>
                </a:tc>
                <a:tc>
                  <a:txBody>
                    <a:bodyPr/>
                    <a:lstStyle/>
                    <a:p>
                      <a:pPr>
                        <a:lnSpc>
                          <a:spcPct val="115000"/>
                        </a:lnSpc>
                        <a:spcBef>
                          <a:spcPts val="200"/>
                        </a:spcBef>
                        <a:spcAft>
                          <a:spcPts val="200"/>
                        </a:spcAft>
                      </a:pPr>
                      <a:r>
                        <a:rPr lang="en-AU" sz="1100">
                          <a:effectLst/>
                          <a:latin typeface="Calibri"/>
                          <a:ea typeface="Calibri"/>
                          <a:cs typeface="Times New Roman"/>
                        </a:rPr>
                        <a:t>WHS Officer - xxxxx</a:t>
                      </a:r>
                      <a:endParaRPr lang="en-GB" sz="1100">
                        <a:effectLst/>
                        <a:latin typeface="Calibri"/>
                        <a:ea typeface="Calibri"/>
                        <a:cs typeface="Times New Roman"/>
                      </a:endParaRPr>
                    </a:p>
                  </a:txBody>
                  <a:tcPr marL="68580" marR="68580" marT="0" marB="0">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2DBDB"/>
                    </a:solidFill>
                  </a:tcPr>
                </a:tc>
              </a:tr>
              <a:tr h="561662">
                <a:tc>
                  <a:txBody>
                    <a:bodyPr/>
                    <a:lstStyle/>
                    <a:p>
                      <a:pPr>
                        <a:lnSpc>
                          <a:spcPct val="115000"/>
                        </a:lnSpc>
                        <a:spcBef>
                          <a:spcPts val="200"/>
                        </a:spcBef>
                        <a:spcAft>
                          <a:spcPts val="200"/>
                        </a:spcAft>
                      </a:pPr>
                      <a:r>
                        <a:rPr lang="en-AU" sz="1100">
                          <a:effectLst/>
                          <a:latin typeface="Calibri"/>
                          <a:ea typeface="Calibri"/>
                          <a:cs typeface="Times New Roman"/>
                        </a:rPr>
                        <a:t>Approval Date</a:t>
                      </a:r>
                      <a:endParaRPr lang="en-GB" sz="1100">
                        <a:effectLst/>
                        <a:latin typeface="Calibri"/>
                        <a:ea typeface="Calibri"/>
                        <a:cs typeface="Times New Roman"/>
                      </a:endParaRPr>
                    </a:p>
                  </a:txBody>
                  <a:tcPr marL="68580" marR="68580" marT="0" marB="0">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2DBDB"/>
                    </a:solidFill>
                  </a:tcPr>
                </a:tc>
                <a:tc>
                  <a:txBody>
                    <a:bodyPr/>
                    <a:lstStyle/>
                    <a:p>
                      <a:pPr>
                        <a:lnSpc>
                          <a:spcPct val="115000"/>
                        </a:lnSpc>
                        <a:spcBef>
                          <a:spcPts val="200"/>
                        </a:spcBef>
                        <a:spcAft>
                          <a:spcPts val="200"/>
                        </a:spcAft>
                      </a:pPr>
                      <a:r>
                        <a:rPr lang="en-AU" sz="1100" dirty="0">
                          <a:effectLst/>
                          <a:latin typeface="Calibri"/>
                          <a:ea typeface="Calibri"/>
                          <a:cs typeface="Times New Roman"/>
                        </a:rPr>
                        <a:t>XX / XX / XXXX</a:t>
                      </a:r>
                      <a:endParaRPr lang="en-GB" sz="1100" dirty="0">
                        <a:effectLst/>
                        <a:latin typeface="Calibri"/>
                        <a:ea typeface="Calibri"/>
                        <a:cs typeface="Times New Roman"/>
                      </a:endParaRPr>
                    </a:p>
                  </a:txBody>
                  <a:tcPr marL="68580" marR="68580" marT="0" marB="0">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2DBDB"/>
                    </a:solidFill>
                  </a:tcPr>
                </a:tc>
              </a:tr>
              <a:tr h="561662">
                <a:tc>
                  <a:txBody>
                    <a:bodyPr/>
                    <a:lstStyle/>
                    <a:p>
                      <a:pPr>
                        <a:lnSpc>
                          <a:spcPct val="115000"/>
                        </a:lnSpc>
                        <a:spcBef>
                          <a:spcPts val="200"/>
                        </a:spcBef>
                        <a:spcAft>
                          <a:spcPts val="200"/>
                        </a:spcAft>
                      </a:pPr>
                      <a:r>
                        <a:rPr lang="en-AU" sz="1100" dirty="0">
                          <a:effectLst/>
                          <a:latin typeface="Calibri"/>
                          <a:ea typeface="Calibri"/>
                          <a:cs typeface="Times New Roman"/>
                        </a:rPr>
                        <a:t>Approval Authority </a:t>
                      </a:r>
                      <a:endParaRPr lang="en-GB" sz="1100" dirty="0">
                        <a:effectLst/>
                        <a:latin typeface="Calibri"/>
                        <a:ea typeface="Calibri"/>
                        <a:cs typeface="Times New Roman"/>
                      </a:endParaRPr>
                    </a:p>
                  </a:txBody>
                  <a:tcPr marL="68580" marR="68580" marT="0" marB="0">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2DBDB"/>
                    </a:solidFill>
                  </a:tcPr>
                </a:tc>
                <a:tc>
                  <a:txBody>
                    <a:bodyPr/>
                    <a:lstStyle/>
                    <a:p>
                      <a:pPr>
                        <a:lnSpc>
                          <a:spcPct val="115000"/>
                        </a:lnSpc>
                        <a:spcBef>
                          <a:spcPts val="200"/>
                        </a:spcBef>
                        <a:spcAft>
                          <a:spcPts val="200"/>
                        </a:spcAft>
                      </a:pPr>
                      <a:r>
                        <a:rPr lang="en-AU" sz="1100" dirty="0">
                          <a:effectLst/>
                          <a:latin typeface="Calibri"/>
                          <a:ea typeface="Calibri"/>
                          <a:cs typeface="Times New Roman"/>
                        </a:rPr>
                        <a:t>Director - Facilities Management   </a:t>
                      </a:r>
                      <a:endParaRPr lang="en-GB" sz="1100" dirty="0">
                        <a:effectLst/>
                        <a:latin typeface="Calibri"/>
                        <a:ea typeface="Calibri"/>
                        <a:cs typeface="Times New Roman"/>
                      </a:endParaRPr>
                    </a:p>
                  </a:txBody>
                  <a:tcPr marL="68580" marR="68580" marT="0" marB="0">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2DBDB"/>
                    </a:solidFill>
                  </a:tcPr>
                </a:tc>
              </a:tr>
              <a:tr h="561662">
                <a:tc>
                  <a:txBody>
                    <a:bodyPr/>
                    <a:lstStyle/>
                    <a:p>
                      <a:pPr>
                        <a:lnSpc>
                          <a:spcPct val="115000"/>
                        </a:lnSpc>
                        <a:spcBef>
                          <a:spcPts val="200"/>
                        </a:spcBef>
                        <a:spcAft>
                          <a:spcPts val="200"/>
                        </a:spcAft>
                      </a:pPr>
                      <a:r>
                        <a:rPr lang="en-AU" sz="1100">
                          <a:effectLst/>
                          <a:latin typeface="Calibri"/>
                          <a:ea typeface="Calibri"/>
                          <a:cs typeface="Times New Roman"/>
                        </a:rPr>
                        <a:t>Date of Next Review   </a:t>
                      </a:r>
                      <a:endParaRPr lang="en-GB" sz="1100">
                        <a:effectLst/>
                        <a:latin typeface="Calibri"/>
                        <a:ea typeface="Calibri"/>
                        <a:cs typeface="Times New Roman"/>
                      </a:endParaRPr>
                    </a:p>
                  </a:txBody>
                  <a:tcPr marL="68580" marR="68580" marT="0" marB="0">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2DBDB"/>
                    </a:solidFill>
                  </a:tcPr>
                </a:tc>
                <a:tc>
                  <a:txBody>
                    <a:bodyPr/>
                    <a:lstStyle/>
                    <a:p>
                      <a:pPr>
                        <a:lnSpc>
                          <a:spcPct val="115000"/>
                        </a:lnSpc>
                        <a:spcBef>
                          <a:spcPts val="200"/>
                        </a:spcBef>
                        <a:spcAft>
                          <a:spcPts val="200"/>
                        </a:spcAft>
                      </a:pPr>
                      <a:r>
                        <a:rPr lang="en-AU" sz="1100" dirty="0">
                          <a:effectLst/>
                          <a:latin typeface="Calibri"/>
                          <a:ea typeface="Calibri"/>
                          <a:cs typeface="Times New Roman"/>
                        </a:rPr>
                        <a:t>XX / XX / XXXX</a:t>
                      </a:r>
                      <a:endParaRPr lang="en-GB" sz="1100" dirty="0">
                        <a:effectLst/>
                        <a:latin typeface="Calibri"/>
                        <a:ea typeface="Calibri"/>
                        <a:cs typeface="Times New Roman"/>
                      </a:endParaRPr>
                    </a:p>
                  </a:txBody>
                  <a:tcPr marL="68580" marR="68580" marT="0" marB="0">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2DBDB"/>
                    </a:solidFill>
                  </a:tcPr>
                </a:tc>
              </a:tr>
              <a:tr h="561662">
                <a:tc>
                  <a:txBody>
                    <a:bodyPr/>
                    <a:lstStyle/>
                    <a:p>
                      <a:pPr>
                        <a:lnSpc>
                          <a:spcPct val="115000"/>
                        </a:lnSpc>
                        <a:spcBef>
                          <a:spcPts val="200"/>
                        </a:spcBef>
                        <a:spcAft>
                          <a:spcPts val="200"/>
                        </a:spcAft>
                      </a:pPr>
                      <a:r>
                        <a:rPr lang="en-AU" sz="1100">
                          <a:effectLst/>
                          <a:latin typeface="Calibri"/>
                          <a:ea typeface="Calibri"/>
                          <a:cs typeface="Times New Roman"/>
                        </a:rPr>
                        <a:t>Document Identification  </a:t>
                      </a:r>
                      <a:endParaRPr lang="en-GB" sz="1100">
                        <a:effectLst/>
                        <a:latin typeface="Calibri"/>
                        <a:ea typeface="Calibri"/>
                        <a:cs typeface="Times New Roman"/>
                      </a:endParaRPr>
                    </a:p>
                  </a:txBody>
                  <a:tcPr marL="68580" marR="68580" marT="0" marB="0">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2DBDB"/>
                    </a:solidFill>
                  </a:tcPr>
                </a:tc>
                <a:tc>
                  <a:txBody>
                    <a:bodyPr/>
                    <a:lstStyle/>
                    <a:p>
                      <a:pPr>
                        <a:lnSpc>
                          <a:spcPct val="115000"/>
                        </a:lnSpc>
                        <a:spcBef>
                          <a:spcPts val="200"/>
                        </a:spcBef>
                        <a:spcAft>
                          <a:spcPts val="200"/>
                        </a:spcAft>
                      </a:pPr>
                      <a:r>
                        <a:rPr lang="en-AU" sz="1100" dirty="0">
                          <a:effectLst/>
                          <a:latin typeface="Calibri"/>
                          <a:ea typeface="Calibri"/>
                          <a:cs typeface="Times New Roman"/>
                        </a:rPr>
                        <a:t>ABC / 123</a:t>
                      </a:r>
                      <a:endParaRPr lang="en-GB" sz="1100" dirty="0">
                        <a:effectLst/>
                        <a:latin typeface="Calibri"/>
                        <a:ea typeface="Calibri"/>
                        <a:cs typeface="Times New Roman"/>
                      </a:endParaRPr>
                    </a:p>
                  </a:txBody>
                  <a:tcPr marL="68580" marR="68580" marT="0" marB="0">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2DBDB"/>
                    </a:solidFill>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332656"/>
            <a:ext cx="7858125" cy="1143000"/>
          </a:xfrm>
        </p:spPr>
        <p:txBody>
          <a:bodyPr>
            <a:normAutofit fontScale="90000"/>
          </a:bodyPr>
          <a:lstStyle/>
          <a:p>
            <a:r>
              <a:rPr lang="en-AU" dirty="0" smtClean="0"/>
              <a:t>Some definitions </a:t>
            </a:r>
            <a:r>
              <a:rPr lang="en-AU" dirty="0" smtClean="0"/>
              <a:t>used in the assessment</a:t>
            </a:r>
          </a:p>
        </p:txBody>
      </p:sp>
      <p:pic>
        <p:nvPicPr>
          <p:cNvPr id="4098" name="Picture 2"/>
          <p:cNvPicPr>
            <a:picLocks noChangeAspect="1" noChangeArrowheads="1"/>
          </p:cNvPicPr>
          <p:nvPr/>
        </p:nvPicPr>
        <p:blipFill>
          <a:blip r:embed="rId3" cstate="print"/>
          <a:srcRect/>
          <a:stretch>
            <a:fillRect/>
          </a:stretch>
        </p:blipFill>
        <p:spPr bwMode="auto">
          <a:xfrm>
            <a:off x="1115616" y="1628800"/>
            <a:ext cx="6800343" cy="4644925"/>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check_off_with_pencil_800_wht.png"/>
          <p:cNvPicPr/>
          <p:nvPr/>
        </p:nvPicPr>
        <p:blipFill>
          <a:blip r:embed="rId3" cstate="print"/>
          <a:stretch>
            <a:fillRect/>
          </a:stretch>
        </p:blipFill>
        <p:spPr>
          <a:xfrm>
            <a:off x="5148064" y="2276872"/>
            <a:ext cx="3447420" cy="3672408"/>
          </a:xfrm>
          <a:prstGeom prst="rect">
            <a:avLst/>
          </a:prstGeom>
        </p:spPr>
      </p:pic>
      <p:sp>
        <p:nvSpPr>
          <p:cNvPr id="5" name="Title 3"/>
          <p:cNvSpPr>
            <a:spLocks noGrp="1"/>
          </p:cNvSpPr>
          <p:nvPr>
            <p:ph type="title"/>
          </p:nvPr>
        </p:nvSpPr>
        <p:spPr/>
        <p:txBody>
          <a:bodyPr>
            <a:normAutofit/>
          </a:bodyPr>
          <a:lstStyle/>
          <a:p>
            <a:r>
              <a:rPr lang="en-GB" dirty="0" smtClean="0"/>
              <a:t>Operating </a:t>
            </a:r>
            <a:r>
              <a:rPr lang="en-GB" dirty="0" smtClean="0"/>
              <a:t>suggestions</a:t>
            </a:r>
            <a:endParaRPr lang="en-GB" dirty="0"/>
          </a:p>
        </p:txBody>
      </p:sp>
      <p:sp>
        <p:nvSpPr>
          <p:cNvPr id="4" name="Content Placeholder 3"/>
          <p:cNvSpPr>
            <a:spLocks noGrp="1"/>
          </p:cNvSpPr>
          <p:nvPr>
            <p:ph idx="1"/>
          </p:nvPr>
        </p:nvSpPr>
        <p:spPr>
          <a:xfrm>
            <a:off x="457200" y="1600200"/>
            <a:ext cx="5122912" cy="4525963"/>
          </a:xfrm>
        </p:spPr>
        <p:txBody>
          <a:bodyPr/>
          <a:lstStyle/>
          <a:p>
            <a:pPr marL="0" indent="0">
              <a:buNone/>
            </a:pPr>
            <a:r>
              <a:rPr lang="en-AU" b="1" dirty="0" smtClean="0"/>
              <a:t>Operations suggestions include:</a:t>
            </a:r>
          </a:p>
          <a:p>
            <a:r>
              <a:rPr lang="en-AU" dirty="0" smtClean="0"/>
              <a:t>The </a:t>
            </a:r>
            <a:r>
              <a:rPr lang="en-AU" dirty="0" smtClean="0"/>
              <a:t>inspection program</a:t>
            </a:r>
            <a:endParaRPr lang="en-GB" dirty="0" smtClean="0"/>
          </a:p>
          <a:p>
            <a:r>
              <a:rPr lang="en-AU" dirty="0" smtClean="0"/>
              <a:t>Specific responsibilities</a:t>
            </a:r>
            <a:endParaRPr lang="en-GB" dirty="0" smtClean="0"/>
          </a:p>
          <a:p>
            <a:r>
              <a:rPr lang="en-AU" dirty="0" smtClean="0"/>
              <a:t>Inspection checklist</a:t>
            </a:r>
            <a:endParaRPr lang="en-GB" dirty="0" smtClean="0"/>
          </a:p>
          <a:p>
            <a:endParaRPr lang="en-GB"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1B</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a:picLocks noChangeAspect="1"/>
          </p:cNvPicPr>
          <p:nvPr/>
        </p:nvPicPr>
        <p:blipFill>
          <a:blip r:embed="rId3" cstate="print"/>
          <a:stretch>
            <a:fillRect/>
          </a:stretch>
        </p:blipFill>
        <p:spPr>
          <a:xfrm>
            <a:off x="0" y="2463800"/>
            <a:ext cx="4394200" cy="4394200"/>
          </a:xfrm>
          <a:prstGeom prst="rect">
            <a:avLst/>
          </a:prstGeom>
        </p:spPr>
      </p:pic>
      <p:sp>
        <p:nvSpPr>
          <p:cNvPr id="5" name="Title 3"/>
          <p:cNvSpPr>
            <a:spLocks noGrp="1"/>
          </p:cNvSpPr>
          <p:nvPr>
            <p:ph type="title"/>
          </p:nvPr>
        </p:nvSpPr>
        <p:spPr>
          <a:xfrm>
            <a:off x="467544" y="332656"/>
            <a:ext cx="7858125" cy="1143000"/>
          </a:xfrm>
        </p:spPr>
        <p:txBody>
          <a:bodyPr>
            <a:normAutofit fontScale="90000"/>
          </a:bodyPr>
          <a:lstStyle/>
          <a:p>
            <a:r>
              <a:rPr lang="en-AU" dirty="0" smtClean="0">
                <a:solidFill>
                  <a:srgbClr val="FF0000"/>
                </a:solidFill>
                <a:latin typeface="Calibri" pitchFamily="34" charset="0"/>
                <a:ea typeface="Calibri" pitchFamily="34" charset="0"/>
                <a:cs typeface="Times New Roman" pitchFamily="18" charset="0"/>
              </a:rPr>
              <a:t>Develop operational strategies and procedures</a:t>
            </a:r>
          </a:p>
        </p:txBody>
      </p:sp>
      <p:sp>
        <p:nvSpPr>
          <p:cNvPr id="6" name="TextBox 5"/>
          <p:cNvSpPr txBox="1"/>
          <p:nvPr/>
        </p:nvSpPr>
        <p:spPr>
          <a:xfrm>
            <a:off x="4572000" y="2564904"/>
            <a:ext cx="4248472" cy="2677656"/>
          </a:xfrm>
          <a:prstGeom prst="rect">
            <a:avLst/>
          </a:prstGeom>
          <a:noFill/>
        </p:spPr>
        <p:txBody>
          <a:bodyPr wrap="square" rtlCol="0">
            <a:spAutoFit/>
          </a:bodyPr>
          <a:lstStyle/>
          <a:p>
            <a:r>
              <a:rPr lang="en-AU" sz="2800" b="1" dirty="0" smtClean="0">
                <a:latin typeface="+mj-lt"/>
              </a:rPr>
              <a:t>1.3. </a:t>
            </a:r>
            <a:r>
              <a:rPr lang="en-AU" sz="2800" dirty="0" smtClean="0">
                <a:latin typeface="+mj-lt"/>
              </a:rPr>
              <a:t>Develop a quality system for the business in line with industry standards, compliance requirements and cultural criteria</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AU" dirty="0" smtClean="0"/>
              <a:t>Quality </a:t>
            </a:r>
            <a:r>
              <a:rPr lang="en-AU" dirty="0" smtClean="0"/>
              <a:t>system</a:t>
            </a:r>
            <a:endParaRPr lang="en-GB" dirty="0"/>
          </a:p>
        </p:txBody>
      </p:sp>
      <p:sp>
        <p:nvSpPr>
          <p:cNvPr id="5" name="Content Placeholder 4"/>
          <p:cNvSpPr>
            <a:spLocks noGrp="1"/>
          </p:cNvSpPr>
          <p:nvPr>
            <p:ph idx="1"/>
          </p:nvPr>
        </p:nvSpPr>
        <p:spPr/>
        <p:txBody>
          <a:bodyPr>
            <a:normAutofit/>
          </a:bodyPr>
          <a:lstStyle/>
          <a:p>
            <a:pPr marL="0" indent="0">
              <a:buNone/>
            </a:pPr>
            <a:r>
              <a:rPr lang="en-AU" sz="2800" b="1" dirty="0" smtClean="0"/>
              <a:t>Quality systems may include:</a:t>
            </a:r>
          </a:p>
          <a:p>
            <a:r>
              <a:rPr lang="en-AU" sz="2800" dirty="0" smtClean="0"/>
              <a:t>Manual </a:t>
            </a:r>
            <a:r>
              <a:rPr lang="en-AU" sz="2800" dirty="0" smtClean="0"/>
              <a:t>or computer quality control systems</a:t>
            </a:r>
            <a:endParaRPr lang="en-GB" sz="2800" dirty="0" smtClean="0"/>
          </a:p>
          <a:p>
            <a:r>
              <a:rPr lang="en-AU" sz="2800" dirty="0" smtClean="0"/>
              <a:t>Quality assurance/management approaches</a:t>
            </a:r>
            <a:endParaRPr lang="en-GB" sz="2800" dirty="0" smtClean="0"/>
          </a:p>
          <a:p>
            <a:r>
              <a:rPr lang="en-AU" sz="2800" dirty="0" smtClean="0"/>
              <a:t>Random inspections and </a:t>
            </a:r>
            <a:r>
              <a:rPr lang="en-AU" sz="2800" dirty="0" smtClean="0"/>
              <a:t>assessments</a:t>
            </a:r>
            <a:endParaRPr lang="en-GB" sz="2800" dirty="0" smtClean="0"/>
          </a:p>
          <a:p>
            <a:r>
              <a:rPr lang="en-AU" sz="2800" dirty="0" smtClean="0"/>
              <a:t>Random inspections and assessments of processes against standards</a:t>
            </a:r>
            <a:endParaRPr lang="en-GB" sz="2800" dirty="0" smtClean="0"/>
          </a:p>
          <a:p>
            <a:r>
              <a:rPr lang="en-AU" sz="2800" dirty="0" smtClean="0"/>
              <a:t>Random sampling and follow-up of </a:t>
            </a:r>
            <a:r>
              <a:rPr lang="en-AU" sz="2800" dirty="0" smtClean="0"/>
              <a:t>customers.</a:t>
            </a:r>
            <a:endParaRPr lang="en-GB" sz="28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Activity </a:t>
            </a:r>
            <a:r>
              <a:rPr lang="en-GB" dirty="0" smtClean="0"/>
              <a:t>1C</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smtClean="0">
                <a:solidFill>
                  <a:srgbClr val="FF0000"/>
                </a:solidFill>
                <a:latin typeface="Calibri" pitchFamily="34" charset="0"/>
                <a:ea typeface="Calibri" pitchFamily="34" charset="0"/>
                <a:cs typeface="Times New Roman" pitchFamily="18" charset="0"/>
              </a:rPr>
              <a:t>Develop operational strategies and procedures</a:t>
            </a:r>
          </a:p>
        </p:txBody>
      </p:sp>
      <p:sp>
        <p:nvSpPr>
          <p:cNvPr id="7" name="Content Placeholder 6"/>
          <p:cNvSpPr>
            <a:spLocks noGrp="1"/>
          </p:cNvSpPr>
          <p:nvPr>
            <p:ph idx="1"/>
          </p:nvPr>
        </p:nvSpPr>
        <p:spPr>
          <a:xfrm>
            <a:off x="4788024" y="2492896"/>
            <a:ext cx="3898776" cy="3633267"/>
          </a:xfrm>
        </p:spPr>
        <p:txBody>
          <a:bodyPr/>
          <a:lstStyle/>
          <a:p>
            <a:pPr>
              <a:buNone/>
            </a:pPr>
            <a:r>
              <a:rPr lang="en-AU" b="1" dirty="0" smtClean="0"/>
              <a:t>	1.4 </a:t>
            </a:r>
            <a:r>
              <a:rPr lang="en-AU" dirty="0" smtClean="0"/>
              <a:t>Develop performance measures and operational targets to conform to the business plan</a:t>
            </a:r>
          </a:p>
          <a:p>
            <a:endParaRPr lang="en-GB" dirty="0"/>
          </a:p>
        </p:txBody>
      </p:sp>
      <p:pic>
        <p:nvPicPr>
          <p:cNvPr id="4" name="Picture 3" descr="Fotolia_5090081_XS.jpg"/>
          <p:cNvPicPr>
            <a:picLocks noChangeAspect="1"/>
          </p:cNvPicPr>
          <p:nvPr/>
        </p:nvPicPr>
        <p:blipFill>
          <a:blip r:embed="rId3" cstate="print"/>
          <a:stretch>
            <a:fillRect/>
          </a:stretch>
        </p:blipFill>
        <p:spPr>
          <a:xfrm>
            <a:off x="0" y="3429000"/>
            <a:ext cx="4394200" cy="3429000"/>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reading_a_book_PA_500_wht.gif"/>
          <p:cNvPicPr>
            <a:picLocks noChangeAspect="1"/>
          </p:cNvPicPr>
          <p:nvPr/>
        </p:nvPicPr>
        <p:blipFill>
          <a:blip r:embed="rId3" cstate="print"/>
          <a:stretch>
            <a:fillRect/>
          </a:stretch>
        </p:blipFill>
        <p:spPr>
          <a:xfrm>
            <a:off x="2339752" y="3733800"/>
            <a:ext cx="4762500" cy="3124200"/>
          </a:xfrm>
          <a:prstGeom prst="rect">
            <a:avLst/>
          </a:prstGeom>
        </p:spPr>
      </p:pic>
      <p:sp>
        <p:nvSpPr>
          <p:cNvPr id="5" name="Title 3"/>
          <p:cNvSpPr>
            <a:spLocks noGrp="1"/>
          </p:cNvSpPr>
          <p:nvPr>
            <p:ph type="title"/>
          </p:nvPr>
        </p:nvSpPr>
        <p:spPr/>
        <p:txBody>
          <a:bodyPr>
            <a:normAutofit fontScale="90000"/>
          </a:bodyPr>
          <a:lstStyle/>
          <a:p>
            <a:r>
              <a:rPr lang="en-AU" dirty="0" smtClean="0"/>
              <a:t>Performance measurement in the organisation </a:t>
            </a:r>
            <a:br>
              <a:rPr lang="en-AU" dirty="0" smtClean="0"/>
            </a:br>
            <a:endParaRPr lang="en-AU" sz="2200" dirty="0" smtClean="0"/>
          </a:p>
        </p:txBody>
      </p:sp>
      <p:sp>
        <p:nvSpPr>
          <p:cNvPr id="4" name="Content Placeholder 3"/>
          <p:cNvSpPr>
            <a:spLocks noGrp="1"/>
          </p:cNvSpPr>
          <p:nvPr>
            <p:ph idx="1"/>
          </p:nvPr>
        </p:nvSpPr>
        <p:spPr/>
        <p:txBody>
          <a:bodyPr/>
          <a:lstStyle/>
          <a:p>
            <a:pPr>
              <a:buNone/>
            </a:pPr>
            <a:r>
              <a:rPr lang="en-AU" dirty="0" smtClean="0"/>
              <a:t>	</a:t>
            </a:r>
            <a:r>
              <a:rPr lang="en-AU" sz="2800" dirty="0" smtClean="0"/>
              <a:t>Organisations usually develop their own categories of performance measurement as they relate to specific targets. These can be grouped as “characteristics” of performance measurement</a:t>
            </a:r>
            <a:endParaRPr lang="en-GB"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AU" dirty="0" smtClean="0"/>
              <a:t>SMART </a:t>
            </a:r>
            <a:r>
              <a:rPr lang="en-AU" dirty="0" smtClean="0"/>
              <a:t>criteria</a:t>
            </a:r>
            <a:endParaRPr lang="en-GB" dirty="0"/>
          </a:p>
        </p:txBody>
      </p:sp>
      <p:sp>
        <p:nvSpPr>
          <p:cNvPr id="5" name="Content Placeholder 4"/>
          <p:cNvSpPr>
            <a:spLocks noGrp="1"/>
          </p:cNvSpPr>
          <p:nvPr>
            <p:ph idx="1"/>
          </p:nvPr>
        </p:nvSpPr>
        <p:spPr/>
        <p:txBody>
          <a:bodyPr/>
          <a:lstStyle/>
          <a:p>
            <a:endParaRPr lang="en-GB"/>
          </a:p>
        </p:txBody>
      </p:sp>
      <p:pic>
        <p:nvPicPr>
          <p:cNvPr id="6" name="Picture 5" descr="smart2.PNG"/>
          <p:cNvPicPr>
            <a:picLocks noChangeAspect="1"/>
          </p:cNvPicPr>
          <p:nvPr/>
        </p:nvPicPr>
        <p:blipFill>
          <a:blip r:embed="rId2" cstate="print"/>
          <a:stretch>
            <a:fillRect/>
          </a:stretch>
        </p:blipFill>
        <p:spPr>
          <a:xfrm>
            <a:off x="2483768" y="1484784"/>
            <a:ext cx="4393886" cy="4873677"/>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GB" dirty="0" smtClean="0"/>
              <a:t>Management </a:t>
            </a:r>
            <a:r>
              <a:rPr lang="en-GB" dirty="0" smtClean="0"/>
              <a:t>Performance Measures</a:t>
            </a:r>
            <a:endParaRPr lang="en-GB" dirty="0"/>
          </a:p>
        </p:txBody>
      </p:sp>
      <p:pic>
        <p:nvPicPr>
          <p:cNvPr id="5122" name="Picture 2"/>
          <p:cNvPicPr>
            <a:picLocks noChangeAspect="1" noChangeArrowheads="1"/>
          </p:cNvPicPr>
          <p:nvPr/>
        </p:nvPicPr>
        <p:blipFill>
          <a:blip r:embed="rId3" cstate="print"/>
          <a:srcRect/>
          <a:stretch>
            <a:fillRect/>
          </a:stretch>
        </p:blipFill>
        <p:spPr bwMode="auto">
          <a:xfrm>
            <a:off x="1835696" y="1556792"/>
            <a:ext cx="5557232" cy="497896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Activity </a:t>
            </a:r>
            <a:r>
              <a:rPr lang="en-GB" dirty="0" smtClean="0"/>
              <a:t>1D</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a:picLocks noChangeAspect="1"/>
          </p:cNvPicPr>
          <p:nvPr/>
        </p:nvPicPr>
        <p:blipFill>
          <a:blip r:embed="rId3" cstate="print"/>
          <a:stretch>
            <a:fillRect/>
          </a:stretch>
        </p:blipFill>
        <p:spPr>
          <a:xfrm>
            <a:off x="0" y="3643314"/>
            <a:ext cx="4394200" cy="3214686"/>
          </a:xfrm>
          <a:prstGeom prst="rect">
            <a:avLst/>
          </a:prstGeom>
        </p:spPr>
      </p:pic>
      <p:sp>
        <p:nvSpPr>
          <p:cNvPr id="5" name="Title 3"/>
          <p:cNvSpPr>
            <a:spLocks noGrp="1"/>
          </p:cNvSpPr>
          <p:nvPr>
            <p:ph type="title"/>
          </p:nvPr>
        </p:nvSpPr>
        <p:spPr/>
        <p:txBody>
          <a:bodyPr>
            <a:normAutofit fontScale="90000"/>
          </a:bodyPr>
          <a:lstStyle/>
          <a:p>
            <a:r>
              <a:rPr lang="en-AU" dirty="0" smtClean="0">
                <a:solidFill>
                  <a:srgbClr val="FF0000"/>
                </a:solidFill>
                <a:latin typeface="Calibri" pitchFamily="34" charset="0"/>
                <a:ea typeface="Calibri" pitchFamily="34" charset="0"/>
                <a:cs typeface="Times New Roman" pitchFamily="18" charset="0"/>
              </a:rPr>
              <a:t>Develop operational strategies and procedures</a:t>
            </a:r>
          </a:p>
        </p:txBody>
      </p:sp>
      <p:sp>
        <p:nvSpPr>
          <p:cNvPr id="8" name="Content Placeholder 7"/>
          <p:cNvSpPr>
            <a:spLocks noGrp="1"/>
          </p:cNvSpPr>
          <p:nvPr>
            <p:ph idx="1"/>
          </p:nvPr>
        </p:nvSpPr>
        <p:spPr>
          <a:xfrm>
            <a:off x="4572000" y="2276872"/>
            <a:ext cx="4114800" cy="3849291"/>
          </a:xfrm>
        </p:spPr>
        <p:txBody>
          <a:bodyPr/>
          <a:lstStyle/>
          <a:p>
            <a:pPr>
              <a:buNone/>
            </a:pPr>
            <a:r>
              <a:rPr lang="en-AU" b="1" dirty="0" smtClean="0"/>
              <a:t>	1.5 </a:t>
            </a:r>
            <a:r>
              <a:rPr lang="en-AU" dirty="0" smtClean="0"/>
              <a:t>Develop strategies for innovation, including utilisation of existing, new or emerging technologies, where practicable, to optimise business performance</a:t>
            </a:r>
          </a:p>
          <a:p>
            <a:endParaRPr lang="en-GB"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r>
              <a:rPr lang="en-AU" sz="4000" dirty="0" smtClean="0"/>
              <a:t>Strategies to </a:t>
            </a:r>
            <a:r>
              <a:rPr lang="en-AU" sz="4000" dirty="0" smtClean="0"/>
              <a:t>optimise business performance</a:t>
            </a:r>
            <a:endParaRPr lang="en-GB" sz="4000" dirty="0"/>
          </a:p>
        </p:txBody>
      </p:sp>
      <p:sp>
        <p:nvSpPr>
          <p:cNvPr id="5" name="Content Placeholder 4"/>
          <p:cNvSpPr>
            <a:spLocks noGrp="1"/>
          </p:cNvSpPr>
          <p:nvPr>
            <p:ph idx="1"/>
          </p:nvPr>
        </p:nvSpPr>
        <p:spPr/>
        <p:txBody>
          <a:bodyPr/>
          <a:lstStyle/>
          <a:p>
            <a:endParaRPr lang="en-GB" dirty="0"/>
          </a:p>
        </p:txBody>
      </p:sp>
      <p:pic>
        <p:nvPicPr>
          <p:cNvPr id="7170" name="Picture 2"/>
          <p:cNvPicPr>
            <a:picLocks noChangeAspect="1" noChangeArrowheads="1"/>
          </p:cNvPicPr>
          <p:nvPr/>
        </p:nvPicPr>
        <p:blipFill>
          <a:blip r:embed="rId2" cstate="print"/>
          <a:srcRect/>
          <a:stretch>
            <a:fillRect/>
          </a:stretch>
        </p:blipFill>
        <p:spPr bwMode="auto">
          <a:xfrm>
            <a:off x="1691680" y="1700808"/>
            <a:ext cx="5991225" cy="442915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street_sign_post_questions_800_wht.png"/>
          <p:cNvPicPr/>
          <p:nvPr/>
        </p:nvPicPr>
        <p:blipFill>
          <a:blip r:embed="rId3" cstate="print"/>
          <a:stretch>
            <a:fillRect/>
          </a:stretch>
        </p:blipFill>
        <p:spPr>
          <a:xfrm>
            <a:off x="4644008" y="3356992"/>
            <a:ext cx="2448272" cy="3501008"/>
          </a:xfrm>
          <a:prstGeom prst="rect">
            <a:avLst/>
          </a:prstGeom>
        </p:spPr>
      </p:pic>
      <p:sp>
        <p:nvSpPr>
          <p:cNvPr id="5" name="Title 3"/>
          <p:cNvSpPr>
            <a:spLocks noGrp="1"/>
          </p:cNvSpPr>
          <p:nvPr>
            <p:ph type="title"/>
          </p:nvPr>
        </p:nvSpPr>
        <p:spPr/>
        <p:txBody>
          <a:bodyPr>
            <a:normAutofit fontScale="90000"/>
          </a:bodyPr>
          <a:lstStyle/>
          <a:p>
            <a:r>
              <a:rPr lang="en-AU" dirty="0" smtClean="0"/>
              <a:t>How to determine what to achieve?</a:t>
            </a:r>
          </a:p>
        </p:txBody>
      </p:sp>
      <p:sp>
        <p:nvSpPr>
          <p:cNvPr id="4" name="Content Placeholder 3"/>
          <p:cNvSpPr>
            <a:spLocks noGrp="1"/>
          </p:cNvSpPr>
          <p:nvPr>
            <p:ph idx="1"/>
          </p:nvPr>
        </p:nvSpPr>
        <p:spPr/>
        <p:txBody>
          <a:bodyPr/>
          <a:lstStyle/>
          <a:p>
            <a:pPr>
              <a:buNone/>
            </a:pPr>
            <a:r>
              <a:rPr lang="en-AU" dirty="0" smtClean="0"/>
              <a:t>    In determining innovation in any environment, the first stage is to determine what is it that will optimise business performance?</a:t>
            </a:r>
            <a:endParaRPr lang="en-GB" dirty="0" smtClean="0"/>
          </a:p>
          <a:p>
            <a:endParaRPr lang="en-GB"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figure_holding_tablet_800_wht.png"/>
          <p:cNvPicPr/>
          <p:nvPr/>
        </p:nvPicPr>
        <p:blipFill>
          <a:blip r:embed="rId3" cstate="print"/>
          <a:stretch>
            <a:fillRect/>
          </a:stretch>
        </p:blipFill>
        <p:spPr>
          <a:xfrm>
            <a:off x="5436096" y="2857496"/>
            <a:ext cx="2748905" cy="3429024"/>
          </a:xfrm>
          <a:prstGeom prst="rect">
            <a:avLst/>
          </a:prstGeom>
        </p:spPr>
      </p:pic>
      <p:sp>
        <p:nvSpPr>
          <p:cNvPr id="5" name="Title 3"/>
          <p:cNvSpPr>
            <a:spLocks noGrp="1"/>
          </p:cNvSpPr>
          <p:nvPr>
            <p:ph type="title"/>
          </p:nvPr>
        </p:nvSpPr>
        <p:spPr/>
        <p:txBody>
          <a:bodyPr>
            <a:normAutofit fontScale="90000"/>
          </a:bodyPr>
          <a:lstStyle/>
          <a:p>
            <a:r>
              <a:rPr lang="en-AU" dirty="0" smtClean="0"/>
              <a:t>Utilisation of existing, new or emerging technologies</a:t>
            </a:r>
          </a:p>
        </p:txBody>
      </p:sp>
      <p:sp>
        <p:nvSpPr>
          <p:cNvPr id="4" name="Content Placeholder 3"/>
          <p:cNvSpPr>
            <a:spLocks noGrp="1"/>
          </p:cNvSpPr>
          <p:nvPr>
            <p:ph idx="1"/>
          </p:nvPr>
        </p:nvSpPr>
        <p:spPr/>
        <p:txBody>
          <a:bodyPr/>
          <a:lstStyle/>
          <a:p>
            <a:r>
              <a:rPr lang="en-AU" sz="2800" dirty="0" smtClean="0"/>
              <a:t>review</a:t>
            </a:r>
            <a:endParaRPr lang="en-AU" sz="2800" dirty="0" smtClean="0"/>
          </a:p>
          <a:p>
            <a:r>
              <a:rPr lang="en-AU" sz="2800" dirty="0" smtClean="0"/>
              <a:t>optimisation</a:t>
            </a:r>
          </a:p>
          <a:p>
            <a:r>
              <a:rPr lang="en-AU" sz="2800" dirty="0" smtClean="0"/>
              <a:t>assessment </a:t>
            </a:r>
          </a:p>
          <a:p>
            <a:r>
              <a:rPr lang="en-AU" sz="2800" dirty="0" smtClean="0"/>
              <a:t>performance measurement</a:t>
            </a:r>
            <a:endParaRPr lang="en-GB" dirty="0" smtClean="0"/>
          </a:p>
          <a:p>
            <a:endParaRPr lang="en-GB"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data_farming.JPG"/>
          <p:cNvPicPr>
            <a:picLocks noChangeAspect="1"/>
          </p:cNvPicPr>
          <p:nvPr/>
        </p:nvPicPr>
        <p:blipFill>
          <a:blip r:embed="rId3" cstate="print"/>
          <a:stretch>
            <a:fillRect/>
          </a:stretch>
        </p:blipFill>
        <p:spPr>
          <a:xfrm>
            <a:off x="4768965" y="4302538"/>
            <a:ext cx="3403436" cy="2555461"/>
          </a:xfrm>
          <a:prstGeom prst="rect">
            <a:avLst/>
          </a:prstGeom>
        </p:spPr>
      </p:pic>
      <p:sp>
        <p:nvSpPr>
          <p:cNvPr id="5" name="Title 3"/>
          <p:cNvSpPr>
            <a:spLocks noGrp="1"/>
          </p:cNvSpPr>
          <p:nvPr>
            <p:ph type="title"/>
          </p:nvPr>
        </p:nvSpPr>
        <p:spPr/>
        <p:txBody>
          <a:bodyPr>
            <a:normAutofit/>
          </a:bodyPr>
          <a:lstStyle/>
          <a:p>
            <a:pPr marL="355600" indent="-355600"/>
            <a:r>
              <a:rPr lang="en-AU" dirty="0" smtClean="0"/>
              <a:t>Aggregating data</a:t>
            </a:r>
          </a:p>
        </p:txBody>
      </p:sp>
      <p:sp>
        <p:nvSpPr>
          <p:cNvPr id="4" name="Content Placeholder 3"/>
          <p:cNvSpPr>
            <a:spLocks noGrp="1"/>
          </p:cNvSpPr>
          <p:nvPr>
            <p:ph idx="1"/>
          </p:nvPr>
        </p:nvSpPr>
        <p:spPr/>
        <p:txBody>
          <a:bodyPr/>
          <a:lstStyle/>
          <a:p>
            <a:pPr>
              <a:buNone/>
            </a:pPr>
            <a:r>
              <a:rPr lang="en-AU" dirty="0" smtClean="0"/>
              <a:t>	</a:t>
            </a:r>
            <a:r>
              <a:rPr lang="en-AU" sz="2800" dirty="0" smtClean="0"/>
              <a:t>It is especially important that technology used to develop strategies for innovation or to optimise business performance has the capacity to access the organisations existing performance data and the ability to evaluate its progress against the new or current goals.</a:t>
            </a:r>
            <a:endParaRPr lang="en-GB" sz="2800" dirty="0" smtClean="0"/>
          </a:p>
          <a:p>
            <a:endParaRPr lang="en-GB" sz="28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pPr marL="355600" indent="-355600"/>
            <a:r>
              <a:rPr lang="en-AU" dirty="0" smtClean="0"/>
              <a:t>Automated business performance model</a:t>
            </a:r>
          </a:p>
        </p:txBody>
      </p:sp>
      <p:sp>
        <p:nvSpPr>
          <p:cNvPr id="4" name="Content Placeholder 3"/>
          <p:cNvSpPr>
            <a:spLocks noGrp="1"/>
          </p:cNvSpPr>
          <p:nvPr>
            <p:ph idx="1"/>
          </p:nvPr>
        </p:nvSpPr>
        <p:spPr/>
        <p:txBody>
          <a:bodyPr/>
          <a:lstStyle/>
          <a:p>
            <a:endParaRPr lang="en-GB"/>
          </a:p>
        </p:txBody>
      </p:sp>
      <p:pic>
        <p:nvPicPr>
          <p:cNvPr id="8194" name="Picture 2"/>
          <p:cNvPicPr>
            <a:picLocks noChangeAspect="1" noChangeArrowheads="1"/>
          </p:cNvPicPr>
          <p:nvPr/>
        </p:nvPicPr>
        <p:blipFill>
          <a:blip r:embed="rId3" cstate="print"/>
          <a:srcRect/>
          <a:stretch>
            <a:fillRect/>
          </a:stretch>
        </p:blipFill>
        <p:spPr bwMode="auto">
          <a:xfrm>
            <a:off x="1691680" y="1628800"/>
            <a:ext cx="5661702" cy="453176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1E</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extLst>
      <p:ext uri="{BB962C8B-B14F-4D97-AF65-F5344CB8AC3E}">
        <p14:creationId xmlns:p14="http://schemas.microsoft.com/office/powerpoint/2010/main" val="11823691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6975"/>
            <a:ext cx="4394200" cy="4391025"/>
          </a:xfrm>
          <a:prstGeom prst="rect">
            <a:avLst/>
          </a:prstGeom>
        </p:spPr>
      </p:pic>
      <p:sp>
        <p:nvSpPr>
          <p:cNvPr id="5" name="Title 3"/>
          <p:cNvSpPr>
            <a:spLocks noGrp="1"/>
          </p:cNvSpPr>
          <p:nvPr>
            <p:ph type="title"/>
          </p:nvPr>
        </p:nvSpPr>
        <p:spPr/>
        <p:txBody>
          <a:bodyPr>
            <a:normAutofit fontScale="90000"/>
          </a:bodyPr>
          <a:lstStyle/>
          <a:p>
            <a:r>
              <a:rPr lang="en-AU" dirty="0" smtClean="0">
                <a:solidFill>
                  <a:srgbClr val="FF0000"/>
                </a:solidFill>
                <a:latin typeface="Calibri" pitchFamily="34" charset="0"/>
                <a:ea typeface="Calibri" pitchFamily="34" charset="0"/>
                <a:cs typeface="Times New Roman" pitchFamily="18" charset="0"/>
              </a:rPr>
              <a:t>Implement operational strategies and procedures</a:t>
            </a:r>
          </a:p>
        </p:txBody>
      </p:sp>
      <p:sp>
        <p:nvSpPr>
          <p:cNvPr id="8" name="Content Placeholder 7"/>
          <p:cNvSpPr>
            <a:spLocks noGrp="1"/>
          </p:cNvSpPr>
          <p:nvPr>
            <p:ph idx="1"/>
          </p:nvPr>
        </p:nvSpPr>
        <p:spPr>
          <a:xfrm>
            <a:off x="4499992" y="2060848"/>
            <a:ext cx="4186808" cy="4065315"/>
          </a:xfrm>
        </p:spPr>
        <p:txBody>
          <a:bodyPr/>
          <a:lstStyle/>
          <a:p>
            <a:pPr>
              <a:buNone/>
            </a:pPr>
            <a:r>
              <a:rPr lang="en-AU" b="1" dirty="0" smtClean="0"/>
              <a:t>	2.1</a:t>
            </a:r>
            <a:r>
              <a:rPr lang="en-AU" dirty="0" smtClean="0"/>
              <a:t> Implement systems and key performance indicators/targets to monitor business performance and customer satisfaction</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bullet_point_stick_figure_point_med_high_800_wht.png"/>
          <p:cNvPicPr/>
          <p:nvPr/>
        </p:nvPicPr>
        <p:blipFill>
          <a:blip r:embed="rId3" cstate="print"/>
          <a:stretch>
            <a:fillRect/>
          </a:stretch>
        </p:blipFill>
        <p:spPr>
          <a:xfrm>
            <a:off x="5436096" y="1628800"/>
            <a:ext cx="3240360" cy="4797152"/>
          </a:xfrm>
          <a:prstGeom prst="rect">
            <a:avLst/>
          </a:prstGeom>
        </p:spPr>
      </p:pic>
      <p:sp>
        <p:nvSpPr>
          <p:cNvPr id="5" name="Title 3"/>
          <p:cNvSpPr>
            <a:spLocks noGrp="1"/>
          </p:cNvSpPr>
          <p:nvPr>
            <p:ph type="title"/>
          </p:nvPr>
        </p:nvSpPr>
        <p:spPr/>
        <p:txBody>
          <a:bodyPr>
            <a:normAutofit fontScale="90000"/>
          </a:bodyPr>
          <a:lstStyle/>
          <a:p>
            <a:r>
              <a:rPr lang="en-AU" dirty="0" smtClean="0"/>
              <a:t>Implement systems and key performance indicators</a:t>
            </a:r>
            <a:endParaRPr lang="en-AU" b="0" dirty="0" smtClean="0">
              <a:solidFill>
                <a:srgbClr val="FF0000"/>
              </a:solidFill>
              <a:latin typeface="Calibri" pitchFamily="34" charset="0"/>
              <a:ea typeface="Calibri" pitchFamily="34" charset="0"/>
              <a:cs typeface="Times New Roman" pitchFamily="18" charset="0"/>
            </a:endParaRPr>
          </a:p>
        </p:txBody>
      </p:sp>
      <p:sp>
        <p:nvSpPr>
          <p:cNvPr id="4" name="Content Placeholder 3"/>
          <p:cNvSpPr>
            <a:spLocks noGrp="1"/>
          </p:cNvSpPr>
          <p:nvPr>
            <p:ph idx="1"/>
          </p:nvPr>
        </p:nvSpPr>
        <p:spPr>
          <a:xfrm>
            <a:off x="457200" y="1600200"/>
            <a:ext cx="5338936" cy="4525963"/>
          </a:xfrm>
        </p:spPr>
        <p:txBody>
          <a:bodyPr>
            <a:normAutofit/>
          </a:bodyPr>
          <a:lstStyle/>
          <a:p>
            <a:pPr marL="0" indent="0">
              <a:buNone/>
            </a:pPr>
            <a:r>
              <a:rPr lang="en-AU" sz="2800" dirty="0" smtClean="0"/>
              <a:t>Successful business management requires the ongoing monitoring of performance.</a:t>
            </a:r>
            <a:endParaRPr lang="en-GB" sz="2800" dirty="0" smtClean="0"/>
          </a:p>
          <a:p>
            <a:pPr marL="0" indent="0">
              <a:buNone/>
            </a:pPr>
            <a:r>
              <a:rPr lang="en-AU" sz="2800" dirty="0" smtClean="0"/>
              <a:t>Improvement in performance can only be realistically achieved when management is properly informed about current performance as a result of monitoring.</a:t>
            </a:r>
            <a:endParaRPr lang="en-GB" sz="2800" dirty="0" smtClean="0"/>
          </a:p>
          <a:p>
            <a:endParaRPr lang="en-GB"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looking_out_from_atop_wall.gif"/>
          <p:cNvPicPr>
            <a:picLocks noChangeAspect="1"/>
          </p:cNvPicPr>
          <p:nvPr/>
        </p:nvPicPr>
        <p:blipFill>
          <a:blip r:embed="rId3" cstate="print"/>
          <a:stretch>
            <a:fillRect/>
          </a:stretch>
        </p:blipFill>
        <p:spPr>
          <a:xfrm>
            <a:off x="6660232" y="4374232"/>
            <a:ext cx="2483768" cy="2483768"/>
          </a:xfrm>
          <a:prstGeom prst="rect">
            <a:avLst/>
          </a:prstGeom>
        </p:spPr>
      </p:pic>
      <p:sp>
        <p:nvSpPr>
          <p:cNvPr id="5" name="Title 3"/>
          <p:cNvSpPr>
            <a:spLocks noGrp="1"/>
          </p:cNvSpPr>
          <p:nvPr>
            <p:ph type="title"/>
          </p:nvPr>
        </p:nvSpPr>
        <p:spPr/>
        <p:txBody>
          <a:bodyPr>
            <a:normAutofit/>
          </a:bodyPr>
          <a:lstStyle/>
          <a:p>
            <a:r>
              <a:rPr lang="en-GB" dirty="0" smtClean="0"/>
              <a:t>Monitoring</a:t>
            </a:r>
            <a:endParaRPr lang="en-GB" dirty="0"/>
          </a:p>
        </p:txBody>
      </p:sp>
      <p:sp>
        <p:nvSpPr>
          <p:cNvPr id="4" name="Content Placeholder 3"/>
          <p:cNvSpPr>
            <a:spLocks noGrp="1"/>
          </p:cNvSpPr>
          <p:nvPr>
            <p:ph idx="1"/>
          </p:nvPr>
        </p:nvSpPr>
        <p:spPr/>
        <p:txBody>
          <a:bodyPr/>
          <a:lstStyle/>
          <a:p>
            <a:pPr>
              <a:buNone/>
            </a:pPr>
            <a:r>
              <a:rPr lang="en-AU" b="1" dirty="0" smtClean="0"/>
              <a:t>KPIs can be used to also monitor:</a:t>
            </a:r>
            <a:endParaRPr lang="en-GB" b="1" dirty="0" smtClean="0"/>
          </a:p>
          <a:p>
            <a:r>
              <a:rPr lang="en-AU" sz="2800" dirty="0" smtClean="0"/>
              <a:t>Financial performance</a:t>
            </a:r>
            <a:endParaRPr lang="en-GB" sz="2800" dirty="0" smtClean="0"/>
          </a:p>
          <a:p>
            <a:r>
              <a:rPr lang="en-AU" sz="2800" dirty="0" smtClean="0"/>
              <a:t>Business development</a:t>
            </a:r>
            <a:endParaRPr lang="en-GB" sz="2800" dirty="0" smtClean="0"/>
          </a:p>
          <a:p>
            <a:r>
              <a:rPr lang="en-AU" sz="2800" dirty="0" smtClean="0"/>
              <a:t>Provision of and the delivery of professional services</a:t>
            </a:r>
            <a:endParaRPr lang="en-GB" sz="2800" dirty="0" smtClean="0"/>
          </a:p>
          <a:p>
            <a:r>
              <a:rPr lang="en-AU" sz="2800" dirty="0" smtClean="0"/>
              <a:t>Personnel relationships within the </a:t>
            </a:r>
            <a:r>
              <a:rPr lang="en-AU" sz="2800" dirty="0" smtClean="0"/>
              <a:t>organisation.</a:t>
            </a:r>
            <a:endParaRPr lang="en-GB" sz="2800"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srcRect/>
          <a:stretch>
            <a:fillRect/>
          </a:stretch>
        </p:blipFill>
        <p:spPr bwMode="auto">
          <a:xfrm>
            <a:off x="899592" y="1502098"/>
            <a:ext cx="7194059" cy="3799110"/>
          </a:xfrm>
          <a:prstGeom prst="rect">
            <a:avLst/>
          </a:prstGeom>
          <a:ln>
            <a:noFill/>
          </a:ln>
          <a:effectLst>
            <a:outerShdw blurRad="292100" dist="139700" dir="2700000" algn="tl" rotWithShape="0">
              <a:srgbClr val="333333">
                <a:alpha val="65000"/>
              </a:srgbClr>
            </a:outerShdw>
          </a:effectLst>
        </p:spPr>
      </p:pic>
      <p:sp>
        <p:nvSpPr>
          <p:cNvPr id="3" name="Title 3"/>
          <p:cNvSpPr>
            <a:spLocks noGrp="1"/>
          </p:cNvSpPr>
          <p:nvPr>
            <p:ph type="title"/>
          </p:nvPr>
        </p:nvSpPr>
        <p:spPr>
          <a:xfrm>
            <a:off x="457200" y="274638"/>
            <a:ext cx="8229600" cy="1143000"/>
          </a:xfrm>
        </p:spPr>
        <p:txBody>
          <a:bodyPr>
            <a:normAutofit/>
          </a:bodyPr>
          <a:lstStyle/>
          <a:p>
            <a:r>
              <a:rPr lang="en-GB" dirty="0" smtClean="0"/>
              <a:t>Monitoring</a:t>
            </a:r>
            <a:endParaRPr lang="en-GB"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2A</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3429000"/>
            <a:ext cx="4394200" cy="3429000"/>
          </a:xfrm>
          <a:prstGeom prst="rect">
            <a:avLst/>
          </a:prstGeom>
        </p:spPr>
      </p:pic>
      <p:sp>
        <p:nvSpPr>
          <p:cNvPr id="5" name="Title 3"/>
          <p:cNvSpPr>
            <a:spLocks noGrp="1"/>
          </p:cNvSpPr>
          <p:nvPr>
            <p:ph type="title"/>
          </p:nvPr>
        </p:nvSpPr>
        <p:spPr/>
        <p:txBody>
          <a:bodyPr>
            <a:normAutofit fontScale="90000"/>
          </a:bodyPr>
          <a:lstStyle/>
          <a:p>
            <a:r>
              <a:rPr lang="en-AU" dirty="0" smtClean="0">
                <a:solidFill>
                  <a:srgbClr val="FF0000"/>
                </a:solidFill>
                <a:latin typeface="Calibri" pitchFamily="34" charset="0"/>
                <a:ea typeface="Calibri" pitchFamily="34" charset="0"/>
                <a:cs typeface="Times New Roman" pitchFamily="18" charset="0"/>
              </a:rPr>
              <a:t>Implement operational strategies and procedures</a:t>
            </a:r>
          </a:p>
        </p:txBody>
      </p:sp>
      <p:sp>
        <p:nvSpPr>
          <p:cNvPr id="7" name="Content Placeholder 6"/>
          <p:cNvSpPr>
            <a:spLocks noGrp="1"/>
          </p:cNvSpPr>
          <p:nvPr>
            <p:ph idx="1"/>
          </p:nvPr>
        </p:nvSpPr>
        <p:spPr>
          <a:xfrm>
            <a:off x="4499992" y="2204864"/>
            <a:ext cx="4186808" cy="3921299"/>
          </a:xfrm>
        </p:spPr>
        <p:txBody>
          <a:bodyPr/>
          <a:lstStyle/>
          <a:p>
            <a:pPr>
              <a:buNone/>
            </a:pPr>
            <a:r>
              <a:rPr lang="en-AU" b="1" dirty="0" smtClean="0"/>
              <a:t>	2.2</a:t>
            </a:r>
            <a:r>
              <a:rPr lang="en-AU" dirty="0" smtClean="0"/>
              <a:t> Implement systems to control stock, expenditure/cost, wastage/shrinkage and risks to health and safety in accordance with the business plan</a:t>
            </a:r>
            <a:endParaRPr lang="en-GB" dirty="0"/>
          </a:p>
        </p:txBody>
      </p:sp>
      <p:sp>
        <p:nvSpPr>
          <p:cNvPr id="6" name="TextBox 5"/>
          <p:cNvSpPr txBox="1"/>
          <p:nvPr/>
        </p:nvSpPr>
        <p:spPr>
          <a:xfrm>
            <a:off x="4283968" y="2708920"/>
            <a:ext cx="4680520" cy="523220"/>
          </a:xfrm>
          <a:prstGeom prst="rect">
            <a:avLst/>
          </a:prstGeom>
          <a:noFill/>
        </p:spPr>
        <p:txBody>
          <a:bodyPr wrap="square" rtlCol="0">
            <a:spAutoFit/>
          </a:bodyPr>
          <a:lstStyle/>
          <a:p>
            <a:pPr marL="355600" indent="-355600"/>
            <a:r>
              <a:rPr lang="en-AU" sz="2800" dirty="0" smtClean="0">
                <a:latin typeface="+mj-lt"/>
              </a:rPr>
              <a:t>	</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Fotolia_7822046_S.jpg"/>
          <p:cNvPicPr>
            <a:picLocks noChangeAspect="1"/>
          </p:cNvPicPr>
          <p:nvPr/>
        </p:nvPicPr>
        <p:blipFill>
          <a:blip r:embed="rId3" cstate="print"/>
          <a:stretch>
            <a:fillRect/>
          </a:stretch>
        </p:blipFill>
        <p:spPr>
          <a:xfrm>
            <a:off x="6303239" y="4437112"/>
            <a:ext cx="2840761" cy="2420888"/>
          </a:xfrm>
          <a:prstGeom prst="rect">
            <a:avLst/>
          </a:prstGeom>
        </p:spPr>
      </p:pic>
      <p:sp>
        <p:nvSpPr>
          <p:cNvPr id="5" name="Title 3"/>
          <p:cNvSpPr>
            <a:spLocks noGrp="1"/>
          </p:cNvSpPr>
          <p:nvPr>
            <p:ph type="title"/>
          </p:nvPr>
        </p:nvSpPr>
        <p:spPr/>
        <p:txBody>
          <a:bodyPr>
            <a:normAutofit/>
          </a:bodyPr>
          <a:lstStyle/>
          <a:p>
            <a:r>
              <a:rPr lang="en-AU" dirty="0" smtClean="0"/>
              <a:t>Software systems </a:t>
            </a:r>
          </a:p>
        </p:txBody>
      </p:sp>
      <p:sp>
        <p:nvSpPr>
          <p:cNvPr id="4" name="Content Placeholder 3"/>
          <p:cNvSpPr>
            <a:spLocks noGrp="1"/>
          </p:cNvSpPr>
          <p:nvPr>
            <p:ph idx="1"/>
          </p:nvPr>
        </p:nvSpPr>
        <p:spPr>
          <a:xfrm>
            <a:off x="457200" y="1600200"/>
            <a:ext cx="6347048" cy="4525963"/>
          </a:xfrm>
        </p:spPr>
        <p:txBody>
          <a:bodyPr/>
          <a:lstStyle/>
          <a:p>
            <a:pPr>
              <a:buNone/>
            </a:pPr>
            <a:r>
              <a:rPr lang="en-AU" dirty="0" smtClean="0"/>
              <a:t>...used to control stock, expenditure/cost, </a:t>
            </a:r>
            <a:r>
              <a:rPr lang="en-AU" dirty="0" smtClean="0"/>
              <a:t>wastage/shrinkage. There </a:t>
            </a:r>
            <a:r>
              <a:rPr lang="en-AU" dirty="0" smtClean="0"/>
              <a:t>are NUMEROUS propriety software packages </a:t>
            </a:r>
            <a:r>
              <a:rPr lang="en-AU" dirty="0" smtClean="0"/>
              <a:t>available. Search </a:t>
            </a:r>
            <a:r>
              <a:rPr lang="en-AU" dirty="0" smtClean="0"/>
              <a:t>on stock control system returns over 10 Million </a:t>
            </a:r>
            <a:r>
              <a:rPr lang="en-AU" dirty="0" smtClean="0"/>
              <a:t>pages</a:t>
            </a:r>
            <a:r>
              <a:rPr lang="en-GB" dirty="0" smtClean="0"/>
              <a:t>. </a:t>
            </a:r>
            <a:r>
              <a:rPr lang="en-AU" dirty="0" smtClean="0"/>
              <a:t>There </a:t>
            </a:r>
            <a:r>
              <a:rPr lang="en-AU" dirty="0" smtClean="0"/>
              <a:t>are over 10,000 different software systems available. </a:t>
            </a:r>
            <a:endParaRPr lang="en-GB" dirty="0" smtClean="0"/>
          </a:p>
          <a:p>
            <a:endParaRPr lang="en-GB"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US" dirty="0" smtClean="0"/>
              <a:t>Checklist of stock </a:t>
            </a:r>
            <a:r>
              <a:rPr lang="en-US" dirty="0" smtClean="0"/>
              <a:t>control </a:t>
            </a:r>
            <a:r>
              <a:rPr lang="en-US" dirty="0" smtClean="0"/>
              <a:t>system requirements</a:t>
            </a:r>
            <a:endParaRPr lang="en-GB" dirty="0"/>
          </a:p>
        </p:txBody>
      </p:sp>
      <p:sp>
        <p:nvSpPr>
          <p:cNvPr id="4" name="Content Placeholder 3"/>
          <p:cNvSpPr>
            <a:spLocks noGrp="1"/>
          </p:cNvSpPr>
          <p:nvPr>
            <p:ph idx="1"/>
          </p:nvPr>
        </p:nvSpPr>
        <p:spPr/>
        <p:txBody>
          <a:bodyPr/>
          <a:lstStyle/>
          <a:p>
            <a:endParaRPr lang="en-GB"/>
          </a:p>
        </p:txBody>
      </p:sp>
      <p:pic>
        <p:nvPicPr>
          <p:cNvPr id="10242" name="Picture 2"/>
          <p:cNvPicPr>
            <a:picLocks noChangeAspect="1" noChangeArrowheads="1"/>
          </p:cNvPicPr>
          <p:nvPr/>
        </p:nvPicPr>
        <p:blipFill>
          <a:blip r:embed="rId3" cstate="print"/>
          <a:srcRect/>
          <a:stretch>
            <a:fillRect/>
          </a:stretch>
        </p:blipFill>
        <p:spPr bwMode="auto">
          <a:xfrm>
            <a:off x="1619672" y="2132856"/>
            <a:ext cx="5987499" cy="296396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AU" dirty="0" smtClean="0"/>
              <a:t>Stock system</a:t>
            </a:r>
            <a:endParaRPr lang="en-GB" dirty="0"/>
          </a:p>
        </p:txBody>
      </p:sp>
      <p:pic>
        <p:nvPicPr>
          <p:cNvPr id="11266" name="Picture 2"/>
          <p:cNvPicPr>
            <a:picLocks noChangeAspect="1" noChangeArrowheads="1"/>
          </p:cNvPicPr>
          <p:nvPr/>
        </p:nvPicPr>
        <p:blipFill>
          <a:blip r:embed="rId2" cstate="print"/>
          <a:srcRect/>
          <a:stretch>
            <a:fillRect/>
          </a:stretch>
        </p:blipFill>
        <p:spPr bwMode="auto">
          <a:xfrm>
            <a:off x="1547664" y="2492896"/>
            <a:ext cx="6194533" cy="3418681"/>
          </a:xfrm>
          <a:prstGeom prst="rect">
            <a:avLst/>
          </a:prstGeom>
          <a:ln>
            <a:noFill/>
          </a:ln>
          <a:effectLst>
            <a:outerShdw blurRad="292100" dist="139700" dir="2700000" algn="tl" rotWithShape="0">
              <a:srgbClr val="333333">
                <a:alpha val="65000"/>
              </a:srgbClr>
            </a:outerShdw>
          </a:effectLst>
        </p:spPr>
      </p:pic>
      <p:sp>
        <p:nvSpPr>
          <p:cNvPr id="5" name="Content Placeholder 6"/>
          <p:cNvSpPr>
            <a:spLocks noGrp="1"/>
          </p:cNvSpPr>
          <p:nvPr>
            <p:ph idx="1"/>
          </p:nvPr>
        </p:nvSpPr>
        <p:spPr>
          <a:xfrm>
            <a:off x="457200" y="1600200"/>
            <a:ext cx="5266928" cy="4525963"/>
          </a:xfrm>
        </p:spPr>
        <p:txBody>
          <a:bodyPr/>
          <a:lstStyle/>
          <a:p>
            <a:pPr marL="0" indent="0">
              <a:buNone/>
            </a:pPr>
            <a:r>
              <a:rPr lang="en-AU" dirty="0" smtClean="0"/>
              <a:t>Can the system handle…</a:t>
            </a:r>
            <a:endParaRPr lang="en-AU" dirty="0"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tick_figure_walking_reading_book_500_wht.gif"/>
          <p:cNvPicPr>
            <a:picLocks noChangeAspect="1"/>
          </p:cNvPicPr>
          <p:nvPr/>
        </p:nvPicPr>
        <p:blipFill>
          <a:blip r:embed="rId3" cstate="print"/>
          <a:stretch>
            <a:fillRect/>
          </a:stretch>
        </p:blipFill>
        <p:spPr>
          <a:xfrm>
            <a:off x="3203848" y="3643314"/>
            <a:ext cx="3050426" cy="2887016"/>
          </a:xfrm>
          <a:prstGeom prst="rect">
            <a:avLst/>
          </a:prstGeom>
        </p:spPr>
      </p:pic>
      <p:sp>
        <p:nvSpPr>
          <p:cNvPr id="5" name="Title 3"/>
          <p:cNvSpPr>
            <a:spLocks noGrp="1"/>
          </p:cNvSpPr>
          <p:nvPr>
            <p:ph type="title"/>
          </p:nvPr>
        </p:nvSpPr>
        <p:spPr/>
        <p:txBody>
          <a:bodyPr>
            <a:normAutofit/>
          </a:bodyPr>
          <a:lstStyle/>
          <a:p>
            <a:r>
              <a:rPr lang="en-AU" dirty="0" smtClean="0"/>
              <a:t>Manual systems</a:t>
            </a:r>
            <a:endParaRPr lang="en-AU" dirty="0" smtClean="0">
              <a:solidFill>
                <a:srgbClr val="FF0000"/>
              </a:solidFill>
              <a:latin typeface="Calibri" pitchFamily="34" charset="0"/>
              <a:ea typeface="Calibri" pitchFamily="34" charset="0"/>
              <a:cs typeface="Times New Roman" pitchFamily="18" charset="0"/>
            </a:endParaRPr>
          </a:p>
        </p:txBody>
      </p:sp>
      <p:sp>
        <p:nvSpPr>
          <p:cNvPr id="7" name="Content Placeholder 6"/>
          <p:cNvSpPr>
            <a:spLocks noGrp="1"/>
          </p:cNvSpPr>
          <p:nvPr>
            <p:ph idx="1"/>
          </p:nvPr>
        </p:nvSpPr>
        <p:spPr/>
        <p:txBody>
          <a:bodyPr/>
          <a:lstStyle/>
          <a:p>
            <a:pPr marL="0" indent="0">
              <a:buNone/>
            </a:pPr>
            <a:r>
              <a:rPr lang="en-AU" dirty="0" smtClean="0"/>
              <a:t>However, before </a:t>
            </a:r>
            <a:r>
              <a:rPr lang="en-AU" dirty="0" smtClean="0"/>
              <a:t>the age of computers, stock control was handled manually usually by the accounts department in a “stock control records book” or similar </a:t>
            </a:r>
            <a:r>
              <a:rPr lang="en-AU" dirty="0" smtClean="0"/>
              <a:t>name</a:t>
            </a:r>
            <a:r>
              <a:rPr lang="en-AU" dirty="0"/>
              <a:t>.</a:t>
            </a:r>
            <a:endParaRPr lang="en-AU" dirty="0" smtClean="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332656"/>
            <a:ext cx="7858125" cy="1143000"/>
          </a:xfrm>
        </p:spPr>
        <p:txBody>
          <a:bodyPr>
            <a:normAutofit fontScale="90000"/>
          </a:bodyPr>
          <a:lstStyle/>
          <a:p>
            <a:r>
              <a:rPr lang="en-AU" dirty="0" smtClean="0"/>
              <a:t> Stock, </a:t>
            </a:r>
            <a:r>
              <a:rPr lang="en-AU" dirty="0" smtClean="0"/>
              <a:t>expenditure, cost, wastage and shrinkage</a:t>
            </a:r>
            <a:endParaRPr lang="en-AU" b="0" dirty="0" smtClean="0">
              <a:solidFill>
                <a:srgbClr val="FF0000"/>
              </a:solidFill>
              <a:latin typeface="Calibri" pitchFamily="34" charset="0"/>
              <a:ea typeface="Calibri" pitchFamily="34" charset="0"/>
              <a:cs typeface="Times New Roman" pitchFamily="18" charset="0"/>
            </a:endParaRPr>
          </a:p>
        </p:txBody>
      </p:sp>
      <p:pic>
        <p:nvPicPr>
          <p:cNvPr id="12290" name="Picture 2"/>
          <p:cNvPicPr>
            <a:picLocks noChangeAspect="1" noChangeArrowheads="1"/>
          </p:cNvPicPr>
          <p:nvPr/>
        </p:nvPicPr>
        <p:blipFill>
          <a:blip r:embed="rId3" cstate="print"/>
          <a:srcRect/>
          <a:stretch>
            <a:fillRect/>
          </a:stretch>
        </p:blipFill>
        <p:spPr bwMode="auto">
          <a:xfrm>
            <a:off x="971600" y="1700808"/>
            <a:ext cx="7211983" cy="431574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3" cstate="print"/>
          <a:srcRect/>
          <a:stretch>
            <a:fillRect/>
          </a:stretch>
        </p:blipFill>
        <p:spPr bwMode="auto">
          <a:xfrm>
            <a:off x="971599" y="1700808"/>
            <a:ext cx="7240077" cy="4536504"/>
          </a:xfrm>
          <a:prstGeom prst="rect">
            <a:avLst/>
          </a:prstGeom>
          <a:ln>
            <a:noFill/>
          </a:ln>
          <a:effectLst>
            <a:outerShdw blurRad="292100" dist="139700" dir="2700000" algn="tl" rotWithShape="0">
              <a:srgbClr val="333333">
                <a:alpha val="65000"/>
              </a:srgbClr>
            </a:outerShdw>
          </a:effectLst>
        </p:spPr>
      </p:pic>
      <p:sp>
        <p:nvSpPr>
          <p:cNvPr id="5" name="Title 3"/>
          <p:cNvSpPr>
            <a:spLocks noGrp="1"/>
          </p:cNvSpPr>
          <p:nvPr>
            <p:ph type="title"/>
          </p:nvPr>
        </p:nvSpPr>
        <p:spPr>
          <a:xfrm>
            <a:off x="467544" y="332656"/>
            <a:ext cx="7858125" cy="1143000"/>
          </a:xfrm>
        </p:spPr>
        <p:txBody>
          <a:bodyPr>
            <a:normAutofit fontScale="90000"/>
          </a:bodyPr>
          <a:lstStyle/>
          <a:p>
            <a:r>
              <a:rPr lang="en-AU" dirty="0"/>
              <a:t> Stock, expenditure, cost, wastage and shrinkage</a:t>
            </a:r>
            <a:endParaRPr lang="en-AU" b="0" dirty="0" smtClean="0">
              <a:solidFill>
                <a:srgbClr val="FF0000"/>
              </a:solidFill>
              <a:latin typeface="Calibri" pitchFamily="34" charset="0"/>
              <a:ea typeface="Calibri"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picker_stacking_boxes_800_wht.png"/>
          <p:cNvPicPr/>
          <p:nvPr/>
        </p:nvPicPr>
        <p:blipFill>
          <a:blip r:embed="rId3" cstate="print"/>
          <a:stretch>
            <a:fillRect/>
          </a:stretch>
        </p:blipFill>
        <p:spPr>
          <a:xfrm>
            <a:off x="6948264" y="3573016"/>
            <a:ext cx="2195736" cy="3284984"/>
          </a:xfrm>
          <a:prstGeom prst="rect">
            <a:avLst/>
          </a:prstGeom>
        </p:spPr>
      </p:pic>
      <p:sp>
        <p:nvSpPr>
          <p:cNvPr id="5" name="Title 3"/>
          <p:cNvSpPr>
            <a:spLocks noGrp="1"/>
          </p:cNvSpPr>
          <p:nvPr>
            <p:ph type="title"/>
          </p:nvPr>
        </p:nvSpPr>
        <p:spPr/>
        <p:txBody>
          <a:bodyPr>
            <a:normAutofit/>
          </a:bodyPr>
          <a:lstStyle/>
          <a:p>
            <a:r>
              <a:rPr lang="en-GB" dirty="0" smtClean="0"/>
              <a:t>Warehousing</a:t>
            </a:r>
            <a:endParaRPr lang="en-GB" dirty="0"/>
          </a:p>
        </p:txBody>
      </p:sp>
      <p:sp>
        <p:nvSpPr>
          <p:cNvPr id="4" name="Content Placeholder 3"/>
          <p:cNvSpPr>
            <a:spLocks noGrp="1"/>
          </p:cNvSpPr>
          <p:nvPr>
            <p:ph idx="1"/>
          </p:nvPr>
        </p:nvSpPr>
        <p:spPr>
          <a:xfrm>
            <a:off x="457200" y="1600200"/>
            <a:ext cx="6491064" cy="4525963"/>
          </a:xfrm>
        </p:spPr>
        <p:txBody>
          <a:bodyPr>
            <a:normAutofit lnSpcReduction="10000"/>
          </a:bodyPr>
          <a:lstStyle/>
          <a:p>
            <a:pPr marL="0" indent="0">
              <a:buNone/>
            </a:pPr>
            <a:r>
              <a:rPr lang="en-AU" dirty="0" smtClean="0"/>
              <a:t>The key to getting productivity gains from inventory management is placing real-time intelligent information processing in the warehouse.</a:t>
            </a:r>
            <a:endParaRPr lang="en-GB" dirty="0" smtClean="0"/>
          </a:p>
          <a:p>
            <a:pPr marL="0" indent="0">
              <a:buNone/>
            </a:pPr>
            <a:r>
              <a:rPr lang="en-AU" dirty="0" smtClean="0"/>
              <a:t>Real-time intelligent information processing in the warehouse provides those responsible to take actions that will achieve immediate results. </a:t>
            </a:r>
            <a:endParaRPr lang="en-GB" dirty="0" smtClean="0"/>
          </a:p>
          <a:p>
            <a:pPr marL="0" indent="0">
              <a:buNone/>
            </a:pPr>
            <a:r>
              <a:rPr lang="en-AU" dirty="0" smtClean="0"/>
              <a:t>This uses combinations of hardware including material handling and software data collection technologies.  </a:t>
            </a:r>
            <a:endParaRPr lang="en-GB"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stickman_building_blocks_anim.gif"/>
          <p:cNvPicPr>
            <a:picLocks noChangeAspect="1"/>
          </p:cNvPicPr>
          <p:nvPr/>
        </p:nvPicPr>
        <p:blipFill>
          <a:blip r:embed="rId3" cstate="print"/>
          <a:stretch>
            <a:fillRect/>
          </a:stretch>
        </p:blipFill>
        <p:spPr>
          <a:xfrm>
            <a:off x="5366086" y="4164974"/>
            <a:ext cx="3238362" cy="2693025"/>
          </a:xfrm>
          <a:prstGeom prst="rect">
            <a:avLst/>
          </a:prstGeom>
        </p:spPr>
      </p:pic>
      <p:sp>
        <p:nvSpPr>
          <p:cNvPr id="5" name="Title 3"/>
          <p:cNvSpPr>
            <a:spLocks noGrp="1"/>
          </p:cNvSpPr>
          <p:nvPr>
            <p:ph type="title"/>
          </p:nvPr>
        </p:nvSpPr>
        <p:spPr/>
        <p:txBody>
          <a:bodyPr>
            <a:normAutofit/>
          </a:bodyPr>
          <a:lstStyle/>
          <a:p>
            <a:r>
              <a:rPr lang="en-AU" dirty="0" smtClean="0"/>
              <a:t>Criteria for rotating stock</a:t>
            </a:r>
            <a:endParaRPr lang="en-AU" b="0" dirty="0" smtClean="0">
              <a:solidFill>
                <a:srgbClr val="FF0000"/>
              </a:solidFill>
              <a:latin typeface="Calibri" pitchFamily="34" charset="0"/>
              <a:ea typeface="Calibri" pitchFamily="34" charset="0"/>
              <a:cs typeface="Times New Roman" pitchFamily="18" charset="0"/>
            </a:endParaRPr>
          </a:p>
        </p:txBody>
      </p:sp>
      <p:sp>
        <p:nvSpPr>
          <p:cNvPr id="7" name="Content Placeholder 6"/>
          <p:cNvSpPr>
            <a:spLocks noGrp="1"/>
          </p:cNvSpPr>
          <p:nvPr>
            <p:ph idx="1"/>
          </p:nvPr>
        </p:nvSpPr>
        <p:spPr/>
        <p:txBody>
          <a:bodyPr>
            <a:normAutofit/>
          </a:bodyPr>
          <a:lstStyle/>
          <a:p>
            <a:pPr marL="0" indent="0">
              <a:buNone/>
            </a:pPr>
            <a:r>
              <a:rPr lang="en-AU" sz="2800" b="1" dirty="0" smtClean="0"/>
              <a:t>Criteria include:</a:t>
            </a:r>
          </a:p>
          <a:p>
            <a:r>
              <a:rPr lang="en-AU" sz="2800" dirty="0" smtClean="0"/>
              <a:t>Carry </a:t>
            </a:r>
            <a:r>
              <a:rPr lang="en-AU" sz="2800" dirty="0" smtClean="0"/>
              <a:t>out stock rotation procedures for merchandise and wrapping and packing materials routinely </a:t>
            </a:r>
            <a:endParaRPr lang="en-GB" sz="2800" dirty="0" smtClean="0"/>
          </a:p>
          <a:p>
            <a:r>
              <a:rPr lang="en-AU" sz="2800" dirty="0" smtClean="0"/>
              <a:t>Place excess stock in storage</a:t>
            </a:r>
            <a:endParaRPr lang="en-GB" sz="2800" dirty="0" smtClean="0"/>
          </a:p>
          <a:p>
            <a:r>
              <a:rPr lang="en-AU" sz="2800" dirty="0" smtClean="0"/>
              <a:t>Maintain safe lifting and carrying techniques in line with occupational health and </a:t>
            </a:r>
            <a:r>
              <a:rPr lang="en-AU" sz="2800" dirty="0" smtClean="0"/>
              <a:t>safety.</a:t>
            </a:r>
            <a:endParaRPr lang="en-AU" sz="2800" dirty="0" smtClean="0"/>
          </a:p>
          <a:p>
            <a:endParaRPr lang="en-GB"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2B</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6975"/>
            <a:ext cx="4394200" cy="4391025"/>
          </a:xfrm>
          <a:prstGeom prst="rect">
            <a:avLst/>
          </a:prstGeom>
        </p:spPr>
      </p:pic>
      <p:sp>
        <p:nvSpPr>
          <p:cNvPr id="5" name="Title 3"/>
          <p:cNvSpPr>
            <a:spLocks noGrp="1"/>
          </p:cNvSpPr>
          <p:nvPr>
            <p:ph type="title"/>
          </p:nvPr>
        </p:nvSpPr>
        <p:spPr/>
        <p:txBody>
          <a:bodyPr>
            <a:normAutofit fontScale="90000"/>
          </a:bodyPr>
          <a:lstStyle/>
          <a:p>
            <a:r>
              <a:rPr lang="en-AU" dirty="0" smtClean="0">
                <a:solidFill>
                  <a:srgbClr val="FF0000"/>
                </a:solidFill>
                <a:latin typeface="Calibri" pitchFamily="34" charset="0"/>
                <a:ea typeface="Calibri" pitchFamily="34" charset="0"/>
                <a:cs typeface="Times New Roman" pitchFamily="18" charset="0"/>
              </a:rPr>
              <a:t>Implement operational strategies and procedures</a:t>
            </a:r>
          </a:p>
        </p:txBody>
      </p:sp>
      <p:sp>
        <p:nvSpPr>
          <p:cNvPr id="7" name="Content Placeholder 6"/>
          <p:cNvSpPr>
            <a:spLocks noGrp="1"/>
          </p:cNvSpPr>
          <p:nvPr>
            <p:ph idx="1"/>
          </p:nvPr>
        </p:nvSpPr>
        <p:spPr>
          <a:xfrm>
            <a:off x="4355976" y="2348880"/>
            <a:ext cx="4341168" cy="3733875"/>
          </a:xfrm>
        </p:spPr>
        <p:txBody>
          <a:bodyPr/>
          <a:lstStyle/>
          <a:p>
            <a:pPr>
              <a:buNone/>
            </a:pPr>
            <a:r>
              <a:rPr lang="en-AU" b="1" dirty="0" smtClean="0"/>
              <a:t>	2.3</a:t>
            </a:r>
            <a:r>
              <a:rPr lang="en-AU" dirty="0" smtClean="0"/>
              <a:t> Maintain staffing requirements, where applicable, within budget, to maximise productivity</a:t>
            </a:r>
          </a:p>
          <a:p>
            <a:endParaRPr lang="en-GB"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scratching_head_pc_800_wht.png"/>
          <p:cNvPicPr>
            <a:picLocks noChangeAspect="1"/>
          </p:cNvPicPr>
          <p:nvPr/>
        </p:nvPicPr>
        <p:blipFill>
          <a:blip r:embed="rId3" cstate="print"/>
          <a:stretch>
            <a:fillRect/>
          </a:stretch>
        </p:blipFill>
        <p:spPr>
          <a:xfrm>
            <a:off x="7207581" y="3212976"/>
            <a:ext cx="1936419" cy="3645024"/>
          </a:xfrm>
          <a:prstGeom prst="rect">
            <a:avLst/>
          </a:prstGeom>
        </p:spPr>
      </p:pic>
      <p:sp>
        <p:nvSpPr>
          <p:cNvPr id="5" name="Title 3"/>
          <p:cNvSpPr>
            <a:spLocks noGrp="1"/>
          </p:cNvSpPr>
          <p:nvPr>
            <p:ph type="title"/>
          </p:nvPr>
        </p:nvSpPr>
        <p:spPr/>
        <p:txBody>
          <a:bodyPr>
            <a:normAutofit/>
          </a:bodyPr>
          <a:lstStyle/>
          <a:p>
            <a:r>
              <a:rPr lang="en-AU" dirty="0" smtClean="0"/>
              <a:t>Maintain staffing requirements, </a:t>
            </a:r>
            <a:endParaRPr lang="en-AU" b="0" dirty="0" smtClean="0">
              <a:solidFill>
                <a:srgbClr val="FF0000"/>
              </a:solidFill>
              <a:latin typeface="Calibri" pitchFamily="34" charset="0"/>
              <a:ea typeface="Calibri" pitchFamily="34" charset="0"/>
              <a:cs typeface="Times New Roman" pitchFamily="18" charset="0"/>
            </a:endParaRPr>
          </a:p>
        </p:txBody>
      </p:sp>
      <p:sp>
        <p:nvSpPr>
          <p:cNvPr id="7" name="Content Placeholder 6"/>
          <p:cNvSpPr>
            <a:spLocks noGrp="1"/>
          </p:cNvSpPr>
          <p:nvPr>
            <p:ph idx="1"/>
          </p:nvPr>
        </p:nvSpPr>
        <p:spPr/>
        <p:txBody>
          <a:bodyPr/>
          <a:lstStyle/>
          <a:p>
            <a:pPr>
              <a:buNone/>
            </a:pPr>
            <a:r>
              <a:rPr lang="en-AU" b="1" dirty="0" smtClean="0"/>
              <a:t>	Three issues vied for third place among the most significant headaches: </a:t>
            </a:r>
            <a:endParaRPr lang="en-GB" b="1" dirty="0" smtClean="0"/>
          </a:p>
          <a:p>
            <a:pPr lvl="1" fontAlgn="base">
              <a:buFont typeface="Wingdings" pitchFamily="2" charset="2"/>
              <a:buChar char="Ø"/>
            </a:pPr>
            <a:r>
              <a:rPr lang="en-AU" dirty="0" smtClean="0"/>
              <a:t>Difficult market conditions</a:t>
            </a:r>
            <a:endParaRPr lang="en-GB" dirty="0" smtClean="0"/>
          </a:p>
          <a:p>
            <a:pPr lvl="1">
              <a:buFont typeface="Wingdings" pitchFamily="2" charset="2"/>
              <a:buChar char="Ø"/>
            </a:pPr>
            <a:r>
              <a:rPr lang="en-AU" dirty="0" smtClean="0"/>
              <a:t>Government red tape </a:t>
            </a:r>
            <a:endParaRPr lang="en-GB" dirty="0" smtClean="0"/>
          </a:p>
          <a:p>
            <a:pPr lvl="1">
              <a:buFont typeface="Wingdings" pitchFamily="2" charset="2"/>
              <a:buChar char="Ø"/>
            </a:pPr>
            <a:r>
              <a:rPr lang="en-AU" dirty="0" smtClean="0"/>
              <a:t>Lack of time to enjoy family </a:t>
            </a:r>
            <a:r>
              <a:rPr lang="en-AU" dirty="0" smtClean="0"/>
              <a:t>life.</a:t>
            </a:r>
            <a:endParaRPr lang="en-GB" dirty="0" smtClean="0"/>
          </a:p>
          <a:p>
            <a:endParaRPr lang="en-GB"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dirty="0" smtClean="0"/>
              <a:t>Staffing estimates</a:t>
            </a:r>
            <a:endParaRPr lang="en-GB" dirty="0"/>
          </a:p>
        </p:txBody>
      </p:sp>
      <p:pic>
        <p:nvPicPr>
          <p:cNvPr id="14338" name="Picture 2"/>
          <p:cNvPicPr>
            <a:picLocks noChangeAspect="1" noChangeArrowheads="1"/>
          </p:cNvPicPr>
          <p:nvPr/>
        </p:nvPicPr>
        <p:blipFill>
          <a:blip r:embed="rId2" cstate="print"/>
          <a:srcRect/>
          <a:stretch>
            <a:fillRect/>
          </a:stretch>
        </p:blipFill>
        <p:spPr bwMode="auto">
          <a:xfrm>
            <a:off x="1259632" y="1916832"/>
            <a:ext cx="7101966" cy="352345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2492896"/>
            <a:ext cx="2376264" cy="1143000"/>
          </a:xfrm>
        </p:spPr>
        <p:txBody>
          <a:bodyPr>
            <a:normAutofit fontScale="90000"/>
          </a:bodyPr>
          <a:lstStyle/>
          <a:p>
            <a:r>
              <a:rPr lang="en-GB" dirty="0" smtClean="0"/>
              <a:t>Within budget</a:t>
            </a:r>
            <a:endParaRPr lang="en-GB" dirty="0"/>
          </a:p>
        </p:txBody>
      </p:sp>
      <p:pic>
        <p:nvPicPr>
          <p:cNvPr id="15362" name="Picture 2"/>
          <p:cNvPicPr>
            <a:picLocks noChangeAspect="1" noChangeArrowheads="1"/>
          </p:cNvPicPr>
          <p:nvPr/>
        </p:nvPicPr>
        <p:blipFill>
          <a:blip r:embed="rId2" cstate="print"/>
          <a:srcRect/>
          <a:stretch>
            <a:fillRect/>
          </a:stretch>
        </p:blipFill>
        <p:spPr bwMode="auto">
          <a:xfrm>
            <a:off x="2267744" y="35768"/>
            <a:ext cx="6000750" cy="670560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6975"/>
            <a:ext cx="4394200" cy="4391025"/>
          </a:xfrm>
          <a:prstGeom prst="rect">
            <a:avLst/>
          </a:prstGeom>
        </p:spPr>
      </p:pic>
      <p:sp>
        <p:nvSpPr>
          <p:cNvPr id="5" name="Title 3"/>
          <p:cNvSpPr>
            <a:spLocks noGrp="1"/>
          </p:cNvSpPr>
          <p:nvPr>
            <p:ph type="title"/>
          </p:nvPr>
        </p:nvSpPr>
        <p:spPr/>
        <p:txBody>
          <a:bodyPr>
            <a:normAutofit fontScale="90000"/>
          </a:bodyPr>
          <a:lstStyle/>
          <a:p>
            <a:r>
              <a:rPr lang="en-AU" dirty="0" smtClean="0">
                <a:solidFill>
                  <a:srgbClr val="FF0000"/>
                </a:solidFill>
                <a:latin typeface="Calibri" pitchFamily="34" charset="0"/>
                <a:ea typeface="Calibri" pitchFamily="34" charset="0"/>
                <a:cs typeface="Times New Roman" pitchFamily="18" charset="0"/>
              </a:rPr>
              <a:t>Implement operational strategies and procedures</a:t>
            </a:r>
          </a:p>
        </p:txBody>
      </p:sp>
      <p:sp>
        <p:nvSpPr>
          <p:cNvPr id="7" name="Content Placeholder 6"/>
          <p:cNvSpPr>
            <a:spLocks noGrp="1"/>
          </p:cNvSpPr>
          <p:nvPr>
            <p:ph idx="1"/>
          </p:nvPr>
        </p:nvSpPr>
        <p:spPr>
          <a:xfrm>
            <a:off x="4788024" y="2564904"/>
            <a:ext cx="3898776" cy="3561259"/>
          </a:xfrm>
        </p:spPr>
        <p:txBody>
          <a:bodyPr/>
          <a:lstStyle/>
          <a:p>
            <a:pPr>
              <a:buNone/>
            </a:pPr>
            <a:r>
              <a:rPr lang="en-AU" b="1" dirty="0" smtClean="0"/>
              <a:t>	2.4 </a:t>
            </a:r>
            <a:r>
              <a:rPr lang="en-AU" dirty="0" smtClean="0"/>
              <a:t>Carry out provision of goods/services in accordance with established legal, ethical cultural and technical standards</a:t>
            </a:r>
          </a:p>
          <a:p>
            <a:endParaRPr lang="en-GB"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dirty="0" smtClean="0"/>
              <a:t>Technical </a:t>
            </a:r>
            <a:r>
              <a:rPr lang="en-GB" dirty="0" smtClean="0"/>
              <a:t>standards</a:t>
            </a:r>
            <a:endParaRPr lang="en-GB" dirty="0"/>
          </a:p>
        </p:txBody>
      </p:sp>
      <p:sp>
        <p:nvSpPr>
          <p:cNvPr id="5" name="Content Placeholder 4"/>
          <p:cNvSpPr>
            <a:spLocks noGrp="1"/>
          </p:cNvSpPr>
          <p:nvPr>
            <p:ph idx="1"/>
          </p:nvPr>
        </p:nvSpPr>
        <p:spPr/>
        <p:txBody>
          <a:bodyPr/>
          <a:lstStyle/>
          <a:p>
            <a:pPr marL="0" indent="0">
              <a:buNone/>
            </a:pPr>
            <a:r>
              <a:rPr lang="en-AU" b="1" dirty="0" smtClean="0"/>
              <a:t>Technical standards include:</a:t>
            </a:r>
            <a:endParaRPr lang="en-AU" sz="2800" b="1" dirty="0" smtClean="0"/>
          </a:p>
          <a:p>
            <a:r>
              <a:rPr lang="en-AU" sz="2800" dirty="0" smtClean="0"/>
              <a:t>Current </a:t>
            </a:r>
            <a:r>
              <a:rPr lang="en-AU" sz="2800" dirty="0" smtClean="0"/>
              <a:t>and generally agreed descriptions of what the product/service is</a:t>
            </a:r>
          </a:p>
          <a:p>
            <a:r>
              <a:rPr lang="en-AU" sz="2800" dirty="0" smtClean="0"/>
              <a:t>How it should be produced/delivered </a:t>
            </a:r>
          </a:p>
          <a:p>
            <a:r>
              <a:rPr lang="en-AU" sz="2800" dirty="0" smtClean="0"/>
              <a:t>The environmental sustainability, quality, safety and </a:t>
            </a:r>
            <a:r>
              <a:rPr lang="en-AU" sz="2800" dirty="0" smtClean="0"/>
              <a:t>efficiency.</a:t>
            </a:r>
            <a:endParaRPr lang="en-AU" sz="2800" dirty="0" smtClean="0"/>
          </a:p>
          <a:p>
            <a:pPr>
              <a:buNone/>
            </a:pPr>
            <a:endParaRPr lang="en-AU" sz="2800" dirty="0" smtClean="0"/>
          </a:p>
          <a:p>
            <a:pPr>
              <a:buNone/>
            </a:pPr>
            <a:r>
              <a:rPr lang="en-AU" sz="2800" dirty="0" smtClean="0"/>
              <a:t>                                                    </a:t>
            </a:r>
            <a:endParaRPr lang="en-GB" sz="2800" dirty="0" smtClean="0"/>
          </a:p>
          <a:p>
            <a:endParaRPr lang="en-GB" dirty="0"/>
          </a:p>
        </p:txBody>
      </p:sp>
      <p:pic>
        <p:nvPicPr>
          <p:cNvPr id="6" name="Picture 5" descr="safety_equipment_PA_300_wht.gif"/>
          <p:cNvPicPr>
            <a:picLocks noChangeAspect="1"/>
          </p:cNvPicPr>
          <p:nvPr/>
        </p:nvPicPr>
        <p:blipFill>
          <a:blip r:embed="rId2" cstate="print"/>
          <a:stretch>
            <a:fillRect/>
          </a:stretch>
        </p:blipFill>
        <p:spPr>
          <a:xfrm>
            <a:off x="6281488" y="4102152"/>
            <a:ext cx="1433784" cy="2711224"/>
          </a:xfrm>
          <a:prstGeom prst="rect">
            <a:avLst/>
          </a:prstGeom>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jury_box_foreman_read_verdict.png"/>
          <p:cNvPicPr/>
          <p:nvPr/>
        </p:nvPicPr>
        <p:blipFill>
          <a:blip r:embed="rId2" cstate="print"/>
          <a:stretch>
            <a:fillRect/>
          </a:stretch>
        </p:blipFill>
        <p:spPr>
          <a:xfrm>
            <a:off x="4572000" y="2708920"/>
            <a:ext cx="3672408" cy="3024336"/>
          </a:xfrm>
          <a:prstGeom prst="rect">
            <a:avLst/>
          </a:prstGeom>
        </p:spPr>
      </p:pic>
      <p:sp>
        <p:nvSpPr>
          <p:cNvPr id="4" name="Title 3"/>
          <p:cNvSpPr>
            <a:spLocks noGrp="1"/>
          </p:cNvSpPr>
          <p:nvPr>
            <p:ph type="title"/>
          </p:nvPr>
        </p:nvSpPr>
        <p:spPr/>
        <p:txBody>
          <a:bodyPr>
            <a:normAutofit/>
          </a:bodyPr>
          <a:lstStyle/>
          <a:p>
            <a:r>
              <a:rPr lang="en-GB" dirty="0" smtClean="0"/>
              <a:t>Legislative Provisions (The Laws)</a:t>
            </a:r>
            <a:endParaRPr lang="en-GB" dirty="0"/>
          </a:p>
        </p:txBody>
      </p:sp>
      <p:sp>
        <p:nvSpPr>
          <p:cNvPr id="5" name="Content Placeholder 4"/>
          <p:cNvSpPr>
            <a:spLocks noGrp="1"/>
          </p:cNvSpPr>
          <p:nvPr>
            <p:ph idx="1"/>
          </p:nvPr>
        </p:nvSpPr>
        <p:spPr/>
        <p:txBody>
          <a:bodyPr/>
          <a:lstStyle/>
          <a:p>
            <a:pPr>
              <a:buNone/>
            </a:pPr>
            <a:r>
              <a:rPr lang="en-AU" dirty="0" smtClean="0"/>
              <a:t>	There are many statutes which impact on contracts in Australia.</a:t>
            </a:r>
            <a:endParaRPr lang="en-GB" dirty="0" smtClean="0"/>
          </a:p>
          <a:p>
            <a:endParaRPr lang="en-GB"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2C</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smtClean="0">
                <a:solidFill>
                  <a:srgbClr val="FF0000"/>
                </a:solidFill>
                <a:latin typeface="Calibri" pitchFamily="34" charset="0"/>
                <a:ea typeface="Calibri" pitchFamily="34" charset="0"/>
                <a:cs typeface="Times New Roman" pitchFamily="18" charset="0"/>
              </a:rPr>
              <a:t>Implement operational strategies and procedures</a:t>
            </a:r>
          </a:p>
        </p:txBody>
      </p:sp>
      <p:sp>
        <p:nvSpPr>
          <p:cNvPr id="7" name="Content Placeholder 6"/>
          <p:cNvSpPr>
            <a:spLocks noGrp="1"/>
          </p:cNvSpPr>
          <p:nvPr>
            <p:ph idx="1"/>
          </p:nvPr>
        </p:nvSpPr>
        <p:spPr>
          <a:xfrm>
            <a:off x="4499992" y="2060848"/>
            <a:ext cx="4186808" cy="4065315"/>
          </a:xfrm>
        </p:spPr>
        <p:txBody>
          <a:bodyPr>
            <a:normAutofit lnSpcReduction="10000"/>
          </a:bodyPr>
          <a:lstStyle/>
          <a:p>
            <a:pPr>
              <a:buNone/>
            </a:pPr>
            <a:r>
              <a:rPr lang="en-AU" b="1" dirty="0" smtClean="0"/>
              <a:t>	2.5 </a:t>
            </a:r>
            <a:r>
              <a:rPr lang="en-AU" dirty="0" smtClean="0"/>
              <a:t>Provide goods/services in accordance with time, cost and quality specifications, and customer </a:t>
            </a:r>
            <a:r>
              <a:rPr lang="en-AU" dirty="0" smtClean="0"/>
              <a:t>requirements</a:t>
            </a:r>
            <a:endParaRPr lang="en-AU" dirty="0" smtClean="0"/>
          </a:p>
          <a:p>
            <a:pPr>
              <a:buNone/>
            </a:pPr>
            <a:r>
              <a:rPr lang="en-AU" b="1" dirty="0" smtClean="0"/>
              <a:t>	2.6 </a:t>
            </a:r>
            <a:r>
              <a:rPr lang="en-AU" dirty="0" smtClean="0"/>
              <a:t>Apply quality procedures to address product/service and customer requirements</a:t>
            </a:r>
          </a:p>
          <a:p>
            <a:endParaRPr lang="en-GB" dirty="0"/>
          </a:p>
        </p:txBody>
      </p:sp>
      <p:pic>
        <p:nvPicPr>
          <p:cNvPr id="6" name="Picture 5" descr="Fotolia_5090081_XS.jpg"/>
          <p:cNvPicPr/>
          <p:nvPr/>
        </p:nvPicPr>
        <p:blipFill>
          <a:blip r:embed="rId3" cstate="print"/>
          <a:stretch>
            <a:fillRect/>
          </a:stretch>
        </p:blipFill>
        <p:spPr>
          <a:xfrm>
            <a:off x="0" y="2466975"/>
            <a:ext cx="4394200" cy="4391025"/>
          </a:xfrm>
          <a:prstGeom prst="rect">
            <a:avLst/>
          </a:prstGeom>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stick_figure_bailing_water_300_wht.gif"/>
          <p:cNvPicPr>
            <a:picLocks noChangeAspect="1"/>
          </p:cNvPicPr>
          <p:nvPr/>
        </p:nvPicPr>
        <p:blipFill>
          <a:blip r:embed="rId3" cstate="print"/>
          <a:stretch>
            <a:fillRect/>
          </a:stretch>
        </p:blipFill>
        <p:spPr>
          <a:xfrm>
            <a:off x="5247409" y="3429000"/>
            <a:ext cx="3896591" cy="3429000"/>
          </a:xfrm>
          <a:prstGeom prst="rect">
            <a:avLst/>
          </a:prstGeom>
        </p:spPr>
      </p:pic>
      <p:sp>
        <p:nvSpPr>
          <p:cNvPr id="5" name="Title 3"/>
          <p:cNvSpPr>
            <a:spLocks noGrp="1"/>
          </p:cNvSpPr>
          <p:nvPr>
            <p:ph type="title"/>
          </p:nvPr>
        </p:nvSpPr>
        <p:spPr/>
        <p:txBody>
          <a:bodyPr>
            <a:normAutofit/>
          </a:bodyPr>
          <a:lstStyle/>
          <a:p>
            <a:r>
              <a:rPr lang="en-AU" dirty="0" smtClean="0"/>
              <a:t>Providing goods/services</a:t>
            </a:r>
            <a:endParaRPr lang="en-GB" dirty="0"/>
          </a:p>
        </p:txBody>
      </p:sp>
      <p:sp>
        <p:nvSpPr>
          <p:cNvPr id="4" name="Content Placeholder 3"/>
          <p:cNvSpPr>
            <a:spLocks noGrp="1"/>
          </p:cNvSpPr>
          <p:nvPr>
            <p:ph idx="1"/>
          </p:nvPr>
        </p:nvSpPr>
        <p:spPr/>
        <p:txBody>
          <a:bodyPr/>
          <a:lstStyle/>
          <a:p>
            <a:pPr marL="0" indent="0">
              <a:buNone/>
            </a:pPr>
            <a:r>
              <a:rPr lang="en-AU" b="1" dirty="0" smtClean="0"/>
              <a:t>You will need to consider:</a:t>
            </a:r>
          </a:p>
          <a:p>
            <a:r>
              <a:rPr lang="en-AU" dirty="0" smtClean="0"/>
              <a:t>Quality </a:t>
            </a:r>
            <a:r>
              <a:rPr lang="en-AU" dirty="0" smtClean="0"/>
              <a:t>procedures</a:t>
            </a:r>
            <a:endParaRPr lang="en-GB" dirty="0" smtClean="0"/>
          </a:p>
          <a:p>
            <a:r>
              <a:rPr lang="en-AU" dirty="0" smtClean="0"/>
              <a:t>Product/service</a:t>
            </a:r>
            <a:endParaRPr lang="en-GB" dirty="0" smtClean="0"/>
          </a:p>
          <a:p>
            <a:r>
              <a:rPr lang="en-AU" dirty="0" smtClean="0"/>
              <a:t>Address </a:t>
            </a:r>
            <a:r>
              <a:rPr lang="en-AU" dirty="0" smtClean="0"/>
              <a:t>customer </a:t>
            </a:r>
            <a:r>
              <a:rPr lang="en-AU" dirty="0" smtClean="0"/>
              <a:t>requirements.</a:t>
            </a:r>
            <a:endParaRPr lang="en-GB" dirty="0" smtClean="0"/>
          </a:p>
          <a:p>
            <a:endParaRPr lang="en-GB"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Example contract terms to cover these items</a:t>
            </a:r>
            <a:endParaRPr lang="en-GB" dirty="0"/>
          </a:p>
        </p:txBody>
      </p:sp>
      <p:pic>
        <p:nvPicPr>
          <p:cNvPr id="16386" name="Picture 2"/>
          <p:cNvPicPr>
            <a:picLocks noChangeAspect="1" noChangeArrowheads="1"/>
          </p:cNvPicPr>
          <p:nvPr/>
        </p:nvPicPr>
        <p:blipFill>
          <a:blip r:embed="rId2" cstate="print"/>
          <a:srcRect/>
          <a:stretch>
            <a:fillRect/>
          </a:stretch>
        </p:blipFill>
        <p:spPr bwMode="auto">
          <a:xfrm>
            <a:off x="1691680" y="1484784"/>
            <a:ext cx="5991225" cy="504825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boss_holding_watch_clip_800_wht.png"/>
          <p:cNvPicPr/>
          <p:nvPr/>
        </p:nvPicPr>
        <p:blipFill>
          <a:blip r:embed="rId3" cstate="print"/>
          <a:stretch>
            <a:fillRect/>
          </a:stretch>
        </p:blipFill>
        <p:spPr>
          <a:xfrm>
            <a:off x="7092280" y="2348880"/>
            <a:ext cx="1810122" cy="3816424"/>
          </a:xfrm>
          <a:prstGeom prst="rect">
            <a:avLst/>
          </a:prstGeom>
        </p:spPr>
      </p:pic>
      <p:sp>
        <p:nvSpPr>
          <p:cNvPr id="5" name="Title 3"/>
          <p:cNvSpPr>
            <a:spLocks noGrp="1"/>
          </p:cNvSpPr>
          <p:nvPr>
            <p:ph type="title"/>
          </p:nvPr>
        </p:nvSpPr>
        <p:spPr/>
        <p:txBody>
          <a:bodyPr>
            <a:normAutofit fontScale="90000"/>
          </a:bodyPr>
          <a:lstStyle/>
          <a:p>
            <a:r>
              <a:rPr lang="en-AU" dirty="0" smtClean="0"/>
              <a:t>Call on the </a:t>
            </a:r>
            <a:r>
              <a:rPr lang="en-AU" dirty="0" smtClean="0"/>
              <a:t>quality management policy</a:t>
            </a:r>
            <a:endParaRPr lang="en-AU" b="0" dirty="0" smtClean="0">
              <a:solidFill>
                <a:srgbClr val="FF0000"/>
              </a:solidFill>
              <a:latin typeface="Calibri" pitchFamily="34" charset="0"/>
              <a:ea typeface="Calibri" pitchFamily="34" charset="0"/>
              <a:cs typeface="Times New Roman" pitchFamily="18" charset="0"/>
            </a:endParaRPr>
          </a:p>
        </p:txBody>
      </p:sp>
      <p:sp>
        <p:nvSpPr>
          <p:cNvPr id="4" name="Content Placeholder 3"/>
          <p:cNvSpPr>
            <a:spLocks noGrp="1"/>
          </p:cNvSpPr>
          <p:nvPr>
            <p:ph idx="1"/>
          </p:nvPr>
        </p:nvSpPr>
        <p:spPr/>
        <p:txBody>
          <a:bodyPr/>
          <a:lstStyle/>
          <a:p>
            <a:pPr>
              <a:buNone/>
            </a:pPr>
            <a:r>
              <a:rPr lang="en-AU" b="1" dirty="0" smtClean="0"/>
              <a:t>Provide </a:t>
            </a:r>
            <a:r>
              <a:rPr lang="en-AU" b="1" dirty="0" smtClean="0"/>
              <a:t>goods/services in accordance with:</a:t>
            </a:r>
            <a:endParaRPr lang="en-GB" b="1" dirty="0" smtClean="0"/>
          </a:p>
          <a:p>
            <a:r>
              <a:rPr lang="en-AU" dirty="0" smtClean="0"/>
              <a:t>Time</a:t>
            </a:r>
            <a:endParaRPr lang="en-GB" dirty="0" smtClean="0"/>
          </a:p>
          <a:p>
            <a:r>
              <a:rPr lang="en-AU" dirty="0" smtClean="0"/>
              <a:t>Cost</a:t>
            </a:r>
            <a:endParaRPr lang="en-GB" dirty="0" smtClean="0"/>
          </a:p>
          <a:p>
            <a:r>
              <a:rPr lang="en-AU" dirty="0" smtClean="0"/>
              <a:t>Quality specifications</a:t>
            </a:r>
            <a:endParaRPr lang="en-GB" dirty="0" smtClean="0"/>
          </a:p>
          <a:p>
            <a:r>
              <a:rPr lang="en-AU" dirty="0" smtClean="0"/>
              <a:t>Customer requirements</a:t>
            </a:r>
            <a:endParaRPr lang="en-GB" dirty="0" smtClean="0"/>
          </a:p>
          <a:p>
            <a:r>
              <a:rPr lang="en-AU" dirty="0" smtClean="0"/>
              <a:t>Address product/service </a:t>
            </a:r>
            <a:r>
              <a:rPr lang="en-AU" dirty="0" smtClean="0"/>
              <a:t>requirements.</a:t>
            </a:r>
            <a:endParaRPr lang="en-GB" dirty="0" smtClean="0"/>
          </a:p>
          <a:p>
            <a:endParaRPr lang="en-GB" dirty="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Activity </a:t>
            </a:r>
            <a:r>
              <a:rPr lang="en-GB" dirty="0" smtClean="0"/>
              <a:t>2D</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Monitor business performance</a:t>
            </a:r>
          </a:p>
        </p:txBody>
      </p:sp>
      <p:sp>
        <p:nvSpPr>
          <p:cNvPr id="7" name="Content Placeholder 6"/>
          <p:cNvSpPr>
            <a:spLocks noGrp="1"/>
          </p:cNvSpPr>
          <p:nvPr>
            <p:ph idx="1"/>
          </p:nvPr>
        </p:nvSpPr>
        <p:spPr>
          <a:xfrm>
            <a:off x="4355976" y="1916832"/>
            <a:ext cx="4330824" cy="4209331"/>
          </a:xfrm>
        </p:spPr>
        <p:txBody>
          <a:bodyPr>
            <a:noAutofit/>
          </a:bodyPr>
          <a:lstStyle/>
          <a:p>
            <a:pPr marL="0" indent="0">
              <a:spcBef>
                <a:spcPts val="0"/>
              </a:spcBef>
              <a:buNone/>
            </a:pPr>
            <a:r>
              <a:rPr lang="en-AU" sz="2000" b="1" dirty="0" smtClean="0"/>
              <a:t>3.1 </a:t>
            </a:r>
            <a:r>
              <a:rPr lang="en-AU" sz="2000" dirty="0" smtClean="0"/>
              <a:t>Regularly monitor/review achievement of operational targets to ensure optimum business performance, in accordance with business plan goals and objectives</a:t>
            </a:r>
          </a:p>
          <a:p>
            <a:pPr marL="0" indent="0">
              <a:spcBef>
                <a:spcPts val="0"/>
              </a:spcBef>
              <a:buNone/>
            </a:pPr>
            <a:r>
              <a:rPr lang="en-AU" sz="2000" b="1" dirty="0" smtClean="0"/>
              <a:t>3.2 </a:t>
            </a:r>
            <a:r>
              <a:rPr lang="en-AU" sz="2000" dirty="0" smtClean="0"/>
              <a:t>Review systems and structures, with a view to more effectively supporting business performance</a:t>
            </a:r>
          </a:p>
          <a:p>
            <a:pPr marL="0" indent="0">
              <a:spcBef>
                <a:spcPts val="0"/>
              </a:spcBef>
              <a:buNone/>
            </a:pPr>
            <a:r>
              <a:rPr lang="en-AU" sz="2000" b="1" dirty="0" smtClean="0"/>
              <a:t>3.3 </a:t>
            </a:r>
            <a:r>
              <a:rPr lang="en-AU" sz="2000" dirty="0" smtClean="0"/>
              <a:t>Investigate and analyse operating problems to establish causes and implement changes as required, as part of the business quality system</a:t>
            </a:r>
          </a:p>
          <a:p>
            <a:pPr marL="0" indent="0">
              <a:spcBef>
                <a:spcPts val="0"/>
              </a:spcBef>
              <a:buNone/>
            </a:pPr>
            <a:r>
              <a:rPr lang="en-AU" sz="2000" b="1" dirty="0" smtClean="0"/>
              <a:t>3.4 </a:t>
            </a:r>
            <a:r>
              <a:rPr lang="en-AU" sz="2000" dirty="0" smtClean="0"/>
              <a:t>Amend operational policies and procedures to incorporate corrective action</a:t>
            </a:r>
            <a:endParaRPr lang="en-GB" sz="2000" dirty="0"/>
          </a:p>
        </p:txBody>
      </p:sp>
      <p:sp>
        <p:nvSpPr>
          <p:cNvPr id="6" name="TextBox 5"/>
          <p:cNvSpPr txBox="1"/>
          <p:nvPr/>
        </p:nvSpPr>
        <p:spPr>
          <a:xfrm>
            <a:off x="2843808" y="1196752"/>
            <a:ext cx="6048672" cy="892552"/>
          </a:xfrm>
          <a:prstGeom prst="rect">
            <a:avLst/>
          </a:prstGeom>
          <a:noFill/>
        </p:spPr>
        <p:txBody>
          <a:bodyPr wrap="square" rtlCol="0">
            <a:spAutoFit/>
          </a:bodyPr>
          <a:lstStyle/>
          <a:p>
            <a:endParaRPr lang="en-AU" sz="2400" dirty="0" smtClean="0"/>
          </a:p>
          <a:p>
            <a:endParaRPr lang="en-AU" sz="2800" dirty="0" smtClean="0">
              <a:latin typeface="+mj-lt"/>
            </a:endParaRPr>
          </a:p>
        </p:txBody>
      </p:sp>
      <p:pic>
        <p:nvPicPr>
          <p:cNvPr id="8" name="Picture 7" descr="Fotolia_5090081_XS.jpg"/>
          <p:cNvPicPr/>
          <p:nvPr/>
        </p:nvPicPr>
        <p:blipFill>
          <a:blip r:embed="rId3" cstate="print"/>
          <a:stretch>
            <a:fillRect/>
          </a:stretch>
        </p:blipFill>
        <p:spPr>
          <a:xfrm>
            <a:off x="0" y="2466975"/>
            <a:ext cx="4394200" cy="4391025"/>
          </a:xfrm>
          <a:prstGeom prst="rect">
            <a:avLst/>
          </a:prstGeom>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business_line_PA_500_wht.gif"/>
          <p:cNvPicPr>
            <a:picLocks noChangeAspect="1"/>
          </p:cNvPicPr>
          <p:nvPr/>
        </p:nvPicPr>
        <p:blipFill>
          <a:blip r:embed="rId3" cstate="print"/>
          <a:stretch>
            <a:fillRect/>
          </a:stretch>
        </p:blipFill>
        <p:spPr>
          <a:xfrm>
            <a:off x="6012160" y="3757478"/>
            <a:ext cx="3131840" cy="3100521"/>
          </a:xfrm>
          <a:prstGeom prst="rect">
            <a:avLst/>
          </a:prstGeom>
        </p:spPr>
      </p:pic>
      <p:sp>
        <p:nvSpPr>
          <p:cNvPr id="5" name="Title 3"/>
          <p:cNvSpPr>
            <a:spLocks noGrp="1"/>
          </p:cNvSpPr>
          <p:nvPr>
            <p:ph type="title"/>
          </p:nvPr>
        </p:nvSpPr>
        <p:spPr/>
        <p:txBody>
          <a:bodyPr>
            <a:normAutofit/>
          </a:bodyPr>
          <a:lstStyle/>
          <a:p>
            <a:pPr marL="355600" indent="-355600"/>
            <a:r>
              <a:rPr lang="en-AU" dirty="0" smtClean="0"/>
              <a:t>Holistic review systems</a:t>
            </a:r>
            <a:endParaRPr lang="en-AU" dirty="0" smtClean="0"/>
          </a:p>
        </p:txBody>
      </p:sp>
      <p:sp>
        <p:nvSpPr>
          <p:cNvPr id="4" name="Content Placeholder 3"/>
          <p:cNvSpPr>
            <a:spLocks noGrp="1"/>
          </p:cNvSpPr>
          <p:nvPr>
            <p:ph idx="1"/>
          </p:nvPr>
        </p:nvSpPr>
        <p:spPr/>
        <p:txBody>
          <a:bodyPr/>
          <a:lstStyle/>
          <a:p>
            <a:pPr marL="0" indent="0">
              <a:buNone/>
            </a:pPr>
            <a:r>
              <a:rPr lang="en-AU" sz="2800" dirty="0" smtClean="0"/>
              <a:t>The </a:t>
            </a:r>
            <a:r>
              <a:rPr lang="en-AU" sz="2800" dirty="0" smtClean="0"/>
              <a:t>purpose of </a:t>
            </a:r>
            <a:r>
              <a:rPr lang="en-AU" sz="2800" dirty="0" smtClean="0"/>
              <a:t>an </a:t>
            </a:r>
            <a:r>
              <a:rPr lang="en-AU" sz="2800" dirty="0" smtClean="0"/>
              <a:t>assessment document is to identify all business impacts and report findings to stakeholders both internal and external, using the suggested items in the elements, 3.1, 3.2, 3.3 and </a:t>
            </a:r>
            <a:r>
              <a:rPr lang="en-AU" sz="2800" dirty="0" smtClean="0"/>
              <a:t>3.4.</a:t>
            </a:r>
            <a:endParaRPr lang="en-AU" sz="2800" dirty="0" smtClean="0"/>
          </a:p>
          <a:p>
            <a:endParaRPr lang="en-GB" dirty="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Fotolia_25462324_S.jpg"/>
          <p:cNvPicPr>
            <a:picLocks noChangeAspect="1"/>
          </p:cNvPicPr>
          <p:nvPr/>
        </p:nvPicPr>
        <p:blipFill>
          <a:blip r:embed="rId3" cstate="print"/>
          <a:stretch>
            <a:fillRect/>
          </a:stretch>
        </p:blipFill>
        <p:spPr>
          <a:xfrm>
            <a:off x="2699792" y="4868356"/>
            <a:ext cx="3312368" cy="1989644"/>
          </a:xfrm>
          <a:prstGeom prst="rect">
            <a:avLst/>
          </a:prstGeom>
          <a:ln>
            <a:noFill/>
          </a:ln>
          <a:effectLst>
            <a:softEdge rad="112500"/>
          </a:effectLst>
        </p:spPr>
      </p:pic>
      <p:sp>
        <p:nvSpPr>
          <p:cNvPr id="5" name="Title 3"/>
          <p:cNvSpPr>
            <a:spLocks noGrp="1"/>
          </p:cNvSpPr>
          <p:nvPr>
            <p:ph type="title"/>
          </p:nvPr>
        </p:nvSpPr>
        <p:spPr/>
        <p:txBody>
          <a:bodyPr>
            <a:normAutofit fontScale="90000"/>
          </a:bodyPr>
          <a:lstStyle/>
          <a:p>
            <a:r>
              <a:rPr lang="en-GB" dirty="0" smtClean="0"/>
              <a:t>Business impact assessment objectives </a:t>
            </a:r>
            <a:endParaRPr lang="en-GB" dirty="0"/>
          </a:p>
        </p:txBody>
      </p:sp>
      <p:sp>
        <p:nvSpPr>
          <p:cNvPr id="4" name="Content Placeholder 3"/>
          <p:cNvSpPr>
            <a:spLocks noGrp="1"/>
          </p:cNvSpPr>
          <p:nvPr>
            <p:ph idx="1"/>
          </p:nvPr>
        </p:nvSpPr>
        <p:spPr/>
        <p:txBody>
          <a:bodyPr>
            <a:normAutofit/>
          </a:bodyPr>
          <a:lstStyle/>
          <a:p>
            <a:pPr>
              <a:buNone/>
            </a:pPr>
            <a:r>
              <a:rPr lang="en-AU" b="1" dirty="0" smtClean="0"/>
              <a:t>General </a:t>
            </a:r>
            <a:r>
              <a:rPr lang="en-AU" b="1" dirty="0" smtClean="0"/>
              <a:t>objectives include:</a:t>
            </a:r>
            <a:endParaRPr lang="en-GB" b="1" dirty="0" smtClean="0"/>
          </a:p>
          <a:p>
            <a:r>
              <a:rPr lang="en-AU" sz="2800" dirty="0" smtClean="0"/>
              <a:t>Identifying any gaps in operational targets</a:t>
            </a:r>
            <a:endParaRPr lang="en-GB" sz="2800" dirty="0" smtClean="0"/>
          </a:p>
          <a:p>
            <a:r>
              <a:rPr lang="en-AU" sz="2800" dirty="0" smtClean="0"/>
              <a:t>Identifying other impacts</a:t>
            </a:r>
            <a:endParaRPr lang="en-GB" sz="2800" dirty="0" smtClean="0"/>
          </a:p>
          <a:p>
            <a:r>
              <a:rPr lang="en-AU" sz="2800" dirty="0" smtClean="0"/>
              <a:t>Investigate and analyse operating problems</a:t>
            </a:r>
            <a:endParaRPr lang="en-GB" sz="2800" dirty="0" smtClean="0"/>
          </a:p>
          <a:p>
            <a:r>
              <a:rPr lang="en-AU" sz="2800" dirty="0" smtClean="0"/>
              <a:t>Amend operational policies and procedures</a:t>
            </a:r>
            <a:endParaRPr lang="en-GB" sz="2800" dirty="0" smtClean="0"/>
          </a:p>
          <a:p>
            <a:r>
              <a:rPr lang="en-AU" sz="2800" dirty="0" smtClean="0"/>
              <a:t>The impact on </a:t>
            </a:r>
            <a:r>
              <a:rPr lang="en-AU" sz="2800" dirty="0" smtClean="0"/>
              <a:t>stakeholders.</a:t>
            </a:r>
            <a:endParaRPr lang="en-GB" sz="2800" dirty="0" smtClean="0"/>
          </a:p>
          <a:p>
            <a:endParaRPr lang="en-GB" dirty="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dirty="0" smtClean="0"/>
              <a:t>Optimum </a:t>
            </a:r>
            <a:r>
              <a:rPr lang="en-GB" dirty="0" smtClean="0"/>
              <a:t>business performance</a:t>
            </a:r>
            <a:r>
              <a:rPr lang="en-AU" dirty="0" smtClean="0"/>
              <a:t> </a:t>
            </a:r>
            <a:br>
              <a:rPr lang="en-AU" dirty="0" smtClean="0"/>
            </a:br>
            <a:endParaRPr lang="en-GB" sz="2000" dirty="0"/>
          </a:p>
        </p:txBody>
      </p:sp>
      <p:sp>
        <p:nvSpPr>
          <p:cNvPr id="5" name="Content Placeholder 4"/>
          <p:cNvSpPr>
            <a:spLocks noGrp="1"/>
          </p:cNvSpPr>
          <p:nvPr>
            <p:ph idx="1"/>
          </p:nvPr>
        </p:nvSpPr>
        <p:spPr>
          <a:xfrm>
            <a:off x="457200" y="1600201"/>
            <a:ext cx="8229600" cy="3989040"/>
          </a:xfrm>
        </p:spPr>
        <p:txBody>
          <a:bodyPr/>
          <a:lstStyle/>
          <a:p>
            <a:endParaRPr lang="en-GB"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smtClean="0"/>
              <a:t>Gap analysis</a:t>
            </a:r>
            <a:endParaRPr lang="en-GB" dirty="0"/>
          </a:p>
        </p:txBody>
      </p:sp>
      <p:sp>
        <p:nvSpPr>
          <p:cNvPr id="4" name="Content Placeholder 3"/>
          <p:cNvSpPr>
            <a:spLocks noGrp="1"/>
          </p:cNvSpPr>
          <p:nvPr>
            <p:ph idx="1"/>
          </p:nvPr>
        </p:nvSpPr>
        <p:spPr/>
        <p:txBody>
          <a:bodyPr>
            <a:normAutofit/>
          </a:bodyPr>
          <a:lstStyle/>
          <a:p>
            <a:pPr marL="0" indent="0">
              <a:buNone/>
            </a:pPr>
            <a:r>
              <a:rPr lang="en-AU" sz="2800" dirty="0" smtClean="0"/>
              <a:t>Identifying and recognising a Gap exists within the captured analysis which will impact on business, </a:t>
            </a:r>
            <a:r>
              <a:rPr lang="en-AU" sz="2800" dirty="0" smtClean="0"/>
              <a:t>processes. </a:t>
            </a:r>
            <a:endParaRPr lang="en-GB" sz="2800" dirty="0" smtClean="0"/>
          </a:p>
          <a:p>
            <a:pPr marL="0" indent="0">
              <a:buNone/>
            </a:pPr>
            <a:r>
              <a:rPr lang="en-AU" sz="2800" dirty="0" smtClean="0"/>
              <a:t>The analysis/monitoring identifies the difference between current performance and targets and then you will need to identify the extent of the impact on business, </a:t>
            </a:r>
            <a:r>
              <a:rPr lang="en-AU" sz="2800" dirty="0" smtClean="0"/>
              <a:t>processe</a:t>
            </a:r>
            <a:r>
              <a:rPr lang="en-AU" dirty="0" smtClean="0"/>
              <a:t>s.</a:t>
            </a:r>
            <a:endParaRPr lang="en-GB" sz="2800" dirty="0" smtClean="0"/>
          </a:p>
          <a:p>
            <a:endParaRPr lang="en-GB" dirty="0"/>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wheels_came_off_800_wht.png"/>
          <p:cNvPicPr>
            <a:picLocks noChangeAspect="1"/>
          </p:cNvPicPr>
          <p:nvPr/>
        </p:nvPicPr>
        <p:blipFill>
          <a:blip r:embed="rId3" cstate="print"/>
          <a:stretch>
            <a:fillRect/>
          </a:stretch>
        </p:blipFill>
        <p:spPr>
          <a:xfrm>
            <a:off x="4000496" y="3357562"/>
            <a:ext cx="4572032" cy="3500438"/>
          </a:xfrm>
          <a:prstGeom prst="rect">
            <a:avLst/>
          </a:prstGeom>
        </p:spPr>
      </p:pic>
      <p:sp>
        <p:nvSpPr>
          <p:cNvPr id="5" name="Title 3"/>
          <p:cNvSpPr>
            <a:spLocks noGrp="1"/>
          </p:cNvSpPr>
          <p:nvPr>
            <p:ph type="title"/>
          </p:nvPr>
        </p:nvSpPr>
        <p:spPr/>
        <p:txBody>
          <a:bodyPr>
            <a:normAutofit/>
          </a:bodyPr>
          <a:lstStyle/>
          <a:p>
            <a:r>
              <a:rPr lang="en-GB" dirty="0" smtClean="0"/>
              <a:t>Impact analysis</a:t>
            </a:r>
            <a:endParaRPr lang="en-GB" dirty="0"/>
          </a:p>
        </p:txBody>
      </p:sp>
      <p:sp>
        <p:nvSpPr>
          <p:cNvPr id="4" name="Content Placeholder 3"/>
          <p:cNvSpPr>
            <a:spLocks noGrp="1"/>
          </p:cNvSpPr>
          <p:nvPr>
            <p:ph idx="1"/>
          </p:nvPr>
        </p:nvSpPr>
        <p:spPr/>
        <p:txBody>
          <a:bodyPr>
            <a:normAutofit/>
          </a:bodyPr>
          <a:lstStyle/>
          <a:p>
            <a:pPr marL="0" indent="0">
              <a:buNone/>
            </a:pPr>
            <a:r>
              <a:rPr lang="en-AU" sz="2800" dirty="0" smtClean="0"/>
              <a:t>Review the overall result below</a:t>
            </a:r>
            <a:endParaRPr lang="en-GB" sz="2800" dirty="0" smtClean="0"/>
          </a:p>
          <a:p>
            <a:pPr marL="0" indent="0">
              <a:buNone/>
            </a:pPr>
            <a:r>
              <a:rPr lang="en-AU" sz="2800" dirty="0" smtClean="0"/>
              <a:t>Identification of the impacts from the monitoring will help to identify key areas of focus such as stakeholder </a:t>
            </a:r>
            <a:r>
              <a:rPr lang="en-AU" sz="2800" dirty="0" smtClean="0"/>
              <a:t>management.</a:t>
            </a:r>
            <a:endParaRPr lang="en-GB" sz="2800" dirty="0" smtClean="0"/>
          </a:p>
          <a:p>
            <a:endParaRPr lang="en-GB"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smtClean="0"/>
              <a:t>Template for a Report Format</a:t>
            </a:r>
            <a:endParaRPr lang="en-GB" dirty="0"/>
          </a:p>
        </p:txBody>
      </p:sp>
      <p:pic>
        <p:nvPicPr>
          <p:cNvPr id="17410" name="Picture 2"/>
          <p:cNvPicPr>
            <a:picLocks noChangeAspect="1" noChangeArrowheads="1"/>
          </p:cNvPicPr>
          <p:nvPr/>
        </p:nvPicPr>
        <p:blipFill>
          <a:blip r:embed="rId3" cstate="print"/>
          <a:srcRect/>
          <a:stretch>
            <a:fillRect/>
          </a:stretch>
        </p:blipFill>
        <p:spPr bwMode="auto">
          <a:xfrm>
            <a:off x="899592" y="1844824"/>
            <a:ext cx="7725004" cy="305807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3A</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a:ea typeface="Calibri" pitchFamily="34" charset="0"/>
                <a:cs typeface="Times New Roman" pitchFamily="18" charset="0"/>
              </a:rPr>
              <a:t>Review business operations</a:t>
            </a:r>
            <a:endParaRPr lang="en-AU" dirty="0" smtClean="0">
              <a:solidFill>
                <a:srgbClr val="FF0000"/>
              </a:solidFill>
              <a:latin typeface="Calibri" pitchFamily="34" charset="0"/>
              <a:ea typeface="Calibri" pitchFamily="34" charset="0"/>
              <a:cs typeface="Times New Roman" pitchFamily="18" charset="0"/>
            </a:endParaRPr>
          </a:p>
        </p:txBody>
      </p:sp>
      <p:sp>
        <p:nvSpPr>
          <p:cNvPr id="7" name="Content Placeholder 6"/>
          <p:cNvSpPr>
            <a:spLocks noGrp="1"/>
          </p:cNvSpPr>
          <p:nvPr>
            <p:ph idx="1"/>
          </p:nvPr>
        </p:nvSpPr>
        <p:spPr>
          <a:xfrm>
            <a:off x="4355976" y="1916832"/>
            <a:ext cx="4330824" cy="4209331"/>
          </a:xfrm>
        </p:spPr>
        <p:txBody>
          <a:bodyPr>
            <a:noAutofit/>
          </a:bodyPr>
          <a:lstStyle/>
          <a:p>
            <a:pPr marL="0" indent="0">
              <a:buNone/>
            </a:pPr>
            <a:r>
              <a:rPr lang="en-AU" b="1" dirty="0"/>
              <a:t>4.1 </a:t>
            </a:r>
            <a:r>
              <a:rPr lang="en-AU" dirty="0"/>
              <a:t>Review and adjust business plan, as required, to maintain business viability, in accordance with business goals and objectives</a:t>
            </a:r>
            <a:endParaRPr lang="en-GB" dirty="0"/>
          </a:p>
        </p:txBody>
      </p:sp>
      <p:sp>
        <p:nvSpPr>
          <p:cNvPr id="6" name="TextBox 5"/>
          <p:cNvSpPr txBox="1"/>
          <p:nvPr/>
        </p:nvSpPr>
        <p:spPr>
          <a:xfrm>
            <a:off x="2843808" y="1196752"/>
            <a:ext cx="6048672" cy="892552"/>
          </a:xfrm>
          <a:prstGeom prst="rect">
            <a:avLst/>
          </a:prstGeom>
          <a:noFill/>
        </p:spPr>
        <p:txBody>
          <a:bodyPr wrap="square" rtlCol="0">
            <a:spAutoFit/>
          </a:bodyPr>
          <a:lstStyle/>
          <a:p>
            <a:endParaRPr lang="en-AU" sz="2400" dirty="0" smtClean="0"/>
          </a:p>
          <a:p>
            <a:endParaRPr lang="en-AU" sz="2800" dirty="0" smtClean="0">
              <a:latin typeface="+mj-lt"/>
            </a:endParaRPr>
          </a:p>
        </p:txBody>
      </p:sp>
      <p:pic>
        <p:nvPicPr>
          <p:cNvPr id="8" name="Picture 7" descr="Fotolia_5090081_XS.jpg"/>
          <p:cNvPicPr/>
          <p:nvPr/>
        </p:nvPicPr>
        <p:blipFill>
          <a:blip r:embed="rId3" cstate="print"/>
          <a:stretch>
            <a:fillRect/>
          </a:stretch>
        </p:blipFill>
        <p:spPr>
          <a:xfrm>
            <a:off x="0" y="2466975"/>
            <a:ext cx="4394200" cy="4391025"/>
          </a:xfrm>
          <a:prstGeom prst="rect">
            <a:avLst/>
          </a:prstGeom>
        </p:spPr>
      </p:pic>
    </p:spTree>
    <p:extLst>
      <p:ext uri="{BB962C8B-B14F-4D97-AF65-F5344CB8AC3E}">
        <p14:creationId xmlns:p14="http://schemas.microsoft.com/office/powerpoint/2010/main" val="3733962770"/>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reading_long_list_800_wht.png"/>
          <p:cNvPicPr/>
          <p:nvPr/>
        </p:nvPicPr>
        <p:blipFill>
          <a:blip r:embed="rId3" cstate="print"/>
          <a:stretch>
            <a:fillRect/>
          </a:stretch>
        </p:blipFill>
        <p:spPr>
          <a:xfrm>
            <a:off x="2771800" y="2852936"/>
            <a:ext cx="4320480" cy="4005064"/>
          </a:xfrm>
          <a:prstGeom prst="rect">
            <a:avLst/>
          </a:prstGeom>
        </p:spPr>
      </p:pic>
      <p:sp>
        <p:nvSpPr>
          <p:cNvPr id="5" name="Title 3"/>
          <p:cNvSpPr>
            <a:spLocks noGrp="1"/>
          </p:cNvSpPr>
          <p:nvPr>
            <p:ph type="title"/>
          </p:nvPr>
        </p:nvSpPr>
        <p:spPr/>
        <p:txBody>
          <a:bodyPr>
            <a:normAutofit/>
          </a:bodyPr>
          <a:lstStyle/>
          <a:p>
            <a:r>
              <a:rPr lang="en-AU" dirty="0" smtClean="0"/>
              <a:t>Reviewing business plan</a:t>
            </a:r>
            <a:endParaRPr lang="en-AU" b="0" dirty="0" smtClean="0">
              <a:solidFill>
                <a:srgbClr val="FF0000"/>
              </a:solidFill>
              <a:latin typeface="Calibri" pitchFamily="34" charset="0"/>
              <a:ea typeface="Calibri" pitchFamily="34" charset="0"/>
              <a:cs typeface="Times New Roman" pitchFamily="18" charset="0"/>
            </a:endParaRPr>
          </a:p>
        </p:txBody>
      </p:sp>
      <p:sp>
        <p:nvSpPr>
          <p:cNvPr id="7" name="Content Placeholder 6"/>
          <p:cNvSpPr>
            <a:spLocks noGrp="1"/>
          </p:cNvSpPr>
          <p:nvPr>
            <p:ph idx="1"/>
          </p:nvPr>
        </p:nvSpPr>
        <p:spPr/>
        <p:txBody>
          <a:bodyPr/>
          <a:lstStyle/>
          <a:p>
            <a:pPr marL="0" indent="0">
              <a:buNone/>
            </a:pPr>
            <a:r>
              <a:rPr lang="en-AU" dirty="0" smtClean="0"/>
              <a:t>Annually schedule a review of the business plan as a strategic assessment, not just a reactive change process.</a:t>
            </a:r>
            <a:endParaRPr lang="en-GB" dirty="0"/>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Fotolia_10056610_XS.jpg"/>
          <p:cNvPicPr/>
          <p:nvPr/>
        </p:nvPicPr>
        <p:blipFill>
          <a:blip r:embed="rId2" cstate="print"/>
          <a:stretch>
            <a:fillRect/>
          </a:stretch>
        </p:blipFill>
        <p:spPr>
          <a:xfrm>
            <a:off x="5563172" y="1556792"/>
            <a:ext cx="3556993" cy="3217560"/>
          </a:xfrm>
          <a:prstGeom prst="rect">
            <a:avLst/>
          </a:prstGeom>
        </p:spPr>
      </p:pic>
      <p:sp>
        <p:nvSpPr>
          <p:cNvPr id="4" name="Title 3"/>
          <p:cNvSpPr>
            <a:spLocks noGrp="1"/>
          </p:cNvSpPr>
          <p:nvPr>
            <p:ph type="title"/>
          </p:nvPr>
        </p:nvSpPr>
        <p:spPr/>
        <p:txBody>
          <a:bodyPr>
            <a:normAutofit/>
          </a:bodyPr>
          <a:lstStyle/>
          <a:p>
            <a:r>
              <a:rPr lang="en-GB" dirty="0" smtClean="0"/>
              <a:t>Key review criteria</a:t>
            </a:r>
            <a:endParaRPr lang="en-GB" dirty="0"/>
          </a:p>
        </p:txBody>
      </p:sp>
      <p:sp>
        <p:nvSpPr>
          <p:cNvPr id="5" name="Content Placeholder 4"/>
          <p:cNvSpPr>
            <a:spLocks noGrp="1"/>
          </p:cNvSpPr>
          <p:nvPr>
            <p:ph idx="1"/>
          </p:nvPr>
        </p:nvSpPr>
        <p:spPr>
          <a:xfrm>
            <a:off x="457200" y="1600200"/>
            <a:ext cx="5698976" cy="4525963"/>
          </a:xfrm>
        </p:spPr>
        <p:txBody>
          <a:bodyPr>
            <a:normAutofit/>
          </a:bodyPr>
          <a:lstStyle/>
          <a:p>
            <a:pPr marL="0" indent="0">
              <a:buNone/>
            </a:pPr>
            <a:r>
              <a:rPr lang="en-AU" sz="2800" dirty="0" smtClean="0"/>
              <a:t>Ensure the business plan is practical and that there is a good chance for </a:t>
            </a:r>
            <a:r>
              <a:rPr lang="en-AU" sz="2800" dirty="0" smtClean="0"/>
              <a:t>success.</a:t>
            </a:r>
            <a:endParaRPr lang="en-GB" sz="2800" dirty="0" smtClean="0"/>
          </a:p>
          <a:p>
            <a:pPr marL="0" indent="0">
              <a:buNone/>
            </a:pPr>
            <a:r>
              <a:rPr lang="en-AU" sz="2800" dirty="0" smtClean="0"/>
              <a:t>Be brave- make changes!</a:t>
            </a:r>
            <a:endParaRPr lang="en-GB" sz="2800" dirty="0" smtClean="0"/>
          </a:p>
          <a:p>
            <a:pPr marL="0" indent="0">
              <a:buNone/>
            </a:pPr>
            <a:r>
              <a:rPr lang="en-AU" sz="2800" dirty="0" smtClean="0"/>
              <a:t>Show options at key decision </a:t>
            </a:r>
            <a:r>
              <a:rPr lang="en-AU" sz="2800" dirty="0" smtClean="0"/>
              <a:t>points.</a:t>
            </a:r>
            <a:endParaRPr lang="en-GB" sz="2800" dirty="0" smtClean="0"/>
          </a:p>
          <a:p>
            <a:pPr marL="0" indent="0">
              <a:buNone/>
            </a:pPr>
            <a:r>
              <a:rPr lang="en-AU" sz="2800" dirty="0" smtClean="0"/>
              <a:t>Share the plan </a:t>
            </a:r>
            <a:r>
              <a:rPr lang="en-AU" sz="2800" dirty="0" smtClean="0"/>
              <a:t>review. Don’t isolate </a:t>
            </a:r>
            <a:r>
              <a:rPr lang="en-AU" sz="2800" dirty="0" smtClean="0"/>
              <a:t>the </a:t>
            </a:r>
            <a:r>
              <a:rPr lang="en-AU" sz="2800" dirty="0" smtClean="0"/>
              <a:t>assessment.</a:t>
            </a:r>
            <a:endParaRPr lang="en-GB" sz="2800" dirty="0" smtClean="0"/>
          </a:p>
          <a:p>
            <a:pPr marL="0" indent="0">
              <a:buNone/>
            </a:pPr>
            <a:r>
              <a:rPr lang="en-AU" sz="2800" dirty="0" smtClean="0"/>
              <a:t>Funding arrangements are vital to </a:t>
            </a:r>
            <a:r>
              <a:rPr lang="en-AU" sz="2800" dirty="0" smtClean="0"/>
              <a:t>survival.</a:t>
            </a:r>
            <a:endParaRPr lang="en-GB" sz="2800" dirty="0" smtClean="0"/>
          </a:p>
          <a:p>
            <a:endParaRPr lang="en-GB" sz="2800"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smtClean="0"/>
              <a:t>Detailed assessments of sub-areas</a:t>
            </a:r>
            <a:endParaRPr lang="en-GB" dirty="0"/>
          </a:p>
        </p:txBody>
      </p:sp>
      <p:sp>
        <p:nvSpPr>
          <p:cNvPr id="4" name="Content Placeholder 3"/>
          <p:cNvSpPr>
            <a:spLocks noGrp="1"/>
          </p:cNvSpPr>
          <p:nvPr>
            <p:ph idx="1"/>
          </p:nvPr>
        </p:nvSpPr>
        <p:spPr/>
        <p:txBody>
          <a:bodyPr/>
          <a:lstStyle/>
          <a:p>
            <a:r>
              <a:rPr lang="en-AU" dirty="0" smtClean="0"/>
              <a:t>Lease agreements</a:t>
            </a:r>
            <a:endParaRPr lang="en-GB" dirty="0" smtClean="0"/>
          </a:p>
          <a:p>
            <a:r>
              <a:rPr lang="en-AU" dirty="0" smtClean="0"/>
              <a:t>Advertising agreements</a:t>
            </a:r>
            <a:endParaRPr lang="en-GB" dirty="0" smtClean="0"/>
          </a:p>
          <a:p>
            <a:r>
              <a:rPr lang="en-AU" dirty="0" smtClean="0"/>
              <a:t>Do you just keep renewing? </a:t>
            </a:r>
            <a:endParaRPr lang="en-GB" dirty="0" smtClean="0"/>
          </a:p>
          <a:p>
            <a:r>
              <a:rPr lang="en-AU" dirty="0" smtClean="0"/>
              <a:t>Insurance policies</a:t>
            </a:r>
            <a:endParaRPr lang="en-GB" dirty="0" smtClean="0"/>
          </a:p>
          <a:p>
            <a:endParaRPr lang="en-GB" dirty="0"/>
          </a:p>
        </p:txBody>
      </p:sp>
      <p:pic>
        <p:nvPicPr>
          <p:cNvPr id="7" name="Picture 6" descr="Fotolia_17503836_S.jpg"/>
          <p:cNvPicPr/>
          <p:nvPr/>
        </p:nvPicPr>
        <p:blipFill>
          <a:blip r:embed="rId3" cstate="print"/>
          <a:stretch>
            <a:fillRect/>
          </a:stretch>
        </p:blipFill>
        <p:spPr>
          <a:xfrm>
            <a:off x="5580112" y="3356992"/>
            <a:ext cx="2741930" cy="27432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4A</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6975"/>
            <a:ext cx="4394200" cy="4391025"/>
          </a:xfrm>
          <a:prstGeom prst="rect">
            <a:avLst/>
          </a:prstGeom>
        </p:spPr>
      </p:pic>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Review business operations</a:t>
            </a:r>
          </a:p>
        </p:txBody>
      </p:sp>
      <p:sp>
        <p:nvSpPr>
          <p:cNvPr id="7" name="Content Placeholder 6"/>
          <p:cNvSpPr>
            <a:spLocks noGrp="1"/>
          </p:cNvSpPr>
          <p:nvPr>
            <p:ph idx="1"/>
          </p:nvPr>
        </p:nvSpPr>
        <p:spPr>
          <a:xfrm>
            <a:off x="4788024" y="2420888"/>
            <a:ext cx="3898776" cy="3705275"/>
          </a:xfrm>
        </p:spPr>
        <p:txBody>
          <a:bodyPr/>
          <a:lstStyle/>
          <a:p>
            <a:pPr>
              <a:buNone/>
            </a:pPr>
            <a:r>
              <a:rPr lang="en-AU" b="1" dirty="0" smtClean="0"/>
              <a:t>	4.2 </a:t>
            </a:r>
            <a:r>
              <a:rPr lang="en-AU" dirty="0" smtClean="0"/>
              <a:t>Clearly record proposed changes to aid future planning and evaluation</a:t>
            </a:r>
            <a:endParaRPr lang="en-GB" dirty="0"/>
          </a:p>
        </p:txBody>
      </p:sp>
      <p:sp>
        <p:nvSpPr>
          <p:cNvPr id="6" name="TextBox 5"/>
          <p:cNvSpPr txBox="1"/>
          <p:nvPr/>
        </p:nvSpPr>
        <p:spPr>
          <a:xfrm>
            <a:off x="4139952" y="2492896"/>
            <a:ext cx="4824536" cy="523220"/>
          </a:xfrm>
          <a:prstGeom prst="rect">
            <a:avLst/>
          </a:prstGeom>
          <a:noFill/>
        </p:spPr>
        <p:txBody>
          <a:bodyPr wrap="square" rtlCol="0">
            <a:spAutoFit/>
          </a:bodyPr>
          <a:lstStyle/>
          <a:p>
            <a:pPr marL="355600" indent="-355600"/>
            <a:r>
              <a:rPr lang="en-AU" sz="2800" dirty="0" smtClean="0">
                <a:latin typeface="+mj-lt"/>
              </a:rPr>
              <a:t>	</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AU" dirty="0" smtClean="0"/>
              <a:t>Clearly record proposed changes to aid future planning and evaluation</a:t>
            </a:r>
            <a:endParaRPr lang="en-GB" dirty="0"/>
          </a:p>
        </p:txBody>
      </p:sp>
      <p:pic>
        <p:nvPicPr>
          <p:cNvPr id="18434" name="Picture 2"/>
          <p:cNvPicPr>
            <a:picLocks noChangeAspect="1" noChangeArrowheads="1"/>
          </p:cNvPicPr>
          <p:nvPr/>
        </p:nvPicPr>
        <p:blipFill>
          <a:blip r:embed="rId2" cstate="print"/>
          <a:srcRect/>
          <a:stretch>
            <a:fillRect/>
          </a:stretch>
        </p:blipFill>
        <p:spPr bwMode="auto">
          <a:xfrm>
            <a:off x="971600" y="2060848"/>
            <a:ext cx="7321789" cy="360689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dirty="0" smtClean="0"/>
              <a:t>Type of change (examples only)</a:t>
            </a:r>
            <a:endParaRPr lang="en-GB" dirty="0"/>
          </a:p>
        </p:txBody>
      </p:sp>
      <p:pic>
        <p:nvPicPr>
          <p:cNvPr id="1026" name="Picture 2"/>
          <p:cNvPicPr>
            <a:picLocks noChangeAspect="1" noChangeArrowheads="1"/>
          </p:cNvPicPr>
          <p:nvPr/>
        </p:nvPicPr>
        <p:blipFill>
          <a:blip r:embed="rId2" cstate="print"/>
          <a:srcRect/>
          <a:stretch>
            <a:fillRect/>
          </a:stretch>
        </p:blipFill>
        <p:spPr bwMode="auto">
          <a:xfrm>
            <a:off x="971600" y="1844824"/>
            <a:ext cx="7482847" cy="3842543"/>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Team.jpg"/>
          <p:cNvPicPr/>
          <p:nvPr/>
        </p:nvPicPr>
        <p:blipFill>
          <a:blip r:embed="rId2" cstate="print"/>
          <a:stretch>
            <a:fillRect/>
          </a:stretch>
        </p:blipFill>
        <p:spPr>
          <a:xfrm>
            <a:off x="3779912" y="4221088"/>
            <a:ext cx="4320480" cy="2636912"/>
          </a:xfrm>
          <a:prstGeom prst="rect">
            <a:avLst/>
          </a:prstGeom>
        </p:spPr>
      </p:pic>
      <p:sp>
        <p:nvSpPr>
          <p:cNvPr id="2" name="Title 1"/>
          <p:cNvSpPr>
            <a:spLocks noGrp="1"/>
          </p:cNvSpPr>
          <p:nvPr>
            <p:ph type="title"/>
          </p:nvPr>
        </p:nvSpPr>
        <p:spPr/>
        <p:txBody>
          <a:bodyPr>
            <a:normAutofit fontScale="90000"/>
          </a:bodyPr>
          <a:lstStyle/>
          <a:p>
            <a:r>
              <a:rPr lang="en-GB" dirty="0" smtClean="0"/>
              <a:t>Aid future planning and evaluation</a:t>
            </a:r>
            <a:endParaRPr lang="en-GB" dirty="0"/>
          </a:p>
        </p:txBody>
      </p:sp>
      <p:sp>
        <p:nvSpPr>
          <p:cNvPr id="3" name="Content Placeholder 2"/>
          <p:cNvSpPr>
            <a:spLocks noGrp="1"/>
          </p:cNvSpPr>
          <p:nvPr>
            <p:ph idx="1"/>
          </p:nvPr>
        </p:nvSpPr>
        <p:spPr/>
        <p:txBody>
          <a:bodyPr/>
          <a:lstStyle/>
          <a:p>
            <a:pPr>
              <a:buNone/>
            </a:pPr>
            <a:r>
              <a:rPr lang="en-AU" b="1" dirty="0" smtClean="0"/>
              <a:t>	Describe the reason for the change and its benefits to the </a:t>
            </a:r>
            <a:r>
              <a:rPr lang="en-AU" b="1" dirty="0" smtClean="0"/>
              <a:t>business:</a:t>
            </a:r>
            <a:endParaRPr lang="en-GB" b="1" dirty="0" smtClean="0"/>
          </a:p>
          <a:p>
            <a:pPr lvl="1">
              <a:buFont typeface="Wingdings" pitchFamily="2" charset="2"/>
              <a:buChar char="Ø"/>
            </a:pPr>
            <a:r>
              <a:rPr lang="en-AU" dirty="0" smtClean="0"/>
              <a:t>Scope the change</a:t>
            </a:r>
            <a:endParaRPr lang="en-GB" dirty="0" smtClean="0"/>
          </a:p>
          <a:p>
            <a:pPr lvl="1">
              <a:buFont typeface="Wingdings" pitchFamily="2" charset="2"/>
              <a:buChar char="Ø"/>
            </a:pPr>
            <a:r>
              <a:rPr lang="en-AU" dirty="0" smtClean="0"/>
              <a:t>Describe who in the business it includes</a:t>
            </a:r>
            <a:endParaRPr lang="en-GB" dirty="0" smtClean="0"/>
          </a:p>
          <a:p>
            <a:pPr lvl="1">
              <a:buFont typeface="Wingdings" pitchFamily="2" charset="2"/>
              <a:buChar char="Ø"/>
            </a:pPr>
            <a:r>
              <a:rPr lang="en-AU" dirty="0" smtClean="0"/>
              <a:t>How far reaching in the organisation is the change?</a:t>
            </a:r>
            <a:endParaRPr lang="en-GB" dirty="0" smtClean="0"/>
          </a:p>
          <a:p>
            <a:endParaRPr lang="en-GB"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Activity </a:t>
            </a:r>
            <a:r>
              <a:rPr lang="en-GB" dirty="0" smtClean="0"/>
              <a:t>4B</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3643314"/>
            <a:ext cx="4394200" cy="3214686"/>
          </a:xfrm>
          <a:prstGeom prst="rect">
            <a:avLst/>
          </a:prstGeom>
        </p:spPr>
      </p:pic>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Review business operations</a:t>
            </a:r>
          </a:p>
        </p:txBody>
      </p:sp>
      <p:sp>
        <p:nvSpPr>
          <p:cNvPr id="7" name="Content Placeholder 6"/>
          <p:cNvSpPr>
            <a:spLocks noGrp="1"/>
          </p:cNvSpPr>
          <p:nvPr>
            <p:ph idx="1"/>
          </p:nvPr>
        </p:nvSpPr>
        <p:spPr>
          <a:xfrm>
            <a:off x="4644008" y="2276872"/>
            <a:ext cx="4042792" cy="3849291"/>
          </a:xfrm>
        </p:spPr>
        <p:txBody>
          <a:bodyPr/>
          <a:lstStyle/>
          <a:p>
            <a:pPr>
              <a:buNone/>
            </a:pPr>
            <a:r>
              <a:rPr lang="en-AU" dirty="0" smtClean="0"/>
              <a:t>	</a:t>
            </a:r>
            <a:r>
              <a:rPr lang="en-AU" b="1" dirty="0" smtClean="0"/>
              <a:t>4.3 </a:t>
            </a:r>
            <a:r>
              <a:rPr lang="en-AU" dirty="0" smtClean="0"/>
              <a:t>Undertake ongoing research into new business opportunities and adjust business goals and objectives as new business opportunities arise</a:t>
            </a:r>
            <a:endParaRPr lang="en-GB" dirty="0"/>
          </a:p>
        </p:txBody>
      </p:sp>
      <p:sp>
        <p:nvSpPr>
          <p:cNvPr id="6" name="TextBox 5"/>
          <p:cNvSpPr txBox="1"/>
          <p:nvPr/>
        </p:nvSpPr>
        <p:spPr>
          <a:xfrm>
            <a:off x="4355976" y="2204864"/>
            <a:ext cx="4320480" cy="523220"/>
          </a:xfrm>
          <a:prstGeom prst="rect">
            <a:avLst/>
          </a:prstGeom>
          <a:noFill/>
        </p:spPr>
        <p:txBody>
          <a:bodyPr wrap="square" rtlCol="0">
            <a:spAutoFit/>
          </a:bodyPr>
          <a:lstStyle/>
          <a:p>
            <a:r>
              <a:rPr lang="en-AU" sz="2800" dirty="0" smtClean="0">
                <a:latin typeface="+mj-lt"/>
              </a:rPr>
              <a:t>				</a:t>
            </a: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flipboard_discussion_pc_800_wht.png"/>
          <p:cNvPicPr/>
          <p:nvPr/>
        </p:nvPicPr>
        <p:blipFill>
          <a:blip r:embed="rId3" cstate="print"/>
          <a:stretch>
            <a:fillRect/>
          </a:stretch>
        </p:blipFill>
        <p:spPr>
          <a:xfrm>
            <a:off x="6524625" y="4095750"/>
            <a:ext cx="2619375" cy="2762250"/>
          </a:xfrm>
          <a:prstGeom prst="rect">
            <a:avLst/>
          </a:prstGeom>
        </p:spPr>
      </p:pic>
      <p:sp>
        <p:nvSpPr>
          <p:cNvPr id="5" name="Title 3"/>
          <p:cNvSpPr>
            <a:spLocks noGrp="1"/>
          </p:cNvSpPr>
          <p:nvPr>
            <p:ph type="title"/>
          </p:nvPr>
        </p:nvSpPr>
        <p:spPr/>
        <p:txBody>
          <a:bodyPr>
            <a:normAutofit fontScale="90000"/>
          </a:bodyPr>
          <a:lstStyle/>
          <a:p>
            <a:r>
              <a:rPr lang="en-AU" dirty="0" smtClean="0"/>
              <a:t>Ongoing research into new opportunities</a:t>
            </a:r>
            <a:endParaRPr lang="en-AU" b="0" dirty="0" smtClean="0">
              <a:solidFill>
                <a:srgbClr val="FF0000"/>
              </a:solidFill>
              <a:latin typeface="Calibri" pitchFamily="34" charset="0"/>
              <a:ea typeface="Calibri" pitchFamily="34" charset="0"/>
              <a:cs typeface="Times New Roman" pitchFamily="18" charset="0"/>
            </a:endParaRPr>
          </a:p>
        </p:txBody>
      </p:sp>
      <p:sp>
        <p:nvSpPr>
          <p:cNvPr id="4" name="Content Placeholder 3"/>
          <p:cNvSpPr>
            <a:spLocks noGrp="1"/>
          </p:cNvSpPr>
          <p:nvPr>
            <p:ph idx="1"/>
          </p:nvPr>
        </p:nvSpPr>
        <p:spPr/>
        <p:txBody>
          <a:bodyPr/>
          <a:lstStyle/>
          <a:p>
            <a:pPr marL="0" indent="0">
              <a:buNone/>
            </a:pPr>
            <a:r>
              <a:rPr lang="en-AU" b="1" dirty="0" smtClean="0"/>
              <a:t>Ongoing research will </a:t>
            </a:r>
            <a:r>
              <a:rPr lang="en-AU" b="1" dirty="0" smtClean="0"/>
              <a:t>obviously need to be RELEVANT to a series of objectives.</a:t>
            </a:r>
            <a:endParaRPr lang="en-GB" b="1" dirty="0" smtClean="0"/>
          </a:p>
          <a:p>
            <a:pPr marL="971550" lvl="1" indent="-514350">
              <a:buFont typeface="+mj-lt"/>
              <a:buAutoNum type="arabicParenR"/>
            </a:pPr>
            <a:r>
              <a:rPr lang="en-AU" dirty="0" smtClean="0"/>
              <a:t>Are you expanding?</a:t>
            </a:r>
            <a:endParaRPr lang="en-GB" dirty="0" smtClean="0"/>
          </a:p>
          <a:p>
            <a:pPr marL="971550" lvl="1" indent="-514350">
              <a:buFont typeface="+mj-lt"/>
              <a:buAutoNum type="arabicParenR"/>
            </a:pPr>
            <a:r>
              <a:rPr lang="en-AU" dirty="0" smtClean="0"/>
              <a:t>Are you changing direction?</a:t>
            </a:r>
            <a:endParaRPr lang="en-GB" dirty="0" smtClean="0"/>
          </a:p>
          <a:p>
            <a:pPr marL="971550" lvl="1" indent="-514350">
              <a:buFont typeface="+mj-lt"/>
              <a:buAutoNum type="arabicParenR"/>
            </a:pPr>
            <a:r>
              <a:rPr lang="en-AU" dirty="0" smtClean="0"/>
              <a:t>Are you looking for additional but similar product/service opportunities?</a:t>
            </a:r>
            <a:endParaRPr lang="en-GB" dirty="0" smtClean="0"/>
          </a:p>
          <a:p>
            <a:pPr marL="514350" indent="-514350">
              <a:buFont typeface="+mj-lt"/>
              <a:buAutoNum type="arabicParenR"/>
            </a:pPr>
            <a:endParaRPr lang="en-GB" dirty="0"/>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smtClean="0"/>
              <a:t>Focus on new opportunities on the horizon</a:t>
            </a:r>
            <a:endParaRPr lang="en-GB" dirty="0"/>
          </a:p>
        </p:txBody>
      </p:sp>
      <p:sp>
        <p:nvSpPr>
          <p:cNvPr id="5" name="Content Placeholder 4"/>
          <p:cNvSpPr>
            <a:spLocks noGrp="1"/>
          </p:cNvSpPr>
          <p:nvPr>
            <p:ph idx="1"/>
          </p:nvPr>
        </p:nvSpPr>
        <p:spPr/>
        <p:txBody>
          <a:bodyPr/>
          <a:lstStyle/>
          <a:p>
            <a:r>
              <a:rPr lang="en-AU" dirty="0" smtClean="0"/>
              <a:t>Alignment: of the forces both internal and external that will get you there;</a:t>
            </a:r>
            <a:endParaRPr lang="en-GB" dirty="0" smtClean="0"/>
          </a:p>
          <a:p>
            <a:r>
              <a:rPr lang="en-AU" dirty="0" smtClean="0"/>
              <a:t>Leverage: the relationships and stakeholders for their best input</a:t>
            </a:r>
            <a:endParaRPr lang="en-GB" dirty="0" smtClean="0"/>
          </a:p>
          <a:p>
            <a:r>
              <a:rPr lang="en-AU" dirty="0" smtClean="0"/>
              <a:t>Differentiation: establish the points of difference that are required as a new direction </a:t>
            </a:r>
            <a:endParaRPr lang="en-GB" dirty="0" smtClean="0"/>
          </a:p>
          <a:p>
            <a:endParaRPr lang="en-GB" dirty="0"/>
          </a:p>
        </p:txBody>
      </p:sp>
      <p:pic>
        <p:nvPicPr>
          <p:cNvPr id="7" name="Picture 6" descr="antenna_tower.png"/>
          <p:cNvPicPr>
            <a:picLocks noChangeAspect="1"/>
          </p:cNvPicPr>
          <p:nvPr/>
        </p:nvPicPr>
        <p:blipFill>
          <a:blip r:embed="rId2" cstate="print"/>
          <a:stretch>
            <a:fillRect/>
          </a:stretch>
        </p:blipFill>
        <p:spPr>
          <a:xfrm>
            <a:off x="3071802" y="4643446"/>
            <a:ext cx="3071834" cy="2525047"/>
          </a:xfrm>
          <a:prstGeom prst="rect">
            <a:avLst/>
          </a:prstGeom>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4C</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Skills and </a:t>
            </a:r>
            <a:r>
              <a:rPr lang="en-GB" sz="4900" smtClean="0"/>
              <a:t>Knowledge Activity</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extLst>
      <p:ext uri="{BB962C8B-B14F-4D97-AF65-F5344CB8AC3E}">
        <p14:creationId xmlns:p14="http://schemas.microsoft.com/office/powerpoint/2010/main" val="260066811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Major Activity</a:t>
            </a:r>
          </a:p>
        </p:txBody>
      </p:sp>
      <p:sp>
        <p:nvSpPr>
          <p:cNvPr id="75779" name="Content Placeholder 2"/>
          <p:cNvSpPr>
            <a:spLocks noGrp="1"/>
          </p:cNvSpPr>
          <p:nvPr>
            <p:ph idx="1"/>
          </p:nvPr>
        </p:nvSpPr>
        <p:spPr/>
        <p:txBody>
          <a:bodyPr/>
          <a:lstStyle/>
          <a:p>
            <a:r>
              <a:rPr lang="en-US" dirty="0" smtClean="0"/>
              <a:t>This activity should take anywhere between an 1-2 hours to complete and can be found at the end of your workbook.</a:t>
            </a:r>
          </a:p>
          <a:p>
            <a:pPr>
              <a:buFont typeface="Arial" charset="0"/>
              <a:buNone/>
            </a:pPr>
            <a:endParaRPr lang="en-US" dirty="0" smtClean="0"/>
          </a:p>
          <a:p>
            <a:r>
              <a:rPr lang="en-US" dirty="0" smtClean="0"/>
              <a:t>Your instructor will let you know whether they wish for you to complete it in session time or your own time.</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3043423" y="4518813"/>
            <a:ext cx="3057155" cy="2339187"/>
          </a:xfrm>
          <a:prstGeom prst="rect">
            <a:avLst/>
          </a:prstGeom>
          <a:noFill/>
          <a:ln w="9525">
            <a:noFill/>
            <a:miter lim="800000"/>
            <a:headEnd/>
            <a:tailEnd/>
          </a:ln>
        </p:spPr>
      </p:pic>
    </p:spTree>
    <p:extLst>
      <p:ext uri="{BB962C8B-B14F-4D97-AF65-F5344CB8AC3E}">
        <p14:creationId xmlns:p14="http://schemas.microsoft.com/office/powerpoint/2010/main" val="257154167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smtClean="0"/>
              <a:t>Summary and Feedback</a:t>
            </a:r>
            <a:endParaRPr lang="en-CA" smtClean="0"/>
          </a:p>
        </p:txBody>
      </p:sp>
      <p:sp>
        <p:nvSpPr>
          <p:cNvPr id="178179" name="Content Placeholder 3"/>
          <p:cNvSpPr>
            <a:spLocks noGrp="1"/>
          </p:cNvSpPr>
          <p:nvPr>
            <p:ph idx="1"/>
          </p:nvPr>
        </p:nvSpPr>
        <p:spPr/>
        <p:txBody>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2124075"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3" descr="c:\Users\Sophie\Desktop\ArtWork\Fotolia_10056570_S.jpg"/>
          <p:cNvPicPr>
            <a:picLocks noChangeAspect="1" noChangeArrowheads="1"/>
          </p:cNvPicPr>
          <p:nvPr/>
        </p:nvPicPr>
        <p:blipFill>
          <a:blip r:embed="rId3" cstate="print"/>
          <a:srcRect/>
          <a:stretch>
            <a:fillRect/>
          </a:stretch>
        </p:blipFill>
        <p:spPr bwMode="auto">
          <a:xfrm>
            <a:off x="1547813" y="549275"/>
            <a:ext cx="6308725" cy="6308725"/>
          </a:xfrm>
          <a:prstGeom prst="rect">
            <a:avLst/>
          </a:prstGeom>
          <a:noFill/>
          <a:ln w="9525">
            <a:noFill/>
            <a:miter lim="800000"/>
            <a:headEnd/>
            <a:tailEnd/>
          </a:ln>
        </p:spPr>
      </p:pic>
      <p:sp>
        <p:nvSpPr>
          <p:cNvPr id="77827" name="Title 1"/>
          <p:cNvSpPr>
            <a:spLocks noGrp="1"/>
          </p:cNvSpPr>
          <p:nvPr>
            <p:ph type="title"/>
          </p:nvPr>
        </p:nvSpPr>
        <p:spPr/>
        <p:txBody>
          <a:bodyPr/>
          <a:lstStyle/>
          <a:p>
            <a:r>
              <a:rPr lang="en-US" dirty="0" smtClean="0">
                <a:solidFill>
                  <a:srgbClr val="FF0000"/>
                </a:solidFill>
              </a:rPr>
              <a:t>Congratulations!</a:t>
            </a:r>
          </a:p>
        </p:txBody>
      </p:sp>
      <p:sp>
        <p:nvSpPr>
          <p:cNvPr id="77828" name="Content Placeholder 4"/>
          <p:cNvSpPr>
            <a:spLocks noGrp="1"/>
          </p:cNvSpPr>
          <p:nvPr>
            <p:ph idx="1"/>
          </p:nvPr>
        </p:nvSpPr>
        <p:spPr>
          <a:xfrm>
            <a:off x="457200" y="1600200"/>
            <a:ext cx="8435975" cy="4525963"/>
          </a:xfrm>
        </p:spPr>
        <p:txBody>
          <a:bodyPr/>
          <a:lstStyle/>
          <a:p>
            <a:pPr>
              <a:buFont typeface="Arial" charset="0"/>
              <a:buNone/>
            </a:pPr>
            <a:endParaRPr lang="en-US" dirty="0" smtClean="0"/>
          </a:p>
          <a:p>
            <a:pPr>
              <a:buFont typeface="Arial" charset="0"/>
              <a:buNone/>
            </a:pPr>
            <a:endParaRPr lang="en-US" sz="2800" dirty="0" smtClean="0"/>
          </a:p>
          <a:p>
            <a:pPr>
              <a:buFont typeface="Arial" charset="0"/>
              <a:buNone/>
            </a:pPr>
            <a:r>
              <a:rPr lang="en-US" sz="2800" dirty="0" smtClean="0"/>
              <a:t>You have now finished the unit…</a:t>
            </a:r>
          </a:p>
          <a:p>
            <a:pPr algn="ctr">
              <a:buFont typeface="Arial" charset="0"/>
              <a:buNone/>
            </a:pPr>
            <a:endParaRPr lang="en-US" sz="2800" dirty="0" smtClean="0"/>
          </a:p>
          <a:p>
            <a:pPr algn="ctr">
              <a:buFont typeface="Arial" charset="0"/>
              <a:buNone/>
            </a:pPr>
            <a:r>
              <a:rPr lang="en-US" sz="2800" dirty="0" smtClean="0"/>
              <a:t>‘Monitor and manage small business operations’</a:t>
            </a:r>
            <a:endParaRPr lang="en-US" dirty="0" smtClean="0"/>
          </a:p>
          <a:p>
            <a:pPr>
              <a:buFont typeface="Arial" charset="0"/>
              <a:buNone/>
            </a:pPr>
            <a:endParaRPr lang="en-US"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812</TotalTime>
  <Words>1423</Words>
  <Application>Microsoft Office PowerPoint</Application>
  <PresentationFormat>On-screen Show (4:3)</PresentationFormat>
  <Paragraphs>331</Paragraphs>
  <Slides>88</Slides>
  <Notes>70</Notes>
  <HiddenSlides>0</HiddenSlides>
  <MMClips>0</MMClips>
  <ScaleCrop>false</ScaleCrop>
  <HeadingPairs>
    <vt:vector size="4" baseType="variant">
      <vt:variant>
        <vt:lpstr>Theme</vt:lpstr>
      </vt:variant>
      <vt:variant>
        <vt:i4>1</vt:i4>
      </vt:variant>
      <vt:variant>
        <vt:lpstr>Slide Titles</vt:lpstr>
      </vt:variant>
      <vt:variant>
        <vt:i4>88</vt:i4>
      </vt:variant>
    </vt:vector>
  </HeadingPairs>
  <TitlesOfParts>
    <vt:vector size="89" baseType="lpstr">
      <vt:lpstr>Office Theme</vt:lpstr>
      <vt:lpstr>PowerPoint Presentation</vt:lpstr>
      <vt:lpstr>Housekeeping</vt:lpstr>
      <vt:lpstr>Objectives</vt:lpstr>
      <vt:lpstr>Develop operational strategies and procedures</vt:lpstr>
      <vt:lpstr>Develop a business plan</vt:lpstr>
      <vt:lpstr>Operational plan</vt:lpstr>
      <vt:lpstr>What it contained</vt:lpstr>
      <vt:lpstr>How it is best presented</vt:lpstr>
      <vt:lpstr>Action Plan</vt:lpstr>
      <vt:lpstr>Business goals and objectives</vt:lpstr>
      <vt:lpstr> Activity 1A</vt:lpstr>
      <vt:lpstr>Develop operational strategies and procedures</vt:lpstr>
      <vt:lpstr>WHS and environmental issues</vt:lpstr>
      <vt:lpstr>Identify existing and potential hazards </vt:lpstr>
      <vt:lpstr>The process</vt:lpstr>
      <vt:lpstr>Workplace hazard inspection TEMPLATE</vt:lpstr>
      <vt:lpstr>Some definitions used in the assessment</vt:lpstr>
      <vt:lpstr>Operating suggestions</vt:lpstr>
      <vt:lpstr> Activity 1B</vt:lpstr>
      <vt:lpstr>Develop operational strategies and procedures</vt:lpstr>
      <vt:lpstr>Quality system</vt:lpstr>
      <vt:lpstr>Activity 1C</vt:lpstr>
      <vt:lpstr>Develop operational strategies and procedures</vt:lpstr>
      <vt:lpstr>Performance measurement in the organisation  </vt:lpstr>
      <vt:lpstr>SMART criteria</vt:lpstr>
      <vt:lpstr>Management Performance Measures</vt:lpstr>
      <vt:lpstr>Activity 1D</vt:lpstr>
      <vt:lpstr>Develop operational strategies and procedures</vt:lpstr>
      <vt:lpstr>Strategies to optimise business performance</vt:lpstr>
      <vt:lpstr>How to determine what to achieve?</vt:lpstr>
      <vt:lpstr>Utilisation of existing, new or emerging technologies</vt:lpstr>
      <vt:lpstr>Aggregating data</vt:lpstr>
      <vt:lpstr>Automated business performance model</vt:lpstr>
      <vt:lpstr> Activity 1E</vt:lpstr>
      <vt:lpstr>Implement operational strategies and procedures</vt:lpstr>
      <vt:lpstr>Implement systems and key performance indicators</vt:lpstr>
      <vt:lpstr>Monitoring</vt:lpstr>
      <vt:lpstr>Monitoring</vt:lpstr>
      <vt:lpstr> Activity 2A</vt:lpstr>
      <vt:lpstr>Implement operational strategies and procedures</vt:lpstr>
      <vt:lpstr>Software systems </vt:lpstr>
      <vt:lpstr>Checklist of stock control system requirements</vt:lpstr>
      <vt:lpstr>Stock system</vt:lpstr>
      <vt:lpstr>Manual systems</vt:lpstr>
      <vt:lpstr> Stock, expenditure, cost, wastage and shrinkage</vt:lpstr>
      <vt:lpstr> Stock, expenditure, cost, wastage and shrinkage</vt:lpstr>
      <vt:lpstr>Warehousing</vt:lpstr>
      <vt:lpstr>Criteria for rotating stock</vt:lpstr>
      <vt:lpstr> Activity 2B</vt:lpstr>
      <vt:lpstr>Implement operational strategies and procedures</vt:lpstr>
      <vt:lpstr>Maintain staffing requirements, </vt:lpstr>
      <vt:lpstr>Staffing estimates</vt:lpstr>
      <vt:lpstr>Within budget</vt:lpstr>
      <vt:lpstr>Implement operational strategies and procedures</vt:lpstr>
      <vt:lpstr>Technical standards</vt:lpstr>
      <vt:lpstr>Legislative Provisions (The Laws)</vt:lpstr>
      <vt:lpstr> Activity 2C</vt:lpstr>
      <vt:lpstr>Implement operational strategies and procedures</vt:lpstr>
      <vt:lpstr>Providing goods/services</vt:lpstr>
      <vt:lpstr>Example contract terms to cover these items</vt:lpstr>
      <vt:lpstr>Call on the quality management policy</vt:lpstr>
      <vt:lpstr>Activity 2D</vt:lpstr>
      <vt:lpstr>Monitor business performance</vt:lpstr>
      <vt:lpstr>Holistic review systems</vt:lpstr>
      <vt:lpstr>Business impact assessment objectives </vt:lpstr>
      <vt:lpstr>Optimum business performance  </vt:lpstr>
      <vt:lpstr>Gap analysis</vt:lpstr>
      <vt:lpstr>Impact analysis</vt:lpstr>
      <vt:lpstr>Template for a Report Format</vt:lpstr>
      <vt:lpstr> Activity 3A</vt:lpstr>
      <vt:lpstr>Review business operations</vt:lpstr>
      <vt:lpstr>Reviewing business plan</vt:lpstr>
      <vt:lpstr>Key review criteria</vt:lpstr>
      <vt:lpstr>Detailed assessments of sub-areas</vt:lpstr>
      <vt:lpstr> Activity 4A</vt:lpstr>
      <vt:lpstr>Review business operations</vt:lpstr>
      <vt:lpstr>Clearly record proposed changes to aid future planning and evaluation</vt:lpstr>
      <vt:lpstr>Type of change (examples only)</vt:lpstr>
      <vt:lpstr>Aid future planning and evaluation</vt:lpstr>
      <vt:lpstr>Activity 4B</vt:lpstr>
      <vt:lpstr>Review business operations</vt:lpstr>
      <vt:lpstr>Ongoing research into new opportunities</vt:lpstr>
      <vt:lpstr>Focus on new opportunities on the horizon</vt:lpstr>
      <vt:lpstr> Activity 4C</vt:lpstr>
      <vt:lpstr> Skills and Knowledge Activity </vt:lpstr>
      <vt:lpstr>Major Activity</vt:lpstr>
      <vt:lpstr>Summary and Feedback</vt:lpstr>
      <vt:lpstr>Congratulations!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Jamie Waller</cp:lastModifiedBy>
  <cp:revision>281</cp:revision>
  <dcterms:created xsi:type="dcterms:W3CDTF">2011-08-26T06:48:04Z</dcterms:created>
  <dcterms:modified xsi:type="dcterms:W3CDTF">2016-04-26T15:02:12Z</dcterms:modified>
</cp:coreProperties>
</file>