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65" r:id="rId4"/>
    <p:sldId id="291" r:id="rId5"/>
    <p:sldId id="286" r:id="rId6"/>
    <p:sldId id="295" r:id="rId7"/>
    <p:sldId id="273" r:id="rId8"/>
    <p:sldId id="314" r:id="rId9"/>
    <p:sldId id="318" r:id="rId10"/>
    <p:sldId id="317" r:id="rId11"/>
    <p:sldId id="296" r:id="rId12"/>
    <p:sldId id="297" r:id="rId13"/>
    <p:sldId id="298" r:id="rId14"/>
    <p:sldId id="278" r:id="rId15"/>
    <p:sldId id="270" r:id="rId16"/>
    <p:sldId id="319" r:id="rId17"/>
    <p:sldId id="324" r:id="rId18"/>
    <p:sldId id="320" r:id="rId19"/>
    <p:sldId id="321" r:id="rId20"/>
    <p:sldId id="322" r:id="rId21"/>
    <p:sldId id="323" r:id="rId22"/>
    <p:sldId id="28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1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6" d="100"/>
          <a:sy n="86" d="100"/>
        </p:scale>
        <p:origin x="65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624BE4-FDA7-4076-B064-F92EF40F244C}" type="datetimeFigureOut">
              <a:rPr lang="en-AU" smtClean="0"/>
              <a:t>2/03/2023</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FA620A-E4A3-4157-8047-C987DEDC4EFA}" type="slidenum">
              <a:rPr lang="en-AU" smtClean="0"/>
              <a:t>‹#›</a:t>
            </a:fld>
            <a:endParaRPr lang="en-AU" dirty="0"/>
          </a:p>
        </p:txBody>
      </p:sp>
    </p:spTree>
    <p:extLst>
      <p:ext uri="{BB962C8B-B14F-4D97-AF65-F5344CB8AC3E}">
        <p14:creationId xmlns:p14="http://schemas.microsoft.com/office/powerpoint/2010/main" val="102236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0312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48832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766021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09373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959375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3682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55406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2915080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745035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77110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28738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77329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1360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85824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181486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2528177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A0C179-86E3-4663-8CE1-0D1CA22AB472}" type="datetimeFigureOut">
              <a:rPr lang="en-AU" smtClean="0"/>
              <a:t>2/03/2023</a:t>
            </a:fld>
            <a:endParaRPr lang="en-AU"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CD346C-3DA5-4DD0-A6F4-8A2626CB5051}" type="slidenum">
              <a:rPr lang="en-AU" smtClean="0"/>
              <a:t>‹#›</a:t>
            </a:fld>
            <a:endParaRPr lang="en-AU" dirty="0"/>
          </a:p>
        </p:txBody>
      </p:sp>
    </p:spTree>
    <p:extLst>
      <p:ext uri="{BB962C8B-B14F-4D97-AF65-F5344CB8AC3E}">
        <p14:creationId xmlns:p14="http://schemas.microsoft.com/office/powerpoint/2010/main" val="709045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4" Type="http://schemas.openxmlformats.org/officeDocument/2006/relationships/hyperlink" Target="https://www.worksafe.qld.gov.au/"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4" Type="http://schemas.openxmlformats.org/officeDocument/2006/relationships/hyperlink" Target="https://www.worksafe.qld.gov.au/"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CFF8934-DB11-472F-BDF3-2AC260C6CCCA}"/>
              </a:ext>
            </a:extLst>
          </p:cNvPr>
          <p:cNvPicPr>
            <a:picLocks noChangeAspect="1"/>
          </p:cNvPicPr>
          <p:nvPr/>
        </p:nvPicPr>
        <p:blipFill rotWithShape="1">
          <a:blip r:embed="rId2"/>
          <a:srcRect l="9091" t="15724" b="16095"/>
          <a:stretch/>
        </p:blipFill>
        <p:spPr>
          <a:xfrm>
            <a:off x="83128" y="-18515"/>
            <a:ext cx="12191999" cy="6857990"/>
          </a:xfrm>
          <a:prstGeom prst="rect">
            <a:avLst/>
          </a:prstGeom>
        </p:spPr>
      </p:pic>
      <p:sp>
        <p:nvSpPr>
          <p:cNvPr id="35" name="Isosceles Triangle 34">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Parallelogram 36">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39" name="Straight Connector 38">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3"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5" name="Isosceles Triangle 54">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3383589" y="1401768"/>
            <a:ext cx="6477911" cy="3822165"/>
          </a:xfrm>
        </p:spPr>
        <p:txBody>
          <a:bodyPr>
            <a:noAutofit/>
          </a:bodyPr>
          <a:lstStyle/>
          <a:p>
            <a:pPr>
              <a:lnSpc>
                <a:spcPct val="90000"/>
              </a:lnSpc>
            </a:pPr>
            <a:r>
              <a:rPr lang="en-US" sz="3900" dirty="0">
                <a:latin typeface="Arial" panose="020B0604020202020204" pitchFamily="34" charset="0"/>
                <a:cs typeface="Arial" panose="020B0604020202020204" pitchFamily="34" charset="0"/>
              </a:rPr>
              <a:t>PCBU</a:t>
            </a:r>
            <a:br>
              <a:rPr lang="en-US" sz="3900" dirty="0">
                <a:latin typeface="Arial" panose="020B0604020202020204" pitchFamily="34" charset="0"/>
                <a:cs typeface="Arial" panose="020B0604020202020204" pitchFamily="34" charset="0"/>
              </a:rPr>
            </a:br>
            <a:r>
              <a:rPr lang="en-US" sz="3900" dirty="0">
                <a:latin typeface="Arial" panose="020B0604020202020204" pitchFamily="34" charset="0"/>
                <a:cs typeface="Arial" panose="020B0604020202020204" pitchFamily="34" charset="0"/>
              </a:rPr>
              <a:t>Work Health &amp; Safety</a:t>
            </a:r>
            <a:br>
              <a:rPr lang="en-US" sz="3900" dirty="0">
                <a:latin typeface="Arial" panose="020B0604020202020204" pitchFamily="34" charset="0"/>
                <a:cs typeface="Arial" panose="020B0604020202020204" pitchFamily="34" charset="0"/>
              </a:rPr>
            </a:br>
            <a:r>
              <a:rPr lang="en-US" sz="3900" dirty="0">
                <a:latin typeface="Arial" panose="020B0604020202020204" pitchFamily="34" charset="0"/>
                <a:cs typeface="Arial" panose="020B0604020202020204" pitchFamily="34" charset="0"/>
              </a:rPr>
              <a:t>Consultation and Participation with Workers Recommendations</a:t>
            </a:r>
          </a:p>
        </p:txBody>
      </p:sp>
    </p:spTree>
    <p:extLst>
      <p:ext uri="{BB962C8B-B14F-4D97-AF65-F5344CB8AC3E}">
        <p14:creationId xmlns:p14="http://schemas.microsoft.com/office/powerpoint/2010/main" val="4111677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292390"/>
            <a:ext cx="8596668" cy="594732"/>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Our Mission and Principles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3E752-ACBB-4D7C-A400-E0E0904D342F}"/>
              </a:ext>
            </a:extLst>
          </p:cNvPr>
          <p:cNvPicPr>
            <a:picLocks noChangeAspect="1"/>
          </p:cNvPicPr>
          <p:nvPr/>
        </p:nvPicPr>
        <p:blipFill>
          <a:blip r:embed="rId2"/>
          <a:stretch>
            <a:fillRect/>
          </a:stretch>
        </p:blipFill>
        <p:spPr>
          <a:xfrm>
            <a:off x="1285643" y="887122"/>
            <a:ext cx="9620713" cy="5569434"/>
          </a:xfrm>
          <a:prstGeom prst="rect">
            <a:avLst/>
          </a:prstGeom>
        </p:spPr>
      </p:pic>
    </p:spTree>
    <p:extLst>
      <p:ext uri="{BB962C8B-B14F-4D97-AF65-F5344CB8AC3E}">
        <p14:creationId xmlns:p14="http://schemas.microsoft.com/office/powerpoint/2010/main" val="3752159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Legislative Framework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07DBEA8-1D8E-4566-9DF1-5DFF054DA086}"/>
              </a:ext>
            </a:extLst>
          </p:cNvPr>
          <p:cNvPicPr>
            <a:picLocks noChangeAspect="1"/>
          </p:cNvPicPr>
          <p:nvPr/>
        </p:nvPicPr>
        <p:blipFill>
          <a:blip r:embed="rId2"/>
          <a:stretch>
            <a:fillRect/>
          </a:stretch>
        </p:blipFill>
        <p:spPr>
          <a:xfrm>
            <a:off x="2948513" y="927723"/>
            <a:ext cx="6057081" cy="5584334"/>
          </a:xfrm>
          <a:prstGeom prst="rect">
            <a:avLst/>
          </a:prstGeom>
        </p:spPr>
      </p:pic>
    </p:spTree>
    <p:extLst>
      <p:ext uri="{BB962C8B-B14F-4D97-AF65-F5344CB8AC3E}">
        <p14:creationId xmlns:p14="http://schemas.microsoft.com/office/powerpoint/2010/main" val="24081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References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TextBox 7">
            <a:extLst>
              <a:ext uri="{FF2B5EF4-FFF2-40B4-BE49-F238E27FC236}">
                <a16:creationId xmlns:a16="http://schemas.microsoft.com/office/drawing/2014/main" id="{EDDD7885-75A8-4E3E-B483-36E63EACFD7B}"/>
              </a:ext>
            </a:extLst>
          </p:cNvPr>
          <p:cNvSpPr txBox="1"/>
          <p:nvPr/>
        </p:nvSpPr>
        <p:spPr>
          <a:xfrm>
            <a:off x="1333502" y="1232052"/>
            <a:ext cx="10409765" cy="4478149"/>
          </a:xfrm>
          <a:prstGeom prst="rect">
            <a:avLst/>
          </a:prstGeom>
          <a:noFill/>
        </p:spPr>
        <p:txBody>
          <a:bodyPr wrap="square">
            <a:spAutoFit/>
          </a:bodyPr>
          <a:lstStyle/>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Work Health and Safety Act 2011: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600" dirty="0">
                <a:effectLst/>
                <a:latin typeface="Arial" panose="020B0604020202020204" pitchFamily="34" charset="0"/>
                <a:ea typeface="Times New Roman" panose="02020603050405020304" pitchFamily="18" charset="0"/>
                <a:cs typeface="Arial" panose="020B0604020202020204" pitchFamily="34" charset="0"/>
              </a:rPr>
              <a:t> </a:t>
            </a:r>
          </a:p>
          <a:p>
            <a:pPr algn="l">
              <a:lnSpc>
                <a:spcPts val="1920"/>
              </a:lnSpc>
            </a:pPr>
            <a:r>
              <a:rPr lang="en-AU" sz="16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600" b="1" kern="1400" dirty="0">
              <a:effectLst/>
              <a:latin typeface="Arial" panose="020B0604020202020204" pitchFamily="34" charset="0"/>
              <a:cs typeface="Arial" panose="020B0604020202020204" pitchFamily="34" charset="0"/>
            </a:endParaRPr>
          </a:p>
          <a:p>
            <a:pPr algn="l">
              <a:lnSpc>
                <a:spcPts val="1920"/>
              </a:lnSpc>
            </a:pP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600" dirty="0">
                <a:effectLst/>
                <a:latin typeface="Arial" panose="020B0604020202020204" pitchFamily="34" charset="0"/>
                <a:ea typeface="Times New Roman" panose="02020603050405020304" pitchFamily="18" charset="0"/>
                <a:cs typeface="Arial" panose="020B0604020202020204" pitchFamily="34" charset="0"/>
              </a:rPr>
              <a:t> </a:t>
            </a:r>
          </a:p>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920"/>
              </a:lnSpc>
            </a:pPr>
            <a:r>
              <a:rPr lang="en-AU" sz="16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endParaRPr lang="en-AU" sz="1600" u="sng" dirty="0">
              <a:solidFill>
                <a:srgbClr val="0000FF"/>
              </a:solidFill>
              <a:latin typeface="Arial" panose="020B0604020202020204" pitchFamily="34" charset="0"/>
              <a:ea typeface="Times New Roman" panose="02020603050405020304" pitchFamily="18" charset="0"/>
              <a:cs typeface="Arial" panose="020B0604020202020204" pitchFamily="34" charset="0"/>
            </a:endParaRPr>
          </a:p>
          <a:p>
            <a:pPr algn="l">
              <a:lnSpc>
                <a:spcPts val="1920"/>
              </a:lnSpc>
            </a:pPr>
            <a:r>
              <a:rPr lang="en-AU" sz="16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600" b="1" kern="1400" dirty="0">
              <a:effectLst/>
              <a:latin typeface="Arial" panose="020B0604020202020204" pitchFamily="34" charset="0"/>
              <a:cs typeface="Times New Roman" panose="02020603050405020304" pitchFamily="18" charset="0"/>
            </a:endParaRPr>
          </a:p>
          <a:p>
            <a:pPr algn="l">
              <a:lnSpc>
                <a:spcPts val="1920"/>
              </a:lnSpc>
            </a:pPr>
            <a:r>
              <a:rPr lang="en-AU" sz="16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lnSpc>
                <a:spcPts val="1920"/>
              </a:lnSpc>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6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lnSpc>
                <a:spcPts val="1920"/>
              </a:lnSpc>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6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lnSpc>
                <a:spcPts val="1920"/>
              </a:lnSpc>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6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https://www.safeworkaustralia.gov.au/</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nSpc>
                <a:spcPts val="1920"/>
              </a:lnSpc>
            </a:pPr>
            <a:r>
              <a:rPr lang="en-AU" sz="16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nSpc>
                <a:spcPts val="1920"/>
              </a:lnSpc>
            </a:pPr>
            <a:endParaRPr lang="en-AU"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9808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39317" y="293992"/>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Workers Duties–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1139316" y="1028343"/>
            <a:ext cx="10056507" cy="5109091"/>
          </a:xfrm>
          <a:prstGeom prst="rect">
            <a:avLst/>
          </a:prstGeom>
          <a:noFill/>
        </p:spPr>
        <p:txBody>
          <a:bodyPr wrap="square" rtlCol="0">
            <a:spAutoFit/>
          </a:bodyPr>
          <a:lstStyle/>
          <a:p>
            <a:r>
              <a:rPr lang="en-AU" sz="1600" b="1" dirty="0">
                <a:latin typeface="Arial" panose="020B0604020202020204" pitchFamily="34" charset="0"/>
                <a:cs typeface="Arial" panose="020B0604020202020204" pitchFamily="34" charset="0"/>
              </a:rPr>
              <a:t>Workers Duties: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Times New Roman" panose="02020603050405020304" pitchFamily="18" charset="0"/>
              </a:rPr>
              <a:t>Take reasonable care for thei</a:t>
            </a:r>
            <a:r>
              <a:rPr lang="en-AU" dirty="0">
                <a:latin typeface="Arial" panose="020B0604020202020204" pitchFamily="34" charset="0"/>
                <a:ea typeface="Times New Roman" panose="02020603050405020304" pitchFamily="18" charset="0"/>
                <a:cs typeface="Times New Roman" panose="02020603050405020304" pitchFamily="18" charset="0"/>
              </a:rPr>
              <a:t>r </a:t>
            </a:r>
            <a:r>
              <a:rPr lang="en-AU" dirty="0">
                <a:effectLst/>
                <a:latin typeface="Arial" panose="020B0604020202020204" pitchFamily="34" charset="0"/>
                <a:ea typeface="Times New Roman" panose="02020603050405020304" pitchFamily="18" charset="0"/>
                <a:cs typeface="Times New Roman" panose="02020603050405020304" pitchFamily="18" charset="0"/>
              </a:rPr>
              <a:t>own health and safety</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Times New Roman" panose="02020603050405020304" pitchFamily="18" charset="0"/>
              </a:rPr>
              <a:t>Take reasonable care for the health and safety of others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Times New Roman" panose="02020603050405020304" pitchFamily="18" charset="0"/>
              </a:rPr>
              <a:t>Follow the guidance of the PCBU where reasonably practicable to do so</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Times New Roman" panose="02020603050405020304" pitchFamily="18" charset="0"/>
              </a:rPr>
              <a:t>An operator must, within a specified time implement and identify major incidents and major hazards, consider control measures and conduction a review. They must also facilitate and implement a safety role for workers to enable them to contribute to the conduct of reviews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Keep communication open – Consultation between workers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Act 2011, Part 5, section 47- 49, 50-54, 55-59, 61-62.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1, 16 – 17, 20, 32-38, 297</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9.5, 574 – 576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1.8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400" b="1" kern="1400" dirty="0">
              <a:effectLst/>
              <a:latin typeface="Arial" panose="020B0604020202020204" pitchFamily="34" charset="0"/>
              <a:cs typeface="Arial" panose="020B0604020202020204" pitchFamily="34" charset="0"/>
            </a:endParaRPr>
          </a:p>
          <a:p>
            <a:pPr algn="l"/>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r>
              <a:rPr lang="en-AU" sz="14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a:extLst>
              <a:ext uri="{FF2B5EF4-FFF2-40B4-BE49-F238E27FC236}">
                <a16:creationId xmlns:a16="http://schemas.microsoft.com/office/drawing/2014/main" id="{A7F0B07F-C7FD-4E7A-85D6-EC8448B3F14E}"/>
              </a:ext>
            </a:extLst>
          </p:cNvPr>
          <p:cNvPicPr>
            <a:picLocks noChangeAspect="1"/>
          </p:cNvPicPr>
          <p:nvPr/>
        </p:nvPicPr>
        <p:blipFill>
          <a:blip r:embed="rId5"/>
          <a:stretch>
            <a:fillRect/>
          </a:stretch>
        </p:blipFill>
        <p:spPr>
          <a:xfrm rot="1600316">
            <a:off x="10107569" y="293126"/>
            <a:ext cx="1722577" cy="1401419"/>
          </a:xfrm>
          <a:prstGeom prst="rect">
            <a:avLst/>
          </a:prstGeom>
        </p:spPr>
      </p:pic>
    </p:spTree>
    <p:extLst>
      <p:ext uri="{BB962C8B-B14F-4D97-AF65-F5344CB8AC3E}">
        <p14:creationId xmlns:p14="http://schemas.microsoft.com/office/powerpoint/2010/main" val="1747744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42597" y="137875"/>
            <a:ext cx="8596668" cy="734351"/>
          </a:xfrm>
        </p:spPr>
        <p:txBody>
          <a:bodyPr>
            <a:normAutofit/>
          </a:bodyPr>
          <a:lstStyle/>
          <a:p>
            <a:r>
              <a:rPr lang="en-AU" sz="3400" dirty="0">
                <a:solidFill>
                  <a:schemeClr val="tx1"/>
                </a:solidFill>
                <a:latin typeface="Arial" panose="020B0604020202020204" pitchFamily="34" charset="0"/>
                <a:cs typeface="Arial" panose="020B0604020202020204" pitchFamily="34" charset="0"/>
              </a:rPr>
              <a:t>Workers Rights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842597" y="756878"/>
            <a:ext cx="11223022" cy="6809556"/>
          </a:xfrm>
          <a:prstGeom prst="rect">
            <a:avLst/>
          </a:prstGeom>
          <a:noFill/>
        </p:spPr>
        <p:txBody>
          <a:bodyPr wrap="square" rtlCol="0">
            <a:spAutoFit/>
          </a:bodyPr>
          <a:lstStyle/>
          <a:p>
            <a:r>
              <a:rPr lang="en-AU" sz="1650" b="1" dirty="0">
                <a:latin typeface="Arial" panose="020B0604020202020204" pitchFamily="34" charset="0"/>
                <a:cs typeface="Arial" panose="020B0604020202020204" pitchFamily="34" charset="0"/>
              </a:rPr>
              <a:t>Workers Rights: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Cease work if unsafe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Consulted during the preparing of Safe Work Method Statements (SWMS) and during the review stages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Be represented in consultation by a health and safety representative (HSR) who has been elected by their work group</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Be consulted at all steps of the risk management process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must be allowed reasonable time with their HSRs to discuss WHS matters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elect the HSRs and determine how the election will be conducted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must be informed by the PCBU of the election outcome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If workers request for a HSR, the PCBU has 14 days to negotiate with workers and settle on the number of work groups and how many HSRs will represent each work group</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can request a variation to change work groups at any time and must be notified of the outcome from the PCBU as soon as is practicable to do so</a:t>
            </a:r>
          </a:p>
          <a:p>
            <a:pPr marL="342900" indent="-342900">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If the majority of workers in the work group write a declaration, they can remove a HSR they no longer want to represent them.</a:t>
            </a:r>
          </a:p>
          <a:p>
            <a:pPr lvl="0" algn="l"/>
            <a:endParaRPr lang="en-AU" sz="1200" dirty="0">
              <a:latin typeface="Arial" panose="020B060402020202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Act 2011, Part 5, section 47- 49, 50-54, 55-59, 61-62.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1, 16 – 17, 20, 32-38, 297</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9.5, 574 – 576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1.8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r>
              <a:rPr lang="en-AU" sz="12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12897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3"/>
            <a:ext cx="11265725" cy="1067221"/>
          </a:xfrm>
        </p:spPr>
        <p:txBody>
          <a:bodyPr>
            <a:normAutofit/>
          </a:bodyPr>
          <a:lstStyle/>
          <a:p>
            <a:r>
              <a:rPr lang="en-AU" dirty="0">
                <a:solidFill>
                  <a:schemeClr val="tx1"/>
                </a:solidFill>
                <a:latin typeface="Arial" panose="020B0604020202020204" pitchFamily="34" charset="0"/>
                <a:cs typeface="Arial" panose="020B0604020202020204" pitchFamily="34" charset="0"/>
              </a:rPr>
              <a:t>Workers Responsibilities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926274" y="1143522"/>
            <a:ext cx="10526027" cy="5955476"/>
          </a:xfrm>
          <a:prstGeom prst="rect">
            <a:avLst/>
          </a:prstGeom>
          <a:noFill/>
        </p:spPr>
        <p:txBody>
          <a:bodyPr wrap="square">
            <a:spAutoFit/>
          </a:bodyPr>
          <a:lstStyle/>
          <a:p>
            <a:pPr lvl="0" algn="l"/>
            <a:r>
              <a:rPr lang="en-AU" sz="1800" b="1" dirty="0">
                <a:effectLst/>
                <a:latin typeface="Arial" panose="020B0604020202020204" pitchFamily="34" charset="0"/>
                <a:ea typeface="Times New Roman" panose="02020603050405020304" pitchFamily="18" charset="0"/>
                <a:cs typeface="Arial" panose="020B0604020202020204" pitchFamily="34" charset="0"/>
              </a:rPr>
              <a:t>Workers Responsibilities</a:t>
            </a:r>
            <a:r>
              <a:rPr lang="en-AU" sz="1800" dirty="0">
                <a:effectLst/>
                <a:latin typeface="Arial" panose="020B0604020202020204" pitchFamily="34" charset="0"/>
                <a:ea typeface="Times New Roman" panose="02020603050405020304" pitchFamily="18" charset="0"/>
                <a:cs typeface="Arial" panose="020B0604020202020204" pitchFamily="34" charset="0"/>
              </a:rPr>
              <a:t>: </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Take reasonable care for their own health and safety</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Take reasonable care for others health and safety</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Follow WHS instructions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Follow workplace WHS polices and procedures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Work safely</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Comply with all reasonable instructions, policies and procedures set out by the PCBU</a:t>
            </a:r>
          </a:p>
          <a:p>
            <a:pPr marL="342900" indent="-342900">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If a HSR is removed, a member of the work group, who is nominated by the workers must inform the workers the HSR has been removed and inform the PCBU. Only then does the removal of the HSR take effect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Act 2011, Part 5, section 47- 49, 50-54, 55-59, 61-62.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1, 16 – 17, 20, 32-38, 297</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9.5, 574 – 576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1.8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r>
              <a:rPr lang="en-AU" sz="14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8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8" name="Picture 7">
            <a:extLst>
              <a:ext uri="{FF2B5EF4-FFF2-40B4-BE49-F238E27FC236}">
                <a16:creationId xmlns:a16="http://schemas.microsoft.com/office/drawing/2014/main" id="{0C725EC9-937A-43BB-9F91-3D4C8CF4FE7B}"/>
              </a:ext>
            </a:extLst>
          </p:cNvPr>
          <p:cNvPicPr>
            <a:picLocks noChangeAspect="1"/>
          </p:cNvPicPr>
          <p:nvPr/>
        </p:nvPicPr>
        <p:blipFill>
          <a:blip r:embed="rId5"/>
          <a:stretch>
            <a:fillRect/>
          </a:stretch>
        </p:blipFill>
        <p:spPr>
          <a:xfrm rot="1600316">
            <a:off x="10148619" y="1392458"/>
            <a:ext cx="1481800" cy="1205532"/>
          </a:xfrm>
          <a:prstGeom prst="rect">
            <a:avLst/>
          </a:prstGeom>
        </p:spPr>
      </p:pic>
    </p:spTree>
    <p:extLst>
      <p:ext uri="{BB962C8B-B14F-4D97-AF65-F5344CB8AC3E}">
        <p14:creationId xmlns:p14="http://schemas.microsoft.com/office/powerpoint/2010/main" val="3431799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8596668" cy="527824"/>
          </a:xfrm>
        </p:spPr>
        <p:txBody>
          <a:bodyPr>
            <a:noAutofit/>
          </a:bodyPr>
          <a:lstStyle/>
          <a:p>
            <a:r>
              <a:rPr lang="en-AU" dirty="0">
                <a:solidFill>
                  <a:schemeClr val="tx1"/>
                </a:solidFill>
                <a:latin typeface="Arial" panose="020B0604020202020204" pitchFamily="34" charset="0"/>
                <a:cs typeface="Arial" panose="020B0604020202020204" pitchFamily="34" charset="0"/>
              </a:rPr>
              <a:t>PCBUs Duties– Where to find them</a:t>
            </a:r>
            <a:endParaRPr lang="en-AU"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156439"/>
            <a:ext cx="10263766" cy="5701561"/>
          </a:xfrm>
          <a:prstGeom prst="rect">
            <a:avLst/>
          </a:prstGeom>
          <a:noFill/>
        </p:spPr>
        <p:txBody>
          <a:bodyPr wrap="square">
            <a:spAutoFit/>
          </a:bodyPr>
          <a:lstStyle/>
          <a:p>
            <a:pPr lvl="0" algn="l"/>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PCBUs Duties: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Share information with workers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Give workers the opportunity to share their ideas, views and raise issues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Give workers the opportunity to contribute and make decisions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Build positive relationships with HSRs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Communicate changes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Keep a record of covered topics, noting all feedback</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Monitor how effective the meeting / talks are and if measures are implemented and working </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Provide training to all workers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To assist HSRs to be available during working hours to discuss WHS matters.</a:t>
            </a:r>
          </a:p>
          <a:p>
            <a:pPr lvl="0" algn="l"/>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Act 2011 section 46-49, 50-54, 55-59, 70-72: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Section 1.8: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18- 21, 32-38, 39.</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400" b="1" kern="1400" dirty="0">
              <a:effectLst/>
              <a:latin typeface="Arial" panose="020B0604020202020204" pitchFamily="34" charset="0"/>
              <a:cs typeface="Arial" panose="020B0604020202020204" pitchFamily="34" charset="0"/>
            </a:endParaRPr>
          </a:p>
          <a:p>
            <a:pPr algn="l"/>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r>
              <a:rPr lang="en-AU" sz="14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5"/>
          <a:stretch>
            <a:fillRect/>
          </a:stretch>
        </p:blipFill>
        <p:spPr>
          <a:xfrm rot="1600316">
            <a:off x="10348462" y="408723"/>
            <a:ext cx="1481800" cy="1205532"/>
          </a:xfrm>
          <a:prstGeom prst="rect">
            <a:avLst/>
          </a:prstGeom>
        </p:spPr>
      </p:pic>
    </p:spTree>
    <p:extLst>
      <p:ext uri="{BB962C8B-B14F-4D97-AF65-F5344CB8AC3E}">
        <p14:creationId xmlns:p14="http://schemas.microsoft.com/office/powerpoint/2010/main" val="721675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1059366" y="298547"/>
            <a:ext cx="8596668" cy="527824"/>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PCBUs </a:t>
            </a:r>
            <a:r>
              <a:rPr lang="en-AU" sz="3600" dirty="0">
                <a:solidFill>
                  <a:schemeClr val="tx1"/>
                </a:solidFill>
                <a:latin typeface="Arial" panose="020B0604020202020204" pitchFamily="34" charset="0"/>
                <a:cs typeface="Arial" panose="020B0604020202020204" pitchFamily="34" charset="0"/>
              </a:rPr>
              <a:t>Rights – Where to find them</a:t>
            </a:r>
            <a:endParaRPr lang="en-AU"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3DF838FB-9164-413B-8235-8A200C46522D}"/>
              </a:ext>
            </a:extLst>
          </p:cNvPr>
          <p:cNvSpPr txBox="1"/>
          <p:nvPr/>
        </p:nvSpPr>
        <p:spPr>
          <a:xfrm>
            <a:off x="1059366" y="973511"/>
            <a:ext cx="10683901" cy="5909310"/>
          </a:xfrm>
          <a:prstGeom prst="rect">
            <a:avLst/>
          </a:prstGeom>
          <a:noFill/>
        </p:spPr>
        <p:txBody>
          <a:bodyPr wrap="square">
            <a:spAutoFit/>
          </a:bodyPr>
          <a:lstStyle/>
          <a:p>
            <a:pPr algn="l"/>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Rights:</a:t>
            </a:r>
            <a:endParaRPr lang="en-AU" sz="2000" b="1"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To let a worker go if they aren’t following all policies and procedures set out by the PCBU</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To let a worker go if they are causing harm to themselves or others </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facility to employ a Work Health Safety Officer (WHSO), and can act as evidence that a PCBY has taken action to moderate health and safety risks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Person Conducting Business or Undertaking (PCBU) must prepare a Work Health and Safety (WHS) Management plant, identifying all workers and their positions, roles and responsibilities regarding health and safety</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PCBU must, where reasonably practicable, consult all workers carrying out the business or are directly affected by a work health or safety matter</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A PCBU must cooperate and coordinate activities between themselves, workers and any work health and safety representative</a:t>
            </a:r>
          </a:p>
          <a:p>
            <a:pPr marL="342900" lvl="0" indent="-342900" algn="l">
              <a:buFont typeface="Symbol" panose="05050102010706020507" pitchFamily="18" charset="2"/>
              <a:buChar char=""/>
            </a:pPr>
            <a:r>
              <a:rPr lang="en-AU" dirty="0">
                <a:latin typeface="Arial" panose="020B0604020202020204" pitchFamily="34" charset="0"/>
                <a:ea typeface="Times New Roman" panose="02020603050405020304" pitchFamily="18" charset="0"/>
                <a:cs typeface="Times New Roman" panose="02020603050405020304" pitchFamily="18" charset="0"/>
              </a:rPr>
              <a:t>A PCBU still has the right to make the final decision on how to manage the business.</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lvl="0" algn="l"/>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Act 2011 section 46-49, 50-54, 55-59, 70-72: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Section 1.8: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18- 21, 32-38, 39.</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endParaRPr lang="en-AU" sz="1200" dirty="0">
              <a:latin typeface="Arial" panose="020B0604020202020204" pitchFamily="34" charset="0"/>
              <a:ea typeface="Times New Roman" panose="02020603050405020304" pitchFamily="18" charset="0"/>
              <a:cs typeface="Arial" panose="020B0604020202020204" pitchFamily="34" charset="0"/>
            </a:endParaRPr>
          </a:p>
          <a:p>
            <a:pPr algn="l"/>
            <a:r>
              <a:rPr lang="en-AU" sz="12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endPar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r>
              <a:rPr lang="en-AU" sz="12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8D80783-A6C7-418F-AAC8-445C0414721F}"/>
              </a:ext>
            </a:extLst>
          </p:cNvPr>
          <p:cNvPicPr>
            <a:picLocks noChangeAspect="1"/>
          </p:cNvPicPr>
          <p:nvPr/>
        </p:nvPicPr>
        <p:blipFill>
          <a:blip r:embed="rId5"/>
          <a:stretch>
            <a:fillRect/>
          </a:stretch>
        </p:blipFill>
        <p:spPr>
          <a:xfrm rot="1600316">
            <a:off x="10655644" y="121297"/>
            <a:ext cx="1481800" cy="1205532"/>
          </a:xfrm>
          <a:prstGeom prst="rect">
            <a:avLst/>
          </a:prstGeom>
        </p:spPr>
      </p:pic>
    </p:spTree>
    <p:extLst>
      <p:ext uri="{BB962C8B-B14F-4D97-AF65-F5344CB8AC3E}">
        <p14:creationId xmlns:p14="http://schemas.microsoft.com/office/powerpoint/2010/main" val="135131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20908" y="330821"/>
            <a:ext cx="8596668" cy="527824"/>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PCBUs Responsibilities - Where to find them</a:t>
            </a:r>
            <a:endParaRPr lang="en-AU"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D6158F60-8281-478E-90E4-891D0A07632C}"/>
              </a:ext>
            </a:extLst>
          </p:cNvPr>
          <p:cNvSpPr txBox="1"/>
          <p:nvPr/>
        </p:nvSpPr>
        <p:spPr>
          <a:xfrm>
            <a:off x="842596" y="947854"/>
            <a:ext cx="11133813" cy="6478697"/>
          </a:xfrm>
          <a:prstGeom prst="rect">
            <a:avLst/>
          </a:prstGeom>
          <a:noFill/>
        </p:spPr>
        <p:txBody>
          <a:bodyPr wrap="square">
            <a:spAutoFit/>
          </a:bodyPr>
          <a:lstStyle/>
          <a:p>
            <a:pPr algn="l"/>
            <a:r>
              <a:rPr lang="en-AU" sz="1500" b="1" dirty="0">
                <a:effectLst/>
                <a:latin typeface="Arial" panose="020B0604020202020204" pitchFamily="34" charset="0"/>
                <a:ea typeface="Times New Roman" panose="02020603050405020304" pitchFamily="18" charset="0"/>
                <a:cs typeface="Times New Roman" panose="02020603050405020304" pitchFamily="18" charset="0"/>
              </a:rPr>
              <a:t>Responsibilities:</a:t>
            </a:r>
            <a:endParaRPr lang="en-AU" sz="1500" b="1"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The PCBU has 14 days to negotiate with workers and settle on the number of work groups and how many HSRs will represent each work group after a request has been made</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Create procedures and policies for reporting hazards and WHS issues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Create procedures for participation and consultation</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Communicate and consult with workers and HSR regarding about work health and safety</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Communicate and consult with workers and HSR regarding Personal Protective Equipment (PPE)</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Establish a WHS committee</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Sharing of information</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Provide mandatory training for workers, with refresher training every 3 years (CPB Contractors policy is every 2 years)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The PCBU must provide Workplace Health and Safety QLD a list of all HSRs and deputy HSRs for each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PCBU must pay the HSRs when they are using their authority or functions as an HSR or doing HSR training at their rate of pay, including shift and allowances that they are entitled to</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If workers request a variation to change to their work groups, the PCBU must notify them as soon as is practicable to do so.</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Conduct WHS activities such as inspections and audits with worker, manager and supervisor involvement</a:t>
            </a: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Provide relevant information to the HSR regarding hazards that may affect the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Provide assistance, resources, and facilities to the HSR for the work group they represent</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Allow a worker that is assisting a HSR to have access to the workplace when necessary.</a:t>
            </a:r>
          </a:p>
          <a:p>
            <a:pPr lvl="0" algn="l"/>
            <a:endParaRPr lang="en-AU"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Act 2011 section 46-49, 50-54, 55-59, 70-72: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Section 1.8: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18- 21, 32-38, 39.</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endPar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r>
              <a:rPr lang="en-AU" sz="12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4C762EF-248D-4FB8-99B8-4DCCA47268F4}"/>
              </a:ext>
            </a:extLst>
          </p:cNvPr>
          <p:cNvPicPr>
            <a:picLocks noChangeAspect="1"/>
          </p:cNvPicPr>
          <p:nvPr/>
        </p:nvPicPr>
        <p:blipFill>
          <a:blip r:embed="rId5"/>
          <a:stretch>
            <a:fillRect/>
          </a:stretch>
        </p:blipFill>
        <p:spPr>
          <a:xfrm rot="1600316">
            <a:off x="10822765" y="5662969"/>
            <a:ext cx="1287276" cy="1047275"/>
          </a:xfrm>
          <a:prstGeom prst="rect">
            <a:avLst/>
          </a:prstGeom>
        </p:spPr>
      </p:pic>
    </p:spTree>
    <p:extLst>
      <p:ext uri="{BB962C8B-B14F-4D97-AF65-F5344CB8AC3E}">
        <p14:creationId xmlns:p14="http://schemas.microsoft.com/office/powerpoint/2010/main" val="2110269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39317" y="293992"/>
            <a:ext cx="10765018" cy="1171290"/>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Work Health and Safety Representatives (HSRs) Duties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1126273" y="1465282"/>
            <a:ext cx="10616994" cy="5632311"/>
          </a:xfrm>
          <a:prstGeom prst="rect">
            <a:avLst/>
          </a:prstGeom>
          <a:noFill/>
        </p:spPr>
        <p:txBody>
          <a:bodyPr wrap="square" rtlCol="0">
            <a:spAutoFit/>
          </a:bodyPr>
          <a:lstStyle/>
          <a:p>
            <a:r>
              <a:rPr lang="en-AU" sz="1600" b="1" dirty="0">
                <a:latin typeface="Arial" panose="020B0604020202020204" pitchFamily="34" charset="0"/>
                <a:cs typeface="Arial" panose="020B0604020202020204" pitchFamily="34" charset="0"/>
              </a:rPr>
              <a:t>HSRs Duties: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Represent the workers in the work group regarding work health and safety issues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Monitor the procedures and measures put in place by the PCBU</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Investigate complaints from workers in the work group regarding work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Query any issues that may be a risk to health or safety of workers in the work group</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To help consulate to ensure WHS risk is lowered and improved by communication with workers and encourage them to have input into discissions and planning</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Identify any training that is needed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Recognise any barriers that may affect consultation and participation regarding WHS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Conduct training needs analysis to find any gaps in workers WHS knowledge / roles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Listen to workers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Sections, 46-49, 50- 59, 60 - 67, 68 – 69, Division 6 &amp; 7: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Chapter 2, Division 2, section 18-21: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4.2,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https://www.legislation.gov.au/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SafeWork Australia: Code of Practice: How to manage work health and safety risks: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consultation, co-operation and co-ordination Code of Practice 2021,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4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b="1" dirty="0">
              <a:latin typeface="Arial" panose="020B0604020202020204" pitchFamily="34" charset="0"/>
              <a:cs typeface="Arial" panose="020B0604020202020204" pitchFamily="34" charset="0"/>
            </a:endParaRPr>
          </a:p>
          <a:p>
            <a:pPr lvl="0" algn="l"/>
            <a:endParaRPr lang="en-AU" sz="1600" dirty="0">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a:extLst>
              <a:ext uri="{FF2B5EF4-FFF2-40B4-BE49-F238E27FC236}">
                <a16:creationId xmlns:a16="http://schemas.microsoft.com/office/drawing/2014/main" id="{A7F0B07F-C7FD-4E7A-85D6-EC8448B3F14E}"/>
              </a:ext>
            </a:extLst>
          </p:cNvPr>
          <p:cNvPicPr>
            <a:picLocks noChangeAspect="1"/>
          </p:cNvPicPr>
          <p:nvPr/>
        </p:nvPicPr>
        <p:blipFill>
          <a:blip r:embed="rId6"/>
          <a:stretch>
            <a:fillRect/>
          </a:stretch>
        </p:blipFill>
        <p:spPr>
          <a:xfrm rot="1600316">
            <a:off x="9941635" y="1076904"/>
            <a:ext cx="1722577" cy="1401419"/>
          </a:xfrm>
          <a:prstGeom prst="rect">
            <a:avLst/>
          </a:prstGeom>
        </p:spPr>
      </p:pic>
    </p:spTree>
    <p:extLst>
      <p:ext uri="{BB962C8B-B14F-4D97-AF65-F5344CB8AC3E}">
        <p14:creationId xmlns:p14="http://schemas.microsoft.com/office/powerpoint/2010/main" val="2502829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713491" y="156514"/>
            <a:ext cx="10765018" cy="1144515"/>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Work Health and Safety Representatives (HSRs) Rights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713490" y="1191846"/>
            <a:ext cx="11262919" cy="5878532"/>
          </a:xfrm>
          <a:prstGeom prst="rect">
            <a:avLst/>
          </a:prstGeom>
          <a:noFill/>
        </p:spPr>
        <p:txBody>
          <a:bodyPr wrap="square" rtlCol="0">
            <a:spAutoFit/>
          </a:bodyPr>
          <a:lstStyle/>
          <a:p>
            <a:r>
              <a:rPr lang="en-AU" sz="1600" b="1" dirty="0">
                <a:latin typeface="Arial" panose="020B0604020202020204" pitchFamily="34" charset="0"/>
                <a:cs typeface="Arial" panose="020B0604020202020204" pitchFamily="34" charset="0"/>
              </a:rPr>
              <a:t>HSRs Rights:</a:t>
            </a:r>
            <a:endParaRPr lang="en-AU"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provided with a 5 day HSR training course within three months of being elected to the role, with refresher training every 3 years (CPB Contractors policy is every 2 years)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given support and during their working hours to be available to discuss WHS matters with PCBU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HSRs must be paid, including shift and allowances that they are entitled to,</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when they are using their authority or functions as an HSR or doing HSR training</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 can stop work under certain circumstances if the matter is not resolves with the PCBU and if there is no attempt to resolve the issue. The only exception to this is if the risk is imminent that consultation cannot take place before ceasing work</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Issue provisional improvement notices (PIN)</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 has the responsibility to act on matters that affect workers in their work group, however, they have a responsibility to other work groups if they notice a serious risk to health or safety, exposure to a hazard or if another representative asks for assistance regarding a different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 can hold the term of office for 3 years and may be re-nominated for election when this expires</a:t>
            </a: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given information relating to hazards that may affect the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provided with any resources, facilities and assistance for their work group</a:t>
            </a: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HSRs term of office is 3 years, they can be re-elected at the end of each 3 year term</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They can resign in written notice to the manager / supervisor or if they cease to work for the PCBU</a:t>
            </a:r>
          </a:p>
          <a:p>
            <a:pPr lvl="0" algn="l"/>
            <a:endParaRPr lang="en-AU" sz="16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Sections, 46-49, 50- 59, 60 -67, 68 – 69, Division 6 &amp; 7: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Chapter 2, Division 2, section 18-21: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4.2,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https://www.legislation.gov.au/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SafeWork Australia: Code of Practice: How to manage work health and safety risks: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consultation, co-operation and co-ordination Code of Practice 2021,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endPar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2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1327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3"/>
            <a:ext cx="11265725" cy="1067221"/>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Work Health and Safety Representatives (HSRs) Responsibilities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1029918" y="1540415"/>
            <a:ext cx="11069155" cy="5724644"/>
          </a:xfrm>
          <a:prstGeom prst="rect">
            <a:avLst/>
          </a:prstGeom>
          <a:noFill/>
        </p:spPr>
        <p:txBody>
          <a:bodyPr wrap="square">
            <a:spAutoFit/>
          </a:bodyPr>
          <a:lstStyle/>
          <a:p>
            <a:pPr lvl="0" algn="l"/>
            <a:r>
              <a:rPr lang="en-AU" sz="1800" b="1" dirty="0">
                <a:effectLst/>
                <a:latin typeface="Arial" panose="020B0604020202020204" pitchFamily="34" charset="0"/>
                <a:ea typeface="Times New Roman" panose="02020603050405020304" pitchFamily="18" charset="0"/>
                <a:cs typeface="Arial" panose="020B0604020202020204" pitchFamily="34" charset="0"/>
              </a:rPr>
              <a:t>Workers Responsibilities</a:t>
            </a:r>
            <a:r>
              <a:rPr lang="en-AU" sz="1800" dirty="0">
                <a:effectLst/>
                <a:latin typeface="Arial" panose="020B0604020202020204" pitchFamily="34" charset="0"/>
                <a:ea typeface="Times New Roman" panose="02020603050405020304" pitchFamily="18" charset="0"/>
                <a:cs typeface="Arial" panose="020B0604020202020204" pitchFamily="34" charset="0"/>
              </a:rPr>
              <a:t>: </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Conduct and inspection of the workplace where a worker in the worker group works either by giving notice to the PCUB or without notice if it relates to an incident or serious risk to health or safety</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Attend an inspection with an inspector where a worker in the worker group works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If the worker consents, a HSR can be present at an interview regarding work health and safety with an inspector and or a PCBU</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Create a safety committee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Consulted during the preparing of Safe Work Method Statements (SWMS) and during the review stages</a:t>
            </a:r>
          </a:p>
          <a:p>
            <a:pPr marL="342900" indent="-342900">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If failure to negotiate happens between the PCBU and the work groups / HSR, a regulator can be appointed</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Sections, 46-49, 50- 59, 60 - 67, 68 – 69, Division 6 &amp; 7: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Chapter 2, Division 2, section 18-21: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4.2,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https://www.legislation.gov.au/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SafeWork Australia: Code of Practice: How to manage work health and safety risks: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consultation, co-operation and co-ordination Code of Practice 2021,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4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8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8" name="Picture 7">
            <a:extLst>
              <a:ext uri="{FF2B5EF4-FFF2-40B4-BE49-F238E27FC236}">
                <a16:creationId xmlns:a16="http://schemas.microsoft.com/office/drawing/2014/main" id="{0C725EC9-937A-43BB-9F91-3D4C8CF4FE7B}"/>
              </a:ext>
            </a:extLst>
          </p:cNvPr>
          <p:cNvPicPr>
            <a:picLocks noChangeAspect="1"/>
          </p:cNvPicPr>
          <p:nvPr/>
        </p:nvPicPr>
        <p:blipFill>
          <a:blip r:embed="rId6"/>
          <a:stretch>
            <a:fillRect/>
          </a:stretch>
        </p:blipFill>
        <p:spPr>
          <a:xfrm rot="1600316">
            <a:off x="10315506" y="61825"/>
            <a:ext cx="2010248" cy="1635456"/>
          </a:xfrm>
          <a:prstGeom prst="rect">
            <a:avLst/>
          </a:prstGeom>
        </p:spPr>
      </p:pic>
    </p:spTree>
    <p:extLst>
      <p:ext uri="{BB962C8B-B14F-4D97-AF65-F5344CB8AC3E}">
        <p14:creationId xmlns:p14="http://schemas.microsoft.com/office/powerpoint/2010/main" val="2646510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3175" y="8477"/>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147250" y="1549099"/>
            <a:ext cx="5870289" cy="3268132"/>
          </a:xfrm>
        </p:spPr>
        <p:txBody>
          <a:bodyPr vert="horz" lIns="91440" tIns="45720" rIns="91440" bIns="45720" rtlCol="0" anchor="b">
            <a:normAutofit/>
          </a:bodyPr>
          <a:lstStyle/>
          <a:p>
            <a:pPr algn="r"/>
            <a:r>
              <a:rPr lang="en-US" sz="5200" dirty="0">
                <a:latin typeface="Arial" panose="020B0604020202020204" pitchFamily="34" charset="0"/>
                <a:cs typeface="Arial" panose="020B0604020202020204" pitchFamily="34" charset="0"/>
              </a:rPr>
              <a:t>Daily Prestart – Workers Recommendations</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02065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Daily Prestart</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209878" cy="5786199"/>
          </a:xfrm>
          <a:prstGeom prst="rect">
            <a:avLst/>
          </a:prstGeom>
          <a:noFill/>
        </p:spPr>
        <p:txBody>
          <a:bodyPr wrap="square">
            <a:spAutoFit/>
          </a:bodyPr>
          <a:lstStyle/>
          <a:p>
            <a:pPr>
              <a:spcBef>
                <a:spcPts val="1200"/>
              </a:spcBef>
            </a:pPr>
            <a:r>
              <a:rPr lang="en-AU" sz="2200" dirty="0">
                <a:latin typeface="Arial" panose="020B0604020202020204" pitchFamily="34" charset="0"/>
                <a:cs typeface="Arial" panose="020B0604020202020204" pitchFamily="34" charset="0"/>
              </a:rPr>
              <a:t>The daily prestart is designed to provide workers at CPB Contractors Plant Yard with relevant information regarding works that are to be conducted that day, before commencing work. </a:t>
            </a:r>
          </a:p>
          <a:p>
            <a:pPr>
              <a:spcBef>
                <a:spcPts val="1200"/>
              </a:spcBef>
            </a:pPr>
            <a:r>
              <a:rPr lang="en-AU" sz="2200" i="0" dirty="0">
                <a:latin typeface="Arial" panose="020B0604020202020204" pitchFamily="34" charset="0"/>
                <a:cs typeface="Arial" panose="020B0604020202020204" pitchFamily="34" charset="0"/>
              </a:rPr>
              <a:t>It</a:t>
            </a:r>
            <a:r>
              <a:rPr lang="en-AU" sz="2200" dirty="0">
                <a:latin typeface="Arial" panose="020B0604020202020204" pitchFamily="34" charset="0"/>
                <a:cs typeface="Arial" panose="020B0604020202020204" pitchFamily="34" charset="0"/>
              </a:rPr>
              <a:t> is a relaxed environment where workers can provide feedback, and discussions can take place about how works should be approached.</a:t>
            </a:r>
          </a:p>
          <a:p>
            <a:pPr>
              <a:spcBef>
                <a:spcPts val="1200"/>
              </a:spcBef>
            </a:pPr>
            <a:r>
              <a:rPr lang="en-AU" sz="2200" i="0" dirty="0">
                <a:latin typeface="Arial" panose="020B0604020202020204" pitchFamily="34" charset="0"/>
                <a:cs typeface="Arial" panose="020B0604020202020204" pitchFamily="34" charset="0"/>
              </a:rPr>
              <a:t>All relevant information from the leadership team is co</a:t>
            </a:r>
            <a:r>
              <a:rPr lang="en-AU" sz="2200" dirty="0">
                <a:latin typeface="Arial" panose="020B0604020202020204" pitchFamily="34" charset="0"/>
                <a:cs typeface="Arial" panose="020B0604020202020204" pitchFamily="34" charset="0"/>
              </a:rPr>
              <a:t>mplied into a PowerPoint template every afternoon. This is then emailed to the leadership team and printed the following morning where it is presented to all workers.</a:t>
            </a:r>
          </a:p>
          <a:p>
            <a:pPr>
              <a:spcBef>
                <a:spcPts val="1200"/>
              </a:spcBef>
            </a:pPr>
            <a:r>
              <a:rPr lang="en-AU" sz="2200" i="0" dirty="0">
                <a:latin typeface="Arial" panose="020B0604020202020204" pitchFamily="34" charset="0"/>
                <a:cs typeface="Arial" panose="020B0604020202020204" pitchFamily="34" charset="0"/>
              </a:rPr>
              <a:t>Once the information has been passed along to the workers, </a:t>
            </a:r>
            <a:r>
              <a:rPr lang="en-AU" sz="2200" dirty="0">
                <a:latin typeface="Arial" panose="020B0604020202020204" pitchFamily="34" charset="0"/>
                <a:cs typeface="Arial" panose="020B0604020202020204" pitchFamily="34" charset="0"/>
              </a:rPr>
              <a:t>the floor is opened up for workers to discuss concerns, raise questions and offer advice or support to others. This information is captured by a supervisor for reference throughout the meeting, for improvements on how works are conducted.</a:t>
            </a:r>
          </a:p>
          <a:p>
            <a:pPr>
              <a:spcBef>
                <a:spcPts val="1200"/>
              </a:spcBef>
            </a:pPr>
            <a:r>
              <a:rPr lang="en-AU" sz="2200" i="0" dirty="0">
                <a:latin typeface="Arial" panose="020B0604020202020204" pitchFamily="34" charset="0"/>
                <a:cs typeface="Arial" panose="020B0604020202020204" pitchFamily="34" charset="0"/>
              </a:rPr>
              <a:t>The daily </a:t>
            </a:r>
            <a:r>
              <a:rPr lang="en-AU" sz="2200" dirty="0">
                <a:latin typeface="Arial" panose="020B0604020202020204" pitchFamily="34" charset="0"/>
                <a:cs typeface="Arial" panose="020B0604020202020204" pitchFamily="34" charset="0"/>
              </a:rPr>
              <a:t>p</a:t>
            </a:r>
            <a:r>
              <a:rPr lang="en-AU" sz="2200" i="0" dirty="0">
                <a:latin typeface="Arial" panose="020B0604020202020204" pitchFamily="34" charset="0"/>
                <a:cs typeface="Arial" panose="020B0604020202020204" pitchFamily="34" charset="0"/>
              </a:rPr>
              <a:t>restart, along with the discussion</a:t>
            </a:r>
            <a:r>
              <a:rPr lang="en-AU" sz="2200" dirty="0">
                <a:latin typeface="Arial" panose="020B0604020202020204" pitchFamily="34" charset="0"/>
                <a:cs typeface="Arial" panose="020B0604020202020204" pitchFamily="34" charset="0"/>
              </a:rPr>
              <a:t>s are saved onto our network drive for review at any time. Any changes that are made are shared with all workers the next day at prestart.</a:t>
            </a:r>
            <a:endParaRPr lang="en-AU" sz="2200" i="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2735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4"/>
            <a:ext cx="11265725" cy="646332"/>
          </a:xfrm>
        </p:spPr>
        <p:txBody>
          <a:bodyPr>
            <a:normAutofit/>
          </a:bodyPr>
          <a:lstStyle/>
          <a:p>
            <a:r>
              <a:rPr lang="en-AU" dirty="0">
                <a:solidFill>
                  <a:schemeClr val="tx1"/>
                </a:solidFill>
                <a:latin typeface="Arial" panose="020B0604020202020204" pitchFamily="34" charset="0"/>
                <a:cs typeface="Arial" panose="020B0604020202020204" pitchFamily="34" charset="0"/>
              </a:rPr>
              <a:t>Daily Prestart– Workers Recommendations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1029918" y="1002856"/>
            <a:ext cx="10526027" cy="4832092"/>
          </a:xfrm>
          <a:prstGeom prst="rect">
            <a:avLst/>
          </a:prstGeom>
          <a:noFill/>
        </p:spPr>
        <p:txBody>
          <a:bodyPr wrap="square">
            <a:spAutoFit/>
          </a:bodyPr>
          <a:lstStyle/>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The number one barrier that workers presented at daily prestart was the lack of confidence they feel regarding speaking up in front of each other and senior management</a:t>
            </a:r>
          </a:p>
          <a:p>
            <a:pPr marL="285750" lvl="0" indent="-285750" algn="l">
              <a:buFont typeface="Arial" panose="020B0604020202020204" pitchFamily="34" charset="0"/>
              <a:buChar char="•"/>
            </a:pPr>
            <a:r>
              <a:rPr lang="en-AU" sz="2200" dirty="0">
                <a:effectLst/>
                <a:latin typeface="Arial" panose="020B0604020202020204" pitchFamily="34" charset="0"/>
                <a:ea typeface="Times New Roman" panose="02020603050405020304" pitchFamily="18" charset="0"/>
                <a:cs typeface="Arial" panose="020B0604020202020204" pitchFamily="34" charset="0"/>
              </a:rPr>
              <a:t>Workers would like </a:t>
            </a:r>
            <a:r>
              <a:rPr lang="en-AU" sz="2200" dirty="0">
                <a:latin typeface="Arial" panose="020B0604020202020204" pitchFamily="34" charset="0"/>
                <a:ea typeface="Times New Roman" panose="02020603050405020304" pitchFamily="18" charset="0"/>
                <a:cs typeface="Arial" panose="020B0604020202020204" pitchFamily="34" charset="0"/>
              </a:rPr>
              <a:t>everyone to be consistent in policies and procedures (including senior management and the leadership teams)</a:t>
            </a:r>
          </a:p>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Content can be repetitive; Can workers contribute to presenting prestart each day / week</a:t>
            </a:r>
          </a:p>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Workers would like an opportunity to speak up regarding a safety issue they may have witnessed on site or on another project. </a:t>
            </a:r>
          </a:p>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Rewards and recognition: Workers would like to be shown they are appreciated with a bunnings voucher, bottle shop vouch, gym voucher, dinner voucher or paid time off</a:t>
            </a:r>
          </a:p>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Team moral: have a team dinner / lunch together, paid for by the PCBU, one a month with an open floor to discuss issues as they arise</a:t>
            </a:r>
          </a:p>
        </p:txBody>
      </p:sp>
    </p:spTree>
    <p:extLst>
      <p:ext uri="{BB962C8B-B14F-4D97-AF65-F5344CB8AC3E}">
        <p14:creationId xmlns:p14="http://schemas.microsoft.com/office/powerpoint/2010/main" val="801442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4"/>
            <a:ext cx="11265725" cy="646332"/>
          </a:xfrm>
        </p:spPr>
        <p:txBody>
          <a:bodyPr>
            <a:normAutofit/>
          </a:bodyPr>
          <a:lstStyle/>
          <a:p>
            <a:r>
              <a:rPr lang="en-AU" dirty="0">
                <a:solidFill>
                  <a:schemeClr val="tx1"/>
                </a:solidFill>
                <a:latin typeface="Arial" panose="020B0604020202020204" pitchFamily="34" charset="0"/>
                <a:cs typeface="Arial" panose="020B0604020202020204" pitchFamily="34" charset="0"/>
              </a:rPr>
              <a:t>Daily Prestart - Ideas To Create Engaging Meetings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1029918" y="926714"/>
            <a:ext cx="10526027" cy="5416868"/>
          </a:xfrm>
          <a:prstGeom prst="rect">
            <a:avLst/>
          </a:prstGeom>
          <a:noFill/>
        </p:spPr>
        <p:txBody>
          <a:bodyPr wrap="square">
            <a:spAutoFit/>
          </a:bodyPr>
          <a:lstStyle/>
          <a:p>
            <a:r>
              <a:rPr lang="en-AU" b="1" dirty="0">
                <a:effectLst/>
                <a:latin typeface="Arial" panose="020B0604020202020204" pitchFamily="34" charset="0"/>
                <a:ea typeface="Calibri" panose="020F0502020204030204" pitchFamily="34" charset="0"/>
                <a:cs typeface="Arial" panose="020B0604020202020204" pitchFamily="34" charset="0"/>
              </a:rPr>
              <a:t>What do you want to achieve?</a:t>
            </a:r>
          </a:p>
          <a:p>
            <a:endParaRPr lang="en-AU" sz="1000" dirty="0">
              <a:effectLst/>
              <a:latin typeface="Arial" panose="020B0604020202020204" pitchFamily="34" charset="0"/>
              <a:ea typeface="Calibri" panose="020F0502020204030204" pitchFamily="34" charset="0"/>
              <a:cs typeface="Arial" panose="020B0604020202020204" pitchFamily="34" charset="0"/>
            </a:endParaRP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Be clear about what you are saying</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Encourage workers to contribute by asking relevant questions</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Reinforce your key messages</a:t>
            </a:r>
          </a:p>
          <a:p>
            <a:pPr lvl="1">
              <a:tabLst>
                <a:tab pos="914400" algn="l"/>
              </a:tabLst>
            </a:pPr>
            <a:endParaRPr lang="en-AU" sz="1000" dirty="0">
              <a:effectLst/>
              <a:latin typeface="Arial" panose="020B0604020202020204" pitchFamily="34" charset="0"/>
              <a:ea typeface="Calibri" panose="020F0502020204030204" pitchFamily="34" charset="0"/>
              <a:cs typeface="Arial" panose="020B0604020202020204" pitchFamily="34" charset="0"/>
            </a:endParaRPr>
          </a:p>
          <a:p>
            <a:r>
              <a:rPr lang="en-AU" b="1" dirty="0">
                <a:effectLst/>
                <a:latin typeface="Arial" panose="020B0604020202020204" pitchFamily="34" charset="0"/>
                <a:ea typeface="Calibri" panose="020F0502020204030204" pitchFamily="34" charset="0"/>
                <a:cs typeface="Arial" panose="020B0604020202020204" pitchFamily="34" charset="0"/>
              </a:rPr>
              <a:t>Plan your meeting</a:t>
            </a:r>
          </a:p>
          <a:p>
            <a:endParaRPr lang="en-AU" sz="1000" dirty="0">
              <a:effectLst/>
              <a:latin typeface="Arial" panose="020B0604020202020204" pitchFamily="34" charset="0"/>
              <a:ea typeface="Calibri" panose="020F0502020204030204" pitchFamily="34" charset="0"/>
              <a:cs typeface="Arial" panose="020B0604020202020204" pitchFamily="34" charset="0"/>
            </a:endParaRP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Take into account what works are happening and what information needs to be discussed</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Consider how long you have for the meeting. Remember to allow time for workers to discuss issues and provide feedback</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Familiarise yourself with the material that you are going to present to the workers</a:t>
            </a:r>
          </a:p>
          <a:p>
            <a:pPr lvl="1">
              <a:tabLst>
                <a:tab pos="914400" algn="l"/>
              </a:tabLst>
            </a:pPr>
            <a:endParaRPr lang="en-AU" sz="1000" dirty="0">
              <a:effectLst/>
              <a:latin typeface="Arial" panose="020B0604020202020204" pitchFamily="34" charset="0"/>
              <a:ea typeface="Calibri" panose="020F0502020204030204" pitchFamily="34" charset="0"/>
              <a:cs typeface="Arial" panose="020B0604020202020204" pitchFamily="34" charset="0"/>
            </a:endParaRPr>
          </a:p>
          <a:p>
            <a:r>
              <a:rPr lang="en-AU" b="1" dirty="0">
                <a:effectLst/>
                <a:latin typeface="Arial" panose="020B0604020202020204" pitchFamily="34" charset="0"/>
                <a:ea typeface="Calibri" panose="020F0502020204030204" pitchFamily="34" charset="0"/>
                <a:cs typeface="Arial" panose="020B0604020202020204" pitchFamily="34" charset="0"/>
              </a:rPr>
              <a:t>Rotate who delivers the meeting</a:t>
            </a:r>
          </a:p>
          <a:p>
            <a:endParaRPr lang="en-AU" sz="1000" dirty="0">
              <a:effectLst/>
              <a:latin typeface="Arial" panose="020B0604020202020204" pitchFamily="34" charset="0"/>
              <a:ea typeface="Calibri" panose="020F0502020204030204" pitchFamily="34" charset="0"/>
              <a:cs typeface="Arial" panose="020B0604020202020204" pitchFamily="34" charset="0"/>
            </a:endParaRP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Allowing all workers to deliver a Daily Prestart meeting is a great way to have workers show leadership skills and to help engage them in a new activity. It helps them to appreciate the effort that goes into the planning and preparing each day for the Daily Prestart meetings. It also helps everyone to pay attention so they are prepared for their turn.</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Encouraging workers to deliver Daily Prestart meetings, brings an individual approach and perspective to the team meetings and allows for fresh and engaging content</a:t>
            </a:r>
          </a:p>
        </p:txBody>
      </p:sp>
    </p:spTree>
    <p:extLst>
      <p:ext uri="{BB962C8B-B14F-4D97-AF65-F5344CB8AC3E}">
        <p14:creationId xmlns:p14="http://schemas.microsoft.com/office/powerpoint/2010/main" val="2020857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3175" y="8477"/>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147250" y="1549099"/>
            <a:ext cx="5870289" cy="3268132"/>
          </a:xfrm>
        </p:spPr>
        <p:txBody>
          <a:bodyPr vert="horz" lIns="91440" tIns="45720" rIns="91440" bIns="45720" rtlCol="0" anchor="b">
            <a:normAutofit/>
          </a:bodyPr>
          <a:lstStyle/>
          <a:p>
            <a:pPr algn="r"/>
            <a:r>
              <a:rPr lang="en-US" sz="5200" dirty="0">
                <a:latin typeface="Arial" panose="020B0604020202020204" pitchFamily="34" charset="0"/>
                <a:cs typeface="Arial" panose="020B0604020202020204" pitchFamily="34" charset="0"/>
              </a:rPr>
              <a:t>Toolbox Talk – Workers Recommendations</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75518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758919" y="133347"/>
            <a:ext cx="11349403" cy="646332"/>
          </a:xfrm>
        </p:spPr>
        <p:txBody>
          <a:bodyPr>
            <a:normAutofit/>
          </a:bodyPr>
          <a:lstStyle/>
          <a:p>
            <a:r>
              <a:rPr lang="en-AU" dirty="0">
                <a:solidFill>
                  <a:schemeClr val="tx1"/>
                </a:solidFill>
                <a:latin typeface="Arial" panose="020B0604020202020204" pitchFamily="34" charset="0"/>
                <a:cs typeface="Arial" panose="020B0604020202020204" pitchFamily="34" charset="0"/>
              </a:rPr>
              <a:t>Toolbox Talk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5">
            <a:extLst>
              <a:ext uri="{FF2B5EF4-FFF2-40B4-BE49-F238E27FC236}">
                <a16:creationId xmlns:a16="http://schemas.microsoft.com/office/drawing/2014/main" id="{A1971FFE-57FC-4C46-B5A3-5EA6EAE57C7B}"/>
              </a:ext>
            </a:extLst>
          </p:cNvPr>
          <p:cNvSpPr>
            <a:spLocks noChangeArrowheads="1"/>
          </p:cNvSpPr>
          <p:nvPr/>
        </p:nvSpPr>
        <p:spPr bwMode="auto">
          <a:xfrm>
            <a:off x="758919" y="779679"/>
            <a:ext cx="10849892" cy="5940088"/>
          </a:xfrm>
          <a:prstGeom prst="rect">
            <a:avLst/>
          </a:prstGeom>
          <a:noFill/>
          <a:ln w="9525">
            <a:noFill/>
            <a:miter lim="800000"/>
            <a:headEnd/>
            <a:tailEnd/>
          </a:ln>
        </p:spPr>
        <p:txBody>
          <a:bodyPr wrap="square">
            <a:spAutoFit/>
          </a:bodyPr>
          <a:lstStyle/>
          <a:p>
            <a:r>
              <a:rPr lang="en-AU" sz="1500" dirty="0">
                <a:latin typeface="Arial" panose="020B0604020202020204" pitchFamily="34" charset="0"/>
                <a:cs typeface="Arial" panose="020B0604020202020204" pitchFamily="34" charset="0"/>
              </a:rPr>
              <a:t>The monthly toolbox talk is designed to be a more formal, more in depth meeting that takes place at CPB Contractors Plant Yard once a month. </a:t>
            </a:r>
            <a:r>
              <a:rPr lang="en-AU" sz="1500" dirty="0">
                <a:effectLst/>
                <a:latin typeface="Arial" panose="020B0604020202020204" pitchFamily="34" charset="0"/>
                <a:ea typeface="Times New Roman" panose="02020603050405020304" pitchFamily="18" charset="0"/>
                <a:cs typeface="Arial" panose="020B0604020202020204" pitchFamily="34" charset="0"/>
              </a:rPr>
              <a:t>The purpose of the toolbox talk is to communicate and reinforce safety procedures and practices with workers to help prevent accidents and injuries and to discuss the data from the previous month.</a:t>
            </a:r>
          </a:p>
          <a:p>
            <a:endParaRPr lang="en-AU" sz="1500" dirty="0">
              <a:latin typeface="Arial" panose="020B0604020202020204" pitchFamily="34" charset="0"/>
              <a:cs typeface="Arial" panose="020B0604020202020204" pitchFamily="34" charset="0"/>
            </a:endParaRPr>
          </a:p>
          <a:p>
            <a:pPr>
              <a:spcAft>
                <a:spcPts val="1200"/>
              </a:spcAft>
            </a:pPr>
            <a:r>
              <a:rPr lang="en-AU" sz="1500" dirty="0">
                <a:effectLst/>
                <a:latin typeface="Arial" panose="020B0604020202020204" pitchFamily="34" charset="0"/>
                <a:ea typeface="Times New Roman" panose="02020603050405020304" pitchFamily="18" charset="0"/>
                <a:cs typeface="Arial" panose="020B0604020202020204" pitchFamily="34" charset="0"/>
              </a:rPr>
              <a:t>A Power Point presentation is created each month with the data from the QLD Plant teams and QLD WHS teams. This is then sent to the supervisors for review and input before being finalised and presented to all workers at the toolbox talk. </a:t>
            </a:r>
          </a:p>
          <a:p>
            <a:pPr>
              <a:spcAft>
                <a:spcPts val="1200"/>
              </a:spcAft>
            </a:pPr>
            <a:r>
              <a:rPr lang="en-AU" sz="1500" dirty="0">
                <a:effectLst/>
                <a:latin typeface="Arial" panose="020B0604020202020204" pitchFamily="34" charset="0"/>
                <a:ea typeface="Times New Roman" panose="02020603050405020304" pitchFamily="18" charset="0"/>
                <a:cs typeface="Times New Roman" panose="02020603050405020304" pitchFamily="18" charset="0"/>
              </a:rPr>
              <a:t>Calendar invitations are sent out 6 months in advance and all workers must attend. Reminders are set for the toolbox talks in our Daily Prestart each day, so workers won’t forget. All workers that work from home are expected to be in the office whenever a toolbox talk is to take place. </a:t>
            </a:r>
            <a:r>
              <a:rPr lang="en-AU" sz="1500" dirty="0">
                <a:effectLst/>
                <a:latin typeface="Arial" panose="020B0604020202020204" pitchFamily="34" charset="0"/>
                <a:ea typeface="Times New Roman" panose="02020603050405020304" pitchFamily="18" charset="0"/>
                <a:cs typeface="Arial" panose="020B0604020202020204" pitchFamily="34" charset="0"/>
              </a:rPr>
              <a:t>If a worker is unable to attend, </a:t>
            </a:r>
            <a:r>
              <a:rPr lang="en-AU" sz="1500" dirty="0">
                <a:latin typeface="Arial" panose="020B0604020202020204" pitchFamily="34" charset="0"/>
                <a:ea typeface="Times New Roman" panose="02020603050405020304" pitchFamily="18" charset="0"/>
                <a:cs typeface="Arial" panose="020B0604020202020204" pitchFamily="34" charset="0"/>
              </a:rPr>
              <a:t>they are </a:t>
            </a:r>
            <a:r>
              <a:rPr lang="en-AU" sz="1500" dirty="0">
                <a:effectLst/>
                <a:latin typeface="Arial" panose="020B0604020202020204" pitchFamily="34" charset="0"/>
                <a:ea typeface="Times New Roman" panose="02020603050405020304" pitchFamily="18" charset="0"/>
                <a:cs typeface="Arial" panose="020B0604020202020204" pitchFamily="34" charset="0"/>
              </a:rPr>
              <a:t>provided with the information discussed at the meeting at a later time.</a:t>
            </a:r>
            <a:endParaRPr lang="en-AU" sz="1500" dirty="0">
              <a:effectLst/>
              <a:latin typeface="Arial" panose="020B0604020202020204" pitchFamily="34" charset="0"/>
              <a:ea typeface="Calibri" panose="020F0502020204030204" pitchFamily="34" charset="0"/>
              <a:cs typeface="Arial" panose="020B0604020202020204" pitchFamily="34" charset="0"/>
            </a:endParaRPr>
          </a:p>
          <a:p>
            <a:pPr>
              <a:spcAft>
                <a:spcPts val="1200"/>
              </a:spcAft>
            </a:pPr>
            <a:r>
              <a:rPr lang="en-AU" sz="1500" dirty="0">
                <a:effectLst/>
                <a:latin typeface="Arial" panose="020B0604020202020204" pitchFamily="34" charset="0"/>
                <a:ea typeface="Times New Roman" panose="02020603050405020304" pitchFamily="18" charset="0"/>
                <a:cs typeface="Arial" panose="020B0604020202020204" pitchFamily="34" charset="0"/>
              </a:rPr>
              <a:t>The toolbox talk is typically presented by a supervisor or a designated safety representative. The presenter will discuss the safety topic (CPB Contractors Safety Essentials) and explain any hazards that may be associated with the work being performed.</a:t>
            </a:r>
            <a:r>
              <a:rPr lang="en-AU" sz="1500" dirty="0">
                <a:effectLst/>
                <a:latin typeface="Arial" panose="020B0604020202020204" pitchFamily="34" charset="0"/>
                <a:ea typeface="Times New Roman" panose="02020603050405020304" pitchFamily="18" charset="0"/>
                <a:cs typeface="Times New Roman" panose="02020603050405020304" pitchFamily="18" charset="0"/>
              </a:rPr>
              <a:t> </a:t>
            </a:r>
            <a:r>
              <a:rPr lang="en-AU" sz="1500" dirty="0">
                <a:latin typeface="Arial" panose="020B0604020202020204" pitchFamily="34" charset="0"/>
                <a:ea typeface="Times New Roman" panose="02020603050405020304" pitchFamily="18" charset="0"/>
                <a:cs typeface="Times New Roman" panose="02020603050405020304" pitchFamily="18" charset="0"/>
              </a:rPr>
              <a:t>The e</a:t>
            </a:r>
            <a:r>
              <a:rPr lang="en-AU" sz="1500" dirty="0">
                <a:effectLst/>
                <a:latin typeface="Arial" panose="020B0604020202020204" pitchFamily="34" charset="0"/>
                <a:ea typeface="Times New Roman" panose="02020603050405020304" pitchFamily="18" charset="0"/>
                <a:cs typeface="Times New Roman" panose="02020603050405020304" pitchFamily="18" charset="0"/>
              </a:rPr>
              <a:t>mergency evaluation plan is also tested, whereby all workers walk the Plant Yard together and point out where the evaluation assembly areas are. We run through fictional situations that may arise and senior management will ask all workers, for scenarios on the best way to deal with the problem/s. These scenarios are written down along with photos to show what was discussed.</a:t>
            </a: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a:p>
            <a:pPr>
              <a:spcAft>
                <a:spcPts val="1200"/>
              </a:spcAft>
            </a:pPr>
            <a:r>
              <a:rPr lang="en-AU" sz="1500" dirty="0">
                <a:effectLst/>
                <a:latin typeface="Arial" panose="020B0604020202020204" pitchFamily="34" charset="0"/>
                <a:ea typeface="Times New Roman" panose="02020603050405020304" pitchFamily="18" charset="0"/>
                <a:cs typeface="Arial" panose="020B0604020202020204" pitchFamily="34" charset="0"/>
              </a:rPr>
              <a:t>After the presentation, workers are encouraged to ask questions and engage in a discussion about the topic. This is an opportunity for workers to share their experiences, concerns, and ideas about how to work safely.</a:t>
            </a:r>
            <a:endParaRPr lang="en-AU" sz="1500" dirty="0">
              <a:effectLst/>
              <a:latin typeface="Arial" panose="020B0604020202020204" pitchFamily="34" charset="0"/>
              <a:ea typeface="Calibri" panose="020F0502020204030204" pitchFamily="34" charset="0"/>
              <a:cs typeface="Arial" panose="020B0604020202020204" pitchFamily="34" charset="0"/>
            </a:endParaRPr>
          </a:p>
          <a:p>
            <a:pPr>
              <a:spcAft>
                <a:spcPts val="1200"/>
              </a:spcAft>
            </a:pPr>
            <a:r>
              <a:rPr lang="en-AU" sz="1500" dirty="0">
                <a:latin typeface="Arial" panose="020B0604020202020204" pitchFamily="34" charset="0"/>
                <a:ea typeface="Times New Roman" panose="02020603050405020304" pitchFamily="18" charset="0"/>
                <a:cs typeface="Arial" panose="020B0604020202020204" pitchFamily="34" charset="0"/>
              </a:rPr>
              <a:t>A</a:t>
            </a:r>
            <a:r>
              <a:rPr lang="en-AU" sz="1500" dirty="0">
                <a:effectLst/>
                <a:latin typeface="Arial" panose="020B0604020202020204" pitchFamily="34" charset="0"/>
                <a:ea typeface="Times New Roman" panose="02020603050405020304" pitchFamily="18" charset="0"/>
                <a:cs typeface="Arial" panose="020B0604020202020204" pitchFamily="34" charset="0"/>
              </a:rPr>
              <a:t> record of who attended the meeting, the topics discussed, and any questions or concerns raised during the discussion are scanned and saved to our </a:t>
            </a:r>
            <a:r>
              <a:rPr lang="en-AU" sz="1500" dirty="0">
                <a:latin typeface="Arial" panose="020B0604020202020204" pitchFamily="34" charset="0"/>
                <a:ea typeface="Times New Roman" panose="02020603050405020304" pitchFamily="18" charset="0"/>
                <a:cs typeface="Arial" panose="020B0604020202020204" pitchFamily="34" charset="0"/>
              </a:rPr>
              <a:t>n</a:t>
            </a:r>
            <a:r>
              <a:rPr lang="en-AU" sz="1500" dirty="0">
                <a:effectLst/>
                <a:latin typeface="Arial" panose="020B0604020202020204" pitchFamily="34" charset="0"/>
                <a:ea typeface="Times New Roman" panose="02020603050405020304" pitchFamily="18" charset="0"/>
                <a:cs typeface="Arial" panose="020B0604020202020204" pitchFamily="34" charset="0"/>
              </a:rPr>
              <a:t>etwork drive.</a:t>
            </a:r>
            <a:endParaRPr lang="en-AU" sz="1500" dirty="0">
              <a:effectLst/>
              <a:latin typeface="Arial" panose="020B0604020202020204" pitchFamily="34" charset="0"/>
              <a:ea typeface="Calibri" panose="020F0502020204030204" pitchFamily="34" charset="0"/>
              <a:cs typeface="Arial" panose="020B0604020202020204" pitchFamily="34" charset="0"/>
            </a:endParaRPr>
          </a:p>
          <a:p>
            <a:r>
              <a:rPr lang="en-AU" sz="1500" dirty="0">
                <a:effectLst/>
                <a:latin typeface="Arial" panose="020B0604020202020204" pitchFamily="34" charset="0"/>
                <a:ea typeface="Times New Roman" panose="02020603050405020304" pitchFamily="18" charset="0"/>
                <a:cs typeface="Arial" panose="020B0604020202020204" pitchFamily="34" charset="0"/>
              </a:rPr>
              <a:t>Overall, the toolbox talk is an important tool for promoting safety in the construction industry in Australia. By taking the time to communicate and reinforce safety practices, workers can stay safe and avoid accidents and injuries on the job site.</a:t>
            </a:r>
            <a:endParaRPr lang="en-AU" sz="1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73919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4"/>
            <a:ext cx="11265725" cy="646332"/>
          </a:xfrm>
        </p:spPr>
        <p:txBody>
          <a:bodyPr>
            <a:normAutofit/>
          </a:bodyPr>
          <a:lstStyle/>
          <a:p>
            <a:r>
              <a:rPr lang="en-AU" dirty="0">
                <a:solidFill>
                  <a:schemeClr val="tx1"/>
                </a:solidFill>
                <a:latin typeface="Arial" panose="020B0604020202020204" pitchFamily="34" charset="0"/>
                <a:cs typeface="Arial" panose="020B0604020202020204" pitchFamily="34" charset="0"/>
              </a:rPr>
              <a:t>Toolbox Talk – Workers Recommendations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1029918" y="1002856"/>
            <a:ext cx="10526027" cy="4493538"/>
          </a:xfrm>
          <a:prstGeom prst="rect">
            <a:avLst/>
          </a:prstGeom>
          <a:noFill/>
        </p:spPr>
        <p:txBody>
          <a:bodyPr wrap="square">
            <a:spAutoFit/>
          </a:bodyPr>
          <a:lstStyle/>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The number one barrier that workers presented at toolbox was the lack of confidence they feel regarding speaking up in front of each other and senior management</a:t>
            </a:r>
          </a:p>
          <a:p>
            <a:pPr marL="285750" indent="-285750">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Content for toolbox can be long and not engaging</a:t>
            </a:r>
          </a:p>
          <a:p>
            <a:pPr marL="285750" indent="-285750">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Workers would like to adjust the meeting. Invite the safety team from the BU to present the toolbox occasionally and to walk around the Plant Yard to show the safety team the issues that workers see arise daily</a:t>
            </a:r>
          </a:p>
          <a:p>
            <a:pPr marL="285750" indent="-285750">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Workers would like a turn at presenting a section of the toolbox talk: Discuss safety issues that are relevant to the Plant Yard</a:t>
            </a:r>
          </a:p>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Rewards and recognition: Workers would like to be shown they are appreciated with a bunnings voucher, bottle shop vouch, gym voucher, dinner voucher or paid time off</a:t>
            </a:r>
          </a:p>
          <a:p>
            <a:pPr marL="285750" lvl="0" indent="-285750" algn="l">
              <a:buFont typeface="Arial" panose="020B0604020202020204" pitchFamily="34" charset="0"/>
              <a:buChar char="•"/>
            </a:pPr>
            <a:r>
              <a:rPr lang="en-AU" sz="2200" dirty="0">
                <a:latin typeface="Arial" panose="020B0604020202020204" pitchFamily="34" charset="0"/>
                <a:ea typeface="Times New Roman" panose="02020603050405020304" pitchFamily="18" charset="0"/>
                <a:cs typeface="Arial" panose="020B0604020202020204" pitchFamily="34" charset="0"/>
              </a:rPr>
              <a:t>More paid training options for workers</a:t>
            </a:r>
          </a:p>
        </p:txBody>
      </p:sp>
    </p:spTree>
    <p:extLst>
      <p:ext uri="{BB962C8B-B14F-4D97-AF65-F5344CB8AC3E}">
        <p14:creationId xmlns:p14="http://schemas.microsoft.com/office/powerpoint/2010/main" val="2064084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4"/>
            <a:ext cx="11265725" cy="646332"/>
          </a:xfrm>
        </p:spPr>
        <p:txBody>
          <a:bodyPr>
            <a:normAutofit/>
          </a:bodyPr>
          <a:lstStyle/>
          <a:p>
            <a:r>
              <a:rPr lang="en-AU" dirty="0">
                <a:solidFill>
                  <a:schemeClr val="tx1"/>
                </a:solidFill>
                <a:latin typeface="Arial" panose="020B0604020202020204" pitchFamily="34" charset="0"/>
                <a:cs typeface="Arial" panose="020B0604020202020204" pitchFamily="34" charset="0"/>
              </a:rPr>
              <a:t>Toolbox Talk - Ideas To Create Engaging Meetings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1029918" y="1002856"/>
            <a:ext cx="10526027" cy="4801314"/>
          </a:xfrm>
          <a:prstGeom prst="rect">
            <a:avLst/>
          </a:prstGeom>
          <a:noFill/>
        </p:spPr>
        <p:txBody>
          <a:bodyPr wrap="square">
            <a:spAutoFit/>
          </a:bodyPr>
          <a:lstStyle/>
          <a:p>
            <a:r>
              <a:rPr lang="en-AU" b="1" dirty="0">
                <a:effectLst/>
                <a:latin typeface="Arial" panose="020B0604020202020204" pitchFamily="34" charset="0"/>
                <a:ea typeface="Calibri" panose="020F0502020204030204" pitchFamily="34" charset="0"/>
                <a:cs typeface="Arial" panose="020B0604020202020204" pitchFamily="34" charset="0"/>
              </a:rPr>
              <a:t>Engage workers</a:t>
            </a:r>
          </a:p>
          <a:p>
            <a:endParaRPr lang="en-AU" dirty="0">
              <a:effectLst/>
              <a:latin typeface="Arial" panose="020B0604020202020204" pitchFamily="34" charset="0"/>
              <a:ea typeface="Calibri" panose="020F0502020204030204" pitchFamily="34" charset="0"/>
              <a:cs typeface="Arial" panose="020B0604020202020204" pitchFamily="34" charset="0"/>
            </a:endParaRP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Consider what content to include in the toolbox talk and how engaging this will be for workers. Ask yourself, is it relevant? does this apply to the works we have planned for the day? How could health and safety been affected?</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Include fresh content</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Consider your delivery style</a:t>
            </a:r>
          </a:p>
          <a:p>
            <a:pPr lvl="1">
              <a:tabLst>
                <a:tab pos="914400" algn="l"/>
              </a:tabLst>
            </a:pPr>
            <a:endParaRPr lang="en-AU" dirty="0">
              <a:effectLst/>
              <a:latin typeface="Arial" panose="020B0604020202020204" pitchFamily="34" charset="0"/>
              <a:ea typeface="Calibri" panose="020F0502020204030204" pitchFamily="34" charset="0"/>
              <a:cs typeface="Arial" panose="020B0604020202020204" pitchFamily="34" charset="0"/>
            </a:endParaRPr>
          </a:p>
          <a:p>
            <a:r>
              <a:rPr lang="en-AU" b="1" dirty="0">
                <a:effectLst/>
                <a:latin typeface="Arial" panose="020B0604020202020204" pitchFamily="34" charset="0"/>
                <a:ea typeface="Calibri" panose="020F0502020204030204" pitchFamily="34" charset="0"/>
                <a:cs typeface="Arial" panose="020B0604020202020204" pitchFamily="34" charset="0"/>
              </a:rPr>
              <a:t>Mix up your content</a:t>
            </a:r>
          </a:p>
          <a:p>
            <a:endParaRPr lang="en-AU" dirty="0">
              <a:effectLst/>
              <a:latin typeface="Arial" panose="020B0604020202020204" pitchFamily="34" charset="0"/>
              <a:ea typeface="Calibri" panose="020F0502020204030204" pitchFamily="34" charset="0"/>
              <a:cs typeface="Arial" panose="020B0604020202020204" pitchFamily="34" charset="0"/>
            </a:endParaRP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The point of holding Toolbox meetings is to inform workers not only of important information regarding works that are happening, but to highlight work health and safety topics that might affect them and to build a team morale</a:t>
            </a:r>
          </a:p>
          <a:p>
            <a:pPr marL="742950" lvl="1" indent="-285750">
              <a:buFont typeface="Arial" panose="020B0604020202020204" pitchFamily="34" charset="0"/>
              <a:buChar char="•"/>
              <a:tabLst>
                <a:tab pos="914400" algn="l"/>
              </a:tabLst>
            </a:pPr>
            <a:r>
              <a:rPr lang="en-AU" dirty="0">
                <a:effectLst/>
                <a:latin typeface="Arial" panose="020B0604020202020204" pitchFamily="34" charset="0"/>
                <a:ea typeface="Calibri" panose="020F0502020204030204" pitchFamily="34" charset="0"/>
                <a:cs typeface="Arial" panose="020B0604020202020204" pitchFamily="34" charset="0"/>
              </a:rPr>
              <a:t>Consider starting your meeting with positive feedback. Recognising team members who have actively been keeping their workplace safe should be identified and acknowledged. A certificate that is presented to this worker, in front of their colleagues, is a symbol that reinforces to everyone the priority of health and safety in the workplace</a:t>
            </a:r>
          </a:p>
        </p:txBody>
      </p:sp>
    </p:spTree>
    <p:extLst>
      <p:ext uri="{BB962C8B-B14F-4D97-AF65-F5344CB8AC3E}">
        <p14:creationId xmlns:p14="http://schemas.microsoft.com/office/powerpoint/2010/main" val="3243516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7B0160-1FE8-4CBD-8042-E1B88EF537A1}"/>
              </a:ext>
            </a:extLst>
          </p:cNvPr>
          <p:cNvPicPr>
            <a:picLocks noChangeAspect="1"/>
          </p:cNvPicPr>
          <p:nvPr/>
        </p:nvPicPr>
        <p:blipFill rotWithShape="1">
          <a:blip r:embed="rId2"/>
          <a:srcRect l="9091" t="9892"/>
          <a:stretch/>
        </p:blipFill>
        <p:spPr>
          <a:xfrm>
            <a:off x="1" y="10"/>
            <a:ext cx="12191999" cy="6857990"/>
          </a:xfrm>
          <a:prstGeom prst="rect">
            <a:avLst/>
          </a:prstGeom>
        </p:spPr>
      </p:pic>
      <p:sp>
        <p:nvSpPr>
          <p:cNvPr id="10" name="Isosceles Triangle 9">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4286928" y="2003502"/>
            <a:ext cx="5664292" cy="1677911"/>
          </a:xfrm>
        </p:spPr>
        <p:txBody>
          <a:bodyPr>
            <a:normAutofit/>
          </a:bodyPr>
          <a:lstStyle/>
          <a:p>
            <a:pPr algn="ctr">
              <a:lnSpc>
                <a:spcPct val="90000"/>
              </a:lnSpc>
            </a:pPr>
            <a:r>
              <a:rPr lang="en-US" sz="5000" dirty="0">
                <a:latin typeface="Arial" panose="020B0604020202020204" pitchFamily="34" charset="0"/>
                <a:cs typeface="Arial" panose="020B0604020202020204" pitchFamily="34" charset="0"/>
              </a:rPr>
              <a:t>Feedback &amp; Recommendations</a:t>
            </a:r>
          </a:p>
        </p:txBody>
      </p:sp>
      <p:sp>
        <p:nvSpPr>
          <p:cNvPr id="24"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02220225"/>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914</TotalTime>
  <Words>5049</Words>
  <Application>Microsoft Office PowerPoint</Application>
  <PresentationFormat>Widescreen</PresentationFormat>
  <Paragraphs>274</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Arial Narrow</vt:lpstr>
      <vt:lpstr>Calibri</vt:lpstr>
      <vt:lpstr>Symbol</vt:lpstr>
      <vt:lpstr>Trebuchet MS</vt:lpstr>
      <vt:lpstr>Wingdings 3</vt:lpstr>
      <vt:lpstr>Facet</vt:lpstr>
      <vt:lpstr>PCBU Work Health &amp; Safety Consultation and Participation with Workers Recommendations</vt:lpstr>
      <vt:lpstr>Our Mission and Principles</vt:lpstr>
      <vt:lpstr>Legislative Framework</vt:lpstr>
      <vt:lpstr>References</vt:lpstr>
      <vt:lpstr>Workers Duties– Where to find them</vt:lpstr>
      <vt:lpstr>Workers Rights – Where to find them</vt:lpstr>
      <vt:lpstr>Workers Responsibilities - Where to find them</vt:lpstr>
      <vt:lpstr>PCBUs Duties– Where to find them</vt:lpstr>
      <vt:lpstr>PCBUs Rights – Where to find them</vt:lpstr>
      <vt:lpstr>PCBUs Responsibilities - Where to find them</vt:lpstr>
      <vt:lpstr>Work Health and Safety Representatives (HSRs) Duties – Where to find them</vt:lpstr>
      <vt:lpstr>Work Health and Safety Representatives (HSRs) Rights – Where to find them</vt:lpstr>
      <vt:lpstr>Work Health and Safety Representatives (HSRs) Responsibilities - Where to find them</vt:lpstr>
      <vt:lpstr>Daily Prestart – Workers Recommendations</vt:lpstr>
      <vt:lpstr>Daily Prestart</vt:lpstr>
      <vt:lpstr>Daily Prestart– Workers Recommendations</vt:lpstr>
      <vt:lpstr>Daily Prestart - Ideas To Create Engaging Meetings</vt:lpstr>
      <vt:lpstr>Toolbox Talk – Workers Recommendations</vt:lpstr>
      <vt:lpstr>Toolbox Talk</vt:lpstr>
      <vt:lpstr>Toolbox Talk – Workers Recommendations</vt:lpstr>
      <vt:lpstr>Toolbox Talk - Ideas To Create Engaging Meetings</vt:lpstr>
      <vt:lpstr>Feedback &amp; Recommendations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Around Mobile Plant</dc:title>
  <dc:creator>Jane, Caroline</dc:creator>
  <cp:lastModifiedBy>Jane, Caroline</cp:lastModifiedBy>
  <cp:revision>85</cp:revision>
  <dcterms:created xsi:type="dcterms:W3CDTF">2023-01-19T04:47:45Z</dcterms:created>
  <dcterms:modified xsi:type="dcterms:W3CDTF">2023-03-01T21:56:19Z</dcterms:modified>
</cp:coreProperties>
</file>