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8"/>
  </p:notesMasterIdLst>
  <p:sldIdLst>
    <p:sldId id="257" r:id="rId2"/>
    <p:sldId id="610" r:id="rId3"/>
    <p:sldId id="417" r:id="rId4"/>
    <p:sldId id="309" r:id="rId5"/>
    <p:sldId id="437" r:id="rId6"/>
    <p:sldId id="642" r:id="rId7"/>
    <p:sldId id="643" r:id="rId8"/>
    <p:sldId id="645" r:id="rId9"/>
    <p:sldId id="646" r:id="rId10"/>
    <p:sldId id="647" r:id="rId11"/>
    <p:sldId id="648" r:id="rId12"/>
    <p:sldId id="392" r:id="rId13"/>
    <p:sldId id="504" r:id="rId14"/>
    <p:sldId id="503" r:id="rId15"/>
    <p:sldId id="614" r:id="rId16"/>
    <p:sldId id="615" r:id="rId17"/>
    <p:sldId id="616" r:id="rId18"/>
    <p:sldId id="617" r:id="rId19"/>
    <p:sldId id="439" r:id="rId20"/>
    <p:sldId id="396" r:id="rId21"/>
    <p:sldId id="620" r:id="rId22"/>
    <p:sldId id="649" r:id="rId23"/>
    <p:sldId id="399" r:id="rId24"/>
    <p:sldId id="401" r:id="rId25"/>
    <p:sldId id="440" r:id="rId26"/>
    <p:sldId id="618" r:id="rId27"/>
    <p:sldId id="619" r:id="rId28"/>
    <p:sldId id="387" r:id="rId29"/>
    <p:sldId id="586" r:id="rId30"/>
    <p:sldId id="622" r:id="rId31"/>
    <p:sldId id="621" r:id="rId32"/>
    <p:sldId id="623" r:id="rId33"/>
    <p:sldId id="624" r:id="rId34"/>
    <p:sldId id="588" r:id="rId35"/>
    <p:sldId id="589" r:id="rId36"/>
    <p:sldId id="590" r:id="rId37"/>
    <p:sldId id="650" r:id="rId38"/>
    <p:sldId id="651" r:id="rId39"/>
    <p:sldId id="591" r:id="rId40"/>
    <p:sldId id="592" r:id="rId41"/>
    <p:sldId id="625" r:id="rId42"/>
    <p:sldId id="626" r:id="rId43"/>
    <p:sldId id="594" r:id="rId44"/>
    <p:sldId id="595" r:id="rId45"/>
    <p:sldId id="596" r:id="rId46"/>
    <p:sldId id="597" r:id="rId47"/>
    <p:sldId id="598" r:id="rId48"/>
    <p:sldId id="599" r:id="rId49"/>
    <p:sldId id="627" r:id="rId50"/>
    <p:sldId id="600" r:id="rId51"/>
    <p:sldId id="601" r:id="rId52"/>
    <p:sldId id="628" r:id="rId53"/>
    <p:sldId id="629" r:id="rId54"/>
    <p:sldId id="603" r:id="rId55"/>
    <p:sldId id="604" r:id="rId56"/>
    <p:sldId id="630" r:id="rId57"/>
    <p:sldId id="605" r:id="rId58"/>
    <p:sldId id="631" r:id="rId59"/>
    <p:sldId id="606" r:id="rId60"/>
    <p:sldId id="607" r:id="rId61"/>
    <p:sldId id="633" r:id="rId62"/>
    <p:sldId id="632" r:id="rId63"/>
    <p:sldId id="634" r:id="rId64"/>
    <p:sldId id="609" r:id="rId65"/>
    <p:sldId id="562" r:id="rId66"/>
    <p:sldId id="635" r:id="rId67"/>
    <p:sldId id="636" r:id="rId68"/>
    <p:sldId id="637" r:id="rId69"/>
    <p:sldId id="638" r:id="rId70"/>
    <p:sldId id="639" r:id="rId71"/>
    <p:sldId id="564" r:id="rId72"/>
    <p:sldId id="565" r:id="rId73"/>
    <p:sldId id="640" r:id="rId74"/>
    <p:sldId id="567" r:id="rId75"/>
    <p:sldId id="568" r:id="rId76"/>
    <p:sldId id="641" r:id="rId77"/>
    <p:sldId id="570" r:id="rId78"/>
    <p:sldId id="611" r:id="rId79"/>
    <p:sldId id="652" r:id="rId80"/>
    <p:sldId id="653" r:id="rId81"/>
    <p:sldId id="654" r:id="rId82"/>
    <p:sldId id="612" r:id="rId83"/>
    <p:sldId id="436" r:id="rId84"/>
    <p:sldId id="435" r:id="rId85"/>
    <p:sldId id="418" r:id="rId86"/>
    <p:sldId id="419" r:id="rId8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p:scale>
          <a:sx n="60" d="100"/>
          <a:sy n="60" d="100"/>
        </p:scale>
        <p:origin x="-3390" y="-109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notesMaster" Target="notesMasters/notesMaster1.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2/10/2015</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val="3587420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smtClean="0"/>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AE52A90-ECD8-4590-AA2A-3CF7C89AC4E9}" type="slidenum">
              <a:rPr lang="en-CA" smtClean="0"/>
              <a:pPr/>
              <a:t>2</a:t>
            </a:fld>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a:t>
            </a:fld>
            <a:endParaRPr lang="en-A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12</a:t>
            </a:fld>
            <a:endParaRPr lang="en-CA"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13</a:t>
            </a:fld>
            <a:endParaRPr lang="en-A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19</a:t>
            </a:fld>
            <a:endParaRPr lang="en-CA"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20</a:t>
            </a:fld>
            <a:endParaRPr lang="en-A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23</a:t>
            </a:fld>
            <a:endParaRPr lang="en-CA"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24</a:t>
            </a:fld>
            <a:endParaRPr lang="en-A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28</a:t>
            </a:fld>
            <a:endParaRPr lang="en-CA"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29</a:t>
            </a:fld>
            <a:endParaRPr lang="en-A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34</a:t>
            </a:fld>
            <a:endParaRPr lang="en-CA"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35</a:t>
            </a:fld>
            <a:endParaRPr lang="en-A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39</a:t>
            </a:fld>
            <a:endParaRPr lang="en-CA"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40</a:t>
            </a:fld>
            <a:endParaRPr lang="en-A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43</a:t>
            </a:fld>
            <a:endParaRPr lang="en-CA"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44</a:t>
            </a:fld>
            <a:endParaRPr lang="en-AU"/>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46</a:t>
            </a:fld>
            <a:endParaRPr lang="en-CA"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47</a:t>
            </a:fld>
            <a:endParaRPr lang="en-A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50</a:t>
            </a:fld>
            <a:endParaRPr lang="en-CA"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51</a:t>
            </a:fld>
            <a:endParaRPr lang="en-AU"/>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54</a:t>
            </a:fld>
            <a:endParaRPr lang="en-CA"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55</a:t>
            </a:fld>
            <a:endParaRPr lang="en-AU"/>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59</a:t>
            </a:fld>
            <a:endParaRPr lang="en-CA"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60</a:t>
            </a:fld>
            <a:endParaRPr lang="en-AU"/>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64</a:t>
            </a:fld>
            <a:endParaRPr lang="en-CA"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65</a:t>
            </a:fld>
            <a:endParaRPr lang="en-AU"/>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71</a:t>
            </a:fld>
            <a:endParaRPr lang="en-CA"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72</a:t>
            </a:fld>
            <a:endParaRPr lang="en-AU"/>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74</a:t>
            </a:fld>
            <a:endParaRPr lang="en-CA"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75</a:t>
            </a:fld>
            <a:endParaRPr lang="en-AU"/>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77</a:t>
            </a:fld>
            <a:endParaRPr lang="en-CA"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78</a:t>
            </a:fld>
            <a:endParaRPr lang="en-AU"/>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82</a:t>
            </a:fld>
            <a:endParaRPr lang="en-CA"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83</a:t>
            </a:fld>
            <a:endParaRPr lang="en-CA"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85</a:t>
            </a:fld>
            <a:endParaRPr lang="en-CA"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p:spPr>
      </p:sp>
      <p:sp>
        <p:nvSpPr>
          <p:cNvPr id="1259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59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E663B8-2DF7-40B5-9876-3DE1EC13830F}" type="slidenum">
              <a:rPr lang="en-CA" smtClean="0"/>
              <a:pPr/>
              <a:t>86</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2/10/2015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2/10/2015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2/10/2015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2/10/2015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2/10/2015</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2/10/2015</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2/10/2015</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2/10/2015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2/10/2015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2/10/2015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2/10/2015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2/10/2015</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8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AU" sz="4400" b="1" dirty="0" smtClean="0">
                <a:solidFill>
                  <a:srgbClr val="FF0000"/>
                </a:solidFill>
              </a:rPr>
              <a:t>CHCDIS001</a:t>
            </a:r>
          </a:p>
          <a:p>
            <a:pPr algn="r"/>
            <a:r>
              <a:rPr lang="en-AU" sz="4400" b="1" dirty="0">
                <a:solidFill>
                  <a:srgbClr val="FF0000"/>
                </a:solidFill>
              </a:rPr>
              <a:t>Contribute to ongoing skills development using a strengths-based approach</a:t>
            </a:r>
            <a:r>
              <a:rPr lang="en-AU" sz="4400" b="1" dirty="0" smtClean="0">
                <a:solidFill>
                  <a:srgbClr val="FF0000"/>
                </a:solidFill>
              </a:rPr>
              <a:t> </a:t>
            </a:r>
            <a:endParaRPr lang="en-GB" sz="4400" dirty="0" smtClean="0">
              <a:solidFill>
                <a:srgbClr val="FF0000"/>
              </a:solidFill>
            </a:endParaRPr>
          </a:p>
        </p:txBody>
      </p:sp>
      <p:pic>
        <p:nvPicPr>
          <p:cNvPr id="3" name="Picture 2" descr="C:\Users\compaq-laptop\Desktop\ArtWork\higher_learning_pc_evolve_three3545.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51720" y="4166713"/>
            <a:ext cx="1843157" cy="2251720"/>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CA" dirty="0" smtClean="0">
                <a:solidFill>
                  <a:srgbClr val="FF0000"/>
                </a:solidFill>
              </a:rPr>
              <a:t>Housekeeping</a:t>
            </a:r>
          </a:p>
        </p:txBody>
      </p:sp>
      <p:sp>
        <p:nvSpPr>
          <p:cNvPr id="5123" name="Content Placeholder 2"/>
          <p:cNvSpPr>
            <a:spLocks noGrp="1"/>
          </p:cNvSpPr>
          <p:nvPr>
            <p:ph idx="1"/>
          </p:nvPr>
        </p:nvSpPr>
        <p:spPr/>
        <p:txBody>
          <a:bodyPr/>
          <a:lstStyle/>
          <a:p>
            <a:r>
              <a:rPr lang="en-AU" dirty="0" smtClean="0"/>
              <a:t>Emergency procedures</a:t>
            </a:r>
          </a:p>
          <a:p>
            <a:r>
              <a:rPr lang="en-AU" dirty="0" smtClean="0"/>
              <a:t>Mobiles and </a:t>
            </a:r>
            <a:r>
              <a:rPr lang="en-AU" smtClean="0"/>
              <a:t>security issues </a:t>
            </a:r>
            <a:endParaRPr lang="en-AU" dirty="0" smtClean="0"/>
          </a:p>
          <a:p>
            <a:r>
              <a:rPr lang="en-AU" dirty="0" smtClean="0"/>
              <a:t>Break times and smoking policy</a:t>
            </a:r>
          </a:p>
          <a:p>
            <a:r>
              <a:rPr lang="en-AU" dirty="0" smtClean="0"/>
              <a:t>This course is interactive – ask questions</a:t>
            </a:r>
          </a:p>
          <a:p>
            <a:r>
              <a:rPr lang="en-AU" dirty="0" smtClean="0"/>
              <a:t>Practise respect and confidentiality</a:t>
            </a:r>
          </a:p>
          <a:p>
            <a:r>
              <a:rPr lang="en-AU" dirty="0" smtClean="0"/>
              <a:t>Ground rules</a:t>
            </a:r>
            <a:endParaRPr lang="en-CA" dirty="0" smtClean="0"/>
          </a:p>
          <a:p>
            <a:pPr eaLnBrk="1" hangingPunct="1"/>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6075040" y="3789040"/>
            <a:ext cx="3068960" cy="30689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Objectives</a:t>
            </a:r>
            <a:endParaRPr lang="en-GB" dirty="0"/>
          </a:p>
        </p:txBody>
      </p:sp>
      <p:sp>
        <p:nvSpPr>
          <p:cNvPr id="5" name="Content Placeholder 4"/>
          <p:cNvSpPr>
            <a:spLocks noGrp="1"/>
          </p:cNvSpPr>
          <p:nvPr>
            <p:ph idx="1"/>
          </p:nvPr>
        </p:nvSpPr>
        <p:spPr>
          <a:xfrm>
            <a:off x="457200" y="1600200"/>
            <a:ext cx="8229600" cy="4925144"/>
          </a:xfrm>
        </p:spPr>
        <p:txBody>
          <a:bodyPr>
            <a:normAutofit/>
          </a:bodyPr>
          <a:lstStyle/>
          <a:p>
            <a:endParaRPr lang="en-US" b="1" i="1" dirty="0" smtClean="0"/>
          </a:p>
          <a:p>
            <a:r>
              <a:rPr lang="en-AU" b="1" i="1" dirty="0"/>
              <a:t>Discover</a:t>
            </a:r>
            <a:r>
              <a:rPr lang="en-AU" b="1" dirty="0"/>
              <a:t> </a:t>
            </a:r>
            <a:r>
              <a:rPr lang="en-AU" dirty="0"/>
              <a:t>how to contribute to skills assessment</a:t>
            </a:r>
          </a:p>
          <a:p>
            <a:r>
              <a:rPr lang="en-US" b="1" i="1" dirty="0" smtClean="0"/>
              <a:t>Know</a:t>
            </a:r>
            <a:r>
              <a:rPr lang="en-US" dirty="0" smtClean="0"/>
              <a:t> </a:t>
            </a:r>
            <a:r>
              <a:rPr lang="en-AU" dirty="0"/>
              <a:t>how to assist with ongoing skills development according to individualised </a:t>
            </a:r>
            <a:r>
              <a:rPr lang="en-AU" dirty="0" smtClean="0"/>
              <a:t>plan</a:t>
            </a:r>
          </a:p>
          <a:p>
            <a:r>
              <a:rPr lang="en-US" b="1" i="1" dirty="0" smtClean="0"/>
              <a:t>Learn</a:t>
            </a:r>
            <a:r>
              <a:rPr lang="en-US" b="1" dirty="0" smtClean="0"/>
              <a:t> </a:t>
            </a:r>
            <a:r>
              <a:rPr lang="en-AU" dirty="0"/>
              <a:t>how to support incidental learning opportunities to enhance skills </a:t>
            </a:r>
            <a:r>
              <a:rPr lang="en-AU" dirty="0" smtClean="0"/>
              <a:t>development</a:t>
            </a:r>
          </a:p>
          <a:p>
            <a:r>
              <a:rPr lang="en-AU" b="1" i="1" dirty="0" smtClean="0"/>
              <a:t>Understand </a:t>
            </a:r>
            <a:r>
              <a:rPr lang="en-AU" dirty="0"/>
              <a:t>how to complete </a:t>
            </a:r>
            <a:r>
              <a:rPr lang="en-AU" dirty="0" smtClean="0"/>
              <a:t>documentation</a:t>
            </a:r>
          </a:p>
          <a:p>
            <a:r>
              <a:rPr lang="en-US" b="1" i="1" dirty="0" smtClean="0"/>
              <a:t>Gain</a:t>
            </a:r>
            <a:r>
              <a:rPr lang="en-US" dirty="0" smtClean="0"/>
              <a:t> the skills and knowledge required for this unit</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Contribute to skills assessment</a:t>
            </a:r>
            <a:endParaRPr lang="en-GB" dirty="0"/>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1.1 </a:t>
            </a:r>
            <a:r>
              <a:rPr lang="en-AU" sz="2800" dirty="0"/>
              <a:t>Observe the person’s skills and competencies in a manner that respects the rights of the person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a:t>You may be expected to carry out observations in the following settings:</a:t>
            </a:r>
            <a:endParaRPr lang="en-GB" dirty="0"/>
          </a:p>
        </p:txBody>
      </p:sp>
      <p:sp>
        <p:nvSpPr>
          <p:cNvPr id="3" name="Content Placeholder 2"/>
          <p:cNvSpPr>
            <a:spLocks noGrp="1"/>
          </p:cNvSpPr>
          <p:nvPr>
            <p:ph idx="1"/>
          </p:nvPr>
        </p:nvSpPr>
        <p:spPr/>
        <p:txBody>
          <a:bodyPr>
            <a:normAutofit lnSpcReduction="10000"/>
          </a:bodyPr>
          <a:lstStyle/>
          <a:p>
            <a:pPr lvl="0"/>
            <a:r>
              <a:rPr lang="en-US" dirty="0"/>
              <a:t>An individual's own dwelling</a:t>
            </a:r>
            <a:endParaRPr lang="en-GB" dirty="0"/>
          </a:p>
          <a:p>
            <a:pPr lvl="0"/>
            <a:r>
              <a:rPr lang="en-US" dirty="0"/>
              <a:t>Shared households or group dwellings</a:t>
            </a:r>
            <a:endParaRPr lang="en-GB" dirty="0"/>
          </a:p>
          <a:p>
            <a:pPr lvl="0"/>
            <a:r>
              <a:rPr lang="en-US" dirty="0"/>
              <a:t>Specialist residential facilities</a:t>
            </a:r>
            <a:endParaRPr lang="en-GB" dirty="0"/>
          </a:p>
          <a:p>
            <a:pPr lvl="0"/>
            <a:r>
              <a:rPr lang="en-US" dirty="0"/>
              <a:t>Community </a:t>
            </a:r>
            <a:r>
              <a:rPr lang="en-US" dirty="0" err="1"/>
              <a:t>centres</a:t>
            </a:r>
            <a:endParaRPr lang="en-GB" dirty="0"/>
          </a:p>
          <a:p>
            <a:pPr lvl="0"/>
            <a:r>
              <a:rPr lang="en-US" dirty="0"/>
              <a:t>Supported employment venues</a:t>
            </a:r>
            <a:endParaRPr lang="en-GB" dirty="0"/>
          </a:p>
          <a:p>
            <a:pPr lvl="0"/>
            <a:r>
              <a:rPr lang="en-US" dirty="0"/>
              <a:t>Open employment </a:t>
            </a:r>
            <a:r>
              <a:rPr lang="en-US" dirty="0" smtClean="0"/>
              <a:t>venues</a:t>
            </a:r>
          </a:p>
          <a:p>
            <a:pPr lvl="0"/>
            <a:r>
              <a:rPr lang="en-US" dirty="0"/>
              <a:t>Community/government agencies</a:t>
            </a:r>
            <a:endParaRPr lang="en-GB" dirty="0"/>
          </a:p>
          <a:p>
            <a:pPr lvl="0"/>
            <a:r>
              <a:rPr lang="en-US" dirty="0"/>
              <a:t>Voluntary agencies</a:t>
            </a:r>
            <a:endParaRPr lang="en-GB" dirty="0"/>
          </a:p>
          <a:p>
            <a:r>
              <a:rPr lang="en-AU" dirty="0"/>
              <a:t>Training agencies.</a:t>
            </a:r>
            <a:endParaRPr lang="en-GB" dirty="0"/>
          </a:p>
          <a:p>
            <a:pPr lvl="0"/>
            <a:endParaRPr lang="en-GB" dirty="0"/>
          </a:p>
        </p:txBody>
      </p:sp>
      <p:pic>
        <p:nvPicPr>
          <p:cNvPr id="3075" name="Picture 3" descr="C:\Users\Stuart New\Desktop\Pictures\ArtWork\office_work_getting_task_800_wht_5810.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4653136"/>
            <a:ext cx="2306886" cy="180225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a:t>A</a:t>
            </a:r>
            <a:r>
              <a:rPr lang="en-AU" dirty="0" smtClean="0"/>
              <a:t>scertain </a:t>
            </a:r>
            <a:r>
              <a:rPr lang="en-AU" dirty="0"/>
              <a:t>these core skills and competencies:</a:t>
            </a:r>
            <a:endParaRPr lang="en-GB" dirty="0"/>
          </a:p>
        </p:txBody>
      </p:sp>
      <p:sp>
        <p:nvSpPr>
          <p:cNvPr id="3" name="Content Placeholder 2"/>
          <p:cNvSpPr>
            <a:spLocks noGrp="1"/>
          </p:cNvSpPr>
          <p:nvPr>
            <p:ph idx="1"/>
          </p:nvPr>
        </p:nvSpPr>
        <p:spPr/>
        <p:txBody>
          <a:bodyPr/>
          <a:lstStyle/>
          <a:p>
            <a:pPr lvl="0"/>
            <a:r>
              <a:rPr lang="en-US" dirty="0"/>
              <a:t>Communication</a:t>
            </a:r>
            <a:endParaRPr lang="en-GB" dirty="0"/>
          </a:p>
          <a:p>
            <a:pPr lvl="0"/>
            <a:r>
              <a:rPr lang="en-US" dirty="0"/>
              <a:t>Personal hygiene</a:t>
            </a:r>
            <a:endParaRPr lang="en-GB" dirty="0"/>
          </a:p>
          <a:p>
            <a:pPr lvl="0"/>
            <a:r>
              <a:rPr lang="en-US" dirty="0"/>
              <a:t>Meal preparation</a:t>
            </a:r>
            <a:endParaRPr lang="en-GB" dirty="0"/>
          </a:p>
          <a:p>
            <a:pPr lvl="0"/>
            <a:r>
              <a:rPr lang="en-US" dirty="0"/>
              <a:t>Transport</a:t>
            </a:r>
            <a:endParaRPr lang="en-GB" dirty="0"/>
          </a:p>
          <a:p>
            <a:pPr lvl="0"/>
            <a:r>
              <a:rPr lang="en-US" dirty="0"/>
              <a:t>Money handling</a:t>
            </a:r>
            <a:endParaRPr lang="en-GB" dirty="0"/>
          </a:p>
          <a:p>
            <a:pPr lvl="0"/>
            <a:r>
              <a:rPr lang="en-US" dirty="0" smtClean="0"/>
              <a:t>Dressing.</a:t>
            </a:r>
            <a:endParaRPr lang="en-GB" dirty="0"/>
          </a:p>
          <a:p>
            <a:endParaRPr lang="en-GB" dirty="0"/>
          </a:p>
        </p:txBody>
      </p:sp>
      <p:pic>
        <p:nvPicPr>
          <p:cNvPr id="4098" name="Picture 2" descr="C:\Users\Stuart New\Desktop\Pictures\ArtWork\washing_head_in_shower_800_wht_6369.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82129" y="3789040"/>
            <a:ext cx="2196869" cy="2654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71276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a:t>A</a:t>
            </a:r>
            <a:r>
              <a:rPr lang="en-AU" dirty="0" smtClean="0"/>
              <a:t>scertain </a:t>
            </a:r>
            <a:r>
              <a:rPr lang="en-AU" dirty="0"/>
              <a:t>these core skills and competencies:</a:t>
            </a:r>
            <a:endParaRPr lang="en-GB" dirty="0"/>
          </a:p>
        </p:txBody>
      </p:sp>
      <p:sp>
        <p:nvSpPr>
          <p:cNvPr id="3" name="Content Placeholder 2"/>
          <p:cNvSpPr>
            <a:spLocks noGrp="1"/>
          </p:cNvSpPr>
          <p:nvPr>
            <p:ph idx="1"/>
          </p:nvPr>
        </p:nvSpPr>
        <p:spPr/>
        <p:txBody>
          <a:bodyPr/>
          <a:lstStyle/>
          <a:p>
            <a:pPr lvl="0"/>
            <a:r>
              <a:rPr lang="en-US" dirty="0"/>
              <a:t>Grooming</a:t>
            </a:r>
            <a:endParaRPr lang="en-GB" dirty="0"/>
          </a:p>
          <a:p>
            <a:pPr lvl="0"/>
            <a:r>
              <a:rPr lang="en-US" dirty="0"/>
              <a:t>Eating</a:t>
            </a:r>
            <a:endParaRPr lang="en-GB" dirty="0"/>
          </a:p>
          <a:p>
            <a:pPr lvl="0"/>
            <a:r>
              <a:rPr lang="en-US" dirty="0"/>
              <a:t>Working</a:t>
            </a:r>
            <a:endParaRPr lang="en-GB" dirty="0"/>
          </a:p>
          <a:p>
            <a:pPr lvl="0"/>
            <a:r>
              <a:rPr lang="en-US" dirty="0"/>
              <a:t>House hold tasks</a:t>
            </a:r>
            <a:endParaRPr lang="en-GB" dirty="0"/>
          </a:p>
          <a:p>
            <a:pPr lvl="0"/>
            <a:r>
              <a:rPr lang="en-US" dirty="0"/>
              <a:t>Recreational </a:t>
            </a:r>
            <a:r>
              <a:rPr lang="en-US" dirty="0" smtClean="0"/>
              <a:t>activities.</a:t>
            </a:r>
            <a:endParaRPr lang="en-GB" dirty="0"/>
          </a:p>
          <a:p>
            <a:endParaRPr lang="en-GB" dirty="0"/>
          </a:p>
        </p:txBody>
      </p:sp>
      <p:pic>
        <p:nvPicPr>
          <p:cNvPr id="4" name="Picture 3" descr="C:\Users\Stuart New\Desktop\Pictures\ArtWork\Animations\hungry_sandwich_eat_food.png"/>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501008"/>
            <a:ext cx="3160519" cy="2527424"/>
          </a:xfrm>
          <a:prstGeom prst="rect">
            <a:avLst/>
          </a:prstGeom>
          <a:noFill/>
          <a:ln>
            <a:noFill/>
          </a:ln>
        </p:spPr>
      </p:pic>
    </p:spTree>
    <p:extLst>
      <p:ext uri="{BB962C8B-B14F-4D97-AF65-F5344CB8AC3E}">
        <p14:creationId xmlns:p14="http://schemas.microsoft.com/office/powerpoint/2010/main" val="950612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Person-centred approach</a:t>
            </a:r>
            <a:endParaRPr lang="en-GB" dirty="0"/>
          </a:p>
        </p:txBody>
      </p:sp>
      <p:sp>
        <p:nvSpPr>
          <p:cNvPr id="3" name="Content Placeholder 2"/>
          <p:cNvSpPr>
            <a:spLocks noGrp="1"/>
          </p:cNvSpPr>
          <p:nvPr>
            <p:ph idx="1"/>
          </p:nvPr>
        </p:nvSpPr>
        <p:spPr/>
        <p:txBody>
          <a:bodyPr/>
          <a:lstStyle/>
          <a:p>
            <a:r>
              <a:rPr lang="en-US" dirty="0"/>
              <a:t>A person-centred approach is a philosophical approach to the individual. It ensures that the individual is involved in all decision making regarding their own life. </a:t>
            </a:r>
            <a:endParaRPr lang="en-GB" dirty="0"/>
          </a:p>
          <a:p>
            <a:endParaRPr lang="en-GB" dirty="0"/>
          </a:p>
        </p:txBody>
      </p:sp>
      <p:pic>
        <p:nvPicPr>
          <p:cNvPr id="4" name="Picture 3" descr="C:\Users\compaq-laptop\Desktop\ArtWork\MTada.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67512" y="3501008"/>
            <a:ext cx="1672640" cy="2016224"/>
          </a:xfrm>
          <a:prstGeom prst="rect">
            <a:avLst/>
          </a:prstGeom>
          <a:noFill/>
          <a:ln>
            <a:noFill/>
          </a:ln>
        </p:spPr>
      </p:pic>
    </p:spTree>
    <p:extLst>
      <p:ext uri="{BB962C8B-B14F-4D97-AF65-F5344CB8AC3E}">
        <p14:creationId xmlns:p14="http://schemas.microsoft.com/office/powerpoint/2010/main" val="2866357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The </a:t>
            </a:r>
            <a:r>
              <a:rPr lang="en-AU" dirty="0"/>
              <a:t>client’s rights:</a:t>
            </a:r>
            <a:r>
              <a:rPr lang="en-GB" dirty="0"/>
              <a:t/>
            </a:r>
            <a:br>
              <a:rPr lang="en-GB" dirty="0"/>
            </a:br>
            <a:endParaRPr lang="en-GB" dirty="0"/>
          </a:p>
        </p:txBody>
      </p:sp>
      <p:sp>
        <p:nvSpPr>
          <p:cNvPr id="3" name="Content Placeholder 2"/>
          <p:cNvSpPr>
            <a:spLocks noGrp="1"/>
          </p:cNvSpPr>
          <p:nvPr>
            <p:ph idx="1"/>
          </p:nvPr>
        </p:nvSpPr>
        <p:spPr/>
        <p:txBody>
          <a:bodyPr>
            <a:normAutofit/>
          </a:bodyPr>
          <a:lstStyle/>
          <a:p>
            <a:pPr lvl="0"/>
            <a:r>
              <a:rPr lang="en-US" dirty="0" smtClean="0"/>
              <a:t>Confidentiality</a:t>
            </a:r>
            <a:endParaRPr lang="en-GB" dirty="0" smtClean="0"/>
          </a:p>
          <a:p>
            <a:pPr lvl="0"/>
            <a:r>
              <a:rPr lang="en-US" dirty="0" smtClean="0"/>
              <a:t>Privacy </a:t>
            </a:r>
          </a:p>
          <a:p>
            <a:pPr lvl="0"/>
            <a:r>
              <a:rPr lang="en-US" dirty="0" smtClean="0"/>
              <a:t>Self-determination </a:t>
            </a:r>
          </a:p>
          <a:p>
            <a:pPr lvl="0"/>
            <a:r>
              <a:rPr lang="en-US" dirty="0" smtClean="0"/>
              <a:t>Access </a:t>
            </a:r>
            <a:r>
              <a:rPr lang="en-US" dirty="0"/>
              <a:t>and equity </a:t>
            </a:r>
            <a:endParaRPr lang="en-US" dirty="0" smtClean="0"/>
          </a:p>
          <a:p>
            <a:pPr lvl="0"/>
            <a:r>
              <a:rPr lang="en-AU" dirty="0" smtClean="0"/>
              <a:t>Non-discrimination.</a:t>
            </a:r>
            <a:endParaRPr lang="en-GB" dirty="0"/>
          </a:p>
        </p:txBody>
      </p:sp>
      <p:pic>
        <p:nvPicPr>
          <p:cNvPr id="5122" name="Picture 2" descr="C:\Users\Stuart New\Pictures\cross_the_line_400_wht_1604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861048"/>
            <a:ext cx="2441848" cy="2441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9327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The </a:t>
            </a:r>
            <a:r>
              <a:rPr lang="en-AU" dirty="0"/>
              <a:t>client’s dignity:</a:t>
            </a:r>
            <a:r>
              <a:rPr lang="en-GB" dirty="0"/>
              <a:t/>
            </a:r>
            <a:br>
              <a:rPr lang="en-GB" dirty="0"/>
            </a:br>
            <a:endParaRPr lang="en-GB" dirty="0"/>
          </a:p>
        </p:txBody>
      </p:sp>
      <p:sp>
        <p:nvSpPr>
          <p:cNvPr id="3" name="Content Placeholder 2"/>
          <p:cNvSpPr>
            <a:spLocks noGrp="1"/>
          </p:cNvSpPr>
          <p:nvPr>
            <p:ph idx="1"/>
          </p:nvPr>
        </p:nvSpPr>
        <p:spPr/>
        <p:txBody>
          <a:bodyPr/>
          <a:lstStyle/>
          <a:p>
            <a:r>
              <a:rPr lang="en-AU" dirty="0"/>
              <a:t>Tasks may be difficult to achieve </a:t>
            </a:r>
            <a:endParaRPr lang="en-AU" dirty="0" smtClean="0"/>
          </a:p>
          <a:p>
            <a:r>
              <a:rPr lang="en-AU" dirty="0"/>
              <a:t>At the same time, you must allow the client to act independently of assistance </a:t>
            </a:r>
            <a:endParaRPr lang="en-AU" dirty="0" smtClean="0"/>
          </a:p>
          <a:p>
            <a:r>
              <a:rPr lang="en-AU" dirty="0"/>
              <a:t>The line between these two elements is not always </a:t>
            </a:r>
            <a:r>
              <a:rPr lang="en-AU" dirty="0" smtClean="0"/>
              <a:t>clear.</a:t>
            </a:r>
            <a:endParaRPr lang="en-GB" dirty="0"/>
          </a:p>
        </p:txBody>
      </p:sp>
      <p:pic>
        <p:nvPicPr>
          <p:cNvPr id="6146" name="Picture 2" descr="C:\Users\Stuart New\Desktop\Pictures\ArtWork\figure_help_wanted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52819" y="4077072"/>
            <a:ext cx="1705372" cy="2273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6140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The </a:t>
            </a:r>
            <a:r>
              <a:rPr lang="en-AU" dirty="0"/>
              <a:t>following may assist communication:</a:t>
            </a:r>
            <a:r>
              <a:rPr lang="en-GB" dirty="0"/>
              <a:t/>
            </a:r>
            <a:br>
              <a:rPr lang="en-GB" dirty="0"/>
            </a:br>
            <a:endParaRPr lang="en-GB" dirty="0"/>
          </a:p>
        </p:txBody>
      </p:sp>
      <p:sp>
        <p:nvSpPr>
          <p:cNvPr id="3" name="Content Placeholder 2"/>
          <p:cNvSpPr>
            <a:spLocks noGrp="1"/>
          </p:cNvSpPr>
          <p:nvPr>
            <p:ph idx="1"/>
          </p:nvPr>
        </p:nvSpPr>
        <p:spPr/>
        <p:txBody>
          <a:bodyPr/>
          <a:lstStyle/>
          <a:p>
            <a:r>
              <a:rPr lang="en-AU" dirty="0"/>
              <a:t>Ask if assistance is </a:t>
            </a:r>
            <a:r>
              <a:rPr lang="en-AU" dirty="0" smtClean="0"/>
              <a:t>required </a:t>
            </a:r>
            <a:r>
              <a:rPr lang="en-AU" dirty="0"/>
              <a:t>e.g. hearing impairments, visual impairments</a:t>
            </a:r>
            <a:endParaRPr lang="en-AU" dirty="0" smtClean="0"/>
          </a:p>
          <a:p>
            <a:r>
              <a:rPr lang="en-AU" dirty="0"/>
              <a:t>Listen </a:t>
            </a:r>
            <a:r>
              <a:rPr lang="en-AU" dirty="0" smtClean="0"/>
              <a:t>carefully. </a:t>
            </a:r>
            <a:r>
              <a:rPr lang="en-AU" dirty="0"/>
              <a:t>Do not complete sentences for a person unless he/she shows that is what they want</a:t>
            </a:r>
            <a:endParaRPr lang="en-AU" dirty="0" smtClean="0"/>
          </a:p>
          <a:p>
            <a:r>
              <a:rPr lang="en-AU" dirty="0"/>
              <a:t>Tell the person if you don’t understand what they </a:t>
            </a:r>
            <a:r>
              <a:rPr lang="en-AU" dirty="0" smtClean="0"/>
              <a:t>mean.</a:t>
            </a:r>
            <a:endParaRPr lang="en-GB" dirty="0"/>
          </a:p>
        </p:txBody>
      </p:sp>
      <p:pic>
        <p:nvPicPr>
          <p:cNvPr id="4" name="Picture 3" descr="C:\Users\compaq-laptop\Desktop\ArtWork\help_mee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4581128"/>
            <a:ext cx="2050415" cy="2050415"/>
          </a:xfrm>
          <a:prstGeom prst="rect">
            <a:avLst/>
          </a:prstGeom>
          <a:noFill/>
          <a:ln>
            <a:noFill/>
          </a:ln>
        </p:spPr>
      </p:pic>
    </p:spTree>
    <p:extLst>
      <p:ext uri="{BB962C8B-B14F-4D97-AF65-F5344CB8AC3E}">
        <p14:creationId xmlns:p14="http://schemas.microsoft.com/office/powerpoint/2010/main" val="39541457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Contribute to skills assessment</a:t>
            </a:r>
            <a:endParaRPr lang="en-GB" dirty="0"/>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1.2 </a:t>
            </a:r>
            <a:r>
              <a:rPr lang="en-AU" sz="2800" dirty="0"/>
              <a:t>Support the engagement of family and/or carers and/or relevant other in the skills assessment</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Relevant support may include:</a:t>
            </a:r>
            <a:endParaRPr lang="en-GB" dirty="0"/>
          </a:p>
        </p:txBody>
      </p:sp>
      <p:sp>
        <p:nvSpPr>
          <p:cNvPr id="3" name="Content Placeholder 2"/>
          <p:cNvSpPr>
            <a:spLocks noGrp="1"/>
          </p:cNvSpPr>
          <p:nvPr>
            <p:ph idx="1"/>
          </p:nvPr>
        </p:nvSpPr>
        <p:spPr/>
        <p:txBody>
          <a:bodyPr>
            <a:normAutofit lnSpcReduction="10000"/>
          </a:bodyPr>
          <a:lstStyle/>
          <a:p>
            <a:pPr lvl="0"/>
            <a:r>
              <a:rPr lang="en-US" dirty="0"/>
              <a:t>Advocate/s</a:t>
            </a:r>
            <a:endParaRPr lang="en-GB" dirty="0"/>
          </a:p>
          <a:p>
            <a:pPr lvl="0"/>
            <a:r>
              <a:rPr lang="en-US" dirty="0" err="1"/>
              <a:t>Behavioural</a:t>
            </a:r>
            <a:r>
              <a:rPr lang="en-US" dirty="0"/>
              <a:t> consultants (for acquired brain injury)</a:t>
            </a:r>
            <a:endParaRPr lang="en-GB" dirty="0"/>
          </a:p>
          <a:p>
            <a:pPr lvl="0"/>
            <a:r>
              <a:rPr lang="en-US" dirty="0" err="1"/>
              <a:t>Carers</a:t>
            </a:r>
            <a:endParaRPr lang="en-GB" dirty="0"/>
          </a:p>
          <a:p>
            <a:pPr lvl="0"/>
            <a:r>
              <a:rPr lang="en-US" dirty="0"/>
              <a:t>Colleagues</a:t>
            </a:r>
            <a:endParaRPr lang="en-GB" dirty="0"/>
          </a:p>
          <a:p>
            <a:pPr lvl="0"/>
            <a:r>
              <a:rPr lang="en-US" dirty="0"/>
              <a:t>Development officers</a:t>
            </a:r>
            <a:endParaRPr lang="en-GB" dirty="0"/>
          </a:p>
          <a:p>
            <a:pPr lvl="0"/>
            <a:r>
              <a:rPr lang="en-US" dirty="0"/>
              <a:t>Disability support workers</a:t>
            </a:r>
            <a:endParaRPr lang="en-GB" dirty="0"/>
          </a:p>
          <a:p>
            <a:pPr lvl="0"/>
            <a:r>
              <a:rPr lang="en-US" dirty="0"/>
              <a:t>Educational psychologists</a:t>
            </a:r>
            <a:endParaRPr lang="en-GB" dirty="0"/>
          </a:p>
          <a:p>
            <a:pPr lvl="0"/>
            <a:r>
              <a:rPr lang="en-US" dirty="0"/>
              <a:t>Employment officers</a:t>
            </a:r>
            <a:endParaRPr lang="en-GB" dirty="0"/>
          </a:p>
          <a:p>
            <a:pPr lvl="0"/>
            <a:r>
              <a:rPr lang="en-US" dirty="0"/>
              <a:t>Family</a:t>
            </a:r>
            <a:endParaRPr lang="en-GB" dirty="0"/>
          </a:p>
          <a:p>
            <a:endParaRPr lang="en-GB" dirty="0"/>
          </a:p>
        </p:txBody>
      </p:sp>
      <p:pic>
        <p:nvPicPr>
          <p:cNvPr id="1026" name="Picture 2" descr="C:\Users\Stuart New\Desktop\Pictures\ArtWork\introduction_to_a_friend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8144" y="3717032"/>
            <a:ext cx="2729880" cy="27298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Relevant support may include:</a:t>
            </a:r>
            <a:endParaRPr lang="en-GB" dirty="0"/>
          </a:p>
        </p:txBody>
      </p:sp>
      <p:sp>
        <p:nvSpPr>
          <p:cNvPr id="3" name="Content Placeholder 2"/>
          <p:cNvSpPr>
            <a:spLocks noGrp="1"/>
          </p:cNvSpPr>
          <p:nvPr>
            <p:ph idx="1"/>
          </p:nvPr>
        </p:nvSpPr>
        <p:spPr/>
        <p:txBody>
          <a:bodyPr/>
          <a:lstStyle/>
          <a:p>
            <a:pPr lvl="0"/>
            <a:r>
              <a:rPr lang="en-US" dirty="0"/>
              <a:t>Friends</a:t>
            </a:r>
            <a:endParaRPr lang="en-GB" dirty="0"/>
          </a:p>
          <a:p>
            <a:pPr lvl="0"/>
            <a:r>
              <a:rPr lang="en-US" dirty="0"/>
              <a:t>Occupational therapists</a:t>
            </a:r>
            <a:endParaRPr lang="en-GB" dirty="0"/>
          </a:p>
          <a:p>
            <a:pPr lvl="0"/>
            <a:r>
              <a:rPr lang="en-US" dirty="0"/>
              <a:t>Outreach workers </a:t>
            </a:r>
            <a:endParaRPr lang="en-GB" dirty="0"/>
          </a:p>
          <a:p>
            <a:pPr lvl="0"/>
            <a:r>
              <a:rPr lang="en-US" dirty="0"/>
              <a:t>Programming staff</a:t>
            </a:r>
            <a:endParaRPr lang="en-GB" dirty="0"/>
          </a:p>
          <a:p>
            <a:pPr lvl="0"/>
            <a:r>
              <a:rPr lang="en-US" dirty="0"/>
              <a:t>Relatives</a:t>
            </a:r>
            <a:endParaRPr lang="en-GB" dirty="0"/>
          </a:p>
          <a:p>
            <a:pPr lvl="0"/>
            <a:r>
              <a:rPr lang="en-US" dirty="0"/>
              <a:t>Supervisors</a:t>
            </a:r>
            <a:endParaRPr lang="en-GB" dirty="0"/>
          </a:p>
          <a:p>
            <a:pPr lvl="0"/>
            <a:r>
              <a:rPr lang="en-US" dirty="0"/>
              <a:t>Teachers</a:t>
            </a:r>
            <a:endParaRPr lang="en-GB" dirty="0"/>
          </a:p>
          <a:p>
            <a:r>
              <a:rPr lang="en-AU" dirty="0"/>
              <a:t>Technicians</a:t>
            </a:r>
            <a:endParaRPr lang="en-GB" dirty="0"/>
          </a:p>
        </p:txBody>
      </p:sp>
      <p:pic>
        <p:nvPicPr>
          <p:cNvPr id="4" name="Picture 3" descr="C:\Users\compaq-laptop\Desktop\ArtWork\MTeam.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4509120"/>
            <a:ext cx="2838450" cy="1594485"/>
          </a:xfrm>
          <a:prstGeom prst="rect">
            <a:avLst/>
          </a:prstGeom>
          <a:noFill/>
          <a:ln>
            <a:noFill/>
          </a:ln>
        </p:spPr>
      </p:pic>
    </p:spTree>
    <p:extLst>
      <p:ext uri="{BB962C8B-B14F-4D97-AF65-F5344CB8AC3E}">
        <p14:creationId xmlns:p14="http://schemas.microsoft.com/office/powerpoint/2010/main" val="720441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How might they be engaged in the assessment process?</a:t>
            </a:r>
            <a:endParaRPr lang="en-GB" dirty="0"/>
          </a:p>
        </p:txBody>
      </p:sp>
      <p:sp>
        <p:nvSpPr>
          <p:cNvPr id="3" name="Content Placeholder 2"/>
          <p:cNvSpPr>
            <a:spLocks noGrp="1"/>
          </p:cNvSpPr>
          <p:nvPr>
            <p:ph idx="1"/>
          </p:nvPr>
        </p:nvSpPr>
        <p:spPr/>
        <p:txBody>
          <a:bodyPr/>
          <a:lstStyle/>
          <a:p>
            <a:r>
              <a:rPr lang="en-AU" dirty="0"/>
              <a:t>If you consider the above list, it is evident that many of these people know the client on an individual </a:t>
            </a:r>
            <a:r>
              <a:rPr lang="en-AU" dirty="0" smtClean="0"/>
              <a:t>basis</a:t>
            </a:r>
          </a:p>
          <a:p>
            <a:r>
              <a:rPr lang="en-AU" dirty="0"/>
              <a:t>In addition, many know the client in ways that reflect their </a:t>
            </a:r>
            <a:r>
              <a:rPr lang="en-AU" dirty="0" smtClean="0"/>
              <a:t>relevance</a:t>
            </a:r>
          </a:p>
          <a:p>
            <a:r>
              <a:rPr lang="en-AU" dirty="0"/>
              <a:t>I</a:t>
            </a:r>
            <a:r>
              <a:rPr lang="en-AU" dirty="0" smtClean="0"/>
              <a:t>t </a:t>
            </a:r>
            <a:r>
              <a:rPr lang="en-AU" dirty="0"/>
              <a:t>is important not to take information from other parties on face value. You should assess the client on their own </a:t>
            </a:r>
            <a:r>
              <a:rPr lang="en-AU" dirty="0" smtClean="0"/>
              <a:t>demonstration.</a:t>
            </a:r>
            <a:endParaRPr lang="en-GB" dirty="0"/>
          </a:p>
        </p:txBody>
      </p:sp>
      <p:pic>
        <p:nvPicPr>
          <p:cNvPr id="2050" name="Picture 2" descr="C:\Users\Stuart New\Pictures\stick_figures_enjoying_coffee_400_wht_12809.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4869160"/>
            <a:ext cx="1937792" cy="1865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51580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How might they be engaged in the assessment process?</a:t>
            </a:r>
          </a:p>
        </p:txBody>
      </p:sp>
      <p:sp>
        <p:nvSpPr>
          <p:cNvPr id="3" name="Content Placeholder 2"/>
          <p:cNvSpPr>
            <a:spLocks noGrp="1"/>
          </p:cNvSpPr>
          <p:nvPr>
            <p:ph idx="1"/>
          </p:nvPr>
        </p:nvSpPr>
        <p:spPr/>
        <p:txBody>
          <a:bodyPr>
            <a:normAutofit lnSpcReduction="10000"/>
          </a:bodyPr>
          <a:lstStyle/>
          <a:p>
            <a:r>
              <a:rPr lang="en-AU" dirty="0"/>
              <a:t>Let’s consider another example; family </a:t>
            </a:r>
            <a:r>
              <a:rPr lang="en-AU" dirty="0" smtClean="0"/>
              <a:t>members</a:t>
            </a:r>
          </a:p>
          <a:p>
            <a:r>
              <a:rPr lang="en-AU" dirty="0"/>
              <a:t>They may be able to tell you more personal information about a </a:t>
            </a:r>
            <a:r>
              <a:rPr lang="en-AU" dirty="0" smtClean="0"/>
              <a:t>client</a:t>
            </a:r>
          </a:p>
          <a:p>
            <a:r>
              <a:rPr lang="en-AU" dirty="0"/>
              <a:t>However, it is necessary to be careful with family members as they may wish to have their own personal input in the client’s plan</a:t>
            </a:r>
            <a:endParaRPr lang="en-AU" dirty="0" smtClean="0"/>
          </a:p>
          <a:p>
            <a:r>
              <a:rPr lang="en-AU" dirty="0" smtClean="0"/>
              <a:t>It </a:t>
            </a:r>
            <a:r>
              <a:rPr lang="en-AU" dirty="0"/>
              <a:t>is the client who should decide on their skills and development plan, where possible, not their family regardless of the level of support they give to the client. </a:t>
            </a:r>
            <a:endParaRPr lang="en-GB" dirty="0"/>
          </a:p>
        </p:txBody>
      </p:sp>
    </p:spTree>
    <p:extLst>
      <p:ext uri="{BB962C8B-B14F-4D97-AF65-F5344CB8AC3E}">
        <p14:creationId xmlns:p14="http://schemas.microsoft.com/office/powerpoint/2010/main" val="42665530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When </a:t>
            </a:r>
            <a:r>
              <a:rPr lang="en-US" dirty="0"/>
              <a:t>might it be appropriate support their engagement?</a:t>
            </a:r>
            <a:r>
              <a:rPr lang="en-GB" dirty="0"/>
              <a:t/>
            </a:r>
            <a:br>
              <a:rPr lang="en-GB" dirty="0"/>
            </a:br>
            <a:endParaRPr lang="en-GB" dirty="0"/>
          </a:p>
        </p:txBody>
      </p:sp>
      <p:sp>
        <p:nvSpPr>
          <p:cNvPr id="3" name="Content Placeholder 2"/>
          <p:cNvSpPr>
            <a:spLocks noGrp="1"/>
          </p:cNvSpPr>
          <p:nvPr>
            <p:ph idx="1"/>
          </p:nvPr>
        </p:nvSpPr>
        <p:spPr/>
        <p:txBody>
          <a:bodyPr/>
          <a:lstStyle/>
          <a:p>
            <a:r>
              <a:rPr lang="en-AU" dirty="0"/>
              <a:t>It might be appropriate to support the engagement of relevant others during the assessment process for a number of </a:t>
            </a:r>
            <a:r>
              <a:rPr lang="en-AU" dirty="0" smtClean="0"/>
              <a:t>reasons</a:t>
            </a:r>
          </a:p>
          <a:p>
            <a:r>
              <a:rPr lang="en-AU" dirty="0"/>
              <a:t>Perhaps the client is not responding to the assessment process – has this ever happened before? Is there a reason behind it? </a:t>
            </a:r>
            <a:endParaRPr lang="en-AU" dirty="0" smtClean="0"/>
          </a:p>
          <a:p>
            <a:r>
              <a:rPr lang="en-AU" dirty="0"/>
              <a:t>R</a:t>
            </a:r>
            <a:r>
              <a:rPr lang="en-AU" dirty="0" smtClean="0"/>
              <a:t>elevant </a:t>
            </a:r>
            <a:r>
              <a:rPr lang="en-AU" dirty="0"/>
              <a:t>others may be able to offer insight, context or other relevant information and expertise</a:t>
            </a:r>
            <a:endParaRPr lang="en-GB" dirty="0"/>
          </a:p>
        </p:txBody>
      </p:sp>
      <p:pic>
        <p:nvPicPr>
          <p:cNvPr id="4" name="Picture 3" descr="C:\Users\compaq-laptop\Desktop\ArtWork\Fotolia_26239612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2200" y="5301208"/>
            <a:ext cx="1340768" cy="1349896"/>
          </a:xfrm>
          <a:prstGeom prst="rect">
            <a:avLst/>
          </a:prstGeom>
          <a:noFill/>
          <a:ln>
            <a:noFill/>
          </a:ln>
        </p:spPr>
      </p:pic>
    </p:spTree>
    <p:extLst>
      <p:ext uri="{BB962C8B-B14F-4D97-AF65-F5344CB8AC3E}">
        <p14:creationId xmlns:p14="http://schemas.microsoft.com/office/powerpoint/2010/main" val="41447175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Contribute to skills assessment</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1.3 </a:t>
            </a:r>
            <a:r>
              <a:rPr lang="en-AU" sz="2800" dirty="0"/>
              <a:t>Record all observations accurately and objectively in consultation with supervisor and using terms that can be clearly understood</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Observing </a:t>
            </a:r>
            <a:r>
              <a:rPr lang="en-GB" dirty="0"/>
              <a:t>set tasks</a:t>
            </a:r>
            <a:br>
              <a:rPr lang="en-GB" dirty="0"/>
            </a:br>
            <a:endParaRPr lang="en-GB" dirty="0"/>
          </a:p>
        </p:txBody>
      </p:sp>
      <p:sp>
        <p:nvSpPr>
          <p:cNvPr id="3" name="Content Placeholder 2"/>
          <p:cNvSpPr>
            <a:spLocks noGrp="1"/>
          </p:cNvSpPr>
          <p:nvPr>
            <p:ph idx="1"/>
          </p:nvPr>
        </p:nvSpPr>
        <p:spPr/>
        <p:txBody>
          <a:bodyPr/>
          <a:lstStyle/>
          <a:p>
            <a:r>
              <a:rPr lang="en-AU" dirty="0"/>
              <a:t>Observations should be carried out for the purpose of evaluating the effectiveness of your training </a:t>
            </a:r>
            <a:r>
              <a:rPr lang="en-AU" dirty="0" smtClean="0"/>
              <a:t>methods</a:t>
            </a:r>
          </a:p>
          <a:p>
            <a:r>
              <a:rPr lang="en-AU" dirty="0"/>
              <a:t>If the training is effective then the learners will actively listen to what you say, maintaining eye contact and </a:t>
            </a:r>
            <a:r>
              <a:rPr lang="en-AU" dirty="0" smtClean="0"/>
              <a:t>concentration</a:t>
            </a:r>
          </a:p>
          <a:p>
            <a:r>
              <a:rPr lang="en-AU" dirty="0"/>
              <a:t>However, you may also observe negative signals such as yawning, looking away and displaying a general lack of </a:t>
            </a:r>
            <a:r>
              <a:rPr lang="en-AU" dirty="0" smtClean="0"/>
              <a:t>enthusiasm.</a:t>
            </a:r>
          </a:p>
        </p:txBody>
      </p:sp>
      <p:pic>
        <p:nvPicPr>
          <p:cNvPr id="7170" name="Picture 2" descr="C:\Users\Stuart New\Desktop\Pictures\ArtWork\figure_with_sad_face_800_wht_843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93954" y="5301208"/>
            <a:ext cx="1167594" cy="1556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75058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The </a:t>
            </a:r>
            <a:r>
              <a:rPr lang="en-GB" dirty="0"/>
              <a:t>importance of accuracy and objectivity</a:t>
            </a:r>
            <a:br>
              <a:rPr lang="en-GB" dirty="0"/>
            </a:br>
            <a:endParaRPr lang="en-GB" dirty="0"/>
          </a:p>
        </p:txBody>
      </p:sp>
      <p:sp>
        <p:nvSpPr>
          <p:cNvPr id="3" name="Content Placeholder 2"/>
          <p:cNvSpPr>
            <a:spLocks noGrp="1"/>
          </p:cNvSpPr>
          <p:nvPr>
            <p:ph idx="1"/>
          </p:nvPr>
        </p:nvSpPr>
        <p:spPr/>
        <p:txBody>
          <a:bodyPr/>
          <a:lstStyle/>
          <a:p>
            <a:r>
              <a:rPr lang="en-GB" dirty="0"/>
              <a:t>A high level of accuracy will be required </a:t>
            </a:r>
            <a:r>
              <a:rPr lang="en-GB" dirty="0" smtClean="0"/>
              <a:t>for a </a:t>
            </a:r>
            <a:r>
              <a:rPr lang="en-GB" dirty="0"/>
              <a:t>realistic overview of the learner’s skills and </a:t>
            </a:r>
            <a:r>
              <a:rPr lang="en-GB" dirty="0" smtClean="0"/>
              <a:t>competencies</a:t>
            </a:r>
          </a:p>
          <a:p>
            <a:r>
              <a:rPr lang="en-GB" dirty="0"/>
              <a:t>Care may be arranged and workplace changes made in accordance with your </a:t>
            </a:r>
            <a:r>
              <a:rPr lang="en-GB" dirty="0" smtClean="0"/>
              <a:t>observations</a:t>
            </a:r>
          </a:p>
          <a:p>
            <a:r>
              <a:rPr lang="en-GB" dirty="0" smtClean="0"/>
              <a:t>Your </a:t>
            </a:r>
            <a:r>
              <a:rPr lang="en-GB" dirty="0"/>
              <a:t>personal empathy and engagement with the learner shouldn’t have any bearing on the observations that you </a:t>
            </a:r>
            <a:r>
              <a:rPr lang="en-GB" dirty="0" smtClean="0"/>
              <a:t>make.</a:t>
            </a:r>
            <a:endParaRPr lang="en-GB" dirty="0"/>
          </a:p>
        </p:txBody>
      </p:sp>
      <p:pic>
        <p:nvPicPr>
          <p:cNvPr id="8194" name="Picture 2" descr="C:\Users\Stuart New\Desktop\Pictures\ArtWork\Fotolia_23643125_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0192" y="4729138"/>
            <a:ext cx="2004269" cy="2004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66509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Contribute to skills assessment</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970318"/>
          </a:xfrm>
          <a:prstGeom prst="rect">
            <a:avLst/>
          </a:prstGeom>
          <a:noFill/>
        </p:spPr>
        <p:txBody>
          <a:bodyPr wrap="square" rtlCol="0">
            <a:spAutoFit/>
          </a:bodyPr>
          <a:lstStyle/>
          <a:p>
            <a:r>
              <a:rPr lang="en-AU" sz="2800" b="1" dirty="0" smtClean="0">
                <a:latin typeface="+mj-lt"/>
              </a:rPr>
              <a:t>1.4 </a:t>
            </a:r>
            <a:r>
              <a:rPr lang="en-AU" sz="2800" dirty="0"/>
              <a:t>Provide feedback to supervisor about any changes in the person’s demonstration of skills in different environments and any changes in the person’s status likely to impact on skills development</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Skill development may be in:</a:t>
            </a:r>
            <a:endParaRPr lang="en-GB" dirty="0"/>
          </a:p>
        </p:txBody>
      </p:sp>
      <p:sp>
        <p:nvSpPr>
          <p:cNvPr id="3" name="Content Placeholder 2"/>
          <p:cNvSpPr>
            <a:spLocks noGrp="1"/>
          </p:cNvSpPr>
          <p:nvPr>
            <p:ph idx="1"/>
          </p:nvPr>
        </p:nvSpPr>
        <p:spPr/>
        <p:txBody>
          <a:bodyPr/>
          <a:lstStyle/>
          <a:p>
            <a:pPr lvl="0"/>
            <a:r>
              <a:rPr lang="en-US" dirty="0"/>
              <a:t>Life skills</a:t>
            </a:r>
            <a:endParaRPr lang="en-GB" dirty="0"/>
          </a:p>
          <a:p>
            <a:pPr lvl="0"/>
            <a:r>
              <a:rPr lang="en-US" dirty="0"/>
              <a:t>Vocational skills </a:t>
            </a:r>
            <a:endParaRPr lang="en-GB" dirty="0"/>
          </a:p>
          <a:p>
            <a:pPr lvl="0"/>
            <a:r>
              <a:rPr lang="en-US" dirty="0"/>
              <a:t>Social skills</a:t>
            </a:r>
            <a:endParaRPr lang="en-GB" dirty="0"/>
          </a:p>
          <a:p>
            <a:pPr lvl="0"/>
            <a:r>
              <a:rPr lang="en-US" dirty="0"/>
              <a:t>Personal support skills</a:t>
            </a:r>
            <a:endParaRPr lang="en-GB" dirty="0"/>
          </a:p>
          <a:p>
            <a:pPr lvl="0"/>
            <a:r>
              <a:rPr lang="en-US" dirty="0"/>
              <a:t>Developing and maintaining relationships including intimate relationships</a:t>
            </a:r>
            <a:endParaRPr lang="en-GB" dirty="0"/>
          </a:p>
          <a:p>
            <a:pPr lvl="0"/>
            <a:r>
              <a:rPr lang="en-US" dirty="0"/>
              <a:t>Maintaining physical health including sexual health</a:t>
            </a:r>
            <a:endParaRPr lang="en-GB" dirty="0"/>
          </a:p>
          <a:p>
            <a:pPr lvl="0"/>
            <a:r>
              <a:rPr lang="en-US" dirty="0"/>
              <a:t>Safety</a:t>
            </a:r>
            <a:endParaRPr lang="en-GB" dirty="0"/>
          </a:p>
          <a:p>
            <a:endParaRPr lang="en-GB" dirty="0"/>
          </a:p>
        </p:txBody>
      </p:sp>
      <p:pic>
        <p:nvPicPr>
          <p:cNvPr id="4" name="Picture 3" descr="C:\Users\compaq-laptop\Desktop\ArtWork\Fotolia_5090081_X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73948" y="5157192"/>
            <a:ext cx="1553468" cy="1553468"/>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What </a:t>
            </a:r>
            <a:r>
              <a:rPr lang="en-US" dirty="0"/>
              <a:t>changes are likely to impact skill development and maintenance? </a:t>
            </a:r>
            <a:r>
              <a:rPr lang="en-GB" dirty="0"/>
              <a:t/>
            </a:r>
            <a:br>
              <a:rPr lang="en-GB" dirty="0"/>
            </a:br>
            <a:endParaRPr lang="en-GB" dirty="0"/>
          </a:p>
        </p:txBody>
      </p:sp>
      <p:sp>
        <p:nvSpPr>
          <p:cNvPr id="3" name="Content Placeholder 2"/>
          <p:cNvSpPr>
            <a:spLocks noGrp="1"/>
          </p:cNvSpPr>
          <p:nvPr>
            <p:ph idx="1"/>
          </p:nvPr>
        </p:nvSpPr>
        <p:spPr>
          <a:xfrm>
            <a:off x="457200" y="1600200"/>
            <a:ext cx="8229600" cy="4925144"/>
          </a:xfrm>
        </p:spPr>
        <p:txBody>
          <a:bodyPr>
            <a:normAutofit/>
          </a:bodyPr>
          <a:lstStyle/>
          <a:p>
            <a:pPr lvl="0"/>
            <a:r>
              <a:rPr lang="en-US" dirty="0"/>
              <a:t>The client’s priorities may change which may affect skill development and maintenance. Remember that the plan should be governed by their own goals. </a:t>
            </a:r>
            <a:endParaRPr lang="en-GB" dirty="0"/>
          </a:p>
          <a:p>
            <a:pPr lvl="0"/>
            <a:r>
              <a:rPr lang="en-US" dirty="0"/>
              <a:t>The client may require active support on a daily basis – the plan cannot cover every circumstance. It may be that upon review something is missing from the plan and it is therefore not meeting the client’s needs. </a:t>
            </a:r>
            <a:endParaRPr lang="en-GB" dirty="0"/>
          </a:p>
          <a:p>
            <a:pPr lvl="0"/>
            <a:r>
              <a:rPr lang="en-US" dirty="0"/>
              <a:t>The client’s impairment may change which may affect the skills and development required.</a:t>
            </a:r>
            <a:endParaRPr lang="en-GB" dirty="0"/>
          </a:p>
          <a:p>
            <a:endParaRPr lang="en-GB" dirty="0"/>
          </a:p>
        </p:txBody>
      </p:sp>
    </p:spTree>
    <p:extLst>
      <p:ext uri="{BB962C8B-B14F-4D97-AF65-F5344CB8AC3E}">
        <p14:creationId xmlns:p14="http://schemas.microsoft.com/office/powerpoint/2010/main" val="13220216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What changes are likely to impact skill development and maintenance?</a:t>
            </a:r>
            <a:endParaRPr lang="en-GB" dirty="0"/>
          </a:p>
        </p:txBody>
      </p:sp>
      <p:sp>
        <p:nvSpPr>
          <p:cNvPr id="3" name="Content Placeholder 2"/>
          <p:cNvSpPr>
            <a:spLocks noGrp="1"/>
          </p:cNvSpPr>
          <p:nvPr>
            <p:ph idx="1"/>
          </p:nvPr>
        </p:nvSpPr>
        <p:spPr/>
        <p:txBody>
          <a:bodyPr>
            <a:normAutofit lnSpcReduction="10000"/>
          </a:bodyPr>
          <a:lstStyle/>
          <a:p>
            <a:pPr lvl="0"/>
            <a:r>
              <a:rPr lang="en-US" dirty="0"/>
              <a:t>The client’s environments may change, new ones may be introduced (thus making it necessary for these environments to be incorporated into the plan) or removed. </a:t>
            </a:r>
            <a:endParaRPr lang="en-GB" dirty="0"/>
          </a:p>
          <a:p>
            <a:pPr lvl="0"/>
            <a:r>
              <a:rPr lang="en-US" dirty="0"/>
              <a:t>The client’s family life may change. For example, they may have less family support and therefore require more support and development in areas they previously did not. </a:t>
            </a:r>
            <a:endParaRPr lang="en-GB" dirty="0"/>
          </a:p>
          <a:p>
            <a:r>
              <a:rPr lang="en-AU" dirty="0"/>
              <a:t>The client may have developed a certain skill to such a level that the plan can now focus on new or more detailed skills.</a:t>
            </a:r>
            <a:endParaRPr lang="en-GB" dirty="0"/>
          </a:p>
        </p:txBody>
      </p:sp>
    </p:spTree>
    <p:extLst>
      <p:ext uri="{BB962C8B-B14F-4D97-AF65-F5344CB8AC3E}">
        <p14:creationId xmlns:p14="http://schemas.microsoft.com/office/powerpoint/2010/main" val="25409866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1D</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57200" y="274637"/>
            <a:ext cx="8229600" cy="1768475"/>
          </a:xfrm>
        </p:spPr>
        <p:txBody>
          <a:bodyPr>
            <a:normAutofit fontScale="90000"/>
          </a:bodyPr>
          <a:lstStyle/>
          <a:p>
            <a:r>
              <a:rPr lang="en-AU" dirty="0"/>
              <a:t>Assist with ongoing skills development according to individualised plan</a:t>
            </a:r>
            <a:endParaRPr lang="en-GB" dirty="0"/>
          </a:p>
        </p:txBody>
      </p:sp>
      <p:sp>
        <p:nvSpPr>
          <p:cNvPr id="6" name="TextBox 5"/>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2.1 </a:t>
            </a:r>
            <a:r>
              <a:rPr lang="en-AU" sz="2800" dirty="0"/>
              <a:t>Encourage the person with disability to engage as actively as possible in all activities and provide them with information, skills and support to do so</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Encouraging </a:t>
            </a:r>
            <a:r>
              <a:rPr lang="en-GB" dirty="0"/>
              <a:t>active engagement in all living activities</a:t>
            </a:r>
            <a:br>
              <a:rPr lang="en-GB" dirty="0"/>
            </a:br>
            <a:endParaRPr lang="en-GB" dirty="0"/>
          </a:p>
        </p:txBody>
      </p:sp>
      <p:sp>
        <p:nvSpPr>
          <p:cNvPr id="3" name="Content Placeholder 2"/>
          <p:cNvSpPr>
            <a:spLocks noGrp="1"/>
          </p:cNvSpPr>
          <p:nvPr>
            <p:ph idx="1"/>
          </p:nvPr>
        </p:nvSpPr>
        <p:spPr/>
        <p:txBody>
          <a:bodyPr/>
          <a:lstStyle/>
          <a:p>
            <a:r>
              <a:rPr lang="en-AU" dirty="0"/>
              <a:t>Generally, we all need to be part of a community, have good relationships with friends and family, have relationships that last, have opportunities to develop experience and learn new skills, have choices and control over life, have status and respect and be treated as an </a:t>
            </a:r>
            <a:r>
              <a:rPr lang="en-AU" dirty="0" smtClean="0"/>
              <a:t>individual</a:t>
            </a:r>
            <a:endParaRPr lang="en-AU" dirty="0"/>
          </a:p>
          <a:p>
            <a:r>
              <a:rPr lang="en-AU" dirty="0"/>
              <a:t>I</a:t>
            </a:r>
            <a:r>
              <a:rPr lang="en-AU" dirty="0" smtClean="0"/>
              <a:t>f </a:t>
            </a:r>
            <a:r>
              <a:rPr lang="en-AU" dirty="0"/>
              <a:t>a person cannot gain these factors alone they will need support to do so.</a:t>
            </a:r>
            <a:endParaRPr lang="en-GB" dirty="0"/>
          </a:p>
        </p:txBody>
      </p:sp>
      <p:pic>
        <p:nvPicPr>
          <p:cNvPr id="3074" name="Picture 2" descr="C:\Users\Stuart New\Desktop\Pictures\ArtWork\2d_3d_stick_figure_reunion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64554" y="4941168"/>
            <a:ext cx="963047" cy="1649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45918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What living activities may be relevant?</a:t>
            </a:r>
            <a:endParaRPr lang="en-GB" dirty="0"/>
          </a:p>
        </p:txBody>
      </p:sp>
      <p:sp>
        <p:nvSpPr>
          <p:cNvPr id="3" name="Content Placeholder 2"/>
          <p:cNvSpPr>
            <a:spLocks noGrp="1"/>
          </p:cNvSpPr>
          <p:nvPr>
            <p:ph idx="1"/>
          </p:nvPr>
        </p:nvSpPr>
        <p:spPr/>
        <p:txBody>
          <a:bodyPr>
            <a:normAutofit/>
          </a:bodyPr>
          <a:lstStyle/>
          <a:p>
            <a:pPr lvl="0"/>
            <a:r>
              <a:rPr lang="en-AU" dirty="0" smtClean="0"/>
              <a:t>Lifestyle </a:t>
            </a:r>
            <a:r>
              <a:rPr lang="en-AU" dirty="0"/>
              <a:t>and recreational – friends, relationships, sexuality, religion, socialising, recreational activities, holidays.</a:t>
            </a:r>
            <a:endParaRPr lang="en-GB" dirty="0"/>
          </a:p>
          <a:p>
            <a:pPr lvl="0"/>
            <a:r>
              <a:rPr lang="en-AU" dirty="0"/>
              <a:t>Employment and education – type of employment, applying for jobs, changing jobs, attending education.</a:t>
            </a:r>
            <a:endParaRPr lang="en-GB" dirty="0"/>
          </a:p>
          <a:p>
            <a:pPr lvl="0"/>
            <a:r>
              <a:rPr lang="en-AU" dirty="0"/>
              <a:t>Living arrangements – what is home, where, who with, changing living arrangements.</a:t>
            </a:r>
            <a:endParaRPr lang="en-GB" dirty="0"/>
          </a:p>
          <a:p>
            <a:pPr lvl="0"/>
            <a:r>
              <a:rPr lang="en-AU" dirty="0"/>
              <a:t>Healthcare and medical – day to day medical, larger medical.</a:t>
            </a:r>
            <a:endParaRPr lang="en-GB" dirty="0"/>
          </a:p>
          <a:p>
            <a:endParaRPr lang="en-GB" dirty="0"/>
          </a:p>
        </p:txBody>
      </p:sp>
    </p:spTree>
    <p:extLst>
      <p:ext uri="{BB962C8B-B14F-4D97-AF65-F5344CB8AC3E}">
        <p14:creationId xmlns:p14="http://schemas.microsoft.com/office/powerpoint/2010/main" val="36292201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What living activities may be relevant?</a:t>
            </a:r>
            <a:endParaRPr lang="en-GB" dirty="0"/>
          </a:p>
        </p:txBody>
      </p:sp>
      <p:sp>
        <p:nvSpPr>
          <p:cNvPr id="3" name="Content Placeholder 2"/>
          <p:cNvSpPr>
            <a:spLocks noGrp="1"/>
          </p:cNvSpPr>
          <p:nvPr>
            <p:ph idx="1"/>
          </p:nvPr>
        </p:nvSpPr>
        <p:spPr/>
        <p:txBody>
          <a:bodyPr/>
          <a:lstStyle/>
          <a:p>
            <a:pPr lvl="0"/>
            <a:r>
              <a:rPr lang="en-AU" dirty="0"/>
              <a:t>Legal – legal rights e.g. Human Rights, appointing a power of attorney. </a:t>
            </a:r>
            <a:endParaRPr lang="en-GB" dirty="0"/>
          </a:p>
          <a:p>
            <a:pPr lvl="0"/>
            <a:r>
              <a:rPr lang="en-AU" dirty="0"/>
              <a:t>Financial – banking, benefits, paying for necessities such as food, clothing, bills, etc.</a:t>
            </a:r>
            <a:endParaRPr lang="en-GB" dirty="0"/>
          </a:p>
          <a:p>
            <a:pPr lvl="0"/>
            <a:r>
              <a:rPr lang="en-AU" dirty="0"/>
              <a:t>Access to services – choice over service providers, e.g. carers, transport, etc. </a:t>
            </a:r>
            <a:endParaRPr lang="en-GB" dirty="0"/>
          </a:p>
          <a:p>
            <a:endParaRPr lang="en-GB" dirty="0"/>
          </a:p>
        </p:txBody>
      </p:sp>
      <p:pic>
        <p:nvPicPr>
          <p:cNvPr id="5" name="Picture 4" descr="C:\Users\compaq-laptop\Desktop\ArtWork\alone_outsider.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4365104"/>
            <a:ext cx="2955290" cy="2145665"/>
          </a:xfrm>
          <a:prstGeom prst="rect">
            <a:avLst/>
          </a:prstGeom>
          <a:noFill/>
          <a:ln>
            <a:noFill/>
          </a:ln>
        </p:spPr>
      </p:pic>
    </p:spTree>
    <p:extLst>
      <p:ext uri="{BB962C8B-B14F-4D97-AF65-F5344CB8AC3E}">
        <p14:creationId xmlns:p14="http://schemas.microsoft.com/office/powerpoint/2010/main" val="32084738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Discuss </a:t>
            </a:r>
            <a:r>
              <a:rPr lang="en-US" dirty="0"/>
              <a:t>activities, including: </a:t>
            </a:r>
            <a:r>
              <a:rPr lang="en-GB" dirty="0"/>
              <a:t/>
            </a:r>
            <a:br>
              <a:rPr lang="en-GB" dirty="0"/>
            </a:br>
            <a:endParaRPr lang="en-GB" dirty="0"/>
          </a:p>
        </p:txBody>
      </p:sp>
      <p:sp>
        <p:nvSpPr>
          <p:cNvPr id="3" name="Content Placeholder 2"/>
          <p:cNvSpPr>
            <a:spLocks noGrp="1"/>
          </p:cNvSpPr>
          <p:nvPr>
            <p:ph idx="1"/>
          </p:nvPr>
        </p:nvSpPr>
        <p:spPr/>
        <p:txBody>
          <a:bodyPr/>
          <a:lstStyle/>
          <a:p>
            <a:pPr lvl="0"/>
            <a:r>
              <a:rPr lang="en-US" dirty="0"/>
              <a:t>What types of things they like to do; </a:t>
            </a:r>
            <a:endParaRPr lang="en-GB" dirty="0"/>
          </a:p>
          <a:p>
            <a:pPr lvl="0"/>
            <a:r>
              <a:rPr lang="en-US" dirty="0"/>
              <a:t>Whether they do enough of the things they like;</a:t>
            </a:r>
            <a:endParaRPr lang="en-GB" dirty="0"/>
          </a:p>
          <a:p>
            <a:pPr lvl="0"/>
            <a:r>
              <a:rPr lang="en-US" dirty="0"/>
              <a:t>Whether they still enjoy the activities they do; </a:t>
            </a:r>
            <a:endParaRPr lang="en-GB" dirty="0"/>
          </a:p>
          <a:p>
            <a:pPr lvl="0"/>
            <a:r>
              <a:rPr lang="en-US" dirty="0"/>
              <a:t>If there are new things they’d like to try; </a:t>
            </a:r>
            <a:endParaRPr lang="en-GB" dirty="0"/>
          </a:p>
          <a:p>
            <a:pPr lvl="0"/>
            <a:r>
              <a:rPr lang="en-US" dirty="0"/>
              <a:t>Any worries about trying new things; </a:t>
            </a:r>
            <a:endParaRPr lang="en-GB" dirty="0"/>
          </a:p>
          <a:p>
            <a:pPr lvl="0"/>
            <a:r>
              <a:rPr lang="en-US" dirty="0"/>
              <a:t>Any information you can provide; and, </a:t>
            </a:r>
            <a:endParaRPr lang="en-GB" dirty="0"/>
          </a:p>
          <a:p>
            <a:pPr lvl="0"/>
            <a:r>
              <a:rPr lang="en-US" dirty="0"/>
              <a:t>Any activities linked to long term goals and ambitions. </a:t>
            </a:r>
            <a:endParaRPr lang="en-GB" dirty="0"/>
          </a:p>
        </p:txBody>
      </p:sp>
      <p:pic>
        <p:nvPicPr>
          <p:cNvPr id="4" name="Picture 3" descr="C:\Users\compaq-laptop\Desktop\ArtWork\artist_painting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1" y="5229200"/>
            <a:ext cx="1479457" cy="1481959"/>
          </a:xfrm>
          <a:prstGeom prst="rect">
            <a:avLst/>
          </a:prstGeom>
          <a:noFill/>
          <a:ln>
            <a:noFill/>
          </a:ln>
        </p:spPr>
      </p:pic>
    </p:spTree>
    <p:extLst>
      <p:ext uri="{BB962C8B-B14F-4D97-AF65-F5344CB8AC3E}">
        <p14:creationId xmlns:p14="http://schemas.microsoft.com/office/powerpoint/2010/main" val="36848113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57200" y="274637"/>
            <a:ext cx="8229600" cy="1768475"/>
          </a:xfrm>
        </p:spPr>
        <p:txBody>
          <a:bodyPr>
            <a:normAutofit fontScale="90000"/>
          </a:bodyPr>
          <a:lstStyle/>
          <a:p>
            <a:r>
              <a:rPr lang="en-AU" dirty="0" smtClean="0"/>
              <a:t>Assist </a:t>
            </a:r>
            <a:r>
              <a:rPr lang="en-AU" dirty="0"/>
              <a:t>with ongoing skills development according to individualised plan</a:t>
            </a:r>
            <a:endParaRPr lang="en-GB" dirty="0"/>
          </a:p>
        </p:txBody>
      </p:sp>
      <p:sp>
        <p:nvSpPr>
          <p:cNvPr id="8" name="TextBox 7"/>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2.2 </a:t>
            </a:r>
            <a:r>
              <a:rPr lang="en-AU" sz="2800" dirty="0"/>
              <a:t>Interpret and follow skills development strategies identified in the individual plan</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These </a:t>
            </a:r>
            <a:r>
              <a:rPr lang="en-US" dirty="0"/>
              <a:t>essential skills should be learned:</a:t>
            </a:r>
            <a:r>
              <a:rPr lang="en-GB" dirty="0"/>
              <a:t/>
            </a:r>
            <a:br>
              <a:rPr lang="en-GB" dirty="0"/>
            </a:br>
            <a:endParaRPr lang="en-GB" dirty="0"/>
          </a:p>
        </p:txBody>
      </p:sp>
      <p:sp>
        <p:nvSpPr>
          <p:cNvPr id="3" name="Content Placeholder 2"/>
          <p:cNvSpPr>
            <a:spLocks noGrp="1"/>
          </p:cNvSpPr>
          <p:nvPr>
            <p:ph idx="1"/>
          </p:nvPr>
        </p:nvSpPr>
        <p:spPr/>
        <p:txBody>
          <a:bodyPr/>
          <a:lstStyle/>
          <a:p>
            <a:pPr lvl="0"/>
            <a:r>
              <a:rPr lang="en-US" dirty="0"/>
              <a:t>Life skills</a:t>
            </a:r>
            <a:endParaRPr lang="en-GB" dirty="0"/>
          </a:p>
          <a:p>
            <a:pPr lvl="0"/>
            <a:r>
              <a:rPr lang="en-US" dirty="0"/>
              <a:t>Vocational skills</a:t>
            </a:r>
            <a:endParaRPr lang="en-GB" dirty="0"/>
          </a:p>
          <a:p>
            <a:pPr lvl="0"/>
            <a:r>
              <a:rPr lang="en-US" dirty="0"/>
              <a:t>Social skills</a:t>
            </a:r>
            <a:endParaRPr lang="en-GB" dirty="0"/>
          </a:p>
          <a:p>
            <a:pPr lvl="0"/>
            <a:r>
              <a:rPr lang="en-US" dirty="0"/>
              <a:t>Personal support skills</a:t>
            </a:r>
            <a:endParaRPr lang="en-GB" dirty="0"/>
          </a:p>
          <a:p>
            <a:pPr lvl="0"/>
            <a:r>
              <a:rPr lang="en-US" dirty="0"/>
              <a:t>Developing and maintaining </a:t>
            </a:r>
            <a:r>
              <a:rPr lang="en-US" dirty="0" smtClean="0"/>
              <a:t>relationships, </a:t>
            </a:r>
            <a:r>
              <a:rPr lang="en-US" dirty="0"/>
              <a:t>including intimate relationships</a:t>
            </a:r>
            <a:endParaRPr lang="en-GB" dirty="0"/>
          </a:p>
          <a:p>
            <a:pPr lvl="0"/>
            <a:r>
              <a:rPr lang="en-US" dirty="0"/>
              <a:t>Maintaining physical </a:t>
            </a:r>
            <a:r>
              <a:rPr lang="en-US" dirty="0" smtClean="0"/>
              <a:t>health, </a:t>
            </a:r>
            <a:r>
              <a:rPr lang="en-US" dirty="0"/>
              <a:t>including sexual health</a:t>
            </a:r>
            <a:endParaRPr lang="en-GB" dirty="0"/>
          </a:p>
          <a:p>
            <a:pPr lvl="0"/>
            <a:r>
              <a:rPr lang="en-US" dirty="0" smtClean="0"/>
              <a:t>Safety.</a:t>
            </a:r>
            <a:endParaRPr lang="en-GB" dirty="0"/>
          </a:p>
          <a:p>
            <a:endParaRPr lang="en-GB"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social model of disability</a:t>
            </a:r>
            <a:endParaRPr lang="en-GB" dirty="0"/>
          </a:p>
        </p:txBody>
      </p:sp>
      <p:sp>
        <p:nvSpPr>
          <p:cNvPr id="3" name="Content Placeholder 2"/>
          <p:cNvSpPr>
            <a:spLocks noGrp="1"/>
          </p:cNvSpPr>
          <p:nvPr>
            <p:ph idx="1"/>
          </p:nvPr>
        </p:nvSpPr>
        <p:spPr/>
        <p:txBody>
          <a:bodyPr>
            <a:normAutofit lnSpcReduction="10000"/>
          </a:bodyPr>
          <a:lstStyle/>
          <a:p>
            <a:r>
              <a:rPr lang="en-AU" dirty="0"/>
              <a:t>The social model of disability is founded on the belief that disability is socially </a:t>
            </a:r>
            <a:r>
              <a:rPr lang="en-AU" dirty="0" smtClean="0"/>
              <a:t>constructed</a:t>
            </a:r>
          </a:p>
          <a:p>
            <a:r>
              <a:rPr lang="en-AU" dirty="0"/>
              <a:t>The social model therefore supports the view that such barriers must be removed to enable all individuals to live </a:t>
            </a:r>
            <a:r>
              <a:rPr lang="en-AU" dirty="0" smtClean="0"/>
              <a:t>equally</a:t>
            </a:r>
          </a:p>
          <a:p>
            <a:r>
              <a:rPr lang="en-AU" dirty="0"/>
              <a:t>‘</a:t>
            </a:r>
            <a:r>
              <a:rPr lang="en-GB" dirty="0"/>
              <a:t>People with disability are not "objects" of charity, medical treatment and social protection but "subjects" with rights, capable of claiming those rights, able to make decisions for their own lives based on their free and informed consent and be active members of society</a:t>
            </a:r>
            <a:r>
              <a:rPr lang="en-GB" dirty="0" smtClean="0"/>
              <a:t>.’</a:t>
            </a:r>
            <a:endParaRPr lang="en-GB" dirty="0"/>
          </a:p>
          <a:p>
            <a:endParaRPr lang="en-GB" dirty="0"/>
          </a:p>
        </p:txBody>
      </p:sp>
    </p:spTree>
    <p:extLst>
      <p:ext uri="{BB962C8B-B14F-4D97-AF65-F5344CB8AC3E}">
        <p14:creationId xmlns:p14="http://schemas.microsoft.com/office/powerpoint/2010/main" val="27339964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Practices which focus on the individual</a:t>
            </a:r>
            <a:endParaRPr lang="en-GB" dirty="0"/>
          </a:p>
        </p:txBody>
      </p:sp>
      <p:sp>
        <p:nvSpPr>
          <p:cNvPr id="3" name="Content Placeholder 2"/>
          <p:cNvSpPr>
            <a:spLocks noGrp="1"/>
          </p:cNvSpPr>
          <p:nvPr>
            <p:ph idx="1"/>
          </p:nvPr>
        </p:nvSpPr>
        <p:spPr/>
        <p:txBody>
          <a:bodyPr/>
          <a:lstStyle/>
          <a:p>
            <a:r>
              <a:rPr lang="en-US" dirty="0"/>
              <a:t>Person-</a:t>
            </a:r>
            <a:r>
              <a:rPr lang="en-US" dirty="0" err="1"/>
              <a:t>centred</a:t>
            </a:r>
            <a:r>
              <a:rPr lang="en-US" dirty="0"/>
              <a:t> approach </a:t>
            </a:r>
            <a:endParaRPr lang="en-US" dirty="0" smtClean="0"/>
          </a:p>
          <a:p>
            <a:r>
              <a:rPr lang="en-US" dirty="0"/>
              <a:t>Rightful place in community</a:t>
            </a:r>
            <a:endParaRPr lang="en-GB" dirty="0"/>
          </a:p>
          <a:p>
            <a:r>
              <a:rPr lang="en-US" dirty="0"/>
              <a:t>Community education and capacity </a:t>
            </a:r>
            <a:r>
              <a:rPr lang="en-US" dirty="0" smtClean="0"/>
              <a:t>building</a:t>
            </a:r>
          </a:p>
          <a:p>
            <a:r>
              <a:rPr lang="en-US" dirty="0"/>
              <a:t>Self-determination </a:t>
            </a:r>
            <a:endParaRPr lang="en-GB" dirty="0"/>
          </a:p>
          <a:p>
            <a:r>
              <a:rPr lang="en-US" dirty="0"/>
              <a:t>Lifespan </a:t>
            </a:r>
            <a:r>
              <a:rPr lang="en-US" dirty="0" smtClean="0"/>
              <a:t>development.</a:t>
            </a:r>
            <a:endParaRPr lang="en-GB" dirty="0"/>
          </a:p>
          <a:p>
            <a:endParaRPr lang="en-GB" b="1" dirty="0"/>
          </a:p>
          <a:p>
            <a:endParaRPr lang="en-GB" dirty="0"/>
          </a:p>
          <a:p>
            <a:endParaRPr lang="en-GB" dirty="0"/>
          </a:p>
        </p:txBody>
      </p:sp>
      <p:pic>
        <p:nvPicPr>
          <p:cNvPr id="4" name="Picture 3" descr="C:\Users\Stuart New\Pictures\wheelchair_shake_hands_400_wht_13452.png"/>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933056"/>
            <a:ext cx="2752090" cy="2583180"/>
          </a:xfrm>
          <a:prstGeom prst="rect">
            <a:avLst/>
          </a:prstGeom>
          <a:noFill/>
          <a:ln>
            <a:noFill/>
          </a:ln>
        </p:spPr>
      </p:pic>
    </p:spTree>
    <p:extLst>
      <p:ext uri="{BB962C8B-B14F-4D97-AF65-F5344CB8AC3E}">
        <p14:creationId xmlns:p14="http://schemas.microsoft.com/office/powerpoint/2010/main" val="24900258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57200" y="274637"/>
            <a:ext cx="8229600" cy="1768475"/>
          </a:xfrm>
        </p:spPr>
        <p:txBody>
          <a:bodyPr>
            <a:normAutofit fontScale="90000"/>
          </a:bodyPr>
          <a:lstStyle/>
          <a:p>
            <a:r>
              <a:rPr lang="en-AU" dirty="0" smtClean="0"/>
              <a:t>Assist </a:t>
            </a:r>
            <a:r>
              <a:rPr lang="en-AU" dirty="0"/>
              <a:t>with ongoing skills development according to individualised plan</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2.3 </a:t>
            </a:r>
            <a:r>
              <a:rPr lang="en-AU" sz="2800" dirty="0"/>
              <a:t>Encourage and assist the person to identify personal strengths and personal goals for ongoing skill development</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Identify strengths </a:t>
            </a:r>
            <a:endParaRPr lang="en-GB" dirty="0"/>
          </a:p>
        </p:txBody>
      </p:sp>
      <p:sp>
        <p:nvSpPr>
          <p:cNvPr id="3" name="Content Placeholder 2"/>
          <p:cNvSpPr>
            <a:spLocks noGrp="1"/>
          </p:cNvSpPr>
          <p:nvPr>
            <p:ph idx="1"/>
          </p:nvPr>
        </p:nvSpPr>
        <p:spPr/>
        <p:txBody>
          <a:bodyPr/>
          <a:lstStyle/>
          <a:p>
            <a:r>
              <a:rPr lang="en-AU" dirty="0"/>
              <a:t>There are several different strengths-based approaches. For example, solution focused therapy (where clients are assisted to set goals before identifying their strengths), strengths-based case management (where individuals go through a specific strengths assessment), etc. </a:t>
            </a:r>
            <a:endParaRPr lang="en-GB" dirty="0"/>
          </a:p>
        </p:txBody>
      </p:sp>
      <p:pic>
        <p:nvPicPr>
          <p:cNvPr id="4" name="Picture 3" descr="C:\Users\compaq-laptop\Desktop\ArtWork\Fotolia_4599028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4128" y="4195276"/>
            <a:ext cx="2200910" cy="2200910"/>
          </a:xfrm>
          <a:prstGeom prst="rect">
            <a:avLst/>
          </a:prstGeom>
          <a:noFill/>
          <a:ln>
            <a:noFill/>
          </a:ln>
        </p:spPr>
      </p:pic>
    </p:spTree>
    <p:extLst>
      <p:ext uri="{BB962C8B-B14F-4D97-AF65-F5344CB8AC3E}">
        <p14:creationId xmlns:p14="http://schemas.microsoft.com/office/powerpoint/2010/main" val="36782698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Approaches to identifying strengths</a:t>
            </a:r>
            <a:endParaRPr lang="en-GB" dirty="0"/>
          </a:p>
        </p:txBody>
      </p:sp>
      <p:sp>
        <p:nvSpPr>
          <p:cNvPr id="3" name="Content Placeholder 2"/>
          <p:cNvSpPr>
            <a:spLocks noGrp="1"/>
          </p:cNvSpPr>
          <p:nvPr>
            <p:ph idx="1"/>
          </p:nvPr>
        </p:nvSpPr>
        <p:spPr/>
        <p:txBody>
          <a:bodyPr/>
          <a:lstStyle/>
          <a:p>
            <a:pPr marL="0" indent="0">
              <a:buNone/>
            </a:pPr>
            <a:r>
              <a:rPr lang="en-GB" dirty="0" smtClean="0"/>
              <a:t>Different approaches to identifying strengths may include:</a:t>
            </a:r>
          </a:p>
          <a:p>
            <a:r>
              <a:rPr lang="en-GB" dirty="0" smtClean="0"/>
              <a:t>Solution Focused Therapy</a:t>
            </a:r>
          </a:p>
          <a:p>
            <a:r>
              <a:rPr lang="en-GB" dirty="0" smtClean="0"/>
              <a:t>Strengths-Based Case Management</a:t>
            </a:r>
          </a:p>
          <a:p>
            <a:r>
              <a:rPr lang="en-GB" dirty="0" smtClean="0"/>
              <a:t>Narrative</a:t>
            </a:r>
          </a:p>
          <a:p>
            <a:r>
              <a:rPr lang="en-GB" dirty="0" smtClean="0"/>
              <a:t>Family support services </a:t>
            </a:r>
            <a:endParaRPr lang="en-GB" dirty="0"/>
          </a:p>
        </p:txBody>
      </p:sp>
      <p:pic>
        <p:nvPicPr>
          <p:cNvPr id="4" name="Picture 3" descr="C:\Users\compaq-laptop\Desktop\ArtWork\blue_book_sticking_ou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3922852"/>
            <a:ext cx="2160240" cy="2203311"/>
          </a:xfrm>
          <a:prstGeom prst="rect">
            <a:avLst/>
          </a:prstGeom>
          <a:noFill/>
          <a:ln>
            <a:noFill/>
          </a:ln>
        </p:spPr>
      </p:pic>
    </p:spTree>
    <p:extLst>
      <p:ext uri="{BB962C8B-B14F-4D97-AF65-F5344CB8AC3E}">
        <p14:creationId xmlns:p14="http://schemas.microsoft.com/office/powerpoint/2010/main" val="14048151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57200" y="274637"/>
            <a:ext cx="8229600" cy="1768475"/>
          </a:xfrm>
        </p:spPr>
        <p:txBody>
          <a:bodyPr>
            <a:normAutofit fontScale="90000"/>
          </a:bodyPr>
          <a:lstStyle/>
          <a:p>
            <a:r>
              <a:rPr lang="en-AU" dirty="0" smtClean="0"/>
              <a:t>Assist </a:t>
            </a:r>
            <a:r>
              <a:rPr lang="en-AU" dirty="0"/>
              <a:t>with ongoing skills development according to individualised plan</a:t>
            </a:r>
            <a:endParaRPr lang="en-AU" dirty="0" smtClean="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2.4 </a:t>
            </a:r>
            <a:r>
              <a:rPr lang="en-AU" sz="2800" dirty="0"/>
              <a:t>Provide support for the person to identify resources to complement strengths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a:t>Resources to compliment strengths </a:t>
            </a:r>
            <a:endParaRPr lang="en-GB" dirty="0"/>
          </a:p>
        </p:txBody>
      </p:sp>
      <p:sp>
        <p:nvSpPr>
          <p:cNvPr id="3" name="Content Placeholder 2"/>
          <p:cNvSpPr>
            <a:spLocks noGrp="1"/>
          </p:cNvSpPr>
          <p:nvPr>
            <p:ph idx="1"/>
          </p:nvPr>
        </p:nvSpPr>
        <p:spPr/>
        <p:txBody>
          <a:bodyPr/>
          <a:lstStyle/>
          <a:p>
            <a:pPr lvl="0"/>
            <a:r>
              <a:rPr lang="en-US" dirty="0"/>
              <a:t>Individuals</a:t>
            </a:r>
            <a:endParaRPr lang="en-GB" dirty="0"/>
          </a:p>
          <a:p>
            <a:pPr lvl="0"/>
            <a:r>
              <a:rPr lang="en-US" dirty="0"/>
              <a:t>Families</a:t>
            </a:r>
            <a:endParaRPr lang="en-GB" dirty="0"/>
          </a:p>
          <a:p>
            <a:pPr lvl="0"/>
            <a:r>
              <a:rPr lang="en-US" dirty="0"/>
              <a:t>Informal groups</a:t>
            </a:r>
            <a:endParaRPr lang="en-GB" dirty="0"/>
          </a:p>
          <a:p>
            <a:pPr lvl="0"/>
            <a:r>
              <a:rPr lang="en-US" dirty="0"/>
              <a:t>Associations, </a:t>
            </a:r>
            <a:r>
              <a:rPr lang="en-US" dirty="0" err="1"/>
              <a:t>organisations</a:t>
            </a:r>
            <a:r>
              <a:rPr lang="en-US" dirty="0"/>
              <a:t> and government </a:t>
            </a:r>
            <a:r>
              <a:rPr lang="en-US" dirty="0" smtClean="0"/>
              <a:t>bodies. </a:t>
            </a:r>
            <a:endParaRPr lang="en-GB" dirty="0"/>
          </a:p>
          <a:p>
            <a:endParaRPr lang="en-GB" dirty="0"/>
          </a:p>
        </p:txBody>
      </p:sp>
      <p:pic>
        <p:nvPicPr>
          <p:cNvPr id="5122" name="Picture 2" descr="C:\Users\Stuart New\Desktop\Pictures\ArtWork\Fotolia_6135228_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3915054"/>
            <a:ext cx="3161928" cy="237144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57200" y="274637"/>
            <a:ext cx="8229600" cy="1768475"/>
          </a:xfrm>
        </p:spPr>
        <p:txBody>
          <a:bodyPr>
            <a:normAutofit fontScale="90000"/>
          </a:bodyPr>
          <a:lstStyle/>
          <a:p>
            <a:r>
              <a:rPr lang="en-AU" dirty="0" smtClean="0"/>
              <a:t>Assist </a:t>
            </a:r>
            <a:r>
              <a:rPr lang="en-AU" dirty="0"/>
              <a:t>with ongoing skills development according to individualised plan</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2.5 </a:t>
            </a:r>
            <a:r>
              <a:rPr lang="en-AU" sz="2800" dirty="0"/>
              <a:t>Provide positive support to mobilise strengths and to encourage ongoing development and application of skills for personal development</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What </a:t>
            </a:r>
            <a:r>
              <a:rPr lang="en-US" dirty="0"/>
              <a:t>kind of support </a:t>
            </a:r>
            <a:r>
              <a:rPr lang="en-US" dirty="0" err="1"/>
              <a:t>mobilises</a:t>
            </a:r>
            <a:r>
              <a:rPr lang="en-US" dirty="0"/>
              <a:t> strengths?</a:t>
            </a:r>
            <a:r>
              <a:rPr lang="en-GB" dirty="0"/>
              <a:t/>
            </a:r>
            <a:br>
              <a:rPr lang="en-GB" dirty="0"/>
            </a:br>
            <a:endParaRPr lang="en-GB" dirty="0"/>
          </a:p>
        </p:txBody>
      </p:sp>
      <p:sp>
        <p:nvSpPr>
          <p:cNvPr id="3" name="Content Placeholder 2"/>
          <p:cNvSpPr>
            <a:spLocks noGrp="1"/>
          </p:cNvSpPr>
          <p:nvPr>
            <p:ph idx="1"/>
          </p:nvPr>
        </p:nvSpPr>
        <p:spPr/>
        <p:txBody>
          <a:bodyPr/>
          <a:lstStyle/>
          <a:p>
            <a:pPr lvl="0"/>
            <a:r>
              <a:rPr lang="en-US" dirty="0"/>
              <a:t>Mental support</a:t>
            </a:r>
            <a:endParaRPr lang="en-GB" dirty="0"/>
          </a:p>
          <a:p>
            <a:pPr lvl="0"/>
            <a:r>
              <a:rPr lang="en-US" dirty="0"/>
              <a:t>Physical support</a:t>
            </a:r>
            <a:endParaRPr lang="en-GB" dirty="0"/>
          </a:p>
          <a:p>
            <a:pPr lvl="0"/>
            <a:r>
              <a:rPr lang="en-US" dirty="0"/>
              <a:t>Motivation</a:t>
            </a:r>
            <a:endParaRPr lang="en-GB" dirty="0"/>
          </a:p>
          <a:p>
            <a:pPr lvl="0"/>
            <a:r>
              <a:rPr lang="en-US" dirty="0"/>
              <a:t>Empowerment and self-determination </a:t>
            </a:r>
            <a:endParaRPr lang="en-GB" dirty="0"/>
          </a:p>
          <a:p>
            <a:pPr lvl="0"/>
            <a:r>
              <a:rPr lang="en-US" dirty="0"/>
              <a:t>Support from family, friends and peers</a:t>
            </a:r>
            <a:endParaRPr lang="en-GB" dirty="0"/>
          </a:p>
          <a:p>
            <a:pPr lvl="0"/>
            <a:r>
              <a:rPr lang="en-US" dirty="0" err="1"/>
              <a:t>Utilising</a:t>
            </a:r>
            <a:r>
              <a:rPr lang="en-US" dirty="0"/>
              <a:t> available resources</a:t>
            </a:r>
            <a:endParaRPr lang="en-GB" dirty="0"/>
          </a:p>
          <a:p>
            <a:pPr lvl="0"/>
            <a:r>
              <a:rPr lang="en-US" dirty="0"/>
              <a:t>Ensuring the individual is fully informed </a:t>
            </a:r>
            <a:endParaRPr lang="en-GB" dirty="0"/>
          </a:p>
          <a:p>
            <a:pPr lvl="0"/>
            <a:r>
              <a:rPr lang="en-US" dirty="0"/>
              <a:t>Encouragement.</a:t>
            </a:r>
            <a:endParaRPr lang="en-GB" dirty="0"/>
          </a:p>
          <a:p>
            <a:endParaRPr lang="en-GB" dirty="0"/>
          </a:p>
        </p:txBody>
      </p:sp>
      <p:pic>
        <p:nvPicPr>
          <p:cNvPr id="4" name="Picture 3" descr="C:\Users\compaq-laptop\Desktop\ArtWork\Fotolia_5090137_X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4077072"/>
            <a:ext cx="2194560" cy="2192020"/>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a:t>D</a:t>
            </a:r>
            <a:r>
              <a:rPr lang="en-AU" dirty="0" smtClean="0"/>
              <a:t>ifferent </a:t>
            </a:r>
            <a:r>
              <a:rPr lang="en-AU" dirty="0"/>
              <a:t>methods of encouraging </a:t>
            </a:r>
            <a:r>
              <a:rPr lang="en-AU" dirty="0" smtClean="0"/>
              <a:t>initiative:</a:t>
            </a:r>
            <a:endParaRPr lang="en-GB" dirty="0"/>
          </a:p>
        </p:txBody>
      </p:sp>
      <p:sp>
        <p:nvSpPr>
          <p:cNvPr id="3" name="Content Placeholder 2"/>
          <p:cNvSpPr>
            <a:spLocks noGrp="1"/>
          </p:cNvSpPr>
          <p:nvPr>
            <p:ph idx="1"/>
          </p:nvPr>
        </p:nvSpPr>
        <p:spPr/>
        <p:txBody>
          <a:bodyPr/>
          <a:lstStyle/>
          <a:p>
            <a:pPr lvl="0"/>
            <a:r>
              <a:rPr lang="en-US" dirty="0" smtClean="0"/>
              <a:t>Task analysis </a:t>
            </a:r>
            <a:endParaRPr lang="en-GB" dirty="0"/>
          </a:p>
          <a:p>
            <a:pPr lvl="0"/>
            <a:r>
              <a:rPr lang="en-US" dirty="0" smtClean="0"/>
              <a:t>Prompting, </a:t>
            </a:r>
            <a:r>
              <a:rPr lang="en-US" dirty="0"/>
              <a:t>principles of prompting and fading prompting</a:t>
            </a:r>
            <a:endParaRPr lang="en-GB" dirty="0"/>
          </a:p>
          <a:p>
            <a:pPr lvl="0"/>
            <a:r>
              <a:rPr lang="en-US" dirty="0" smtClean="0"/>
              <a:t>Strategies to </a:t>
            </a:r>
            <a:r>
              <a:rPr lang="en-US" dirty="0"/>
              <a:t>create independence</a:t>
            </a:r>
            <a:endParaRPr lang="en-GB" dirty="0"/>
          </a:p>
          <a:p>
            <a:pPr lvl="0"/>
            <a:r>
              <a:rPr lang="en-US" dirty="0" err="1" smtClean="0"/>
              <a:t>Reinforcers</a:t>
            </a:r>
            <a:endParaRPr lang="en-GB" dirty="0"/>
          </a:p>
          <a:p>
            <a:pPr lvl="0"/>
            <a:r>
              <a:rPr lang="en-US" dirty="0" smtClean="0"/>
              <a:t>Motivators to </a:t>
            </a:r>
            <a:r>
              <a:rPr lang="en-US" dirty="0"/>
              <a:t>learn</a:t>
            </a:r>
            <a:endParaRPr lang="en-GB" dirty="0"/>
          </a:p>
          <a:p>
            <a:pPr lvl="0"/>
            <a:r>
              <a:rPr lang="en-US" dirty="0" smtClean="0"/>
              <a:t>Common de-motivators </a:t>
            </a:r>
            <a:r>
              <a:rPr lang="en-US" dirty="0"/>
              <a:t>and </a:t>
            </a:r>
            <a:r>
              <a:rPr lang="en-US" dirty="0" smtClean="0"/>
              <a:t>blocks.</a:t>
            </a:r>
            <a:endParaRPr lang="en-GB" dirty="0"/>
          </a:p>
        </p:txBody>
      </p:sp>
      <p:pic>
        <p:nvPicPr>
          <p:cNvPr id="5" name="Picture 4" descr="C:\Users\compaq-laptop\Desktop\ArtWork\jump_team_celebrate_party.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2780928"/>
            <a:ext cx="2700655" cy="2051685"/>
          </a:xfrm>
          <a:prstGeom prst="rect">
            <a:avLst/>
          </a:prstGeom>
          <a:noFill/>
          <a:ln>
            <a:noFill/>
          </a:ln>
        </p:spPr>
      </p:pic>
    </p:spTree>
    <p:extLst>
      <p:ext uri="{BB962C8B-B14F-4D97-AF65-F5344CB8AC3E}">
        <p14:creationId xmlns:p14="http://schemas.microsoft.com/office/powerpoint/2010/main" val="25696794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2E</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57200" y="274637"/>
            <a:ext cx="8229600" cy="1768475"/>
          </a:xfrm>
        </p:spPr>
        <p:txBody>
          <a:bodyPr>
            <a:normAutofit fontScale="90000"/>
          </a:bodyPr>
          <a:lstStyle/>
          <a:p>
            <a:r>
              <a:rPr lang="en-AU" dirty="0" smtClean="0"/>
              <a:t>Assist </a:t>
            </a:r>
            <a:r>
              <a:rPr lang="en-AU" dirty="0"/>
              <a:t>with ongoing skills development according to individualised plan</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2.6 </a:t>
            </a:r>
            <a:r>
              <a:rPr lang="en-AU" sz="2800" dirty="0"/>
              <a:t>Provide constructive feedback to the person in an appropriate and respectful way</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Providing feedback</a:t>
            </a:r>
            <a:endParaRPr lang="en-GB" dirty="0"/>
          </a:p>
        </p:txBody>
      </p:sp>
      <p:sp>
        <p:nvSpPr>
          <p:cNvPr id="3" name="Content Placeholder 2"/>
          <p:cNvSpPr>
            <a:spLocks noGrp="1"/>
          </p:cNvSpPr>
          <p:nvPr>
            <p:ph idx="1"/>
          </p:nvPr>
        </p:nvSpPr>
        <p:spPr/>
        <p:txBody>
          <a:bodyPr>
            <a:normAutofit/>
          </a:bodyPr>
          <a:lstStyle/>
          <a:p>
            <a:pPr marL="0" lvl="0" indent="0">
              <a:buNone/>
            </a:pPr>
            <a:r>
              <a:rPr lang="en-AU" dirty="0" smtClean="0"/>
              <a:t>You may </a:t>
            </a:r>
            <a:r>
              <a:rPr lang="en-AU" dirty="0"/>
              <a:t>wish to consider the </a:t>
            </a:r>
            <a:r>
              <a:rPr lang="en-AU" dirty="0" smtClean="0"/>
              <a:t>following:</a:t>
            </a:r>
          </a:p>
          <a:p>
            <a:pPr lvl="0"/>
            <a:r>
              <a:rPr lang="en-AU" dirty="0" smtClean="0"/>
              <a:t>Do </a:t>
            </a:r>
            <a:r>
              <a:rPr lang="en-AU" dirty="0"/>
              <a:t>not judge the person’s behaviour. </a:t>
            </a:r>
            <a:endParaRPr lang="en-GB" dirty="0"/>
          </a:p>
          <a:p>
            <a:pPr lvl="0"/>
            <a:r>
              <a:rPr lang="en-AU" dirty="0"/>
              <a:t>Respect the person’s opinion and right to reject the feedback. </a:t>
            </a:r>
            <a:endParaRPr lang="en-GB" dirty="0"/>
          </a:p>
          <a:p>
            <a:pPr lvl="0"/>
            <a:r>
              <a:rPr lang="en-AU" dirty="0"/>
              <a:t>Give feedback as soon as possible after the learning.</a:t>
            </a:r>
            <a:endParaRPr lang="en-GB" dirty="0"/>
          </a:p>
          <a:p>
            <a:pPr lvl="0"/>
            <a:r>
              <a:rPr lang="en-AU" dirty="0"/>
              <a:t>Give feedback in person, or in other appropriate format.</a:t>
            </a:r>
            <a:endParaRPr lang="en-GB" dirty="0"/>
          </a:p>
          <a:p>
            <a:pPr lvl="0"/>
            <a:r>
              <a:rPr lang="en-AU" dirty="0"/>
              <a:t>Select an appropriate time.</a:t>
            </a:r>
            <a:endParaRPr lang="en-GB" dirty="0"/>
          </a:p>
          <a:p>
            <a:pPr lvl="0"/>
            <a:r>
              <a:rPr lang="en-AU" dirty="0"/>
              <a:t>Always ask if your feedback is clear and understood. </a:t>
            </a:r>
            <a:endParaRPr lang="en-GB" dirty="0"/>
          </a:p>
          <a:p>
            <a:endParaRPr lang="en-GB" dirty="0"/>
          </a:p>
        </p:txBody>
      </p:sp>
      <p:pic>
        <p:nvPicPr>
          <p:cNvPr id="4" name="Picture 3" descr="C:\Users\compaq-laptop\Desktop\ArtWork\listen_talk.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2280" y="242492"/>
            <a:ext cx="1901190" cy="2338705"/>
          </a:xfrm>
          <a:prstGeom prst="rect">
            <a:avLst/>
          </a:prstGeom>
          <a:noFill/>
          <a:ln>
            <a:noFill/>
          </a:ln>
        </p:spPr>
      </p:pic>
    </p:spTree>
    <p:extLst>
      <p:ext uri="{BB962C8B-B14F-4D97-AF65-F5344CB8AC3E}">
        <p14:creationId xmlns:p14="http://schemas.microsoft.com/office/powerpoint/2010/main" val="27831582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Providing </a:t>
            </a:r>
            <a:r>
              <a:rPr lang="en-GB" dirty="0"/>
              <a:t>appropriate and constructive information</a:t>
            </a:r>
            <a:br>
              <a:rPr lang="en-GB" dirty="0"/>
            </a:br>
            <a:endParaRPr lang="en-GB" dirty="0"/>
          </a:p>
        </p:txBody>
      </p:sp>
      <p:sp>
        <p:nvSpPr>
          <p:cNvPr id="3" name="Content Placeholder 2"/>
          <p:cNvSpPr>
            <a:spLocks noGrp="1"/>
          </p:cNvSpPr>
          <p:nvPr>
            <p:ph idx="1"/>
          </p:nvPr>
        </p:nvSpPr>
        <p:spPr/>
        <p:txBody>
          <a:bodyPr>
            <a:normAutofit lnSpcReduction="10000"/>
          </a:bodyPr>
          <a:lstStyle/>
          <a:p>
            <a:pPr lvl="0"/>
            <a:r>
              <a:rPr lang="en-US" dirty="0"/>
              <a:t>What is the goal/what does the person want to achieve?</a:t>
            </a:r>
            <a:endParaRPr lang="en-GB" dirty="0"/>
          </a:p>
          <a:p>
            <a:pPr lvl="0"/>
            <a:r>
              <a:rPr lang="en-US" dirty="0"/>
              <a:t>What strengths have they used/developed?</a:t>
            </a:r>
            <a:endParaRPr lang="en-GB" dirty="0"/>
          </a:p>
          <a:p>
            <a:pPr lvl="0"/>
            <a:r>
              <a:rPr lang="en-US" dirty="0"/>
              <a:t>What did they do well?</a:t>
            </a:r>
            <a:endParaRPr lang="en-GB" dirty="0"/>
          </a:p>
          <a:p>
            <a:pPr lvl="0"/>
            <a:r>
              <a:rPr lang="en-US" dirty="0"/>
              <a:t>How could they use their strengths or resources to improve (if they need to)?</a:t>
            </a:r>
            <a:endParaRPr lang="en-GB" dirty="0"/>
          </a:p>
          <a:p>
            <a:pPr lvl="0"/>
            <a:r>
              <a:rPr lang="en-US" dirty="0"/>
              <a:t>How can they achieve their goal?</a:t>
            </a:r>
            <a:endParaRPr lang="en-GB" dirty="0"/>
          </a:p>
          <a:p>
            <a:pPr lvl="0"/>
            <a:r>
              <a:rPr lang="en-US" dirty="0"/>
              <a:t>Did they feel motivated?</a:t>
            </a:r>
            <a:endParaRPr lang="en-GB" dirty="0"/>
          </a:p>
          <a:p>
            <a:r>
              <a:rPr lang="en-AU" dirty="0"/>
              <a:t>Do they feel anything could be done differently, to benefit the learning process?</a:t>
            </a:r>
            <a:endParaRPr lang="en-GB" dirty="0"/>
          </a:p>
        </p:txBody>
      </p:sp>
    </p:spTree>
    <p:extLst>
      <p:ext uri="{BB962C8B-B14F-4D97-AF65-F5344CB8AC3E}">
        <p14:creationId xmlns:p14="http://schemas.microsoft.com/office/powerpoint/2010/main" val="138018930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2F</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57200" y="274637"/>
            <a:ext cx="8229600" cy="1768475"/>
          </a:xfrm>
        </p:spPr>
        <p:txBody>
          <a:bodyPr>
            <a:normAutofit fontScale="90000"/>
          </a:bodyPr>
          <a:lstStyle/>
          <a:p>
            <a:r>
              <a:rPr lang="en-AU" dirty="0" smtClean="0"/>
              <a:t>Assist </a:t>
            </a:r>
            <a:r>
              <a:rPr lang="en-AU" dirty="0"/>
              <a:t>with ongoing skills development according to individualised plan</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2.7 </a:t>
            </a:r>
            <a:r>
              <a:rPr lang="en-AU" sz="2800" dirty="0"/>
              <a:t>Discuss any difficulties experienced in implementing skills development activities with the person or relevant others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Difficulty in implementing the plan</a:t>
            </a:r>
            <a:endParaRPr lang="en-GB" dirty="0"/>
          </a:p>
        </p:txBody>
      </p:sp>
      <p:sp>
        <p:nvSpPr>
          <p:cNvPr id="3" name="Content Placeholder 2"/>
          <p:cNvSpPr>
            <a:spLocks noGrp="1"/>
          </p:cNvSpPr>
          <p:nvPr>
            <p:ph idx="1"/>
          </p:nvPr>
        </p:nvSpPr>
        <p:spPr>
          <a:xfrm>
            <a:off x="457200" y="1600200"/>
            <a:ext cx="8229600" cy="4853136"/>
          </a:xfrm>
        </p:spPr>
        <p:txBody>
          <a:bodyPr>
            <a:normAutofit/>
          </a:bodyPr>
          <a:lstStyle/>
          <a:p>
            <a:pPr lvl="0"/>
            <a:r>
              <a:rPr lang="en-AU" dirty="0"/>
              <a:t>Does the client want amendments?</a:t>
            </a:r>
            <a:endParaRPr lang="en-GB" dirty="0"/>
          </a:p>
          <a:p>
            <a:pPr lvl="0"/>
            <a:r>
              <a:rPr lang="en-AU" dirty="0"/>
              <a:t>Is the plan individual to this person? (Client-centred, empowering, motivating?)</a:t>
            </a:r>
            <a:endParaRPr lang="en-GB" dirty="0"/>
          </a:p>
          <a:p>
            <a:pPr lvl="0"/>
            <a:r>
              <a:rPr lang="en-AU" dirty="0"/>
              <a:t>How many goals should be set? This will vary for each individual. </a:t>
            </a:r>
            <a:endParaRPr lang="en-GB" dirty="0"/>
          </a:p>
          <a:p>
            <a:pPr lvl="0"/>
            <a:r>
              <a:rPr lang="en-AU" dirty="0"/>
              <a:t>Does the plan cover all of the necessary skills? Which ones should be prioritised? </a:t>
            </a:r>
            <a:endParaRPr lang="en-GB" dirty="0"/>
          </a:p>
          <a:p>
            <a:pPr lvl="0"/>
            <a:r>
              <a:rPr lang="en-AU" dirty="0"/>
              <a:t>How many skills should be included in the plan will vary according to each individual, their learning speed and their </a:t>
            </a:r>
            <a:r>
              <a:rPr lang="en-AU" dirty="0" smtClean="0"/>
              <a:t>ability. </a:t>
            </a:r>
            <a:endParaRPr lang="en-GB" dirty="0"/>
          </a:p>
          <a:p>
            <a:endParaRPr lang="en-GB" dirty="0"/>
          </a:p>
        </p:txBody>
      </p:sp>
    </p:spTree>
    <p:extLst>
      <p:ext uri="{BB962C8B-B14F-4D97-AF65-F5344CB8AC3E}">
        <p14:creationId xmlns:p14="http://schemas.microsoft.com/office/powerpoint/2010/main" val="296982424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Remember </a:t>
            </a:r>
            <a:r>
              <a:rPr lang="en-US" dirty="0"/>
              <a:t>that relevant others are wide-ranging and may include: </a:t>
            </a:r>
            <a:r>
              <a:rPr lang="en-GB" dirty="0"/>
              <a:t/>
            </a:r>
            <a:br>
              <a:rPr lang="en-GB" dirty="0"/>
            </a:br>
            <a:endParaRPr lang="en-GB" dirty="0"/>
          </a:p>
        </p:txBody>
      </p:sp>
      <p:sp>
        <p:nvSpPr>
          <p:cNvPr id="3" name="Content Placeholder 2"/>
          <p:cNvSpPr>
            <a:spLocks noGrp="1"/>
          </p:cNvSpPr>
          <p:nvPr>
            <p:ph idx="1"/>
          </p:nvPr>
        </p:nvSpPr>
        <p:spPr/>
        <p:txBody>
          <a:bodyPr>
            <a:normAutofit/>
          </a:bodyPr>
          <a:lstStyle/>
          <a:p>
            <a:pPr lvl="0"/>
            <a:r>
              <a:rPr lang="en-US" dirty="0"/>
              <a:t>Advocate/s</a:t>
            </a:r>
            <a:endParaRPr lang="en-GB" dirty="0"/>
          </a:p>
          <a:p>
            <a:pPr lvl="0"/>
            <a:r>
              <a:rPr lang="en-US" dirty="0" err="1"/>
              <a:t>Behavioural</a:t>
            </a:r>
            <a:r>
              <a:rPr lang="en-US" dirty="0"/>
              <a:t> consultants (for acquired brain injury)</a:t>
            </a:r>
            <a:endParaRPr lang="en-GB" dirty="0"/>
          </a:p>
          <a:p>
            <a:pPr lvl="0"/>
            <a:r>
              <a:rPr lang="en-US" dirty="0" err="1"/>
              <a:t>Carers</a:t>
            </a:r>
            <a:endParaRPr lang="en-GB" dirty="0"/>
          </a:p>
          <a:p>
            <a:pPr lvl="0"/>
            <a:r>
              <a:rPr lang="en-US" dirty="0"/>
              <a:t>Colleagues</a:t>
            </a:r>
            <a:endParaRPr lang="en-GB" dirty="0"/>
          </a:p>
          <a:p>
            <a:pPr lvl="0"/>
            <a:r>
              <a:rPr lang="en-US" dirty="0"/>
              <a:t>Development officers</a:t>
            </a:r>
            <a:endParaRPr lang="en-GB" dirty="0"/>
          </a:p>
          <a:p>
            <a:pPr lvl="0"/>
            <a:r>
              <a:rPr lang="en-US" dirty="0"/>
              <a:t>Disability support workers</a:t>
            </a:r>
            <a:endParaRPr lang="en-GB" dirty="0"/>
          </a:p>
          <a:p>
            <a:pPr lvl="0"/>
            <a:r>
              <a:rPr lang="en-US" dirty="0"/>
              <a:t>Educational psychologists</a:t>
            </a:r>
            <a:endParaRPr lang="en-GB" dirty="0"/>
          </a:p>
          <a:p>
            <a:pPr lvl="0"/>
            <a:r>
              <a:rPr lang="en-US" dirty="0"/>
              <a:t>Employment officers</a:t>
            </a:r>
            <a:endParaRPr lang="en-GB" dirty="0"/>
          </a:p>
          <a:p>
            <a:endParaRPr lang="en-GB" dirty="0"/>
          </a:p>
        </p:txBody>
      </p:sp>
      <p:pic>
        <p:nvPicPr>
          <p:cNvPr id="7170" name="Picture 2" descr="C:\Users\Stuart New\Pictures\wheelchair_shake_hands_400_wht_1345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3861048"/>
            <a:ext cx="2513856" cy="23567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Remember that relevant others are wide-ranging and may include:</a:t>
            </a:r>
            <a:endParaRPr lang="en-GB" dirty="0"/>
          </a:p>
        </p:txBody>
      </p:sp>
      <p:sp>
        <p:nvSpPr>
          <p:cNvPr id="3" name="Content Placeholder 2"/>
          <p:cNvSpPr>
            <a:spLocks noGrp="1"/>
          </p:cNvSpPr>
          <p:nvPr>
            <p:ph idx="1"/>
          </p:nvPr>
        </p:nvSpPr>
        <p:spPr/>
        <p:txBody>
          <a:bodyPr>
            <a:normAutofit lnSpcReduction="10000"/>
          </a:bodyPr>
          <a:lstStyle/>
          <a:p>
            <a:pPr lvl="0"/>
            <a:r>
              <a:rPr lang="en-US" dirty="0"/>
              <a:t>Family</a:t>
            </a:r>
            <a:endParaRPr lang="en-GB" dirty="0"/>
          </a:p>
          <a:p>
            <a:pPr lvl="0"/>
            <a:r>
              <a:rPr lang="en-US" dirty="0"/>
              <a:t>Friends</a:t>
            </a:r>
            <a:endParaRPr lang="en-GB" dirty="0"/>
          </a:p>
          <a:p>
            <a:pPr lvl="0"/>
            <a:r>
              <a:rPr lang="en-US" dirty="0"/>
              <a:t>Occupational therapists</a:t>
            </a:r>
            <a:endParaRPr lang="en-GB" dirty="0"/>
          </a:p>
          <a:p>
            <a:pPr lvl="0"/>
            <a:r>
              <a:rPr lang="en-US" dirty="0"/>
              <a:t>Outreach workers</a:t>
            </a:r>
            <a:endParaRPr lang="en-GB" dirty="0"/>
          </a:p>
          <a:p>
            <a:pPr lvl="0"/>
            <a:r>
              <a:rPr lang="en-US" dirty="0"/>
              <a:t>Programming staff </a:t>
            </a:r>
            <a:endParaRPr lang="en-GB" dirty="0"/>
          </a:p>
          <a:p>
            <a:pPr lvl="0"/>
            <a:r>
              <a:rPr lang="en-US" dirty="0"/>
              <a:t>Relatives</a:t>
            </a:r>
            <a:endParaRPr lang="en-GB" dirty="0"/>
          </a:p>
          <a:p>
            <a:pPr lvl="0"/>
            <a:r>
              <a:rPr lang="en-US" dirty="0"/>
              <a:t>Supervisors</a:t>
            </a:r>
            <a:endParaRPr lang="en-GB" dirty="0"/>
          </a:p>
          <a:p>
            <a:pPr lvl="0"/>
            <a:r>
              <a:rPr lang="en-US" dirty="0"/>
              <a:t>Teachers</a:t>
            </a:r>
            <a:endParaRPr lang="en-GB" dirty="0"/>
          </a:p>
          <a:p>
            <a:pPr lvl="0"/>
            <a:r>
              <a:rPr lang="en-US" dirty="0"/>
              <a:t>Technicians</a:t>
            </a:r>
            <a:endParaRPr lang="en-GB" dirty="0"/>
          </a:p>
          <a:p>
            <a:endParaRPr lang="en-GB" dirty="0"/>
          </a:p>
        </p:txBody>
      </p:sp>
      <p:pic>
        <p:nvPicPr>
          <p:cNvPr id="8194" name="Picture 2" descr="C:\Users\Stuart New\Pictures\man_pointer_book_400_wht_1752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27442" y="2924944"/>
            <a:ext cx="2263434" cy="3017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029519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2G</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57200" y="274637"/>
            <a:ext cx="8229600" cy="1768475"/>
          </a:xfrm>
        </p:spPr>
        <p:txBody>
          <a:bodyPr>
            <a:normAutofit fontScale="90000"/>
          </a:bodyPr>
          <a:lstStyle/>
          <a:p>
            <a:r>
              <a:rPr lang="en-AU" dirty="0" smtClean="0"/>
              <a:t>Assist </a:t>
            </a:r>
            <a:r>
              <a:rPr lang="en-AU" dirty="0"/>
              <a:t>with ongoing skills development according to individualised plan</a:t>
            </a:r>
            <a:endParaRPr lang="en-AU" dirty="0" smtClean="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2.8 </a:t>
            </a:r>
            <a:r>
              <a:rPr lang="en-AU" sz="2800" dirty="0"/>
              <a:t>Monitor strategies to determine effectiveness and level of engagement in activities in consultation with supervisor</a:t>
            </a:r>
            <a:endParaRPr lang="en-AU" sz="2800" dirty="0" smtClean="0">
              <a:latin typeface="+mj-lt"/>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Most </a:t>
            </a:r>
            <a:r>
              <a:rPr lang="en-US" dirty="0"/>
              <a:t>people are happy to do activities as long as they have:</a:t>
            </a:r>
            <a:r>
              <a:rPr lang="en-GB" dirty="0"/>
              <a:t/>
            </a:r>
            <a:br>
              <a:rPr lang="en-GB" dirty="0"/>
            </a:br>
            <a:endParaRPr lang="en-GB" dirty="0"/>
          </a:p>
        </p:txBody>
      </p:sp>
      <p:sp>
        <p:nvSpPr>
          <p:cNvPr id="3" name="Content Placeholder 2"/>
          <p:cNvSpPr>
            <a:spLocks noGrp="1"/>
          </p:cNvSpPr>
          <p:nvPr>
            <p:ph idx="1"/>
          </p:nvPr>
        </p:nvSpPr>
        <p:spPr/>
        <p:txBody>
          <a:bodyPr/>
          <a:lstStyle/>
          <a:p>
            <a:pPr lvl="0"/>
            <a:r>
              <a:rPr lang="en-US" dirty="0"/>
              <a:t>Balance and variety in what they do (e.g., a mix of chores and leisure activities, of social and private time etc.); </a:t>
            </a:r>
            <a:endParaRPr lang="en-GB" dirty="0"/>
          </a:p>
          <a:p>
            <a:pPr lvl="0"/>
            <a:r>
              <a:rPr lang="en-US" dirty="0"/>
              <a:t>Some control over precisely when they do things; and </a:t>
            </a:r>
            <a:endParaRPr lang="en-GB" dirty="0"/>
          </a:p>
          <a:p>
            <a:pPr lvl="0"/>
            <a:r>
              <a:rPr lang="en-US" dirty="0"/>
              <a:t>The skills to do the activity or, alternatively, enough support to do it.</a:t>
            </a:r>
            <a:endParaRPr lang="en-GB" dirty="0"/>
          </a:p>
          <a:p>
            <a:endParaRPr lang="en-GB" dirty="0"/>
          </a:p>
        </p:txBody>
      </p:sp>
      <p:pic>
        <p:nvPicPr>
          <p:cNvPr id="9218" name="Picture 2" descr="C:\Users\Stuart New\Pictures\romantic_walk_pc_400_wht_473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5340" y="4653136"/>
            <a:ext cx="1777011" cy="19315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62147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Monitoring engagement</a:t>
            </a:r>
            <a:endParaRPr lang="en-GB" dirty="0"/>
          </a:p>
        </p:txBody>
      </p:sp>
      <p:sp>
        <p:nvSpPr>
          <p:cNvPr id="3" name="Content Placeholder 2"/>
          <p:cNvSpPr>
            <a:spLocks noGrp="1"/>
          </p:cNvSpPr>
          <p:nvPr>
            <p:ph idx="1"/>
          </p:nvPr>
        </p:nvSpPr>
        <p:spPr/>
        <p:txBody>
          <a:bodyPr/>
          <a:lstStyle/>
          <a:p>
            <a:pPr marL="0" indent="0">
              <a:buNone/>
            </a:pPr>
            <a:r>
              <a:rPr lang="en-AU" dirty="0"/>
              <a:t>You need to keep a record of the client’s level of engagement in all activities and make adjustments to the skills and development plan as and when this is required. If you do not keep a record, you will have nothing to refer to if you notice a change in behaviour. If you are ever in doubt, you should speak to your supervisor about the change in behaviour and how you should proceed to act. </a:t>
            </a:r>
            <a:endParaRPr lang="en-GB" dirty="0"/>
          </a:p>
        </p:txBody>
      </p:sp>
      <p:pic>
        <p:nvPicPr>
          <p:cNvPr id="4" name="Picture 3" descr="C:\Users\compaq-laptop\Desktop\ArtWork\graph_price_cost_scale.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4128" y="4869160"/>
            <a:ext cx="2304256" cy="1646550"/>
          </a:xfrm>
          <a:prstGeom prst="rect">
            <a:avLst/>
          </a:prstGeom>
          <a:noFill/>
          <a:ln>
            <a:noFill/>
          </a:ln>
        </p:spPr>
      </p:pic>
    </p:spTree>
    <p:extLst>
      <p:ext uri="{BB962C8B-B14F-4D97-AF65-F5344CB8AC3E}">
        <p14:creationId xmlns:p14="http://schemas.microsoft.com/office/powerpoint/2010/main" val="38448407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What </a:t>
            </a:r>
            <a:r>
              <a:rPr lang="en-US" dirty="0"/>
              <a:t>information might you monitor/review?</a:t>
            </a:r>
            <a:r>
              <a:rPr lang="en-GB" dirty="0"/>
              <a:t/>
            </a:r>
            <a:br>
              <a:rPr lang="en-GB" dirty="0"/>
            </a:br>
            <a:endParaRPr lang="en-GB" dirty="0"/>
          </a:p>
        </p:txBody>
      </p:sp>
      <p:sp>
        <p:nvSpPr>
          <p:cNvPr id="3" name="Content Placeholder 2"/>
          <p:cNvSpPr>
            <a:spLocks noGrp="1"/>
          </p:cNvSpPr>
          <p:nvPr>
            <p:ph idx="1"/>
          </p:nvPr>
        </p:nvSpPr>
        <p:spPr/>
        <p:txBody>
          <a:bodyPr>
            <a:normAutofit fontScale="92500" lnSpcReduction="20000"/>
          </a:bodyPr>
          <a:lstStyle/>
          <a:p>
            <a:pPr lvl="0"/>
            <a:r>
              <a:rPr lang="en-US" sz="3000" dirty="0"/>
              <a:t>Have the client’s goals changed?</a:t>
            </a:r>
            <a:endParaRPr lang="en-GB" sz="3000" dirty="0"/>
          </a:p>
          <a:p>
            <a:pPr lvl="0"/>
            <a:r>
              <a:rPr lang="en-US" sz="3000" dirty="0"/>
              <a:t>Have the client’s needs changed?</a:t>
            </a:r>
            <a:endParaRPr lang="en-GB" sz="3000" dirty="0"/>
          </a:p>
          <a:p>
            <a:pPr lvl="0"/>
            <a:r>
              <a:rPr lang="en-US" sz="3000" dirty="0"/>
              <a:t>How well is the client performing certain skills, activities or tasks? Are they performing the whole task? If not, which elements are/aren’t they performing?</a:t>
            </a:r>
            <a:endParaRPr lang="en-GB" sz="3000" dirty="0"/>
          </a:p>
          <a:p>
            <a:pPr lvl="0"/>
            <a:r>
              <a:rPr lang="en-US" sz="3000" dirty="0"/>
              <a:t>Has the client developed skill to optimum level and can now focus on new skill or next level of skill development? </a:t>
            </a:r>
            <a:endParaRPr lang="en-GB" sz="3000" dirty="0"/>
          </a:p>
          <a:p>
            <a:pPr lvl="0"/>
            <a:r>
              <a:rPr lang="en-US" sz="3000" dirty="0" smtClean="0"/>
              <a:t>Are </a:t>
            </a:r>
            <a:r>
              <a:rPr lang="en-US" sz="3000" dirty="0"/>
              <a:t>changes to learning techniques necessary e.g. change of motivator? </a:t>
            </a:r>
            <a:endParaRPr lang="en-GB" dirty="0"/>
          </a:p>
        </p:txBody>
      </p:sp>
    </p:spTree>
    <p:extLst>
      <p:ext uri="{BB962C8B-B14F-4D97-AF65-F5344CB8AC3E}">
        <p14:creationId xmlns:p14="http://schemas.microsoft.com/office/powerpoint/2010/main" val="359807962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2H</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57200" y="274637"/>
            <a:ext cx="8229600" cy="1768475"/>
          </a:xfrm>
        </p:spPr>
        <p:txBody>
          <a:bodyPr>
            <a:normAutofit fontScale="90000"/>
          </a:bodyPr>
          <a:lstStyle/>
          <a:p>
            <a:r>
              <a:rPr lang="en-AU" dirty="0" smtClean="0"/>
              <a:t>Support </a:t>
            </a:r>
            <a:r>
              <a:rPr lang="en-AU" dirty="0"/>
              <a:t>incidental learning opportunities to enhance skills development </a:t>
            </a:r>
            <a:endParaRPr lang="en-GB" dirty="0"/>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3.1 </a:t>
            </a:r>
            <a:r>
              <a:rPr lang="en-AU" sz="2800" dirty="0"/>
              <a:t>Provide encouragement in real-life situations that can act as potential informal or incidental learning opportunities</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incidental learning?</a:t>
            </a:r>
            <a:endParaRPr lang="en-GB" dirty="0"/>
          </a:p>
        </p:txBody>
      </p:sp>
      <p:sp>
        <p:nvSpPr>
          <p:cNvPr id="3" name="Content Placeholder 2"/>
          <p:cNvSpPr>
            <a:spLocks noGrp="1"/>
          </p:cNvSpPr>
          <p:nvPr>
            <p:ph idx="1"/>
          </p:nvPr>
        </p:nvSpPr>
        <p:spPr/>
        <p:txBody>
          <a:bodyPr/>
          <a:lstStyle/>
          <a:p>
            <a:r>
              <a:rPr lang="en-AU" dirty="0"/>
              <a:t>Incidental learning is learning that happens as a minor accompaniment to, or as a result of, something else. It may be indirect or additional. Incidental learning can take place with or without intent to learn. It is often described as learning that happens outside of a formal learning session, as it is simply incidental to the situation or experience. </a:t>
            </a:r>
            <a:endParaRPr lang="en-GB" dirty="0"/>
          </a:p>
        </p:txBody>
      </p:sp>
      <p:pic>
        <p:nvPicPr>
          <p:cNvPr id="4" name="Picture 3" descr="C:\Users\compaq-laptop\Desktop\ArtWork\Fotolia_23687249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2040" y="4522545"/>
            <a:ext cx="2016224" cy="1617043"/>
          </a:xfrm>
          <a:prstGeom prst="rect">
            <a:avLst/>
          </a:prstGeom>
          <a:noFill/>
          <a:ln>
            <a:noFill/>
          </a:ln>
        </p:spPr>
      </p:pic>
    </p:spTree>
    <p:extLst>
      <p:ext uri="{BB962C8B-B14F-4D97-AF65-F5344CB8AC3E}">
        <p14:creationId xmlns:p14="http://schemas.microsoft.com/office/powerpoint/2010/main" val="111428486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impact of incidental learning</a:t>
            </a:r>
            <a:endParaRPr lang="en-GB" dirty="0"/>
          </a:p>
        </p:txBody>
      </p:sp>
      <p:sp>
        <p:nvSpPr>
          <p:cNvPr id="3" name="Content Placeholder 2"/>
          <p:cNvSpPr>
            <a:spLocks noGrp="1"/>
          </p:cNvSpPr>
          <p:nvPr>
            <p:ph idx="1"/>
          </p:nvPr>
        </p:nvSpPr>
        <p:spPr/>
        <p:txBody>
          <a:bodyPr>
            <a:normAutofit/>
          </a:bodyPr>
          <a:lstStyle/>
          <a:p>
            <a:r>
              <a:rPr lang="en-AU" dirty="0"/>
              <a:t>The impact of incidental learning is </a:t>
            </a:r>
            <a:r>
              <a:rPr lang="en-AU" dirty="0" smtClean="0"/>
              <a:t>the </a:t>
            </a:r>
            <a:r>
              <a:rPr lang="en-AU" dirty="0"/>
              <a:t>natural learning and development of skills and competencies that arise from the natural environments that all individuals come into contact </a:t>
            </a:r>
            <a:r>
              <a:rPr lang="en-AU" dirty="0" smtClean="0"/>
              <a:t>with</a:t>
            </a:r>
          </a:p>
          <a:p>
            <a:r>
              <a:rPr lang="en-AU" dirty="0" smtClean="0"/>
              <a:t>Once </a:t>
            </a:r>
            <a:r>
              <a:rPr lang="en-AU" dirty="0"/>
              <a:t>these skills and competencies have been developed, the theory is that they can be applied to other environments. This could be an environment that the learner has not yet had access to. </a:t>
            </a:r>
            <a:endParaRPr lang="en-GB" dirty="0"/>
          </a:p>
          <a:p>
            <a:endParaRPr lang="en-GB" dirty="0"/>
          </a:p>
        </p:txBody>
      </p:sp>
      <p:pic>
        <p:nvPicPr>
          <p:cNvPr id="4" name="Picture 3" descr="C:\Users\compaq-laptop\Desktop\ArtWork\higher_learning_pc_evolve_three3545.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27878" y="4869160"/>
            <a:ext cx="1276569" cy="1512168"/>
          </a:xfrm>
          <a:prstGeom prst="rect">
            <a:avLst/>
          </a:prstGeom>
          <a:noFill/>
          <a:ln>
            <a:noFill/>
          </a:ln>
        </p:spPr>
      </p:pic>
    </p:spTree>
    <p:extLst>
      <p:ext uri="{BB962C8B-B14F-4D97-AF65-F5344CB8AC3E}">
        <p14:creationId xmlns:p14="http://schemas.microsoft.com/office/powerpoint/2010/main" val="389681583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Informal learning opportunities</a:t>
            </a:r>
            <a:endParaRPr lang="en-GB" dirty="0"/>
          </a:p>
        </p:txBody>
      </p:sp>
      <p:sp>
        <p:nvSpPr>
          <p:cNvPr id="3" name="Content Placeholder 2"/>
          <p:cNvSpPr>
            <a:spLocks noGrp="1"/>
          </p:cNvSpPr>
          <p:nvPr>
            <p:ph idx="1"/>
          </p:nvPr>
        </p:nvSpPr>
        <p:spPr/>
        <p:txBody>
          <a:bodyPr/>
          <a:lstStyle/>
          <a:p>
            <a:r>
              <a:rPr lang="en-AU" dirty="0"/>
              <a:t>Opportunities arising from </a:t>
            </a:r>
            <a:r>
              <a:rPr lang="en-AU" dirty="0" smtClean="0"/>
              <a:t>conversation</a:t>
            </a:r>
            <a:r>
              <a:rPr lang="en-AU" dirty="0"/>
              <a:t>: spending time with others, sharing lives, listening and talking</a:t>
            </a:r>
            <a:endParaRPr lang="en-AU" dirty="0" smtClean="0"/>
          </a:p>
          <a:p>
            <a:r>
              <a:rPr lang="en-AU" dirty="0" smtClean="0"/>
              <a:t>Spontaneity: explore </a:t>
            </a:r>
            <a:r>
              <a:rPr lang="en-AU" dirty="0"/>
              <a:t>and enlarge the experience spontaneously. Questions and issues that are most significant to the person can be tackled, rather than what the teacher thinks is significant</a:t>
            </a:r>
            <a:endParaRPr lang="en-AU" dirty="0" smtClean="0"/>
          </a:p>
          <a:p>
            <a:r>
              <a:rPr lang="en-AU" dirty="0"/>
              <a:t>Anywhere, </a:t>
            </a:r>
            <a:r>
              <a:rPr lang="en-AU" dirty="0" smtClean="0"/>
              <a:t>anytime</a:t>
            </a:r>
            <a:r>
              <a:rPr lang="en-AU" dirty="0"/>
              <a:t>: informal learning is not restricted by setting (as formal education is</a:t>
            </a:r>
            <a:r>
              <a:rPr lang="en-AU" dirty="0" smtClean="0"/>
              <a:t>).</a:t>
            </a:r>
            <a:endParaRPr lang="en-GB" dirty="0"/>
          </a:p>
        </p:txBody>
      </p:sp>
      <p:pic>
        <p:nvPicPr>
          <p:cNvPr id="1026" name="Picture 2" descr="C:\Users\Stuart New\Pictures\picking_right_product_400_wht_960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9796" y="4293096"/>
            <a:ext cx="1465002" cy="1872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448196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a:t>L</a:t>
            </a:r>
            <a:r>
              <a:rPr lang="en-AU" dirty="0" smtClean="0"/>
              <a:t>earning </a:t>
            </a:r>
            <a:r>
              <a:rPr lang="en-AU" dirty="0"/>
              <a:t>strategies within informal learning </a:t>
            </a:r>
            <a:r>
              <a:rPr lang="en-AU" dirty="0" smtClean="0"/>
              <a:t>opportunities:</a:t>
            </a:r>
            <a:endParaRPr lang="en-GB" dirty="0"/>
          </a:p>
        </p:txBody>
      </p:sp>
      <p:sp>
        <p:nvSpPr>
          <p:cNvPr id="3" name="Content Placeholder 2"/>
          <p:cNvSpPr>
            <a:spLocks noGrp="1"/>
          </p:cNvSpPr>
          <p:nvPr>
            <p:ph idx="1"/>
          </p:nvPr>
        </p:nvSpPr>
        <p:spPr/>
        <p:txBody>
          <a:bodyPr/>
          <a:lstStyle/>
          <a:p>
            <a:pPr lvl="0"/>
            <a:r>
              <a:rPr lang="en-US" dirty="0"/>
              <a:t>Role modelling</a:t>
            </a:r>
            <a:endParaRPr lang="en-GB" dirty="0"/>
          </a:p>
          <a:p>
            <a:pPr lvl="0"/>
            <a:r>
              <a:rPr lang="en-US" dirty="0"/>
              <a:t>Demonstration</a:t>
            </a:r>
            <a:endParaRPr lang="en-GB" dirty="0"/>
          </a:p>
          <a:p>
            <a:pPr lvl="0"/>
            <a:r>
              <a:rPr lang="en-US" dirty="0"/>
              <a:t>Skills component mastery</a:t>
            </a:r>
            <a:endParaRPr lang="en-GB" dirty="0"/>
          </a:p>
          <a:p>
            <a:pPr lvl="0"/>
            <a:r>
              <a:rPr lang="en-US" dirty="0" err="1"/>
              <a:t>Contextualisation</a:t>
            </a:r>
            <a:r>
              <a:rPr lang="en-US" dirty="0"/>
              <a:t> </a:t>
            </a:r>
            <a:endParaRPr lang="en-GB" dirty="0"/>
          </a:p>
          <a:p>
            <a:pPr lvl="0"/>
            <a:r>
              <a:rPr lang="en-US" dirty="0"/>
              <a:t>Drama and role plays</a:t>
            </a:r>
            <a:endParaRPr lang="en-GB" dirty="0"/>
          </a:p>
          <a:p>
            <a:pPr lvl="0"/>
            <a:r>
              <a:rPr lang="en-US" dirty="0"/>
              <a:t>Peer education.</a:t>
            </a:r>
            <a:endParaRPr lang="en-GB" dirty="0"/>
          </a:p>
          <a:p>
            <a:endParaRPr lang="en-GB" dirty="0"/>
          </a:p>
        </p:txBody>
      </p:sp>
      <p:pic>
        <p:nvPicPr>
          <p:cNvPr id="4" name="Picture 3" descr="C:\Users\compaq-laptop\Desktop\ArtWork\Mx2puzz.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74681" y="4335145"/>
            <a:ext cx="2416175" cy="1812290"/>
          </a:xfrm>
          <a:prstGeom prst="rect">
            <a:avLst/>
          </a:prstGeom>
          <a:noFill/>
          <a:ln>
            <a:noFill/>
          </a:ln>
        </p:spPr>
      </p:pic>
    </p:spTree>
    <p:extLst>
      <p:ext uri="{BB962C8B-B14F-4D97-AF65-F5344CB8AC3E}">
        <p14:creationId xmlns:p14="http://schemas.microsoft.com/office/powerpoint/2010/main" val="419164227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a:t>P</a:t>
            </a:r>
            <a:r>
              <a:rPr lang="en-AU" dirty="0" smtClean="0"/>
              <a:t>olicies </a:t>
            </a:r>
            <a:r>
              <a:rPr lang="en-AU" dirty="0"/>
              <a:t>and </a:t>
            </a:r>
            <a:r>
              <a:rPr lang="en-AU" dirty="0" smtClean="0"/>
              <a:t>procedures</a:t>
            </a:r>
            <a:endParaRPr lang="en-GB" dirty="0"/>
          </a:p>
        </p:txBody>
      </p:sp>
      <p:sp>
        <p:nvSpPr>
          <p:cNvPr id="3" name="Content Placeholder 2"/>
          <p:cNvSpPr>
            <a:spLocks noGrp="1"/>
          </p:cNvSpPr>
          <p:nvPr>
            <p:ph idx="1"/>
          </p:nvPr>
        </p:nvSpPr>
        <p:spPr/>
        <p:txBody>
          <a:bodyPr>
            <a:normAutofit/>
          </a:bodyPr>
          <a:lstStyle/>
          <a:p>
            <a:r>
              <a:rPr lang="en-AU" dirty="0"/>
              <a:t>Ensuring that they adhere to the principles, practices and theories which govern the sector </a:t>
            </a:r>
            <a:endParaRPr lang="en-AU" dirty="0" smtClean="0"/>
          </a:p>
          <a:p>
            <a:r>
              <a:rPr lang="en-AU" dirty="0" smtClean="0"/>
              <a:t>Ensuring </a:t>
            </a:r>
            <a:r>
              <a:rPr lang="en-AU" dirty="0"/>
              <a:t>that they comply with legal requirements </a:t>
            </a:r>
            <a:endParaRPr lang="en-AU" dirty="0" smtClean="0"/>
          </a:p>
          <a:p>
            <a:r>
              <a:rPr lang="en-AU" dirty="0" smtClean="0"/>
              <a:t>You </a:t>
            </a:r>
            <a:r>
              <a:rPr lang="en-AU" dirty="0"/>
              <a:t>may be required to comply with codes of conduct within your organisation </a:t>
            </a:r>
            <a:endParaRPr lang="en-AU" dirty="0" smtClean="0"/>
          </a:p>
          <a:p>
            <a:r>
              <a:rPr lang="en-AU" dirty="0"/>
              <a:t>Your workplace may provide a list of appropriate informal learning opportunities </a:t>
            </a:r>
            <a:r>
              <a:rPr lang="en-AU" dirty="0" smtClean="0"/>
              <a:t>.</a:t>
            </a:r>
            <a:endParaRPr lang="en-GB" dirty="0"/>
          </a:p>
        </p:txBody>
      </p:sp>
      <p:pic>
        <p:nvPicPr>
          <p:cNvPr id="2050" name="Picture 2" descr="C:\Users\Stuart New\Desktop\Pictures\ArtWork\MGa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4725144"/>
            <a:ext cx="1860253" cy="1860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033975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3A </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57200" y="274638"/>
            <a:ext cx="8229600" cy="1858218"/>
          </a:xfrm>
        </p:spPr>
        <p:txBody>
          <a:bodyPr>
            <a:normAutofit fontScale="90000"/>
          </a:bodyPr>
          <a:lstStyle/>
          <a:p>
            <a:r>
              <a:rPr lang="en-AU" dirty="0" smtClean="0"/>
              <a:t>Support </a:t>
            </a:r>
            <a:r>
              <a:rPr lang="en-AU" dirty="0"/>
              <a:t>incidental learning opportunities to enhance skills development </a:t>
            </a:r>
            <a:endParaRPr lang="en-GB" dirty="0"/>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3.2 </a:t>
            </a:r>
            <a:r>
              <a:rPr lang="en-AU" sz="2800" dirty="0"/>
              <a:t>Use positive approaches and strategies to promote enjoyment and maximise engagement</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strategies</a:t>
            </a:r>
            <a:endParaRPr lang="en-GB" dirty="0"/>
          </a:p>
        </p:txBody>
      </p:sp>
      <p:sp>
        <p:nvSpPr>
          <p:cNvPr id="3" name="Content Placeholder 2"/>
          <p:cNvSpPr>
            <a:spLocks noGrp="1"/>
          </p:cNvSpPr>
          <p:nvPr>
            <p:ph idx="1"/>
          </p:nvPr>
        </p:nvSpPr>
        <p:spPr/>
        <p:txBody>
          <a:bodyPr/>
          <a:lstStyle/>
          <a:p>
            <a:pPr marL="0" indent="0">
              <a:buNone/>
            </a:pPr>
            <a:r>
              <a:rPr lang="en-AU" dirty="0"/>
              <a:t>Learning strategies may include:	</a:t>
            </a:r>
            <a:endParaRPr lang="en-GB" dirty="0"/>
          </a:p>
          <a:p>
            <a:pPr lvl="0"/>
            <a:r>
              <a:rPr lang="en-AU" dirty="0"/>
              <a:t>Role modelling</a:t>
            </a:r>
            <a:endParaRPr lang="en-GB" dirty="0"/>
          </a:p>
          <a:p>
            <a:pPr lvl="0"/>
            <a:r>
              <a:rPr lang="en-AU" dirty="0"/>
              <a:t>Demonstration</a:t>
            </a:r>
            <a:endParaRPr lang="en-GB" dirty="0"/>
          </a:p>
          <a:p>
            <a:pPr lvl="0"/>
            <a:r>
              <a:rPr lang="en-AU" dirty="0"/>
              <a:t>Skills component mastery</a:t>
            </a:r>
            <a:endParaRPr lang="en-GB" dirty="0"/>
          </a:p>
          <a:p>
            <a:pPr lvl="0"/>
            <a:r>
              <a:rPr lang="en-AU" dirty="0"/>
              <a:t>Contextualisation</a:t>
            </a:r>
            <a:endParaRPr lang="en-GB" dirty="0"/>
          </a:p>
          <a:p>
            <a:pPr lvl="0"/>
            <a:r>
              <a:rPr lang="en-AU" dirty="0"/>
              <a:t>Drama and role plays</a:t>
            </a:r>
            <a:endParaRPr lang="en-GB" dirty="0"/>
          </a:p>
          <a:p>
            <a:pPr lvl="0"/>
            <a:r>
              <a:rPr lang="en-AU" dirty="0"/>
              <a:t>Peer education</a:t>
            </a:r>
            <a:endParaRPr lang="en-GB" dirty="0"/>
          </a:p>
          <a:p>
            <a:endParaRPr lang="en-GB" dirty="0"/>
          </a:p>
        </p:txBody>
      </p:sp>
      <p:pic>
        <p:nvPicPr>
          <p:cNvPr id="4" name="Picture 3" descr="C:\Users\compaq-laptop\Desktop\ArtWork\Fotolia_13967530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3892808"/>
            <a:ext cx="2617470" cy="1468755"/>
          </a:xfrm>
          <a:prstGeom prst="rect">
            <a:avLst/>
          </a:prstGeom>
          <a:noFill/>
          <a:ln>
            <a:noFill/>
          </a:ln>
        </p:spPr>
      </p:pic>
    </p:spTree>
    <p:extLst>
      <p:ext uri="{BB962C8B-B14F-4D97-AF65-F5344CB8AC3E}">
        <p14:creationId xmlns:p14="http://schemas.microsoft.com/office/powerpoint/2010/main" val="130853532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3B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57200" y="274637"/>
            <a:ext cx="8229600" cy="1768475"/>
          </a:xfrm>
        </p:spPr>
        <p:txBody>
          <a:bodyPr>
            <a:normAutofit fontScale="90000"/>
          </a:bodyPr>
          <a:lstStyle/>
          <a:p>
            <a:r>
              <a:rPr lang="en-AU" dirty="0" smtClean="0"/>
              <a:t>Support </a:t>
            </a:r>
            <a:r>
              <a:rPr lang="en-AU" dirty="0"/>
              <a:t>incidental learning opportunities to enhance skills development </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3.3 </a:t>
            </a:r>
            <a:r>
              <a:rPr lang="en-AU" sz="2800" dirty="0"/>
              <a:t>Withdraw support to an appropriate level to encourage experiential learning in consultation with supervisor</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Withdrawing support</a:t>
            </a:r>
            <a:endParaRPr lang="en-GB" dirty="0"/>
          </a:p>
        </p:txBody>
      </p:sp>
      <p:sp>
        <p:nvSpPr>
          <p:cNvPr id="3" name="Content Placeholder 2"/>
          <p:cNvSpPr>
            <a:spLocks noGrp="1"/>
          </p:cNvSpPr>
          <p:nvPr>
            <p:ph idx="1"/>
          </p:nvPr>
        </p:nvSpPr>
        <p:spPr/>
        <p:txBody>
          <a:bodyPr/>
          <a:lstStyle/>
          <a:p>
            <a:pPr marL="0" lvl="0" indent="0">
              <a:buNone/>
            </a:pPr>
            <a:r>
              <a:rPr lang="en-AU" dirty="0" smtClean="0"/>
              <a:t>You need to have a basic knowledge of:</a:t>
            </a:r>
          </a:p>
          <a:p>
            <a:r>
              <a:rPr lang="en-AU" dirty="0" smtClean="0"/>
              <a:t>Task analysis </a:t>
            </a:r>
            <a:endParaRPr lang="en-GB" dirty="0"/>
          </a:p>
          <a:p>
            <a:pPr lvl="0"/>
            <a:r>
              <a:rPr lang="en-AU" dirty="0" smtClean="0"/>
              <a:t>Prompting, </a:t>
            </a:r>
            <a:r>
              <a:rPr lang="en-AU" dirty="0"/>
              <a:t>principles of prompting and fading prompting</a:t>
            </a:r>
            <a:endParaRPr lang="en-GB" dirty="0"/>
          </a:p>
          <a:p>
            <a:pPr lvl="0"/>
            <a:r>
              <a:rPr lang="en-AU" dirty="0" smtClean="0"/>
              <a:t>Strategies to </a:t>
            </a:r>
            <a:r>
              <a:rPr lang="en-AU" dirty="0"/>
              <a:t>create independence</a:t>
            </a:r>
            <a:endParaRPr lang="en-GB" dirty="0"/>
          </a:p>
          <a:p>
            <a:pPr lvl="0"/>
            <a:r>
              <a:rPr lang="en-AU" dirty="0" smtClean="0"/>
              <a:t>Reinforcers</a:t>
            </a:r>
            <a:endParaRPr lang="en-GB" dirty="0"/>
          </a:p>
          <a:p>
            <a:pPr lvl="0"/>
            <a:r>
              <a:rPr lang="en-AU" dirty="0" smtClean="0"/>
              <a:t>Motivators to </a:t>
            </a:r>
            <a:r>
              <a:rPr lang="en-AU" dirty="0"/>
              <a:t>learn</a:t>
            </a:r>
            <a:endParaRPr lang="en-GB" dirty="0"/>
          </a:p>
          <a:p>
            <a:pPr lvl="0"/>
            <a:r>
              <a:rPr lang="en-AU" dirty="0" smtClean="0"/>
              <a:t>Common de-motivators </a:t>
            </a:r>
            <a:r>
              <a:rPr lang="en-AU" dirty="0"/>
              <a:t>and blocks </a:t>
            </a:r>
            <a:r>
              <a:rPr lang="en-AU" dirty="0" smtClean="0"/>
              <a:t>.</a:t>
            </a:r>
            <a:endParaRPr lang="en-GB" dirty="0"/>
          </a:p>
          <a:p>
            <a:endParaRPr lang="en-GB" dirty="0"/>
          </a:p>
        </p:txBody>
      </p:sp>
      <p:pic>
        <p:nvPicPr>
          <p:cNvPr id="4" name="Picture 3" descr="C:\Users\compaq-laptop\Desktop\ArtWork\step_help_hand.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08752" y="4077072"/>
            <a:ext cx="2098576" cy="1908630"/>
          </a:xfrm>
          <a:prstGeom prst="rect">
            <a:avLst/>
          </a:prstGeom>
          <a:noFill/>
          <a:ln>
            <a:noFill/>
          </a:ln>
        </p:spPr>
      </p:pic>
    </p:spTree>
    <p:extLst>
      <p:ext uri="{BB962C8B-B14F-4D97-AF65-F5344CB8AC3E}">
        <p14:creationId xmlns:p14="http://schemas.microsoft.com/office/powerpoint/2010/main" val="316934165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Complete documentation</a:t>
            </a:r>
            <a:endParaRPr lang="en-GB" dirty="0"/>
          </a:p>
        </p:txBody>
      </p:sp>
      <p:sp>
        <p:nvSpPr>
          <p:cNvPr id="8" name="TextBox 7"/>
          <p:cNvSpPr txBox="1"/>
          <p:nvPr/>
        </p:nvSpPr>
        <p:spPr>
          <a:xfrm>
            <a:off x="5220072" y="2492896"/>
            <a:ext cx="3744416" cy="3970318"/>
          </a:xfrm>
          <a:prstGeom prst="rect">
            <a:avLst/>
          </a:prstGeom>
          <a:noFill/>
        </p:spPr>
        <p:txBody>
          <a:bodyPr wrap="square" rtlCol="0">
            <a:spAutoFit/>
          </a:bodyPr>
          <a:lstStyle/>
          <a:p>
            <a:r>
              <a:rPr lang="en-AU" sz="2800" b="1" dirty="0" smtClean="0">
                <a:latin typeface="+mj-lt"/>
              </a:rPr>
              <a:t>4.1 </a:t>
            </a:r>
            <a:r>
              <a:rPr lang="en-AU" sz="2800" dirty="0"/>
              <a:t>Comply with organisation’s reporting requirements</a:t>
            </a:r>
            <a:r>
              <a:rPr lang="en-AU" sz="2800" b="1" dirty="0" smtClean="0">
                <a:latin typeface="+mj-lt"/>
              </a:rPr>
              <a:t> </a:t>
            </a:r>
          </a:p>
          <a:p>
            <a:r>
              <a:rPr lang="en-AU" sz="2800" b="1" dirty="0"/>
              <a:t>4.2 </a:t>
            </a:r>
            <a:r>
              <a:rPr lang="en-AU" sz="2800" dirty="0"/>
              <a:t>Maintain documentation according to organisation’s requirements</a:t>
            </a:r>
          </a:p>
          <a:p>
            <a:endParaRPr lang="en-AU" sz="2800" dirty="0" smtClean="0">
              <a:latin typeface="+mj-lt"/>
            </a:endParaRPr>
          </a:p>
        </p:txBody>
      </p:sp>
    </p:spTree>
    <p:extLst>
      <p:ext uri="{BB962C8B-B14F-4D97-AF65-F5344CB8AC3E}">
        <p14:creationId xmlns:p14="http://schemas.microsoft.com/office/powerpoint/2010/main" val="2517118766"/>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You </a:t>
            </a:r>
            <a:r>
              <a:rPr lang="en-US" dirty="0"/>
              <a:t>may report the following information:</a:t>
            </a:r>
            <a:r>
              <a:rPr lang="en-GB" dirty="0"/>
              <a:t/>
            </a:r>
            <a:br>
              <a:rPr lang="en-GB" dirty="0"/>
            </a:br>
            <a:endParaRPr lang="en-GB" dirty="0"/>
          </a:p>
        </p:txBody>
      </p:sp>
      <p:sp>
        <p:nvSpPr>
          <p:cNvPr id="3" name="Content Placeholder 2"/>
          <p:cNvSpPr>
            <a:spLocks noGrp="1"/>
          </p:cNvSpPr>
          <p:nvPr>
            <p:ph idx="1"/>
          </p:nvPr>
        </p:nvSpPr>
        <p:spPr/>
        <p:txBody>
          <a:bodyPr/>
          <a:lstStyle/>
          <a:p>
            <a:pPr lvl="0"/>
            <a:r>
              <a:rPr lang="en-US" dirty="0"/>
              <a:t>Types of training carried out</a:t>
            </a:r>
            <a:endParaRPr lang="en-GB" dirty="0"/>
          </a:p>
          <a:p>
            <a:pPr lvl="0"/>
            <a:r>
              <a:rPr lang="en-US" dirty="0"/>
              <a:t>Dates and location of training</a:t>
            </a:r>
            <a:endParaRPr lang="en-GB" dirty="0"/>
          </a:p>
          <a:p>
            <a:pPr lvl="0"/>
            <a:r>
              <a:rPr lang="en-US" dirty="0"/>
              <a:t>Details of trainers and learners who have participated</a:t>
            </a:r>
            <a:endParaRPr lang="en-GB" dirty="0"/>
          </a:p>
          <a:p>
            <a:pPr lvl="0"/>
            <a:r>
              <a:rPr lang="en-US" dirty="0"/>
              <a:t>Rates of activity completion</a:t>
            </a:r>
            <a:endParaRPr lang="en-GB" dirty="0"/>
          </a:p>
          <a:p>
            <a:pPr lvl="0"/>
            <a:r>
              <a:rPr lang="en-US" dirty="0"/>
              <a:t>Feedback and suggested </a:t>
            </a:r>
            <a:r>
              <a:rPr lang="en-US" dirty="0" smtClean="0"/>
              <a:t>improvements.</a:t>
            </a:r>
            <a:endParaRPr lang="en-GB" dirty="0"/>
          </a:p>
          <a:p>
            <a:endParaRPr lang="en-GB" dirty="0"/>
          </a:p>
        </p:txBody>
      </p:sp>
      <p:pic>
        <p:nvPicPr>
          <p:cNvPr id="9218" name="Picture 2" descr="C:\Users\Stuart New\Desktop\Pictures\ArtWork\Shuttershock\evaluation_review_questionnaire_feedback (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4846848"/>
            <a:ext cx="2334006" cy="1750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476891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Your </a:t>
            </a:r>
            <a:r>
              <a:rPr lang="en-US" dirty="0"/>
              <a:t>documentation should be:</a:t>
            </a:r>
            <a:r>
              <a:rPr lang="en-GB" dirty="0"/>
              <a:t/>
            </a:r>
            <a:br>
              <a:rPr lang="en-GB" dirty="0"/>
            </a:br>
            <a:endParaRPr lang="en-GB" dirty="0"/>
          </a:p>
        </p:txBody>
      </p:sp>
      <p:sp>
        <p:nvSpPr>
          <p:cNvPr id="3" name="Content Placeholder 2"/>
          <p:cNvSpPr>
            <a:spLocks noGrp="1"/>
          </p:cNvSpPr>
          <p:nvPr>
            <p:ph idx="1"/>
          </p:nvPr>
        </p:nvSpPr>
        <p:spPr/>
        <p:txBody>
          <a:bodyPr/>
          <a:lstStyle/>
          <a:p>
            <a:pPr lvl="0"/>
            <a:r>
              <a:rPr lang="en-US" dirty="0"/>
              <a:t>Written in an appropriate tone and style for general understanding</a:t>
            </a:r>
            <a:endParaRPr lang="en-GB" dirty="0"/>
          </a:p>
          <a:p>
            <a:pPr lvl="0"/>
            <a:r>
              <a:rPr lang="en-US" dirty="0" err="1"/>
              <a:t>Organised</a:t>
            </a:r>
            <a:r>
              <a:rPr lang="en-US" dirty="0"/>
              <a:t> for ease of use</a:t>
            </a:r>
            <a:endParaRPr lang="en-GB" dirty="0"/>
          </a:p>
          <a:p>
            <a:pPr lvl="0"/>
            <a:r>
              <a:rPr lang="en-US" dirty="0"/>
              <a:t>Produced in accordance with </a:t>
            </a:r>
            <a:r>
              <a:rPr lang="en-US" dirty="0" err="1"/>
              <a:t>organisational</a:t>
            </a:r>
            <a:r>
              <a:rPr lang="en-US" dirty="0"/>
              <a:t> style guides</a:t>
            </a:r>
            <a:endParaRPr lang="en-GB" dirty="0"/>
          </a:p>
          <a:p>
            <a:pPr lvl="0"/>
            <a:r>
              <a:rPr lang="en-US" dirty="0"/>
              <a:t>Efficiently and safely stored for the access of relevant personnel </a:t>
            </a:r>
            <a:endParaRPr lang="en-GB" dirty="0"/>
          </a:p>
          <a:p>
            <a:pPr lvl="0"/>
            <a:r>
              <a:rPr lang="en-US" dirty="0"/>
              <a:t>Designed and formatted </a:t>
            </a:r>
            <a:r>
              <a:rPr lang="en-US" dirty="0" smtClean="0"/>
              <a:t>consistently.</a:t>
            </a:r>
            <a:endParaRPr lang="en-GB" dirty="0"/>
          </a:p>
          <a:p>
            <a:endParaRPr lang="en-GB" dirty="0"/>
          </a:p>
        </p:txBody>
      </p:sp>
      <p:pic>
        <p:nvPicPr>
          <p:cNvPr id="4" name="Picture 3" descr="C:\Users\Stuart New\Pictures\letter_button_16708.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4725144"/>
            <a:ext cx="1679575" cy="1679575"/>
          </a:xfrm>
          <a:prstGeom prst="rect">
            <a:avLst/>
          </a:prstGeom>
          <a:noFill/>
          <a:ln>
            <a:noFill/>
          </a:ln>
        </p:spPr>
      </p:pic>
    </p:spTree>
    <p:extLst>
      <p:ext uri="{BB962C8B-B14F-4D97-AF65-F5344CB8AC3E}">
        <p14:creationId xmlns:p14="http://schemas.microsoft.com/office/powerpoint/2010/main" val="192517402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Legal requirements</a:t>
            </a:r>
            <a:endParaRPr lang="en-GB" dirty="0"/>
          </a:p>
        </p:txBody>
      </p:sp>
      <p:sp>
        <p:nvSpPr>
          <p:cNvPr id="3" name="Content Placeholder 2"/>
          <p:cNvSpPr>
            <a:spLocks noGrp="1"/>
          </p:cNvSpPr>
          <p:nvPr>
            <p:ph idx="1"/>
          </p:nvPr>
        </p:nvSpPr>
        <p:spPr/>
        <p:txBody>
          <a:bodyPr/>
          <a:lstStyle/>
          <a:p>
            <a:r>
              <a:rPr lang="en-US" dirty="0"/>
              <a:t>Confidentiality requirements and privacy laws</a:t>
            </a:r>
            <a:endParaRPr lang="en-GB" dirty="0"/>
          </a:p>
          <a:p>
            <a:r>
              <a:rPr lang="en-US" dirty="0"/>
              <a:t>Employee rights and </a:t>
            </a:r>
            <a:r>
              <a:rPr lang="en-US" dirty="0" smtClean="0"/>
              <a:t>responsibilities</a:t>
            </a:r>
          </a:p>
          <a:p>
            <a:r>
              <a:rPr lang="en-US" dirty="0"/>
              <a:t>Privacy laws</a:t>
            </a:r>
            <a:endParaRPr lang="en-GB" dirty="0"/>
          </a:p>
          <a:p>
            <a:r>
              <a:rPr lang="en-US" dirty="0"/>
              <a:t>Rights and responsibilities of </a:t>
            </a:r>
            <a:r>
              <a:rPr lang="en-US" dirty="0" smtClean="0"/>
              <a:t>clients.</a:t>
            </a:r>
            <a:endParaRPr lang="en-GB" dirty="0"/>
          </a:p>
          <a:p>
            <a:endParaRPr lang="en-GB" b="1" dirty="0"/>
          </a:p>
          <a:p>
            <a:endParaRPr lang="en-GB" dirty="0"/>
          </a:p>
        </p:txBody>
      </p:sp>
      <p:pic>
        <p:nvPicPr>
          <p:cNvPr id="4" name="Picture 3" descr="C:\Users\Tom\Desktop\ArtWork\boss_behind_desk_800_wht.png"/>
          <p:cNvPicPr/>
          <p:nvPr/>
        </p:nvPicPr>
        <p:blipFill>
          <a:blip r:embed="rId2" cstate="print"/>
          <a:srcRect/>
          <a:stretch>
            <a:fillRect/>
          </a:stretch>
        </p:blipFill>
        <p:spPr bwMode="auto">
          <a:xfrm>
            <a:off x="5796136" y="4221088"/>
            <a:ext cx="2838450" cy="2133600"/>
          </a:xfrm>
          <a:prstGeom prst="rect">
            <a:avLst/>
          </a:prstGeom>
          <a:noFill/>
          <a:ln w="9525">
            <a:noFill/>
            <a:miter lim="800000"/>
            <a:headEnd/>
            <a:tailEnd/>
          </a:ln>
        </p:spPr>
      </p:pic>
    </p:spTree>
    <p:extLst>
      <p:ext uri="{BB962C8B-B14F-4D97-AF65-F5344CB8AC3E}">
        <p14:creationId xmlns:p14="http://schemas.microsoft.com/office/powerpoint/2010/main" val="71565875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extLst>
      <p:ext uri="{BB962C8B-B14F-4D97-AF65-F5344CB8AC3E}">
        <p14:creationId xmlns:p14="http://schemas.microsoft.com/office/powerpoint/2010/main" val="401273286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Skills and </a:t>
            </a:r>
            <a:r>
              <a:rPr lang="en-GB" sz="4900" smtClean="0"/>
              <a:t>Knowledge Activity</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Major Activity</a:t>
            </a:r>
          </a:p>
        </p:txBody>
      </p:sp>
      <p:sp>
        <p:nvSpPr>
          <p:cNvPr id="75779" name="Content Placeholder 2"/>
          <p:cNvSpPr>
            <a:spLocks noGrp="1"/>
          </p:cNvSpPr>
          <p:nvPr>
            <p:ph idx="1"/>
          </p:nvPr>
        </p:nvSpPr>
        <p:spPr/>
        <p:txBody>
          <a:bodyPr/>
          <a:lstStyle/>
          <a:p>
            <a:r>
              <a:rPr lang="en-US" dirty="0" smtClean="0"/>
              <a:t>This activity should take anywhere between an 1-2 hours to complete and can be found at the end of your workbook.</a:t>
            </a:r>
          </a:p>
          <a:p>
            <a:pPr>
              <a:buFont typeface="Arial" charset="0"/>
              <a:buNone/>
            </a:pPr>
            <a:endParaRPr lang="en-US" dirty="0" smtClean="0"/>
          </a:p>
          <a:p>
            <a:r>
              <a:rPr lang="en-US" dirty="0" smtClean="0"/>
              <a:t>Your instructor will let you know whether they wish for you to complete it in session time or your own time.</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3043423" y="4518813"/>
            <a:ext cx="3057155" cy="2339187"/>
          </a:xfrm>
          <a:prstGeom prst="rect">
            <a:avLst/>
          </a:prstGeom>
          <a:noFill/>
          <a:ln w="9525">
            <a:noFill/>
            <a:miter lim="800000"/>
            <a:headEnd/>
            <a:tailEnd/>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smtClean="0"/>
              <a:t>Summary and Feedback</a:t>
            </a:r>
            <a:endParaRPr lang="en-CA" smtClean="0"/>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3" descr="c:\Users\Sophie\Desktop\ArtWork\Fotolia_10056570_S.jpg"/>
          <p:cNvPicPr>
            <a:picLocks noChangeAspect="1" noChangeArrowheads="1"/>
          </p:cNvPicPr>
          <p:nvPr/>
        </p:nvPicPr>
        <p:blipFill>
          <a:blip r:embed="rId3" cstate="print"/>
          <a:srcRect/>
          <a:stretch>
            <a:fillRect/>
          </a:stretch>
        </p:blipFill>
        <p:spPr bwMode="auto">
          <a:xfrm>
            <a:off x="1547813" y="549275"/>
            <a:ext cx="6308725" cy="6308725"/>
          </a:xfrm>
          <a:prstGeom prst="rect">
            <a:avLst/>
          </a:prstGeom>
          <a:noFill/>
          <a:ln w="9525">
            <a:noFill/>
            <a:miter lim="800000"/>
            <a:headEnd/>
            <a:tailEnd/>
          </a:ln>
        </p:spPr>
      </p:pic>
      <p:sp>
        <p:nvSpPr>
          <p:cNvPr id="77827" name="Title 1"/>
          <p:cNvSpPr>
            <a:spLocks noGrp="1"/>
          </p:cNvSpPr>
          <p:nvPr>
            <p:ph type="title"/>
          </p:nvPr>
        </p:nvSpPr>
        <p:spPr/>
        <p:txBody>
          <a:bodyPr/>
          <a:lstStyle/>
          <a:p>
            <a:r>
              <a:rPr lang="en-US" smtClean="0">
                <a:solidFill>
                  <a:srgbClr val="FF0000"/>
                </a:solidFill>
              </a:rPr>
              <a:t>Congratulations!</a:t>
            </a:r>
          </a:p>
        </p:txBody>
      </p:sp>
      <p:sp>
        <p:nvSpPr>
          <p:cNvPr id="77828" name="Content Placeholder 4"/>
          <p:cNvSpPr>
            <a:spLocks noGrp="1"/>
          </p:cNvSpPr>
          <p:nvPr>
            <p:ph idx="1"/>
          </p:nvPr>
        </p:nvSpPr>
        <p:spPr>
          <a:xfrm>
            <a:off x="457200" y="1600200"/>
            <a:ext cx="8435975" cy="4525963"/>
          </a:xfrm>
        </p:spPr>
        <p:txBody>
          <a:bodyPr/>
          <a:lstStyle/>
          <a:p>
            <a:pPr algn="ctr">
              <a:buFont typeface="Arial" charset="0"/>
              <a:buNone/>
            </a:pPr>
            <a:endParaRPr lang="en-US" dirty="0" smtClean="0"/>
          </a:p>
          <a:p>
            <a:pPr algn="ctr">
              <a:buFont typeface="Arial" charset="0"/>
              <a:buNone/>
            </a:pPr>
            <a:endParaRPr lang="en-US" dirty="0" smtClean="0"/>
          </a:p>
          <a:p>
            <a:pPr algn="ctr">
              <a:buFont typeface="Arial" charset="0"/>
              <a:buNone/>
            </a:pPr>
            <a:r>
              <a:rPr lang="en-US" dirty="0" smtClean="0"/>
              <a:t>You have now finished the unit…</a:t>
            </a:r>
          </a:p>
          <a:p>
            <a:pPr algn="ctr">
              <a:buFont typeface="Arial" charset="0"/>
              <a:buNone/>
            </a:pPr>
            <a:endParaRPr lang="en-US" dirty="0" smtClean="0"/>
          </a:p>
          <a:p>
            <a:pPr algn="ctr">
              <a:buNone/>
            </a:pPr>
            <a:r>
              <a:rPr lang="en-US" dirty="0" smtClean="0"/>
              <a:t>‘</a:t>
            </a:r>
            <a:r>
              <a:rPr lang="en-AU" dirty="0"/>
              <a:t>Contribute to ongoing skills development using a strengths-based </a:t>
            </a:r>
            <a:r>
              <a:rPr lang="en-AU" dirty="0" smtClean="0"/>
              <a:t>approach</a:t>
            </a:r>
            <a:r>
              <a:rPr lang="en-US" dirty="0" smtClean="0"/>
              <a:t>’</a:t>
            </a:r>
            <a:endParaRPr lang="en-AU" sz="2000" dirty="0" smtClean="0"/>
          </a:p>
          <a:p>
            <a:pPr algn="r">
              <a:buFont typeface="Arial" charset="0"/>
              <a:buNone/>
            </a:pPr>
            <a:endParaRPr lang="en-US" dirty="0" smtClean="0"/>
          </a:p>
          <a:p>
            <a:pPr>
              <a:buFont typeface="Arial" charset="0"/>
              <a:buNone/>
            </a:pPr>
            <a:endParaRPr lang="en-US"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1395</TotalTime>
  <Words>2686</Words>
  <Application>Microsoft Office PowerPoint</Application>
  <PresentationFormat>On-screen Show (4:3)</PresentationFormat>
  <Paragraphs>387</Paragraphs>
  <Slides>86</Slides>
  <Notes>37</Notes>
  <HiddenSlides>0</HiddenSlides>
  <MMClips>0</MMClips>
  <ScaleCrop>false</ScaleCrop>
  <HeadingPairs>
    <vt:vector size="4" baseType="variant">
      <vt:variant>
        <vt:lpstr>Theme</vt:lpstr>
      </vt:variant>
      <vt:variant>
        <vt:i4>1</vt:i4>
      </vt:variant>
      <vt:variant>
        <vt:lpstr>Slide Titles</vt:lpstr>
      </vt:variant>
      <vt:variant>
        <vt:i4>86</vt:i4>
      </vt:variant>
    </vt:vector>
  </HeadingPairs>
  <TitlesOfParts>
    <vt:vector size="87" baseType="lpstr">
      <vt:lpstr>Office Theme</vt:lpstr>
      <vt:lpstr>PowerPoint Presentation</vt:lpstr>
      <vt:lpstr>Housekeeping</vt:lpstr>
      <vt:lpstr>Objectives</vt:lpstr>
      <vt:lpstr>Contribute to skills assessment</vt:lpstr>
      <vt:lpstr>You may be expected to carry out observations in the following settings:</vt:lpstr>
      <vt:lpstr>Ascertain these core skills and competencies:</vt:lpstr>
      <vt:lpstr>Ascertain these core skills and competencies:</vt:lpstr>
      <vt:lpstr>Person-centred approach</vt:lpstr>
      <vt:lpstr> The client’s rights: </vt:lpstr>
      <vt:lpstr> The client’s dignity: </vt:lpstr>
      <vt:lpstr> The following may assist communication: </vt:lpstr>
      <vt:lpstr> Activity  </vt:lpstr>
      <vt:lpstr>Contribute to skills assessment</vt:lpstr>
      <vt:lpstr>Relevant support may include:</vt:lpstr>
      <vt:lpstr>Relevant support may include:</vt:lpstr>
      <vt:lpstr>How might they be engaged in the assessment process?</vt:lpstr>
      <vt:lpstr>How might they be engaged in the assessment process?</vt:lpstr>
      <vt:lpstr> When might it be appropriate support their engagement? </vt:lpstr>
      <vt:lpstr> Activity 1B  </vt:lpstr>
      <vt:lpstr>Contribute to skills assessment</vt:lpstr>
      <vt:lpstr> Observing set tasks </vt:lpstr>
      <vt:lpstr> The importance of accuracy and objectivity </vt:lpstr>
      <vt:lpstr> Activity 1C  </vt:lpstr>
      <vt:lpstr>Contribute to skills assessment</vt:lpstr>
      <vt:lpstr>Skill development may be in:</vt:lpstr>
      <vt:lpstr> What changes are likely to impact skill development and maintenance?  </vt:lpstr>
      <vt:lpstr>What changes are likely to impact skill development and maintenance?</vt:lpstr>
      <vt:lpstr> Activity 1D </vt:lpstr>
      <vt:lpstr>Assist with ongoing skills development according to individualised plan</vt:lpstr>
      <vt:lpstr> Encouraging active engagement in all living activities </vt:lpstr>
      <vt:lpstr>What living activities may be relevant?</vt:lpstr>
      <vt:lpstr>What living activities may be relevant?</vt:lpstr>
      <vt:lpstr> Discuss activities, including:  </vt:lpstr>
      <vt:lpstr> Activity 2A  </vt:lpstr>
      <vt:lpstr>Assist with ongoing skills development according to individualised plan</vt:lpstr>
      <vt:lpstr> These essential skills should be learned: </vt:lpstr>
      <vt:lpstr>The social model of disability</vt:lpstr>
      <vt:lpstr>Practices which focus on the individual</vt:lpstr>
      <vt:lpstr> Activity 2B  </vt:lpstr>
      <vt:lpstr>Assist with ongoing skills development according to individualised plan</vt:lpstr>
      <vt:lpstr>Identify strengths </vt:lpstr>
      <vt:lpstr>Approaches to identifying strengths</vt:lpstr>
      <vt:lpstr> Activity 2C  </vt:lpstr>
      <vt:lpstr>Assist with ongoing skills development according to individualised plan</vt:lpstr>
      <vt:lpstr>Resources to compliment strengths </vt:lpstr>
      <vt:lpstr> Activity 2D  </vt:lpstr>
      <vt:lpstr>Assist with ongoing skills development according to individualised plan</vt:lpstr>
      <vt:lpstr> What kind of support mobilises strengths? </vt:lpstr>
      <vt:lpstr>Different methods of encouraging initiative:</vt:lpstr>
      <vt:lpstr> Activity 2E  </vt:lpstr>
      <vt:lpstr>Assist with ongoing skills development according to individualised plan</vt:lpstr>
      <vt:lpstr>Providing feedback</vt:lpstr>
      <vt:lpstr> Providing appropriate and constructive information </vt:lpstr>
      <vt:lpstr> Activity 2F  </vt:lpstr>
      <vt:lpstr>Assist with ongoing skills development according to individualised plan</vt:lpstr>
      <vt:lpstr>Difficulty in implementing the plan</vt:lpstr>
      <vt:lpstr> Remember that relevant others are wide-ranging and may include:  </vt:lpstr>
      <vt:lpstr>Remember that relevant others are wide-ranging and may include:</vt:lpstr>
      <vt:lpstr> Activity 2G  </vt:lpstr>
      <vt:lpstr>Assist with ongoing skills development according to individualised plan</vt:lpstr>
      <vt:lpstr> Most people are happy to do activities as long as they have: </vt:lpstr>
      <vt:lpstr>Monitoring engagement</vt:lpstr>
      <vt:lpstr> What information might you monitor/review? </vt:lpstr>
      <vt:lpstr> Activity 2H  </vt:lpstr>
      <vt:lpstr>Support incidental learning opportunities to enhance skills development </vt:lpstr>
      <vt:lpstr>What is incidental learning?</vt:lpstr>
      <vt:lpstr>The impact of incidental learning</vt:lpstr>
      <vt:lpstr>Informal learning opportunities</vt:lpstr>
      <vt:lpstr>Learning strategies within informal learning opportunities:</vt:lpstr>
      <vt:lpstr>Policies and procedures</vt:lpstr>
      <vt:lpstr> Activity 3A   </vt:lpstr>
      <vt:lpstr>Support incidental learning opportunities to enhance skills development </vt:lpstr>
      <vt:lpstr>Learning strategies</vt:lpstr>
      <vt:lpstr> Activity 3B  </vt:lpstr>
      <vt:lpstr>Support incidental learning opportunities to enhance skills development </vt:lpstr>
      <vt:lpstr>Withdrawing support</vt:lpstr>
      <vt:lpstr> Activity  </vt:lpstr>
      <vt:lpstr>Complete documentation</vt:lpstr>
      <vt:lpstr> You may report the following information: </vt:lpstr>
      <vt:lpstr> Your documentation should be: </vt:lpstr>
      <vt:lpstr>Legal requirements</vt:lpstr>
      <vt:lpstr> Activity  </vt:lpstr>
      <vt:lpstr> Skills and Knowledge Activity </vt:lpstr>
      <vt:lpstr>Major Activity</vt:lpstr>
      <vt:lpstr>Summary and Feedback</vt:lpstr>
      <vt:lpstr>Congratulations!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Tom;Chloe</dc:creator>
  <cp:lastModifiedBy>Tom</cp:lastModifiedBy>
  <cp:revision>251</cp:revision>
  <dcterms:created xsi:type="dcterms:W3CDTF">2011-08-26T06:48:04Z</dcterms:created>
  <dcterms:modified xsi:type="dcterms:W3CDTF">2015-10-02T16:23:45Z</dcterms:modified>
</cp:coreProperties>
</file>