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9"/>
  </p:notesMasterIdLst>
  <p:sldIdLst>
    <p:sldId id="257" r:id="rId2"/>
    <p:sldId id="258" r:id="rId3"/>
    <p:sldId id="412" r:id="rId4"/>
    <p:sldId id="309" r:id="rId5"/>
    <p:sldId id="420" r:id="rId6"/>
    <p:sldId id="421" r:id="rId7"/>
    <p:sldId id="345" r:id="rId8"/>
    <p:sldId id="346" r:id="rId9"/>
    <p:sldId id="379" r:id="rId10"/>
    <p:sldId id="380" r:id="rId11"/>
    <p:sldId id="347" r:id="rId12"/>
    <p:sldId id="381" r:id="rId13"/>
    <p:sldId id="382" r:id="rId14"/>
    <p:sldId id="383" r:id="rId15"/>
    <p:sldId id="349" r:id="rId16"/>
    <p:sldId id="348" r:id="rId17"/>
    <p:sldId id="428" r:id="rId18"/>
    <p:sldId id="429" r:id="rId19"/>
    <p:sldId id="385" r:id="rId20"/>
    <p:sldId id="386" r:id="rId21"/>
    <p:sldId id="387" r:id="rId22"/>
    <p:sldId id="430" r:id="rId23"/>
    <p:sldId id="353" r:id="rId24"/>
    <p:sldId id="354" r:id="rId25"/>
    <p:sldId id="389" r:id="rId26"/>
    <p:sldId id="390" r:id="rId27"/>
    <p:sldId id="355" r:id="rId28"/>
    <p:sldId id="356" r:id="rId29"/>
    <p:sldId id="357" r:id="rId30"/>
    <p:sldId id="391" r:id="rId31"/>
    <p:sldId id="392" r:id="rId32"/>
    <p:sldId id="393" r:id="rId33"/>
    <p:sldId id="394" r:id="rId34"/>
    <p:sldId id="395" r:id="rId35"/>
    <p:sldId id="431" r:id="rId36"/>
    <p:sldId id="397" r:id="rId37"/>
    <p:sldId id="359" r:id="rId38"/>
    <p:sldId id="358" r:id="rId39"/>
    <p:sldId id="398" r:id="rId40"/>
    <p:sldId id="399" r:id="rId41"/>
    <p:sldId id="400" r:id="rId42"/>
    <p:sldId id="361" r:id="rId43"/>
    <p:sldId id="360" r:id="rId44"/>
    <p:sldId id="362" r:id="rId45"/>
    <p:sldId id="363" r:id="rId46"/>
    <p:sldId id="364" r:id="rId47"/>
    <p:sldId id="365" r:id="rId48"/>
    <p:sldId id="401" r:id="rId49"/>
    <p:sldId id="402" r:id="rId50"/>
    <p:sldId id="403" r:id="rId51"/>
    <p:sldId id="404" r:id="rId52"/>
    <p:sldId id="367" r:id="rId53"/>
    <p:sldId id="366" r:id="rId54"/>
    <p:sldId id="424" r:id="rId55"/>
    <p:sldId id="425" r:id="rId56"/>
    <p:sldId id="426" r:id="rId57"/>
    <p:sldId id="427" r:id="rId58"/>
    <p:sldId id="423" r:id="rId59"/>
    <p:sldId id="422" r:id="rId60"/>
    <p:sldId id="368" r:id="rId61"/>
    <p:sldId id="418" r:id="rId62"/>
    <p:sldId id="370" r:id="rId63"/>
    <p:sldId id="371" r:id="rId64"/>
    <p:sldId id="373" r:id="rId65"/>
    <p:sldId id="372" r:id="rId66"/>
    <p:sldId id="405" r:id="rId67"/>
    <p:sldId id="374" r:id="rId68"/>
    <p:sldId id="406" r:id="rId69"/>
    <p:sldId id="407" r:id="rId70"/>
    <p:sldId id="375" r:id="rId71"/>
    <p:sldId id="376" r:id="rId72"/>
    <p:sldId id="408" r:id="rId73"/>
    <p:sldId id="419" r:id="rId74"/>
    <p:sldId id="416" r:id="rId75"/>
    <p:sldId id="417" r:id="rId76"/>
    <p:sldId id="414" r:id="rId77"/>
    <p:sldId id="415" r:id="rId7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4660"/>
  </p:normalViewPr>
  <p:slideViewPr>
    <p:cSldViewPr>
      <p:cViewPr>
        <p:scale>
          <a:sx n="60" d="100"/>
          <a:sy n="60" d="100"/>
        </p:scale>
        <p:origin x="-1626" y="-27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notesMaster" Target="notesMasters/notesMaster1.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heme" Target="theme/theme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diagrams/colors1.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24EEF45-CF1A-4C52-B123-D5C75E3EFD8F}" type="doc">
      <dgm:prSet loTypeId="urn:microsoft.com/office/officeart/2005/8/layout/process2" loCatId="process" qsTypeId="urn:microsoft.com/office/officeart/2005/8/quickstyle/3d3" qsCatId="3D" csTypeId="urn:microsoft.com/office/officeart/2005/8/colors/accent2_2" csCatId="accent2" phldr="1"/>
      <dgm:spPr/>
      <dgm:t>
        <a:bodyPr/>
        <a:lstStyle/>
        <a:p>
          <a:endParaRPr lang="en-AU"/>
        </a:p>
      </dgm:t>
    </dgm:pt>
    <dgm:pt modelId="{8D497A7B-1D36-47D5-B950-44CC58E4A632}">
      <dgm:prSet phldrT="[Text]" custT="1"/>
      <dgm:spPr/>
      <dgm:t>
        <a:bodyPr/>
        <a:lstStyle/>
        <a:p>
          <a:r>
            <a:rPr lang="en-AU" sz="1200" b="1"/>
            <a:t>CONTENTS</a:t>
          </a:r>
        </a:p>
      </dgm:t>
    </dgm:pt>
    <dgm:pt modelId="{706D27F1-500D-4A98-BC07-744713A2A771}" type="parTrans" cxnId="{290FC342-E62C-450C-B7BD-5FEAE15A9E14}">
      <dgm:prSet/>
      <dgm:spPr/>
      <dgm:t>
        <a:bodyPr/>
        <a:lstStyle/>
        <a:p>
          <a:endParaRPr lang="en-AU"/>
        </a:p>
      </dgm:t>
    </dgm:pt>
    <dgm:pt modelId="{16590F1B-5E8C-4AAA-8E1B-9E592EF0634A}" type="sibTrans" cxnId="{290FC342-E62C-450C-B7BD-5FEAE15A9E14}">
      <dgm:prSet/>
      <dgm:spPr/>
      <dgm:t>
        <a:bodyPr/>
        <a:lstStyle/>
        <a:p>
          <a:endParaRPr lang="en-AU"/>
        </a:p>
      </dgm:t>
    </dgm:pt>
    <dgm:pt modelId="{99AF760E-2174-4636-97E9-DD2D7DCFCDB0}">
      <dgm:prSet phldrT="[Text]"/>
      <dgm:spPr/>
      <dgm:t>
        <a:bodyPr/>
        <a:lstStyle/>
        <a:p>
          <a:r>
            <a:rPr lang="en-AU" b="1"/>
            <a:t>The Business</a:t>
          </a:r>
        </a:p>
      </dgm:t>
    </dgm:pt>
    <dgm:pt modelId="{37098CD7-15C5-4157-8BA6-365D4378EFC1}" type="parTrans" cxnId="{432E9E89-4EC0-47AD-A5EE-E49F25AEE0D4}">
      <dgm:prSet/>
      <dgm:spPr/>
      <dgm:t>
        <a:bodyPr/>
        <a:lstStyle/>
        <a:p>
          <a:endParaRPr lang="en-AU"/>
        </a:p>
      </dgm:t>
    </dgm:pt>
    <dgm:pt modelId="{7A67454C-C8B1-4BB6-8EE7-A453A33CB3ED}" type="sibTrans" cxnId="{432E9E89-4EC0-47AD-A5EE-E49F25AEE0D4}">
      <dgm:prSet/>
      <dgm:spPr/>
      <dgm:t>
        <a:bodyPr/>
        <a:lstStyle/>
        <a:p>
          <a:endParaRPr lang="en-AU"/>
        </a:p>
      </dgm:t>
    </dgm:pt>
    <dgm:pt modelId="{3CA23EA2-F75D-4175-AB47-2548F71980DD}">
      <dgm:prSet phldrT="[Text]"/>
      <dgm:spPr/>
      <dgm:t>
        <a:bodyPr/>
        <a:lstStyle/>
        <a:p>
          <a:r>
            <a:rPr lang="en-AU" b="1"/>
            <a:t>The Market</a:t>
          </a:r>
        </a:p>
      </dgm:t>
    </dgm:pt>
    <dgm:pt modelId="{E106068B-8BE4-4F48-8EAF-2B3F3B2DC987}" type="parTrans" cxnId="{F6FA60AB-7A2C-412B-8DAF-DCB9D97929A6}">
      <dgm:prSet/>
      <dgm:spPr/>
      <dgm:t>
        <a:bodyPr/>
        <a:lstStyle/>
        <a:p>
          <a:endParaRPr lang="en-AU"/>
        </a:p>
      </dgm:t>
    </dgm:pt>
    <dgm:pt modelId="{AA26AC6D-24E5-435A-B61D-1FA61FC5939B}" type="sibTrans" cxnId="{F6FA60AB-7A2C-412B-8DAF-DCB9D97929A6}">
      <dgm:prSet/>
      <dgm:spPr/>
      <dgm:t>
        <a:bodyPr/>
        <a:lstStyle/>
        <a:p>
          <a:endParaRPr lang="en-AU"/>
        </a:p>
      </dgm:t>
    </dgm:pt>
    <dgm:pt modelId="{7C207ADD-CB04-49F7-9FEA-F6071932C0C3}">
      <dgm:prSet custT="1"/>
      <dgm:spPr/>
      <dgm:t>
        <a:bodyPr/>
        <a:lstStyle/>
        <a:p>
          <a:r>
            <a:rPr lang="en-AU" sz="1200"/>
            <a:t>Business Plan Summary </a:t>
          </a:r>
        </a:p>
      </dgm:t>
    </dgm:pt>
    <dgm:pt modelId="{D488BB71-B3B8-4A27-9EAE-CEA26C059EB1}" type="parTrans" cxnId="{AC080F12-5861-4CFB-BCE2-FF517B01C0F9}">
      <dgm:prSet/>
      <dgm:spPr/>
      <dgm:t>
        <a:bodyPr/>
        <a:lstStyle/>
        <a:p>
          <a:endParaRPr lang="en-AU"/>
        </a:p>
      </dgm:t>
    </dgm:pt>
    <dgm:pt modelId="{60B18F84-CFD9-4B13-ADD7-8AEE263819C1}" type="sibTrans" cxnId="{AC080F12-5861-4CFB-BCE2-FF517B01C0F9}">
      <dgm:prSet/>
      <dgm:spPr/>
      <dgm:t>
        <a:bodyPr/>
        <a:lstStyle/>
        <a:p>
          <a:endParaRPr lang="en-AU"/>
        </a:p>
      </dgm:t>
    </dgm:pt>
    <dgm:pt modelId="{A88C8510-B0AD-4E66-BD87-B242B1DA5183}">
      <dgm:prSet phldrT="[Text]"/>
      <dgm:spPr/>
      <dgm:t>
        <a:bodyPr/>
        <a:lstStyle/>
        <a:p>
          <a:r>
            <a:rPr lang="en-AU" b="1"/>
            <a:t>The Future</a:t>
          </a:r>
        </a:p>
      </dgm:t>
    </dgm:pt>
    <dgm:pt modelId="{F7746035-3380-4DAB-8E9C-07C50B80F763}" type="parTrans" cxnId="{E2CFB16F-2C3A-4750-974B-B79B7631A59C}">
      <dgm:prSet/>
      <dgm:spPr/>
      <dgm:t>
        <a:bodyPr/>
        <a:lstStyle/>
        <a:p>
          <a:endParaRPr lang="en-AU"/>
        </a:p>
      </dgm:t>
    </dgm:pt>
    <dgm:pt modelId="{71F63108-C42B-4241-A48F-ED2555F9F9B9}" type="sibTrans" cxnId="{E2CFB16F-2C3A-4750-974B-B79B7631A59C}">
      <dgm:prSet/>
      <dgm:spPr/>
      <dgm:t>
        <a:bodyPr/>
        <a:lstStyle/>
        <a:p>
          <a:endParaRPr lang="en-AU"/>
        </a:p>
      </dgm:t>
    </dgm:pt>
    <dgm:pt modelId="{72DB2F39-4E48-42CB-B2D2-691CA9AB66F7}">
      <dgm:prSet phldrT="[Text]"/>
      <dgm:spPr/>
      <dgm:t>
        <a:bodyPr/>
        <a:lstStyle/>
        <a:p>
          <a:r>
            <a:rPr lang="en-AU" b="1"/>
            <a:t>Finances</a:t>
          </a:r>
        </a:p>
      </dgm:t>
    </dgm:pt>
    <dgm:pt modelId="{5ABE64E5-7219-44DA-B9AB-101D7EDE0F7E}" type="parTrans" cxnId="{D12F4CBC-BA49-4F17-BB78-05C7AB7DD695}">
      <dgm:prSet/>
      <dgm:spPr/>
      <dgm:t>
        <a:bodyPr/>
        <a:lstStyle/>
        <a:p>
          <a:endParaRPr lang="en-AU"/>
        </a:p>
      </dgm:t>
    </dgm:pt>
    <dgm:pt modelId="{60E4C9C0-6958-478A-A143-14BCB0F7393D}" type="sibTrans" cxnId="{D12F4CBC-BA49-4F17-BB78-05C7AB7DD695}">
      <dgm:prSet/>
      <dgm:spPr/>
      <dgm:t>
        <a:bodyPr/>
        <a:lstStyle/>
        <a:p>
          <a:endParaRPr lang="en-AU"/>
        </a:p>
      </dgm:t>
    </dgm:pt>
    <dgm:pt modelId="{15292EA5-F284-4A80-B266-A068C6391B65}" type="pres">
      <dgm:prSet presAssocID="{D24EEF45-CF1A-4C52-B123-D5C75E3EFD8F}" presName="linearFlow" presStyleCnt="0">
        <dgm:presLayoutVars>
          <dgm:resizeHandles val="exact"/>
        </dgm:presLayoutVars>
      </dgm:prSet>
      <dgm:spPr/>
      <dgm:t>
        <a:bodyPr/>
        <a:lstStyle/>
        <a:p>
          <a:endParaRPr lang="en-AU"/>
        </a:p>
      </dgm:t>
    </dgm:pt>
    <dgm:pt modelId="{923E8498-3F8E-4B90-8C6C-3297D4A134E2}" type="pres">
      <dgm:prSet presAssocID="{8D497A7B-1D36-47D5-B950-44CC58E4A632}" presName="node" presStyleLbl="node1" presStyleIdx="0" presStyleCnt="6">
        <dgm:presLayoutVars>
          <dgm:bulletEnabled val="1"/>
        </dgm:presLayoutVars>
      </dgm:prSet>
      <dgm:spPr/>
      <dgm:t>
        <a:bodyPr/>
        <a:lstStyle/>
        <a:p>
          <a:endParaRPr lang="en-AU"/>
        </a:p>
      </dgm:t>
    </dgm:pt>
    <dgm:pt modelId="{028FC5EC-7CE4-4FDC-BCA5-F263D19D0E4A}" type="pres">
      <dgm:prSet presAssocID="{16590F1B-5E8C-4AAA-8E1B-9E592EF0634A}" presName="sibTrans" presStyleLbl="sibTrans2D1" presStyleIdx="0" presStyleCnt="5"/>
      <dgm:spPr/>
      <dgm:t>
        <a:bodyPr/>
        <a:lstStyle/>
        <a:p>
          <a:endParaRPr lang="en-AU"/>
        </a:p>
      </dgm:t>
    </dgm:pt>
    <dgm:pt modelId="{49CEB38E-7F53-435C-9C86-B5BFD6D3D5EB}" type="pres">
      <dgm:prSet presAssocID="{16590F1B-5E8C-4AAA-8E1B-9E592EF0634A}" presName="connectorText" presStyleLbl="sibTrans2D1" presStyleIdx="0" presStyleCnt="5"/>
      <dgm:spPr/>
      <dgm:t>
        <a:bodyPr/>
        <a:lstStyle/>
        <a:p>
          <a:endParaRPr lang="en-AU"/>
        </a:p>
      </dgm:t>
    </dgm:pt>
    <dgm:pt modelId="{8BAC9D34-2EEF-433F-B797-21EF0724927E}" type="pres">
      <dgm:prSet presAssocID="{7C207ADD-CB04-49F7-9FEA-F6071932C0C3}" presName="node" presStyleLbl="node1" presStyleIdx="1" presStyleCnt="6" custScaleX="103251" custScaleY="130125">
        <dgm:presLayoutVars>
          <dgm:bulletEnabled val="1"/>
        </dgm:presLayoutVars>
      </dgm:prSet>
      <dgm:spPr/>
      <dgm:t>
        <a:bodyPr/>
        <a:lstStyle/>
        <a:p>
          <a:endParaRPr lang="en-AU"/>
        </a:p>
      </dgm:t>
    </dgm:pt>
    <dgm:pt modelId="{79072481-8A3C-4E05-B1AB-7E2429312720}" type="pres">
      <dgm:prSet presAssocID="{60B18F84-CFD9-4B13-ADD7-8AEE263819C1}" presName="sibTrans" presStyleLbl="sibTrans2D1" presStyleIdx="1" presStyleCnt="5"/>
      <dgm:spPr/>
      <dgm:t>
        <a:bodyPr/>
        <a:lstStyle/>
        <a:p>
          <a:endParaRPr lang="en-AU"/>
        </a:p>
      </dgm:t>
    </dgm:pt>
    <dgm:pt modelId="{02CF7DEA-A123-427F-B67E-B582416D368A}" type="pres">
      <dgm:prSet presAssocID="{60B18F84-CFD9-4B13-ADD7-8AEE263819C1}" presName="connectorText" presStyleLbl="sibTrans2D1" presStyleIdx="1" presStyleCnt="5"/>
      <dgm:spPr/>
      <dgm:t>
        <a:bodyPr/>
        <a:lstStyle/>
        <a:p>
          <a:endParaRPr lang="en-AU"/>
        </a:p>
      </dgm:t>
    </dgm:pt>
    <dgm:pt modelId="{19C19973-8E50-4F74-A48D-F62987D40274}" type="pres">
      <dgm:prSet presAssocID="{99AF760E-2174-4636-97E9-DD2D7DCFCDB0}" presName="node" presStyleLbl="node1" presStyleIdx="2" presStyleCnt="6">
        <dgm:presLayoutVars>
          <dgm:bulletEnabled val="1"/>
        </dgm:presLayoutVars>
      </dgm:prSet>
      <dgm:spPr/>
      <dgm:t>
        <a:bodyPr/>
        <a:lstStyle/>
        <a:p>
          <a:endParaRPr lang="en-AU"/>
        </a:p>
      </dgm:t>
    </dgm:pt>
    <dgm:pt modelId="{1F737F4A-0DEB-4AD2-B872-A6CC2A7939C5}" type="pres">
      <dgm:prSet presAssocID="{7A67454C-C8B1-4BB6-8EE7-A453A33CB3ED}" presName="sibTrans" presStyleLbl="sibTrans2D1" presStyleIdx="2" presStyleCnt="5"/>
      <dgm:spPr/>
      <dgm:t>
        <a:bodyPr/>
        <a:lstStyle/>
        <a:p>
          <a:endParaRPr lang="en-AU"/>
        </a:p>
      </dgm:t>
    </dgm:pt>
    <dgm:pt modelId="{5BB6CC0F-5D2B-495E-A599-798EF85ACD27}" type="pres">
      <dgm:prSet presAssocID="{7A67454C-C8B1-4BB6-8EE7-A453A33CB3ED}" presName="connectorText" presStyleLbl="sibTrans2D1" presStyleIdx="2" presStyleCnt="5"/>
      <dgm:spPr/>
      <dgm:t>
        <a:bodyPr/>
        <a:lstStyle/>
        <a:p>
          <a:endParaRPr lang="en-AU"/>
        </a:p>
      </dgm:t>
    </dgm:pt>
    <dgm:pt modelId="{79F34D65-7D3C-4D1F-B763-530FE54D83C8}" type="pres">
      <dgm:prSet presAssocID="{3CA23EA2-F75D-4175-AB47-2548F71980DD}" presName="node" presStyleLbl="node1" presStyleIdx="3" presStyleCnt="6">
        <dgm:presLayoutVars>
          <dgm:bulletEnabled val="1"/>
        </dgm:presLayoutVars>
      </dgm:prSet>
      <dgm:spPr/>
      <dgm:t>
        <a:bodyPr/>
        <a:lstStyle/>
        <a:p>
          <a:endParaRPr lang="en-AU"/>
        </a:p>
      </dgm:t>
    </dgm:pt>
    <dgm:pt modelId="{F24906F5-D797-41A0-BABC-32383B035C29}" type="pres">
      <dgm:prSet presAssocID="{AA26AC6D-24E5-435A-B61D-1FA61FC5939B}" presName="sibTrans" presStyleLbl="sibTrans2D1" presStyleIdx="3" presStyleCnt="5"/>
      <dgm:spPr/>
      <dgm:t>
        <a:bodyPr/>
        <a:lstStyle/>
        <a:p>
          <a:endParaRPr lang="en-AU"/>
        </a:p>
      </dgm:t>
    </dgm:pt>
    <dgm:pt modelId="{0D03DE1A-645E-4876-B2A4-7365F9FA3FA8}" type="pres">
      <dgm:prSet presAssocID="{AA26AC6D-24E5-435A-B61D-1FA61FC5939B}" presName="connectorText" presStyleLbl="sibTrans2D1" presStyleIdx="3" presStyleCnt="5"/>
      <dgm:spPr/>
      <dgm:t>
        <a:bodyPr/>
        <a:lstStyle/>
        <a:p>
          <a:endParaRPr lang="en-AU"/>
        </a:p>
      </dgm:t>
    </dgm:pt>
    <dgm:pt modelId="{8C868C1F-3D93-4C5E-8536-8647F468CD96}" type="pres">
      <dgm:prSet presAssocID="{A88C8510-B0AD-4E66-BD87-B242B1DA5183}" presName="node" presStyleLbl="node1" presStyleIdx="4" presStyleCnt="6">
        <dgm:presLayoutVars>
          <dgm:bulletEnabled val="1"/>
        </dgm:presLayoutVars>
      </dgm:prSet>
      <dgm:spPr/>
      <dgm:t>
        <a:bodyPr/>
        <a:lstStyle/>
        <a:p>
          <a:endParaRPr lang="en-AU"/>
        </a:p>
      </dgm:t>
    </dgm:pt>
    <dgm:pt modelId="{9C486364-B1F4-486A-BB6B-4413BFAACEE1}" type="pres">
      <dgm:prSet presAssocID="{71F63108-C42B-4241-A48F-ED2555F9F9B9}" presName="sibTrans" presStyleLbl="sibTrans2D1" presStyleIdx="4" presStyleCnt="5"/>
      <dgm:spPr/>
      <dgm:t>
        <a:bodyPr/>
        <a:lstStyle/>
        <a:p>
          <a:endParaRPr lang="en-AU"/>
        </a:p>
      </dgm:t>
    </dgm:pt>
    <dgm:pt modelId="{95520E05-F38C-4B6A-B50C-72181B0E2B95}" type="pres">
      <dgm:prSet presAssocID="{71F63108-C42B-4241-A48F-ED2555F9F9B9}" presName="connectorText" presStyleLbl="sibTrans2D1" presStyleIdx="4" presStyleCnt="5"/>
      <dgm:spPr/>
      <dgm:t>
        <a:bodyPr/>
        <a:lstStyle/>
        <a:p>
          <a:endParaRPr lang="en-AU"/>
        </a:p>
      </dgm:t>
    </dgm:pt>
    <dgm:pt modelId="{5CF52474-FF79-414D-BA8B-25CA1ECE1B71}" type="pres">
      <dgm:prSet presAssocID="{72DB2F39-4E48-42CB-B2D2-691CA9AB66F7}" presName="node" presStyleLbl="node1" presStyleIdx="5" presStyleCnt="6">
        <dgm:presLayoutVars>
          <dgm:bulletEnabled val="1"/>
        </dgm:presLayoutVars>
      </dgm:prSet>
      <dgm:spPr/>
      <dgm:t>
        <a:bodyPr/>
        <a:lstStyle/>
        <a:p>
          <a:endParaRPr lang="en-AU"/>
        </a:p>
      </dgm:t>
    </dgm:pt>
  </dgm:ptLst>
  <dgm:cxnLst>
    <dgm:cxn modelId="{E430C632-D11D-40E3-BE89-57AADC0B6912}" type="presOf" srcId="{16590F1B-5E8C-4AAA-8E1B-9E592EF0634A}" destId="{028FC5EC-7CE4-4FDC-BCA5-F263D19D0E4A}" srcOrd="0" destOrd="0" presId="urn:microsoft.com/office/officeart/2005/8/layout/process2"/>
    <dgm:cxn modelId="{F6FA60AB-7A2C-412B-8DAF-DCB9D97929A6}" srcId="{D24EEF45-CF1A-4C52-B123-D5C75E3EFD8F}" destId="{3CA23EA2-F75D-4175-AB47-2548F71980DD}" srcOrd="3" destOrd="0" parTransId="{E106068B-8BE4-4F48-8EAF-2B3F3B2DC987}" sibTransId="{AA26AC6D-24E5-435A-B61D-1FA61FC5939B}"/>
    <dgm:cxn modelId="{F6A6E683-59E3-4575-8C61-ADE9DB23033A}" type="presOf" srcId="{D24EEF45-CF1A-4C52-B123-D5C75E3EFD8F}" destId="{15292EA5-F284-4A80-B266-A068C6391B65}" srcOrd="0" destOrd="0" presId="urn:microsoft.com/office/officeart/2005/8/layout/process2"/>
    <dgm:cxn modelId="{8596BA72-A0B7-4AB6-9709-4DAF44A75EAE}" type="presOf" srcId="{71F63108-C42B-4241-A48F-ED2555F9F9B9}" destId="{95520E05-F38C-4B6A-B50C-72181B0E2B95}" srcOrd="1" destOrd="0" presId="urn:microsoft.com/office/officeart/2005/8/layout/process2"/>
    <dgm:cxn modelId="{290FC342-E62C-450C-B7BD-5FEAE15A9E14}" srcId="{D24EEF45-CF1A-4C52-B123-D5C75E3EFD8F}" destId="{8D497A7B-1D36-47D5-B950-44CC58E4A632}" srcOrd="0" destOrd="0" parTransId="{706D27F1-500D-4A98-BC07-744713A2A771}" sibTransId="{16590F1B-5E8C-4AAA-8E1B-9E592EF0634A}"/>
    <dgm:cxn modelId="{5B6995BB-D3E0-42AD-AEBF-2F32E7DD6191}" type="presOf" srcId="{60B18F84-CFD9-4B13-ADD7-8AEE263819C1}" destId="{79072481-8A3C-4E05-B1AB-7E2429312720}" srcOrd="0" destOrd="0" presId="urn:microsoft.com/office/officeart/2005/8/layout/process2"/>
    <dgm:cxn modelId="{D12F4CBC-BA49-4F17-BB78-05C7AB7DD695}" srcId="{D24EEF45-CF1A-4C52-B123-D5C75E3EFD8F}" destId="{72DB2F39-4E48-42CB-B2D2-691CA9AB66F7}" srcOrd="5" destOrd="0" parTransId="{5ABE64E5-7219-44DA-B9AB-101D7EDE0F7E}" sibTransId="{60E4C9C0-6958-478A-A143-14BCB0F7393D}"/>
    <dgm:cxn modelId="{97C08474-EFD0-4CE5-AD2A-0A24CA92662F}" type="presOf" srcId="{71F63108-C42B-4241-A48F-ED2555F9F9B9}" destId="{9C486364-B1F4-486A-BB6B-4413BFAACEE1}" srcOrd="0" destOrd="0" presId="urn:microsoft.com/office/officeart/2005/8/layout/process2"/>
    <dgm:cxn modelId="{724BEE75-39A0-4046-868C-A4A4A0187BCD}" type="presOf" srcId="{AA26AC6D-24E5-435A-B61D-1FA61FC5939B}" destId="{0D03DE1A-645E-4876-B2A4-7365F9FA3FA8}" srcOrd="1" destOrd="0" presId="urn:microsoft.com/office/officeart/2005/8/layout/process2"/>
    <dgm:cxn modelId="{53642FCD-31FB-4B15-82A2-D6BAC5F76A54}" type="presOf" srcId="{16590F1B-5E8C-4AAA-8E1B-9E592EF0634A}" destId="{49CEB38E-7F53-435C-9C86-B5BFD6D3D5EB}" srcOrd="1" destOrd="0" presId="urn:microsoft.com/office/officeart/2005/8/layout/process2"/>
    <dgm:cxn modelId="{3F0B2C5E-E3DA-45F5-9C0F-DF518A8CFD0F}" type="presOf" srcId="{72DB2F39-4E48-42CB-B2D2-691CA9AB66F7}" destId="{5CF52474-FF79-414D-BA8B-25CA1ECE1B71}" srcOrd="0" destOrd="0" presId="urn:microsoft.com/office/officeart/2005/8/layout/process2"/>
    <dgm:cxn modelId="{AC080F12-5861-4CFB-BCE2-FF517B01C0F9}" srcId="{D24EEF45-CF1A-4C52-B123-D5C75E3EFD8F}" destId="{7C207ADD-CB04-49F7-9FEA-F6071932C0C3}" srcOrd="1" destOrd="0" parTransId="{D488BB71-B3B8-4A27-9EAE-CEA26C059EB1}" sibTransId="{60B18F84-CFD9-4B13-ADD7-8AEE263819C1}"/>
    <dgm:cxn modelId="{BCA5C434-E6A2-4D7D-81CC-77BC6F8B6CB1}" type="presOf" srcId="{7A67454C-C8B1-4BB6-8EE7-A453A33CB3ED}" destId="{1F737F4A-0DEB-4AD2-B872-A6CC2A7939C5}" srcOrd="0" destOrd="0" presId="urn:microsoft.com/office/officeart/2005/8/layout/process2"/>
    <dgm:cxn modelId="{4214501C-4CCA-484A-98E6-BEA476C8D04E}" type="presOf" srcId="{3CA23EA2-F75D-4175-AB47-2548F71980DD}" destId="{79F34D65-7D3C-4D1F-B763-530FE54D83C8}" srcOrd="0" destOrd="0" presId="urn:microsoft.com/office/officeart/2005/8/layout/process2"/>
    <dgm:cxn modelId="{D7EE3C5E-FF74-4D17-9E94-7A258E55F1E6}" type="presOf" srcId="{8D497A7B-1D36-47D5-B950-44CC58E4A632}" destId="{923E8498-3F8E-4B90-8C6C-3297D4A134E2}" srcOrd="0" destOrd="0" presId="urn:microsoft.com/office/officeart/2005/8/layout/process2"/>
    <dgm:cxn modelId="{E2CFB16F-2C3A-4750-974B-B79B7631A59C}" srcId="{D24EEF45-CF1A-4C52-B123-D5C75E3EFD8F}" destId="{A88C8510-B0AD-4E66-BD87-B242B1DA5183}" srcOrd="4" destOrd="0" parTransId="{F7746035-3380-4DAB-8E9C-07C50B80F763}" sibTransId="{71F63108-C42B-4241-A48F-ED2555F9F9B9}"/>
    <dgm:cxn modelId="{A3B5473D-39A2-4D28-B69A-8E12590203EB}" type="presOf" srcId="{7A67454C-C8B1-4BB6-8EE7-A453A33CB3ED}" destId="{5BB6CC0F-5D2B-495E-A599-798EF85ACD27}" srcOrd="1" destOrd="0" presId="urn:microsoft.com/office/officeart/2005/8/layout/process2"/>
    <dgm:cxn modelId="{432E9E89-4EC0-47AD-A5EE-E49F25AEE0D4}" srcId="{D24EEF45-CF1A-4C52-B123-D5C75E3EFD8F}" destId="{99AF760E-2174-4636-97E9-DD2D7DCFCDB0}" srcOrd="2" destOrd="0" parTransId="{37098CD7-15C5-4157-8BA6-365D4378EFC1}" sibTransId="{7A67454C-C8B1-4BB6-8EE7-A453A33CB3ED}"/>
    <dgm:cxn modelId="{C656F379-F152-4869-A21F-3ABB1362739D}" type="presOf" srcId="{99AF760E-2174-4636-97E9-DD2D7DCFCDB0}" destId="{19C19973-8E50-4F74-A48D-F62987D40274}" srcOrd="0" destOrd="0" presId="urn:microsoft.com/office/officeart/2005/8/layout/process2"/>
    <dgm:cxn modelId="{61C18705-8B15-48E6-8E81-DEB1BA1DEE07}" type="presOf" srcId="{AA26AC6D-24E5-435A-B61D-1FA61FC5939B}" destId="{F24906F5-D797-41A0-BABC-32383B035C29}" srcOrd="0" destOrd="0" presId="urn:microsoft.com/office/officeart/2005/8/layout/process2"/>
    <dgm:cxn modelId="{5D758F4F-BCF9-4B72-B778-B9ACB570D2C5}" type="presOf" srcId="{7C207ADD-CB04-49F7-9FEA-F6071932C0C3}" destId="{8BAC9D34-2EEF-433F-B797-21EF0724927E}" srcOrd="0" destOrd="0" presId="urn:microsoft.com/office/officeart/2005/8/layout/process2"/>
    <dgm:cxn modelId="{F811EAB6-5D82-4C73-9E01-9228FB2EAC67}" type="presOf" srcId="{A88C8510-B0AD-4E66-BD87-B242B1DA5183}" destId="{8C868C1F-3D93-4C5E-8536-8647F468CD96}" srcOrd="0" destOrd="0" presId="urn:microsoft.com/office/officeart/2005/8/layout/process2"/>
    <dgm:cxn modelId="{08609A6F-2901-4A57-B5BE-C24277777EE8}" type="presOf" srcId="{60B18F84-CFD9-4B13-ADD7-8AEE263819C1}" destId="{02CF7DEA-A123-427F-B67E-B582416D368A}" srcOrd="1" destOrd="0" presId="urn:microsoft.com/office/officeart/2005/8/layout/process2"/>
    <dgm:cxn modelId="{F314A341-0956-4D63-97D9-681AD920EC3B}" type="presParOf" srcId="{15292EA5-F284-4A80-B266-A068C6391B65}" destId="{923E8498-3F8E-4B90-8C6C-3297D4A134E2}" srcOrd="0" destOrd="0" presId="urn:microsoft.com/office/officeart/2005/8/layout/process2"/>
    <dgm:cxn modelId="{787081E4-7CD9-4708-A8EF-9CB20EF92626}" type="presParOf" srcId="{15292EA5-F284-4A80-B266-A068C6391B65}" destId="{028FC5EC-7CE4-4FDC-BCA5-F263D19D0E4A}" srcOrd="1" destOrd="0" presId="urn:microsoft.com/office/officeart/2005/8/layout/process2"/>
    <dgm:cxn modelId="{2661D849-2A9C-4CA8-AC34-EC40F075FCB5}" type="presParOf" srcId="{028FC5EC-7CE4-4FDC-BCA5-F263D19D0E4A}" destId="{49CEB38E-7F53-435C-9C86-B5BFD6D3D5EB}" srcOrd="0" destOrd="0" presId="urn:microsoft.com/office/officeart/2005/8/layout/process2"/>
    <dgm:cxn modelId="{34D49A53-E8CA-4B1A-9BCE-B1841E8DEC80}" type="presParOf" srcId="{15292EA5-F284-4A80-B266-A068C6391B65}" destId="{8BAC9D34-2EEF-433F-B797-21EF0724927E}" srcOrd="2" destOrd="0" presId="urn:microsoft.com/office/officeart/2005/8/layout/process2"/>
    <dgm:cxn modelId="{208CD01D-2979-4AAD-A930-BA3229A9107E}" type="presParOf" srcId="{15292EA5-F284-4A80-B266-A068C6391B65}" destId="{79072481-8A3C-4E05-B1AB-7E2429312720}" srcOrd="3" destOrd="0" presId="urn:microsoft.com/office/officeart/2005/8/layout/process2"/>
    <dgm:cxn modelId="{A5E7ECB0-DA06-40C3-B51E-87BAA38505F7}" type="presParOf" srcId="{79072481-8A3C-4E05-B1AB-7E2429312720}" destId="{02CF7DEA-A123-427F-B67E-B582416D368A}" srcOrd="0" destOrd="0" presId="urn:microsoft.com/office/officeart/2005/8/layout/process2"/>
    <dgm:cxn modelId="{0E5516BA-847C-483E-8612-941DBD376226}" type="presParOf" srcId="{15292EA5-F284-4A80-B266-A068C6391B65}" destId="{19C19973-8E50-4F74-A48D-F62987D40274}" srcOrd="4" destOrd="0" presId="urn:microsoft.com/office/officeart/2005/8/layout/process2"/>
    <dgm:cxn modelId="{B571D3D3-4471-4A87-80DD-6976A70B9BBA}" type="presParOf" srcId="{15292EA5-F284-4A80-B266-A068C6391B65}" destId="{1F737F4A-0DEB-4AD2-B872-A6CC2A7939C5}" srcOrd="5" destOrd="0" presId="urn:microsoft.com/office/officeart/2005/8/layout/process2"/>
    <dgm:cxn modelId="{0657E76B-305A-422B-B842-F34FFB7BD1FE}" type="presParOf" srcId="{1F737F4A-0DEB-4AD2-B872-A6CC2A7939C5}" destId="{5BB6CC0F-5D2B-495E-A599-798EF85ACD27}" srcOrd="0" destOrd="0" presId="urn:microsoft.com/office/officeart/2005/8/layout/process2"/>
    <dgm:cxn modelId="{2C51099D-8C00-4ADB-8AFD-6957A67F3D28}" type="presParOf" srcId="{15292EA5-F284-4A80-B266-A068C6391B65}" destId="{79F34D65-7D3C-4D1F-B763-530FE54D83C8}" srcOrd="6" destOrd="0" presId="urn:microsoft.com/office/officeart/2005/8/layout/process2"/>
    <dgm:cxn modelId="{CF44E9FA-CF4A-4596-B37B-79F47862F930}" type="presParOf" srcId="{15292EA5-F284-4A80-B266-A068C6391B65}" destId="{F24906F5-D797-41A0-BABC-32383B035C29}" srcOrd="7" destOrd="0" presId="urn:microsoft.com/office/officeart/2005/8/layout/process2"/>
    <dgm:cxn modelId="{0B066B4C-B338-48DF-B78E-D1CFB193C16A}" type="presParOf" srcId="{F24906F5-D797-41A0-BABC-32383B035C29}" destId="{0D03DE1A-645E-4876-B2A4-7365F9FA3FA8}" srcOrd="0" destOrd="0" presId="urn:microsoft.com/office/officeart/2005/8/layout/process2"/>
    <dgm:cxn modelId="{74F4F82C-384C-4F00-B429-8FD8CF9C9431}" type="presParOf" srcId="{15292EA5-F284-4A80-B266-A068C6391B65}" destId="{8C868C1F-3D93-4C5E-8536-8647F468CD96}" srcOrd="8" destOrd="0" presId="urn:microsoft.com/office/officeart/2005/8/layout/process2"/>
    <dgm:cxn modelId="{90323C2B-AC34-445F-B32C-674F4208B6AC}" type="presParOf" srcId="{15292EA5-F284-4A80-B266-A068C6391B65}" destId="{9C486364-B1F4-486A-BB6B-4413BFAACEE1}" srcOrd="9" destOrd="0" presId="urn:microsoft.com/office/officeart/2005/8/layout/process2"/>
    <dgm:cxn modelId="{B0292BAE-FA91-4119-90EC-7227E0C77D61}" type="presParOf" srcId="{9C486364-B1F4-486A-BB6B-4413BFAACEE1}" destId="{95520E05-F38C-4B6A-B50C-72181B0E2B95}" srcOrd="0" destOrd="0" presId="urn:microsoft.com/office/officeart/2005/8/layout/process2"/>
    <dgm:cxn modelId="{65284B6F-BE3E-4E5C-9F90-B35AEAE234C5}" type="presParOf" srcId="{15292EA5-F284-4A80-B266-A068C6391B65}" destId="{5CF52474-FF79-414D-BA8B-25CA1ECE1B71}" srcOrd="10"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24EEF45-CF1A-4C52-B123-D5C75E3EFD8F}" type="doc">
      <dgm:prSet loTypeId="urn:microsoft.com/office/officeart/2005/8/layout/process2" loCatId="process" qsTypeId="urn:microsoft.com/office/officeart/2005/8/quickstyle/3d3" qsCatId="3D" csTypeId="urn:microsoft.com/office/officeart/2005/8/colors/accent2_2" csCatId="accent2" phldr="1"/>
      <dgm:spPr/>
    </dgm:pt>
    <dgm:pt modelId="{8D497A7B-1D36-47D5-B950-44CC58E4A632}">
      <dgm:prSet phldrT="[Text]"/>
      <dgm:spPr/>
      <dgm:t>
        <a:bodyPr/>
        <a:lstStyle/>
        <a:p>
          <a:r>
            <a:rPr lang="en-AU" b="1"/>
            <a:t>THE BUSINESS</a:t>
          </a:r>
        </a:p>
      </dgm:t>
    </dgm:pt>
    <dgm:pt modelId="{706D27F1-500D-4A98-BC07-744713A2A771}" type="parTrans" cxnId="{290FC342-E62C-450C-B7BD-5FEAE15A9E14}">
      <dgm:prSet/>
      <dgm:spPr/>
      <dgm:t>
        <a:bodyPr/>
        <a:lstStyle/>
        <a:p>
          <a:endParaRPr lang="en-AU"/>
        </a:p>
      </dgm:t>
    </dgm:pt>
    <dgm:pt modelId="{16590F1B-5E8C-4AAA-8E1B-9E592EF0634A}" type="sibTrans" cxnId="{290FC342-E62C-450C-B7BD-5FEAE15A9E14}">
      <dgm:prSet/>
      <dgm:spPr/>
      <dgm:t>
        <a:bodyPr/>
        <a:lstStyle/>
        <a:p>
          <a:endParaRPr lang="en-AU"/>
        </a:p>
      </dgm:t>
    </dgm:pt>
    <dgm:pt modelId="{99AF760E-2174-4636-97E9-DD2D7DCFCDB0}">
      <dgm:prSet phldrT="[Text]"/>
      <dgm:spPr/>
      <dgm:t>
        <a:bodyPr/>
        <a:lstStyle/>
        <a:p>
          <a:r>
            <a:rPr lang="en-AU"/>
            <a:t>Risk management</a:t>
          </a:r>
        </a:p>
      </dgm:t>
    </dgm:pt>
    <dgm:pt modelId="{37098CD7-15C5-4157-8BA6-365D4378EFC1}" type="parTrans" cxnId="{432E9E89-4EC0-47AD-A5EE-E49F25AEE0D4}">
      <dgm:prSet/>
      <dgm:spPr/>
      <dgm:t>
        <a:bodyPr/>
        <a:lstStyle/>
        <a:p>
          <a:endParaRPr lang="en-AU"/>
        </a:p>
      </dgm:t>
    </dgm:pt>
    <dgm:pt modelId="{7A67454C-C8B1-4BB6-8EE7-A453A33CB3ED}" type="sibTrans" cxnId="{432E9E89-4EC0-47AD-A5EE-E49F25AEE0D4}">
      <dgm:prSet/>
      <dgm:spPr/>
      <dgm:t>
        <a:bodyPr/>
        <a:lstStyle/>
        <a:p>
          <a:endParaRPr lang="en-AU"/>
        </a:p>
      </dgm:t>
    </dgm:pt>
    <dgm:pt modelId="{3CA23EA2-F75D-4175-AB47-2548F71980DD}">
      <dgm:prSet phldrT="[Text]"/>
      <dgm:spPr/>
      <dgm:t>
        <a:bodyPr/>
        <a:lstStyle/>
        <a:p>
          <a:r>
            <a:rPr lang="en-AU"/>
            <a:t>The Legals </a:t>
          </a:r>
        </a:p>
      </dgm:t>
    </dgm:pt>
    <dgm:pt modelId="{E106068B-8BE4-4F48-8EAF-2B3F3B2DC987}" type="parTrans" cxnId="{F6FA60AB-7A2C-412B-8DAF-DCB9D97929A6}">
      <dgm:prSet/>
      <dgm:spPr/>
      <dgm:t>
        <a:bodyPr/>
        <a:lstStyle/>
        <a:p>
          <a:endParaRPr lang="en-AU"/>
        </a:p>
      </dgm:t>
    </dgm:pt>
    <dgm:pt modelId="{AA26AC6D-24E5-435A-B61D-1FA61FC5939B}" type="sibTrans" cxnId="{F6FA60AB-7A2C-412B-8DAF-DCB9D97929A6}">
      <dgm:prSet/>
      <dgm:spPr/>
      <dgm:t>
        <a:bodyPr/>
        <a:lstStyle/>
        <a:p>
          <a:endParaRPr lang="en-AU"/>
        </a:p>
      </dgm:t>
    </dgm:pt>
    <dgm:pt modelId="{7C207ADD-CB04-49F7-9FEA-F6071932C0C3}">
      <dgm:prSet/>
      <dgm:spPr/>
      <dgm:t>
        <a:bodyPr/>
        <a:lstStyle/>
        <a:p>
          <a:r>
            <a:rPr lang="en-AU"/>
            <a:t>Products/services</a:t>
          </a:r>
        </a:p>
      </dgm:t>
    </dgm:pt>
    <dgm:pt modelId="{D488BB71-B3B8-4A27-9EAE-CEA26C059EB1}" type="parTrans" cxnId="{AC080F12-5861-4CFB-BCE2-FF517B01C0F9}">
      <dgm:prSet/>
      <dgm:spPr/>
      <dgm:t>
        <a:bodyPr/>
        <a:lstStyle/>
        <a:p>
          <a:endParaRPr lang="en-AU"/>
        </a:p>
      </dgm:t>
    </dgm:pt>
    <dgm:pt modelId="{60B18F84-CFD9-4B13-ADD7-8AEE263819C1}" type="sibTrans" cxnId="{AC080F12-5861-4CFB-BCE2-FF517B01C0F9}">
      <dgm:prSet/>
      <dgm:spPr/>
      <dgm:t>
        <a:bodyPr/>
        <a:lstStyle/>
        <a:p>
          <a:endParaRPr lang="en-AU"/>
        </a:p>
      </dgm:t>
    </dgm:pt>
    <dgm:pt modelId="{E3F29F76-CA07-457A-BD62-BF5AFE1CB5A3}">
      <dgm:prSet phldrT="[Text]"/>
      <dgm:spPr/>
      <dgm:t>
        <a:bodyPr/>
        <a:lstStyle/>
        <a:p>
          <a:r>
            <a:rPr lang="en-AU"/>
            <a:t>Organisation chart</a:t>
          </a:r>
          <a:endParaRPr lang="en-AU" b="1"/>
        </a:p>
      </dgm:t>
    </dgm:pt>
    <dgm:pt modelId="{BA1E5450-E2F9-4DCB-9F6A-A3C801159B7C}" type="parTrans" cxnId="{70CEBE34-38FD-4C39-87BC-EEBCAB663EEE}">
      <dgm:prSet/>
      <dgm:spPr/>
      <dgm:t>
        <a:bodyPr/>
        <a:lstStyle/>
        <a:p>
          <a:endParaRPr lang="en-AU"/>
        </a:p>
      </dgm:t>
    </dgm:pt>
    <dgm:pt modelId="{449593BD-3228-4F21-A72D-A4DB18053516}" type="sibTrans" cxnId="{70CEBE34-38FD-4C39-87BC-EEBCAB663EEE}">
      <dgm:prSet/>
      <dgm:spPr/>
      <dgm:t>
        <a:bodyPr/>
        <a:lstStyle/>
        <a:p>
          <a:endParaRPr lang="en-AU"/>
        </a:p>
      </dgm:t>
    </dgm:pt>
    <dgm:pt modelId="{15292EA5-F284-4A80-B266-A068C6391B65}" type="pres">
      <dgm:prSet presAssocID="{D24EEF45-CF1A-4C52-B123-D5C75E3EFD8F}" presName="linearFlow" presStyleCnt="0">
        <dgm:presLayoutVars>
          <dgm:resizeHandles val="exact"/>
        </dgm:presLayoutVars>
      </dgm:prSet>
      <dgm:spPr/>
    </dgm:pt>
    <dgm:pt modelId="{923E8498-3F8E-4B90-8C6C-3297D4A134E2}" type="pres">
      <dgm:prSet presAssocID="{8D497A7B-1D36-47D5-B950-44CC58E4A632}" presName="node" presStyleLbl="node1" presStyleIdx="0" presStyleCnt="5">
        <dgm:presLayoutVars>
          <dgm:bulletEnabled val="1"/>
        </dgm:presLayoutVars>
      </dgm:prSet>
      <dgm:spPr/>
      <dgm:t>
        <a:bodyPr/>
        <a:lstStyle/>
        <a:p>
          <a:endParaRPr lang="en-AU"/>
        </a:p>
      </dgm:t>
    </dgm:pt>
    <dgm:pt modelId="{028FC5EC-7CE4-4FDC-BCA5-F263D19D0E4A}" type="pres">
      <dgm:prSet presAssocID="{16590F1B-5E8C-4AAA-8E1B-9E592EF0634A}" presName="sibTrans" presStyleLbl="sibTrans2D1" presStyleIdx="0" presStyleCnt="4"/>
      <dgm:spPr/>
      <dgm:t>
        <a:bodyPr/>
        <a:lstStyle/>
        <a:p>
          <a:endParaRPr lang="en-AU"/>
        </a:p>
      </dgm:t>
    </dgm:pt>
    <dgm:pt modelId="{49CEB38E-7F53-435C-9C86-B5BFD6D3D5EB}" type="pres">
      <dgm:prSet presAssocID="{16590F1B-5E8C-4AAA-8E1B-9E592EF0634A}" presName="connectorText" presStyleLbl="sibTrans2D1" presStyleIdx="0" presStyleCnt="4"/>
      <dgm:spPr/>
      <dgm:t>
        <a:bodyPr/>
        <a:lstStyle/>
        <a:p>
          <a:endParaRPr lang="en-AU"/>
        </a:p>
      </dgm:t>
    </dgm:pt>
    <dgm:pt modelId="{47B38144-71B4-4827-B011-6D82730E7432}" type="pres">
      <dgm:prSet presAssocID="{E3F29F76-CA07-457A-BD62-BF5AFE1CB5A3}" presName="node" presStyleLbl="node1" presStyleIdx="1" presStyleCnt="5">
        <dgm:presLayoutVars>
          <dgm:bulletEnabled val="1"/>
        </dgm:presLayoutVars>
      </dgm:prSet>
      <dgm:spPr/>
      <dgm:t>
        <a:bodyPr/>
        <a:lstStyle/>
        <a:p>
          <a:endParaRPr lang="en-AU"/>
        </a:p>
      </dgm:t>
    </dgm:pt>
    <dgm:pt modelId="{C0C4DF16-C8E4-4AFC-B657-B0EE84B93C51}" type="pres">
      <dgm:prSet presAssocID="{449593BD-3228-4F21-A72D-A4DB18053516}" presName="sibTrans" presStyleLbl="sibTrans2D1" presStyleIdx="1" presStyleCnt="4"/>
      <dgm:spPr/>
      <dgm:t>
        <a:bodyPr/>
        <a:lstStyle/>
        <a:p>
          <a:endParaRPr lang="en-AU"/>
        </a:p>
      </dgm:t>
    </dgm:pt>
    <dgm:pt modelId="{CB854886-EB8A-416D-9FBF-C4C12BCABCDA}" type="pres">
      <dgm:prSet presAssocID="{449593BD-3228-4F21-A72D-A4DB18053516}" presName="connectorText" presStyleLbl="sibTrans2D1" presStyleIdx="1" presStyleCnt="4"/>
      <dgm:spPr/>
      <dgm:t>
        <a:bodyPr/>
        <a:lstStyle/>
        <a:p>
          <a:endParaRPr lang="en-AU"/>
        </a:p>
      </dgm:t>
    </dgm:pt>
    <dgm:pt modelId="{8BAC9D34-2EEF-433F-B797-21EF0724927E}" type="pres">
      <dgm:prSet presAssocID="{7C207ADD-CB04-49F7-9FEA-F6071932C0C3}" presName="node" presStyleLbl="node1" presStyleIdx="2" presStyleCnt="5">
        <dgm:presLayoutVars>
          <dgm:bulletEnabled val="1"/>
        </dgm:presLayoutVars>
      </dgm:prSet>
      <dgm:spPr/>
      <dgm:t>
        <a:bodyPr/>
        <a:lstStyle/>
        <a:p>
          <a:endParaRPr lang="en-AU"/>
        </a:p>
      </dgm:t>
    </dgm:pt>
    <dgm:pt modelId="{79072481-8A3C-4E05-B1AB-7E2429312720}" type="pres">
      <dgm:prSet presAssocID="{60B18F84-CFD9-4B13-ADD7-8AEE263819C1}" presName="sibTrans" presStyleLbl="sibTrans2D1" presStyleIdx="2" presStyleCnt="4"/>
      <dgm:spPr/>
      <dgm:t>
        <a:bodyPr/>
        <a:lstStyle/>
        <a:p>
          <a:endParaRPr lang="en-AU"/>
        </a:p>
      </dgm:t>
    </dgm:pt>
    <dgm:pt modelId="{02CF7DEA-A123-427F-B67E-B582416D368A}" type="pres">
      <dgm:prSet presAssocID="{60B18F84-CFD9-4B13-ADD7-8AEE263819C1}" presName="connectorText" presStyleLbl="sibTrans2D1" presStyleIdx="2" presStyleCnt="4"/>
      <dgm:spPr/>
      <dgm:t>
        <a:bodyPr/>
        <a:lstStyle/>
        <a:p>
          <a:endParaRPr lang="en-AU"/>
        </a:p>
      </dgm:t>
    </dgm:pt>
    <dgm:pt modelId="{19C19973-8E50-4F74-A48D-F62987D40274}" type="pres">
      <dgm:prSet presAssocID="{99AF760E-2174-4636-97E9-DD2D7DCFCDB0}" presName="node" presStyleLbl="node1" presStyleIdx="3" presStyleCnt="5">
        <dgm:presLayoutVars>
          <dgm:bulletEnabled val="1"/>
        </dgm:presLayoutVars>
      </dgm:prSet>
      <dgm:spPr/>
      <dgm:t>
        <a:bodyPr/>
        <a:lstStyle/>
        <a:p>
          <a:endParaRPr lang="en-AU"/>
        </a:p>
      </dgm:t>
    </dgm:pt>
    <dgm:pt modelId="{1F737F4A-0DEB-4AD2-B872-A6CC2A7939C5}" type="pres">
      <dgm:prSet presAssocID="{7A67454C-C8B1-4BB6-8EE7-A453A33CB3ED}" presName="sibTrans" presStyleLbl="sibTrans2D1" presStyleIdx="3" presStyleCnt="4"/>
      <dgm:spPr/>
      <dgm:t>
        <a:bodyPr/>
        <a:lstStyle/>
        <a:p>
          <a:endParaRPr lang="en-AU"/>
        </a:p>
      </dgm:t>
    </dgm:pt>
    <dgm:pt modelId="{5BB6CC0F-5D2B-495E-A599-798EF85ACD27}" type="pres">
      <dgm:prSet presAssocID="{7A67454C-C8B1-4BB6-8EE7-A453A33CB3ED}" presName="connectorText" presStyleLbl="sibTrans2D1" presStyleIdx="3" presStyleCnt="4"/>
      <dgm:spPr/>
      <dgm:t>
        <a:bodyPr/>
        <a:lstStyle/>
        <a:p>
          <a:endParaRPr lang="en-AU"/>
        </a:p>
      </dgm:t>
    </dgm:pt>
    <dgm:pt modelId="{79F34D65-7D3C-4D1F-B763-530FE54D83C8}" type="pres">
      <dgm:prSet presAssocID="{3CA23EA2-F75D-4175-AB47-2548F71980DD}" presName="node" presStyleLbl="node1" presStyleIdx="4" presStyleCnt="5">
        <dgm:presLayoutVars>
          <dgm:bulletEnabled val="1"/>
        </dgm:presLayoutVars>
      </dgm:prSet>
      <dgm:spPr/>
      <dgm:t>
        <a:bodyPr/>
        <a:lstStyle/>
        <a:p>
          <a:endParaRPr lang="en-AU"/>
        </a:p>
      </dgm:t>
    </dgm:pt>
  </dgm:ptLst>
  <dgm:cxnLst>
    <dgm:cxn modelId="{F6FA60AB-7A2C-412B-8DAF-DCB9D97929A6}" srcId="{D24EEF45-CF1A-4C52-B123-D5C75E3EFD8F}" destId="{3CA23EA2-F75D-4175-AB47-2548F71980DD}" srcOrd="4" destOrd="0" parTransId="{E106068B-8BE4-4F48-8EAF-2B3F3B2DC987}" sibTransId="{AA26AC6D-24E5-435A-B61D-1FA61FC5939B}"/>
    <dgm:cxn modelId="{0B159960-0BC5-4273-AE11-44B852394D27}" type="presOf" srcId="{E3F29F76-CA07-457A-BD62-BF5AFE1CB5A3}" destId="{47B38144-71B4-4827-B011-6D82730E7432}" srcOrd="0" destOrd="0" presId="urn:microsoft.com/office/officeart/2005/8/layout/process2"/>
    <dgm:cxn modelId="{F1B34970-8A57-4DD8-8E28-82F8B2A28E0E}" type="presOf" srcId="{99AF760E-2174-4636-97E9-DD2D7DCFCDB0}" destId="{19C19973-8E50-4F74-A48D-F62987D40274}" srcOrd="0" destOrd="0" presId="urn:microsoft.com/office/officeart/2005/8/layout/process2"/>
    <dgm:cxn modelId="{0A9FC439-A62F-4FDE-8AAD-1E871FE6D7AC}" type="presOf" srcId="{449593BD-3228-4F21-A72D-A4DB18053516}" destId="{CB854886-EB8A-416D-9FBF-C4C12BCABCDA}" srcOrd="1" destOrd="0" presId="urn:microsoft.com/office/officeart/2005/8/layout/process2"/>
    <dgm:cxn modelId="{290FC342-E62C-450C-B7BD-5FEAE15A9E14}" srcId="{D24EEF45-CF1A-4C52-B123-D5C75E3EFD8F}" destId="{8D497A7B-1D36-47D5-B950-44CC58E4A632}" srcOrd="0" destOrd="0" parTransId="{706D27F1-500D-4A98-BC07-744713A2A771}" sibTransId="{16590F1B-5E8C-4AAA-8E1B-9E592EF0634A}"/>
    <dgm:cxn modelId="{9FF362CE-E1DB-49F0-91BF-741A902C1FF7}" type="presOf" srcId="{7A67454C-C8B1-4BB6-8EE7-A453A33CB3ED}" destId="{1F737F4A-0DEB-4AD2-B872-A6CC2A7939C5}" srcOrd="0" destOrd="0" presId="urn:microsoft.com/office/officeart/2005/8/layout/process2"/>
    <dgm:cxn modelId="{B10D8D45-C494-4967-B7C3-488F087DDA79}" type="presOf" srcId="{7A67454C-C8B1-4BB6-8EE7-A453A33CB3ED}" destId="{5BB6CC0F-5D2B-495E-A599-798EF85ACD27}" srcOrd="1" destOrd="0" presId="urn:microsoft.com/office/officeart/2005/8/layout/process2"/>
    <dgm:cxn modelId="{39B8E617-F440-4758-957A-F3491BC23F06}" type="presOf" srcId="{D24EEF45-CF1A-4C52-B123-D5C75E3EFD8F}" destId="{15292EA5-F284-4A80-B266-A068C6391B65}" srcOrd="0" destOrd="0" presId="urn:microsoft.com/office/officeart/2005/8/layout/process2"/>
    <dgm:cxn modelId="{3C8A6C22-F34F-4556-82D4-13A8A955AD03}" type="presOf" srcId="{16590F1B-5E8C-4AAA-8E1B-9E592EF0634A}" destId="{49CEB38E-7F53-435C-9C86-B5BFD6D3D5EB}" srcOrd="1" destOrd="0" presId="urn:microsoft.com/office/officeart/2005/8/layout/process2"/>
    <dgm:cxn modelId="{AC080F12-5861-4CFB-BCE2-FF517B01C0F9}" srcId="{D24EEF45-CF1A-4C52-B123-D5C75E3EFD8F}" destId="{7C207ADD-CB04-49F7-9FEA-F6071932C0C3}" srcOrd="2" destOrd="0" parTransId="{D488BB71-B3B8-4A27-9EAE-CEA26C059EB1}" sibTransId="{60B18F84-CFD9-4B13-ADD7-8AEE263819C1}"/>
    <dgm:cxn modelId="{CA019500-F1DB-40F1-9BC2-85174AE81742}" type="presOf" srcId="{60B18F84-CFD9-4B13-ADD7-8AEE263819C1}" destId="{02CF7DEA-A123-427F-B67E-B582416D368A}" srcOrd="1" destOrd="0" presId="urn:microsoft.com/office/officeart/2005/8/layout/process2"/>
    <dgm:cxn modelId="{432E9E89-4EC0-47AD-A5EE-E49F25AEE0D4}" srcId="{D24EEF45-CF1A-4C52-B123-D5C75E3EFD8F}" destId="{99AF760E-2174-4636-97E9-DD2D7DCFCDB0}" srcOrd="3" destOrd="0" parTransId="{37098CD7-15C5-4157-8BA6-365D4378EFC1}" sibTransId="{7A67454C-C8B1-4BB6-8EE7-A453A33CB3ED}"/>
    <dgm:cxn modelId="{B05E85D0-3D42-45B3-9528-133B90F7E0D1}" type="presOf" srcId="{449593BD-3228-4F21-A72D-A4DB18053516}" destId="{C0C4DF16-C8E4-4AFC-B657-B0EE84B93C51}" srcOrd="0" destOrd="0" presId="urn:microsoft.com/office/officeart/2005/8/layout/process2"/>
    <dgm:cxn modelId="{70CEBE34-38FD-4C39-87BC-EEBCAB663EEE}" srcId="{D24EEF45-CF1A-4C52-B123-D5C75E3EFD8F}" destId="{E3F29F76-CA07-457A-BD62-BF5AFE1CB5A3}" srcOrd="1" destOrd="0" parTransId="{BA1E5450-E2F9-4DCB-9F6A-A3C801159B7C}" sibTransId="{449593BD-3228-4F21-A72D-A4DB18053516}"/>
    <dgm:cxn modelId="{03D02A53-F4C6-451C-88A1-1EE4ADBC0E55}" type="presOf" srcId="{3CA23EA2-F75D-4175-AB47-2548F71980DD}" destId="{79F34D65-7D3C-4D1F-B763-530FE54D83C8}" srcOrd="0" destOrd="0" presId="urn:microsoft.com/office/officeart/2005/8/layout/process2"/>
    <dgm:cxn modelId="{9867668A-A24E-4944-B74B-579D2699CCEA}" type="presOf" srcId="{7C207ADD-CB04-49F7-9FEA-F6071932C0C3}" destId="{8BAC9D34-2EEF-433F-B797-21EF0724927E}" srcOrd="0" destOrd="0" presId="urn:microsoft.com/office/officeart/2005/8/layout/process2"/>
    <dgm:cxn modelId="{3016F8B5-1212-4C06-8652-D60925707D14}" type="presOf" srcId="{8D497A7B-1D36-47D5-B950-44CC58E4A632}" destId="{923E8498-3F8E-4B90-8C6C-3297D4A134E2}" srcOrd="0" destOrd="0" presId="urn:microsoft.com/office/officeart/2005/8/layout/process2"/>
    <dgm:cxn modelId="{9B5D267B-B226-49C5-8570-F95B669E1073}" type="presOf" srcId="{16590F1B-5E8C-4AAA-8E1B-9E592EF0634A}" destId="{028FC5EC-7CE4-4FDC-BCA5-F263D19D0E4A}" srcOrd="0" destOrd="0" presId="urn:microsoft.com/office/officeart/2005/8/layout/process2"/>
    <dgm:cxn modelId="{DD5E3271-A522-4E54-9958-0862086B1DF4}" type="presOf" srcId="{60B18F84-CFD9-4B13-ADD7-8AEE263819C1}" destId="{79072481-8A3C-4E05-B1AB-7E2429312720}" srcOrd="0" destOrd="0" presId="urn:microsoft.com/office/officeart/2005/8/layout/process2"/>
    <dgm:cxn modelId="{D70353A9-7C5A-486D-A54E-C2C452DFF2E1}" type="presParOf" srcId="{15292EA5-F284-4A80-B266-A068C6391B65}" destId="{923E8498-3F8E-4B90-8C6C-3297D4A134E2}" srcOrd="0" destOrd="0" presId="urn:microsoft.com/office/officeart/2005/8/layout/process2"/>
    <dgm:cxn modelId="{3EAC56B0-0465-46C7-A61C-3CC6F63DFEAD}" type="presParOf" srcId="{15292EA5-F284-4A80-B266-A068C6391B65}" destId="{028FC5EC-7CE4-4FDC-BCA5-F263D19D0E4A}" srcOrd="1" destOrd="0" presId="urn:microsoft.com/office/officeart/2005/8/layout/process2"/>
    <dgm:cxn modelId="{6F3C1670-A026-4FE4-AAF9-605AF30DE01B}" type="presParOf" srcId="{028FC5EC-7CE4-4FDC-BCA5-F263D19D0E4A}" destId="{49CEB38E-7F53-435C-9C86-B5BFD6D3D5EB}" srcOrd="0" destOrd="0" presId="urn:microsoft.com/office/officeart/2005/8/layout/process2"/>
    <dgm:cxn modelId="{0F66817E-C427-4416-AF51-F814BBFCE6DE}" type="presParOf" srcId="{15292EA5-F284-4A80-B266-A068C6391B65}" destId="{47B38144-71B4-4827-B011-6D82730E7432}" srcOrd="2" destOrd="0" presId="urn:microsoft.com/office/officeart/2005/8/layout/process2"/>
    <dgm:cxn modelId="{03AF4A0F-5D2D-4B3E-B75A-A16B8062206F}" type="presParOf" srcId="{15292EA5-F284-4A80-B266-A068C6391B65}" destId="{C0C4DF16-C8E4-4AFC-B657-B0EE84B93C51}" srcOrd="3" destOrd="0" presId="urn:microsoft.com/office/officeart/2005/8/layout/process2"/>
    <dgm:cxn modelId="{FC14C807-F9D1-4302-B99A-013DCC632B94}" type="presParOf" srcId="{C0C4DF16-C8E4-4AFC-B657-B0EE84B93C51}" destId="{CB854886-EB8A-416D-9FBF-C4C12BCABCDA}" srcOrd="0" destOrd="0" presId="urn:microsoft.com/office/officeart/2005/8/layout/process2"/>
    <dgm:cxn modelId="{502523B3-5F35-4A02-9D3A-87E583F56FC1}" type="presParOf" srcId="{15292EA5-F284-4A80-B266-A068C6391B65}" destId="{8BAC9D34-2EEF-433F-B797-21EF0724927E}" srcOrd="4" destOrd="0" presId="urn:microsoft.com/office/officeart/2005/8/layout/process2"/>
    <dgm:cxn modelId="{20BFE26D-6631-4A8D-9E44-986A870D5609}" type="presParOf" srcId="{15292EA5-F284-4A80-B266-A068C6391B65}" destId="{79072481-8A3C-4E05-B1AB-7E2429312720}" srcOrd="5" destOrd="0" presId="urn:microsoft.com/office/officeart/2005/8/layout/process2"/>
    <dgm:cxn modelId="{8D8A3927-F4D0-4301-BBD7-CFF3B4CB62D4}" type="presParOf" srcId="{79072481-8A3C-4E05-B1AB-7E2429312720}" destId="{02CF7DEA-A123-427F-B67E-B582416D368A}" srcOrd="0" destOrd="0" presId="urn:microsoft.com/office/officeart/2005/8/layout/process2"/>
    <dgm:cxn modelId="{4C23CC18-A760-4425-9C83-DE7A2FF01979}" type="presParOf" srcId="{15292EA5-F284-4A80-B266-A068C6391B65}" destId="{19C19973-8E50-4F74-A48D-F62987D40274}" srcOrd="6" destOrd="0" presId="urn:microsoft.com/office/officeart/2005/8/layout/process2"/>
    <dgm:cxn modelId="{A8804056-AB27-4C4B-ABFC-E054FA9E5D2B}" type="presParOf" srcId="{15292EA5-F284-4A80-B266-A068C6391B65}" destId="{1F737F4A-0DEB-4AD2-B872-A6CC2A7939C5}" srcOrd="7" destOrd="0" presId="urn:microsoft.com/office/officeart/2005/8/layout/process2"/>
    <dgm:cxn modelId="{76C09A47-EE96-4323-8F86-252C53F89BE9}" type="presParOf" srcId="{1F737F4A-0DEB-4AD2-B872-A6CC2A7939C5}" destId="{5BB6CC0F-5D2B-495E-A599-798EF85ACD27}" srcOrd="0" destOrd="0" presId="urn:microsoft.com/office/officeart/2005/8/layout/process2"/>
    <dgm:cxn modelId="{BDC5FDD6-75DD-445D-8807-B1525E2B0630}" type="presParOf" srcId="{15292EA5-F284-4A80-B266-A068C6391B65}" destId="{79F34D65-7D3C-4D1F-B763-530FE54D83C8}" srcOrd="8" destOrd="0" presId="urn:microsoft.com/office/officeart/2005/8/layout/process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D24EEF45-CF1A-4C52-B123-D5C75E3EFD8F}" type="doc">
      <dgm:prSet loTypeId="urn:microsoft.com/office/officeart/2005/8/layout/process2" loCatId="process" qsTypeId="urn:microsoft.com/office/officeart/2005/8/quickstyle/3d3" qsCatId="3D" csTypeId="urn:microsoft.com/office/officeart/2005/8/colors/accent2_2" csCatId="accent2" phldr="1"/>
      <dgm:spPr/>
      <dgm:t>
        <a:bodyPr/>
        <a:lstStyle/>
        <a:p>
          <a:endParaRPr lang="en-AU"/>
        </a:p>
      </dgm:t>
    </dgm:pt>
    <dgm:pt modelId="{8D497A7B-1D36-47D5-B950-44CC58E4A632}">
      <dgm:prSet phldrT="[Text]" custT="1"/>
      <dgm:spPr/>
      <dgm:t>
        <a:bodyPr/>
        <a:lstStyle/>
        <a:p>
          <a:r>
            <a:rPr lang="en-AU" sz="1400" b="1"/>
            <a:t>THE MARKET</a:t>
          </a:r>
        </a:p>
      </dgm:t>
    </dgm:pt>
    <dgm:pt modelId="{706D27F1-500D-4A98-BC07-744713A2A771}" type="parTrans" cxnId="{290FC342-E62C-450C-B7BD-5FEAE15A9E14}">
      <dgm:prSet/>
      <dgm:spPr/>
      <dgm:t>
        <a:bodyPr/>
        <a:lstStyle/>
        <a:p>
          <a:endParaRPr lang="en-AU"/>
        </a:p>
      </dgm:t>
    </dgm:pt>
    <dgm:pt modelId="{16590F1B-5E8C-4AAA-8E1B-9E592EF0634A}" type="sibTrans" cxnId="{290FC342-E62C-450C-B7BD-5FEAE15A9E14}">
      <dgm:prSet/>
      <dgm:spPr/>
      <dgm:t>
        <a:bodyPr/>
        <a:lstStyle/>
        <a:p>
          <a:endParaRPr lang="en-AU"/>
        </a:p>
      </dgm:t>
    </dgm:pt>
    <dgm:pt modelId="{99AF760E-2174-4636-97E9-DD2D7DCFCDB0}">
      <dgm:prSet phldrT="[Text]"/>
      <dgm:spPr/>
      <dgm:t>
        <a:bodyPr/>
        <a:lstStyle/>
        <a:p>
          <a:r>
            <a:rPr lang="en-AU"/>
            <a:t>Environmental</a:t>
          </a:r>
          <a:endParaRPr lang="en-AU" b="1"/>
        </a:p>
      </dgm:t>
    </dgm:pt>
    <dgm:pt modelId="{37098CD7-15C5-4157-8BA6-365D4378EFC1}" type="parTrans" cxnId="{432E9E89-4EC0-47AD-A5EE-E49F25AEE0D4}">
      <dgm:prSet/>
      <dgm:spPr/>
      <dgm:t>
        <a:bodyPr/>
        <a:lstStyle/>
        <a:p>
          <a:endParaRPr lang="en-AU"/>
        </a:p>
      </dgm:t>
    </dgm:pt>
    <dgm:pt modelId="{7A67454C-C8B1-4BB6-8EE7-A453A33CB3ED}" type="sibTrans" cxnId="{432E9E89-4EC0-47AD-A5EE-E49F25AEE0D4}">
      <dgm:prSet/>
      <dgm:spPr/>
      <dgm:t>
        <a:bodyPr/>
        <a:lstStyle/>
        <a:p>
          <a:endParaRPr lang="en-AU"/>
        </a:p>
      </dgm:t>
    </dgm:pt>
    <dgm:pt modelId="{3CA23EA2-F75D-4175-AB47-2548F71980DD}">
      <dgm:prSet phldrT="[Text]"/>
      <dgm:spPr/>
      <dgm:t>
        <a:bodyPr/>
        <a:lstStyle/>
        <a:p>
          <a:r>
            <a:rPr lang="en-AU"/>
            <a:t>S.W.O.T</a:t>
          </a:r>
        </a:p>
      </dgm:t>
    </dgm:pt>
    <dgm:pt modelId="{E106068B-8BE4-4F48-8EAF-2B3F3B2DC987}" type="parTrans" cxnId="{F6FA60AB-7A2C-412B-8DAF-DCB9D97929A6}">
      <dgm:prSet/>
      <dgm:spPr/>
      <dgm:t>
        <a:bodyPr/>
        <a:lstStyle/>
        <a:p>
          <a:endParaRPr lang="en-AU"/>
        </a:p>
      </dgm:t>
    </dgm:pt>
    <dgm:pt modelId="{AA26AC6D-24E5-435A-B61D-1FA61FC5939B}" type="sibTrans" cxnId="{F6FA60AB-7A2C-412B-8DAF-DCB9D97929A6}">
      <dgm:prSet/>
      <dgm:spPr/>
      <dgm:t>
        <a:bodyPr/>
        <a:lstStyle/>
        <a:p>
          <a:endParaRPr lang="en-AU"/>
        </a:p>
      </dgm:t>
    </dgm:pt>
    <dgm:pt modelId="{A88C8510-B0AD-4E66-BD87-B242B1DA5183}">
      <dgm:prSet phldrT="[Text]"/>
      <dgm:spPr/>
      <dgm:t>
        <a:bodyPr/>
        <a:lstStyle/>
        <a:p>
          <a:r>
            <a:rPr lang="en-AU"/>
            <a:t>Advertising &amp; sales</a:t>
          </a:r>
        </a:p>
      </dgm:t>
    </dgm:pt>
    <dgm:pt modelId="{F7746035-3380-4DAB-8E9C-07C50B80F763}" type="parTrans" cxnId="{E2CFB16F-2C3A-4750-974B-B79B7631A59C}">
      <dgm:prSet/>
      <dgm:spPr/>
      <dgm:t>
        <a:bodyPr/>
        <a:lstStyle/>
        <a:p>
          <a:endParaRPr lang="en-AU"/>
        </a:p>
      </dgm:t>
    </dgm:pt>
    <dgm:pt modelId="{71F63108-C42B-4241-A48F-ED2555F9F9B9}" type="sibTrans" cxnId="{E2CFB16F-2C3A-4750-974B-B79B7631A59C}">
      <dgm:prSet/>
      <dgm:spPr/>
      <dgm:t>
        <a:bodyPr/>
        <a:lstStyle/>
        <a:p>
          <a:endParaRPr lang="en-AU"/>
        </a:p>
      </dgm:t>
    </dgm:pt>
    <dgm:pt modelId="{93076C7E-3C42-46A9-B0FB-1F723E8EA232}">
      <dgm:prSet/>
      <dgm:spPr/>
      <dgm:t>
        <a:bodyPr/>
        <a:lstStyle/>
        <a:p>
          <a:r>
            <a:rPr lang="en-AU"/>
            <a:t>Research</a:t>
          </a:r>
        </a:p>
      </dgm:t>
    </dgm:pt>
    <dgm:pt modelId="{10CE98AE-18E0-4122-9BBE-565C237A4CAE}" type="parTrans" cxnId="{E710EC6E-B1E5-450A-87FF-4C6F7F36965C}">
      <dgm:prSet/>
      <dgm:spPr/>
      <dgm:t>
        <a:bodyPr/>
        <a:lstStyle/>
        <a:p>
          <a:endParaRPr lang="en-AU"/>
        </a:p>
      </dgm:t>
    </dgm:pt>
    <dgm:pt modelId="{CE697A70-1942-4206-B3BF-48D4DC34832D}" type="sibTrans" cxnId="{E710EC6E-B1E5-450A-87FF-4C6F7F36965C}">
      <dgm:prSet/>
      <dgm:spPr/>
      <dgm:t>
        <a:bodyPr/>
        <a:lstStyle/>
        <a:p>
          <a:endParaRPr lang="en-AU"/>
        </a:p>
      </dgm:t>
    </dgm:pt>
    <dgm:pt modelId="{15292EA5-F284-4A80-B266-A068C6391B65}" type="pres">
      <dgm:prSet presAssocID="{D24EEF45-CF1A-4C52-B123-D5C75E3EFD8F}" presName="linearFlow" presStyleCnt="0">
        <dgm:presLayoutVars>
          <dgm:resizeHandles val="exact"/>
        </dgm:presLayoutVars>
      </dgm:prSet>
      <dgm:spPr/>
      <dgm:t>
        <a:bodyPr/>
        <a:lstStyle/>
        <a:p>
          <a:endParaRPr lang="en-AU"/>
        </a:p>
      </dgm:t>
    </dgm:pt>
    <dgm:pt modelId="{923E8498-3F8E-4B90-8C6C-3297D4A134E2}" type="pres">
      <dgm:prSet presAssocID="{8D497A7B-1D36-47D5-B950-44CC58E4A632}" presName="node" presStyleLbl="node1" presStyleIdx="0" presStyleCnt="5" custScaleX="97291" custScaleY="118111" custLinFactNeighborX="-802" custLinFactNeighborY="-980">
        <dgm:presLayoutVars>
          <dgm:bulletEnabled val="1"/>
        </dgm:presLayoutVars>
      </dgm:prSet>
      <dgm:spPr/>
      <dgm:t>
        <a:bodyPr/>
        <a:lstStyle/>
        <a:p>
          <a:endParaRPr lang="en-AU"/>
        </a:p>
      </dgm:t>
    </dgm:pt>
    <dgm:pt modelId="{028FC5EC-7CE4-4FDC-BCA5-F263D19D0E4A}" type="pres">
      <dgm:prSet presAssocID="{16590F1B-5E8C-4AAA-8E1B-9E592EF0634A}" presName="sibTrans" presStyleLbl="sibTrans2D1" presStyleIdx="0" presStyleCnt="4"/>
      <dgm:spPr/>
      <dgm:t>
        <a:bodyPr/>
        <a:lstStyle/>
        <a:p>
          <a:endParaRPr lang="en-AU"/>
        </a:p>
      </dgm:t>
    </dgm:pt>
    <dgm:pt modelId="{49CEB38E-7F53-435C-9C86-B5BFD6D3D5EB}" type="pres">
      <dgm:prSet presAssocID="{16590F1B-5E8C-4AAA-8E1B-9E592EF0634A}" presName="connectorText" presStyleLbl="sibTrans2D1" presStyleIdx="0" presStyleCnt="4"/>
      <dgm:spPr/>
      <dgm:t>
        <a:bodyPr/>
        <a:lstStyle/>
        <a:p>
          <a:endParaRPr lang="en-AU"/>
        </a:p>
      </dgm:t>
    </dgm:pt>
    <dgm:pt modelId="{42619772-3329-4BE9-B450-90DFA7B4408F}" type="pres">
      <dgm:prSet presAssocID="{93076C7E-3C42-46A9-B0FB-1F723E8EA232}" presName="node" presStyleLbl="node1" presStyleIdx="1" presStyleCnt="5">
        <dgm:presLayoutVars>
          <dgm:bulletEnabled val="1"/>
        </dgm:presLayoutVars>
      </dgm:prSet>
      <dgm:spPr/>
      <dgm:t>
        <a:bodyPr/>
        <a:lstStyle/>
        <a:p>
          <a:endParaRPr lang="en-AU"/>
        </a:p>
      </dgm:t>
    </dgm:pt>
    <dgm:pt modelId="{23C5CC8C-C5A3-45EF-BA9D-B9E74F4E4488}" type="pres">
      <dgm:prSet presAssocID="{CE697A70-1942-4206-B3BF-48D4DC34832D}" presName="sibTrans" presStyleLbl="sibTrans2D1" presStyleIdx="1" presStyleCnt="4"/>
      <dgm:spPr/>
      <dgm:t>
        <a:bodyPr/>
        <a:lstStyle/>
        <a:p>
          <a:endParaRPr lang="en-AU"/>
        </a:p>
      </dgm:t>
    </dgm:pt>
    <dgm:pt modelId="{643F6E32-58D1-41C7-BC77-073B81E5F54F}" type="pres">
      <dgm:prSet presAssocID="{CE697A70-1942-4206-B3BF-48D4DC34832D}" presName="connectorText" presStyleLbl="sibTrans2D1" presStyleIdx="1" presStyleCnt="4"/>
      <dgm:spPr/>
      <dgm:t>
        <a:bodyPr/>
        <a:lstStyle/>
        <a:p>
          <a:endParaRPr lang="en-AU"/>
        </a:p>
      </dgm:t>
    </dgm:pt>
    <dgm:pt modelId="{19C19973-8E50-4F74-A48D-F62987D40274}" type="pres">
      <dgm:prSet presAssocID="{99AF760E-2174-4636-97E9-DD2D7DCFCDB0}" presName="node" presStyleLbl="node1" presStyleIdx="2" presStyleCnt="5">
        <dgm:presLayoutVars>
          <dgm:bulletEnabled val="1"/>
        </dgm:presLayoutVars>
      </dgm:prSet>
      <dgm:spPr/>
      <dgm:t>
        <a:bodyPr/>
        <a:lstStyle/>
        <a:p>
          <a:endParaRPr lang="en-AU"/>
        </a:p>
      </dgm:t>
    </dgm:pt>
    <dgm:pt modelId="{1F737F4A-0DEB-4AD2-B872-A6CC2A7939C5}" type="pres">
      <dgm:prSet presAssocID="{7A67454C-C8B1-4BB6-8EE7-A453A33CB3ED}" presName="sibTrans" presStyleLbl="sibTrans2D1" presStyleIdx="2" presStyleCnt="4"/>
      <dgm:spPr/>
      <dgm:t>
        <a:bodyPr/>
        <a:lstStyle/>
        <a:p>
          <a:endParaRPr lang="en-AU"/>
        </a:p>
      </dgm:t>
    </dgm:pt>
    <dgm:pt modelId="{5BB6CC0F-5D2B-495E-A599-798EF85ACD27}" type="pres">
      <dgm:prSet presAssocID="{7A67454C-C8B1-4BB6-8EE7-A453A33CB3ED}" presName="connectorText" presStyleLbl="sibTrans2D1" presStyleIdx="2" presStyleCnt="4"/>
      <dgm:spPr/>
      <dgm:t>
        <a:bodyPr/>
        <a:lstStyle/>
        <a:p>
          <a:endParaRPr lang="en-AU"/>
        </a:p>
      </dgm:t>
    </dgm:pt>
    <dgm:pt modelId="{79F34D65-7D3C-4D1F-B763-530FE54D83C8}" type="pres">
      <dgm:prSet presAssocID="{3CA23EA2-F75D-4175-AB47-2548F71980DD}" presName="node" presStyleLbl="node1" presStyleIdx="3" presStyleCnt="5">
        <dgm:presLayoutVars>
          <dgm:bulletEnabled val="1"/>
        </dgm:presLayoutVars>
      </dgm:prSet>
      <dgm:spPr/>
      <dgm:t>
        <a:bodyPr/>
        <a:lstStyle/>
        <a:p>
          <a:endParaRPr lang="en-AU"/>
        </a:p>
      </dgm:t>
    </dgm:pt>
    <dgm:pt modelId="{F24906F5-D797-41A0-BABC-32383B035C29}" type="pres">
      <dgm:prSet presAssocID="{AA26AC6D-24E5-435A-B61D-1FA61FC5939B}" presName="sibTrans" presStyleLbl="sibTrans2D1" presStyleIdx="3" presStyleCnt="4"/>
      <dgm:spPr/>
      <dgm:t>
        <a:bodyPr/>
        <a:lstStyle/>
        <a:p>
          <a:endParaRPr lang="en-AU"/>
        </a:p>
      </dgm:t>
    </dgm:pt>
    <dgm:pt modelId="{0D03DE1A-645E-4876-B2A4-7365F9FA3FA8}" type="pres">
      <dgm:prSet presAssocID="{AA26AC6D-24E5-435A-B61D-1FA61FC5939B}" presName="connectorText" presStyleLbl="sibTrans2D1" presStyleIdx="3" presStyleCnt="4"/>
      <dgm:spPr/>
      <dgm:t>
        <a:bodyPr/>
        <a:lstStyle/>
        <a:p>
          <a:endParaRPr lang="en-AU"/>
        </a:p>
      </dgm:t>
    </dgm:pt>
    <dgm:pt modelId="{8C868C1F-3D93-4C5E-8536-8647F468CD96}" type="pres">
      <dgm:prSet presAssocID="{A88C8510-B0AD-4E66-BD87-B242B1DA5183}" presName="node" presStyleLbl="node1" presStyleIdx="4" presStyleCnt="5">
        <dgm:presLayoutVars>
          <dgm:bulletEnabled val="1"/>
        </dgm:presLayoutVars>
      </dgm:prSet>
      <dgm:spPr/>
      <dgm:t>
        <a:bodyPr/>
        <a:lstStyle/>
        <a:p>
          <a:endParaRPr lang="en-AU"/>
        </a:p>
      </dgm:t>
    </dgm:pt>
  </dgm:ptLst>
  <dgm:cxnLst>
    <dgm:cxn modelId="{39671F2E-9E92-4240-A097-333506C284A3}" type="presOf" srcId="{7A67454C-C8B1-4BB6-8EE7-A453A33CB3ED}" destId="{5BB6CC0F-5D2B-495E-A599-798EF85ACD27}" srcOrd="1" destOrd="0" presId="urn:microsoft.com/office/officeart/2005/8/layout/process2"/>
    <dgm:cxn modelId="{E710EC6E-B1E5-450A-87FF-4C6F7F36965C}" srcId="{D24EEF45-CF1A-4C52-B123-D5C75E3EFD8F}" destId="{93076C7E-3C42-46A9-B0FB-1F723E8EA232}" srcOrd="1" destOrd="0" parTransId="{10CE98AE-18E0-4122-9BBE-565C237A4CAE}" sibTransId="{CE697A70-1942-4206-B3BF-48D4DC34832D}"/>
    <dgm:cxn modelId="{290FC342-E62C-450C-B7BD-5FEAE15A9E14}" srcId="{D24EEF45-CF1A-4C52-B123-D5C75E3EFD8F}" destId="{8D497A7B-1D36-47D5-B950-44CC58E4A632}" srcOrd="0" destOrd="0" parTransId="{706D27F1-500D-4A98-BC07-744713A2A771}" sibTransId="{16590F1B-5E8C-4AAA-8E1B-9E592EF0634A}"/>
    <dgm:cxn modelId="{A761709C-443F-40B7-8341-923B2B67D06A}" type="presOf" srcId="{16590F1B-5E8C-4AAA-8E1B-9E592EF0634A}" destId="{028FC5EC-7CE4-4FDC-BCA5-F263D19D0E4A}" srcOrd="0" destOrd="0" presId="urn:microsoft.com/office/officeart/2005/8/layout/process2"/>
    <dgm:cxn modelId="{1CA3C243-37CE-4A5D-B2C2-B6B28A54B57D}" type="presOf" srcId="{AA26AC6D-24E5-435A-B61D-1FA61FC5939B}" destId="{0D03DE1A-645E-4876-B2A4-7365F9FA3FA8}" srcOrd="1" destOrd="0" presId="urn:microsoft.com/office/officeart/2005/8/layout/process2"/>
    <dgm:cxn modelId="{15EEDFE5-81F9-4293-8F00-ACBCF03026CE}" type="presOf" srcId="{CE697A70-1942-4206-B3BF-48D4DC34832D}" destId="{23C5CC8C-C5A3-45EF-BA9D-B9E74F4E4488}" srcOrd="0" destOrd="0" presId="urn:microsoft.com/office/officeart/2005/8/layout/process2"/>
    <dgm:cxn modelId="{F6FA60AB-7A2C-412B-8DAF-DCB9D97929A6}" srcId="{D24EEF45-CF1A-4C52-B123-D5C75E3EFD8F}" destId="{3CA23EA2-F75D-4175-AB47-2548F71980DD}" srcOrd="3" destOrd="0" parTransId="{E106068B-8BE4-4F48-8EAF-2B3F3B2DC987}" sibTransId="{AA26AC6D-24E5-435A-B61D-1FA61FC5939B}"/>
    <dgm:cxn modelId="{9A5E7BCA-1A5D-4224-8445-14148A877D80}" type="presOf" srcId="{93076C7E-3C42-46A9-B0FB-1F723E8EA232}" destId="{42619772-3329-4BE9-B450-90DFA7B4408F}" srcOrd="0" destOrd="0" presId="urn:microsoft.com/office/officeart/2005/8/layout/process2"/>
    <dgm:cxn modelId="{3D3A118D-BCEE-4D05-86D5-9A67EA40AE7C}" type="presOf" srcId="{99AF760E-2174-4636-97E9-DD2D7DCFCDB0}" destId="{19C19973-8E50-4F74-A48D-F62987D40274}" srcOrd="0" destOrd="0" presId="urn:microsoft.com/office/officeart/2005/8/layout/process2"/>
    <dgm:cxn modelId="{432E9E89-4EC0-47AD-A5EE-E49F25AEE0D4}" srcId="{D24EEF45-CF1A-4C52-B123-D5C75E3EFD8F}" destId="{99AF760E-2174-4636-97E9-DD2D7DCFCDB0}" srcOrd="2" destOrd="0" parTransId="{37098CD7-15C5-4157-8BA6-365D4378EFC1}" sibTransId="{7A67454C-C8B1-4BB6-8EE7-A453A33CB3ED}"/>
    <dgm:cxn modelId="{40E265C1-1A40-4DD2-9B6C-93207441E883}" type="presOf" srcId="{A88C8510-B0AD-4E66-BD87-B242B1DA5183}" destId="{8C868C1F-3D93-4C5E-8536-8647F468CD96}" srcOrd="0" destOrd="0" presId="urn:microsoft.com/office/officeart/2005/8/layout/process2"/>
    <dgm:cxn modelId="{1F19A000-4C27-47FA-B83C-AE98B6787610}" type="presOf" srcId="{CE697A70-1942-4206-B3BF-48D4DC34832D}" destId="{643F6E32-58D1-41C7-BC77-073B81E5F54F}" srcOrd="1" destOrd="0" presId="urn:microsoft.com/office/officeart/2005/8/layout/process2"/>
    <dgm:cxn modelId="{DDE6CF70-AE86-41A5-876A-EE67F72DF7E9}" type="presOf" srcId="{AA26AC6D-24E5-435A-B61D-1FA61FC5939B}" destId="{F24906F5-D797-41A0-BABC-32383B035C29}" srcOrd="0" destOrd="0" presId="urn:microsoft.com/office/officeart/2005/8/layout/process2"/>
    <dgm:cxn modelId="{008FB602-5CC4-4578-8A59-AB79448A7D6B}" type="presOf" srcId="{8D497A7B-1D36-47D5-B950-44CC58E4A632}" destId="{923E8498-3F8E-4B90-8C6C-3297D4A134E2}" srcOrd="0" destOrd="0" presId="urn:microsoft.com/office/officeart/2005/8/layout/process2"/>
    <dgm:cxn modelId="{E53A8DCE-7B57-44F6-8320-C6E001BEF53E}" type="presOf" srcId="{D24EEF45-CF1A-4C52-B123-D5C75E3EFD8F}" destId="{15292EA5-F284-4A80-B266-A068C6391B65}" srcOrd="0" destOrd="0" presId="urn:microsoft.com/office/officeart/2005/8/layout/process2"/>
    <dgm:cxn modelId="{CDF799A0-DA46-4E57-A584-5198EE817A5B}" type="presOf" srcId="{16590F1B-5E8C-4AAA-8E1B-9E592EF0634A}" destId="{49CEB38E-7F53-435C-9C86-B5BFD6D3D5EB}" srcOrd="1" destOrd="0" presId="urn:microsoft.com/office/officeart/2005/8/layout/process2"/>
    <dgm:cxn modelId="{E2CFB16F-2C3A-4750-974B-B79B7631A59C}" srcId="{D24EEF45-CF1A-4C52-B123-D5C75E3EFD8F}" destId="{A88C8510-B0AD-4E66-BD87-B242B1DA5183}" srcOrd="4" destOrd="0" parTransId="{F7746035-3380-4DAB-8E9C-07C50B80F763}" sibTransId="{71F63108-C42B-4241-A48F-ED2555F9F9B9}"/>
    <dgm:cxn modelId="{704228B0-A0E2-4019-B6D4-B62FA3081237}" type="presOf" srcId="{7A67454C-C8B1-4BB6-8EE7-A453A33CB3ED}" destId="{1F737F4A-0DEB-4AD2-B872-A6CC2A7939C5}" srcOrd="0" destOrd="0" presId="urn:microsoft.com/office/officeart/2005/8/layout/process2"/>
    <dgm:cxn modelId="{724D9F46-8921-4ADC-9E43-BFB262F6EAC2}" type="presOf" srcId="{3CA23EA2-F75D-4175-AB47-2548F71980DD}" destId="{79F34D65-7D3C-4D1F-B763-530FE54D83C8}" srcOrd="0" destOrd="0" presId="urn:microsoft.com/office/officeart/2005/8/layout/process2"/>
    <dgm:cxn modelId="{BF01026A-51D3-4833-9764-1E8D81C9B976}" type="presParOf" srcId="{15292EA5-F284-4A80-B266-A068C6391B65}" destId="{923E8498-3F8E-4B90-8C6C-3297D4A134E2}" srcOrd="0" destOrd="0" presId="urn:microsoft.com/office/officeart/2005/8/layout/process2"/>
    <dgm:cxn modelId="{3ED99D97-5841-442A-8218-FF1F90B50E79}" type="presParOf" srcId="{15292EA5-F284-4A80-B266-A068C6391B65}" destId="{028FC5EC-7CE4-4FDC-BCA5-F263D19D0E4A}" srcOrd="1" destOrd="0" presId="urn:microsoft.com/office/officeart/2005/8/layout/process2"/>
    <dgm:cxn modelId="{4B68C559-DE75-41DE-BAFC-FC99DE981A78}" type="presParOf" srcId="{028FC5EC-7CE4-4FDC-BCA5-F263D19D0E4A}" destId="{49CEB38E-7F53-435C-9C86-B5BFD6D3D5EB}" srcOrd="0" destOrd="0" presId="urn:microsoft.com/office/officeart/2005/8/layout/process2"/>
    <dgm:cxn modelId="{D9CA20E3-E169-4A14-B877-82035E160260}" type="presParOf" srcId="{15292EA5-F284-4A80-B266-A068C6391B65}" destId="{42619772-3329-4BE9-B450-90DFA7B4408F}" srcOrd="2" destOrd="0" presId="urn:microsoft.com/office/officeart/2005/8/layout/process2"/>
    <dgm:cxn modelId="{E6288DEF-B4D9-4CDF-B994-00ED04C0B5B3}" type="presParOf" srcId="{15292EA5-F284-4A80-B266-A068C6391B65}" destId="{23C5CC8C-C5A3-45EF-BA9D-B9E74F4E4488}" srcOrd="3" destOrd="0" presId="urn:microsoft.com/office/officeart/2005/8/layout/process2"/>
    <dgm:cxn modelId="{FABC7235-1B08-4940-A546-670FB5DA40DF}" type="presParOf" srcId="{23C5CC8C-C5A3-45EF-BA9D-B9E74F4E4488}" destId="{643F6E32-58D1-41C7-BC77-073B81E5F54F}" srcOrd="0" destOrd="0" presId="urn:microsoft.com/office/officeart/2005/8/layout/process2"/>
    <dgm:cxn modelId="{5D0A9739-79CF-496D-86FF-3989DE7001C9}" type="presParOf" srcId="{15292EA5-F284-4A80-B266-A068C6391B65}" destId="{19C19973-8E50-4F74-A48D-F62987D40274}" srcOrd="4" destOrd="0" presId="urn:microsoft.com/office/officeart/2005/8/layout/process2"/>
    <dgm:cxn modelId="{80665D2E-58EC-488E-B6BD-924B80504DEA}" type="presParOf" srcId="{15292EA5-F284-4A80-B266-A068C6391B65}" destId="{1F737F4A-0DEB-4AD2-B872-A6CC2A7939C5}" srcOrd="5" destOrd="0" presId="urn:microsoft.com/office/officeart/2005/8/layout/process2"/>
    <dgm:cxn modelId="{653978CB-823A-4D45-9CF0-646DFD185664}" type="presParOf" srcId="{1F737F4A-0DEB-4AD2-B872-A6CC2A7939C5}" destId="{5BB6CC0F-5D2B-495E-A599-798EF85ACD27}" srcOrd="0" destOrd="0" presId="urn:microsoft.com/office/officeart/2005/8/layout/process2"/>
    <dgm:cxn modelId="{D75A6654-98E3-4F77-B87A-A2328AD59E81}" type="presParOf" srcId="{15292EA5-F284-4A80-B266-A068C6391B65}" destId="{79F34D65-7D3C-4D1F-B763-530FE54D83C8}" srcOrd="6" destOrd="0" presId="urn:microsoft.com/office/officeart/2005/8/layout/process2"/>
    <dgm:cxn modelId="{6911808A-A917-4E25-9092-B9FD5FFE299B}" type="presParOf" srcId="{15292EA5-F284-4A80-B266-A068C6391B65}" destId="{F24906F5-D797-41A0-BABC-32383B035C29}" srcOrd="7" destOrd="0" presId="urn:microsoft.com/office/officeart/2005/8/layout/process2"/>
    <dgm:cxn modelId="{571DB0F6-5F46-447D-AA54-95237ED500AE}" type="presParOf" srcId="{F24906F5-D797-41A0-BABC-32383B035C29}" destId="{0D03DE1A-645E-4876-B2A4-7365F9FA3FA8}" srcOrd="0" destOrd="0" presId="urn:microsoft.com/office/officeart/2005/8/layout/process2"/>
    <dgm:cxn modelId="{1CB680AD-9169-45FC-8C05-9A71BE7A0E9D}" type="presParOf" srcId="{15292EA5-F284-4A80-B266-A068C6391B65}" destId="{8C868C1F-3D93-4C5E-8536-8647F468CD96}" srcOrd="8" destOrd="0" presId="urn:microsoft.com/office/officeart/2005/8/layout/process2"/>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D24EEF45-CF1A-4C52-B123-D5C75E3EFD8F}" type="doc">
      <dgm:prSet loTypeId="urn:microsoft.com/office/officeart/2005/8/layout/process2" loCatId="process" qsTypeId="urn:microsoft.com/office/officeart/2005/8/quickstyle/3d3" qsCatId="3D" csTypeId="urn:microsoft.com/office/officeart/2005/8/colors/accent2_2" csCatId="accent2" phldr="1"/>
      <dgm:spPr/>
      <dgm:t>
        <a:bodyPr/>
        <a:lstStyle/>
        <a:p>
          <a:endParaRPr lang="en-AU"/>
        </a:p>
      </dgm:t>
    </dgm:pt>
    <dgm:pt modelId="{8D497A7B-1D36-47D5-B950-44CC58E4A632}">
      <dgm:prSet phldrT="[Text]" custT="1"/>
      <dgm:spPr/>
      <dgm:t>
        <a:bodyPr/>
        <a:lstStyle/>
        <a:p>
          <a:r>
            <a:rPr lang="en-AU" sz="1400" b="1"/>
            <a:t>THE FUTURE</a:t>
          </a:r>
        </a:p>
      </dgm:t>
    </dgm:pt>
    <dgm:pt modelId="{706D27F1-500D-4A98-BC07-744713A2A771}" type="parTrans" cxnId="{290FC342-E62C-450C-B7BD-5FEAE15A9E14}">
      <dgm:prSet/>
      <dgm:spPr/>
      <dgm:t>
        <a:bodyPr/>
        <a:lstStyle/>
        <a:p>
          <a:endParaRPr lang="en-AU"/>
        </a:p>
      </dgm:t>
    </dgm:pt>
    <dgm:pt modelId="{16590F1B-5E8C-4AAA-8E1B-9E592EF0634A}" type="sibTrans" cxnId="{290FC342-E62C-450C-B7BD-5FEAE15A9E14}">
      <dgm:prSet/>
      <dgm:spPr/>
      <dgm:t>
        <a:bodyPr/>
        <a:lstStyle/>
        <a:p>
          <a:endParaRPr lang="en-AU"/>
        </a:p>
      </dgm:t>
    </dgm:pt>
    <dgm:pt modelId="{99AF760E-2174-4636-97E9-DD2D7DCFCDB0}">
      <dgm:prSet phldrT="[Text]"/>
      <dgm:spPr/>
      <dgm:t>
        <a:bodyPr/>
        <a:lstStyle/>
        <a:p>
          <a:r>
            <a:rPr lang="en-AU"/>
            <a:t>Mission </a:t>
          </a:r>
          <a:endParaRPr lang="en-AU" b="1"/>
        </a:p>
      </dgm:t>
    </dgm:pt>
    <dgm:pt modelId="{37098CD7-15C5-4157-8BA6-365D4378EFC1}" type="parTrans" cxnId="{432E9E89-4EC0-47AD-A5EE-E49F25AEE0D4}">
      <dgm:prSet/>
      <dgm:spPr/>
      <dgm:t>
        <a:bodyPr/>
        <a:lstStyle/>
        <a:p>
          <a:endParaRPr lang="en-AU"/>
        </a:p>
      </dgm:t>
    </dgm:pt>
    <dgm:pt modelId="{7A67454C-C8B1-4BB6-8EE7-A453A33CB3ED}" type="sibTrans" cxnId="{432E9E89-4EC0-47AD-A5EE-E49F25AEE0D4}">
      <dgm:prSet/>
      <dgm:spPr/>
      <dgm:t>
        <a:bodyPr/>
        <a:lstStyle/>
        <a:p>
          <a:endParaRPr lang="en-AU"/>
        </a:p>
      </dgm:t>
    </dgm:pt>
    <dgm:pt modelId="{3CA23EA2-F75D-4175-AB47-2548F71980DD}">
      <dgm:prSet phldrT="[Text]"/>
      <dgm:spPr/>
      <dgm:t>
        <a:bodyPr/>
        <a:lstStyle/>
        <a:p>
          <a:r>
            <a:rPr lang="en-AU"/>
            <a:t>Goals/objectives</a:t>
          </a:r>
        </a:p>
      </dgm:t>
    </dgm:pt>
    <dgm:pt modelId="{E106068B-8BE4-4F48-8EAF-2B3F3B2DC987}" type="parTrans" cxnId="{F6FA60AB-7A2C-412B-8DAF-DCB9D97929A6}">
      <dgm:prSet/>
      <dgm:spPr/>
      <dgm:t>
        <a:bodyPr/>
        <a:lstStyle/>
        <a:p>
          <a:endParaRPr lang="en-AU"/>
        </a:p>
      </dgm:t>
    </dgm:pt>
    <dgm:pt modelId="{AA26AC6D-24E5-435A-B61D-1FA61FC5939B}" type="sibTrans" cxnId="{F6FA60AB-7A2C-412B-8DAF-DCB9D97929A6}">
      <dgm:prSet/>
      <dgm:spPr/>
      <dgm:t>
        <a:bodyPr/>
        <a:lstStyle/>
        <a:p>
          <a:endParaRPr lang="en-AU"/>
        </a:p>
      </dgm:t>
    </dgm:pt>
    <dgm:pt modelId="{A88C8510-B0AD-4E66-BD87-B242B1DA5183}">
      <dgm:prSet phldrT="[Text]"/>
      <dgm:spPr/>
      <dgm:t>
        <a:bodyPr/>
        <a:lstStyle/>
        <a:p>
          <a:r>
            <a:rPr lang="en-AU"/>
            <a:t>Action plan</a:t>
          </a:r>
        </a:p>
      </dgm:t>
    </dgm:pt>
    <dgm:pt modelId="{F7746035-3380-4DAB-8E9C-07C50B80F763}" type="parTrans" cxnId="{E2CFB16F-2C3A-4750-974B-B79B7631A59C}">
      <dgm:prSet/>
      <dgm:spPr/>
      <dgm:t>
        <a:bodyPr/>
        <a:lstStyle/>
        <a:p>
          <a:endParaRPr lang="en-AU"/>
        </a:p>
      </dgm:t>
    </dgm:pt>
    <dgm:pt modelId="{71F63108-C42B-4241-A48F-ED2555F9F9B9}" type="sibTrans" cxnId="{E2CFB16F-2C3A-4750-974B-B79B7631A59C}">
      <dgm:prSet/>
      <dgm:spPr/>
      <dgm:t>
        <a:bodyPr/>
        <a:lstStyle/>
        <a:p>
          <a:endParaRPr lang="en-AU"/>
        </a:p>
      </dgm:t>
    </dgm:pt>
    <dgm:pt modelId="{93076C7E-3C42-46A9-B0FB-1F723E8EA232}">
      <dgm:prSet/>
      <dgm:spPr/>
      <dgm:t>
        <a:bodyPr/>
        <a:lstStyle/>
        <a:p>
          <a:r>
            <a:rPr lang="en-AU"/>
            <a:t>Vision </a:t>
          </a:r>
        </a:p>
      </dgm:t>
    </dgm:pt>
    <dgm:pt modelId="{10CE98AE-18E0-4122-9BBE-565C237A4CAE}" type="parTrans" cxnId="{E710EC6E-B1E5-450A-87FF-4C6F7F36965C}">
      <dgm:prSet/>
      <dgm:spPr/>
      <dgm:t>
        <a:bodyPr/>
        <a:lstStyle/>
        <a:p>
          <a:endParaRPr lang="en-AU"/>
        </a:p>
      </dgm:t>
    </dgm:pt>
    <dgm:pt modelId="{CE697A70-1942-4206-B3BF-48D4DC34832D}" type="sibTrans" cxnId="{E710EC6E-B1E5-450A-87FF-4C6F7F36965C}">
      <dgm:prSet/>
      <dgm:spPr/>
      <dgm:t>
        <a:bodyPr/>
        <a:lstStyle/>
        <a:p>
          <a:endParaRPr lang="en-AU"/>
        </a:p>
      </dgm:t>
    </dgm:pt>
    <dgm:pt modelId="{15292EA5-F284-4A80-B266-A068C6391B65}" type="pres">
      <dgm:prSet presAssocID="{D24EEF45-CF1A-4C52-B123-D5C75E3EFD8F}" presName="linearFlow" presStyleCnt="0">
        <dgm:presLayoutVars>
          <dgm:resizeHandles val="exact"/>
        </dgm:presLayoutVars>
      </dgm:prSet>
      <dgm:spPr/>
      <dgm:t>
        <a:bodyPr/>
        <a:lstStyle/>
        <a:p>
          <a:endParaRPr lang="en-AU"/>
        </a:p>
      </dgm:t>
    </dgm:pt>
    <dgm:pt modelId="{923E8498-3F8E-4B90-8C6C-3297D4A134E2}" type="pres">
      <dgm:prSet presAssocID="{8D497A7B-1D36-47D5-B950-44CC58E4A632}" presName="node" presStyleLbl="node1" presStyleIdx="0" presStyleCnt="5" custScaleX="93282" custScaleY="124309" custLinFactNeighborX="-802" custLinFactNeighborY="-980">
        <dgm:presLayoutVars>
          <dgm:bulletEnabled val="1"/>
        </dgm:presLayoutVars>
      </dgm:prSet>
      <dgm:spPr/>
      <dgm:t>
        <a:bodyPr/>
        <a:lstStyle/>
        <a:p>
          <a:endParaRPr lang="en-AU"/>
        </a:p>
      </dgm:t>
    </dgm:pt>
    <dgm:pt modelId="{028FC5EC-7CE4-4FDC-BCA5-F263D19D0E4A}" type="pres">
      <dgm:prSet presAssocID="{16590F1B-5E8C-4AAA-8E1B-9E592EF0634A}" presName="sibTrans" presStyleLbl="sibTrans2D1" presStyleIdx="0" presStyleCnt="4"/>
      <dgm:spPr/>
      <dgm:t>
        <a:bodyPr/>
        <a:lstStyle/>
        <a:p>
          <a:endParaRPr lang="en-AU"/>
        </a:p>
      </dgm:t>
    </dgm:pt>
    <dgm:pt modelId="{49CEB38E-7F53-435C-9C86-B5BFD6D3D5EB}" type="pres">
      <dgm:prSet presAssocID="{16590F1B-5E8C-4AAA-8E1B-9E592EF0634A}" presName="connectorText" presStyleLbl="sibTrans2D1" presStyleIdx="0" presStyleCnt="4"/>
      <dgm:spPr/>
      <dgm:t>
        <a:bodyPr/>
        <a:lstStyle/>
        <a:p>
          <a:endParaRPr lang="en-AU"/>
        </a:p>
      </dgm:t>
    </dgm:pt>
    <dgm:pt modelId="{42619772-3329-4BE9-B450-90DFA7B4408F}" type="pres">
      <dgm:prSet presAssocID="{93076C7E-3C42-46A9-B0FB-1F723E8EA232}" presName="node" presStyleLbl="node1" presStyleIdx="1" presStyleCnt="5">
        <dgm:presLayoutVars>
          <dgm:bulletEnabled val="1"/>
        </dgm:presLayoutVars>
      </dgm:prSet>
      <dgm:spPr/>
      <dgm:t>
        <a:bodyPr/>
        <a:lstStyle/>
        <a:p>
          <a:endParaRPr lang="en-AU"/>
        </a:p>
      </dgm:t>
    </dgm:pt>
    <dgm:pt modelId="{23C5CC8C-C5A3-45EF-BA9D-B9E74F4E4488}" type="pres">
      <dgm:prSet presAssocID="{CE697A70-1942-4206-B3BF-48D4DC34832D}" presName="sibTrans" presStyleLbl="sibTrans2D1" presStyleIdx="1" presStyleCnt="4"/>
      <dgm:spPr/>
      <dgm:t>
        <a:bodyPr/>
        <a:lstStyle/>
        <a:p>
          <a:endParaRPr lang="en-AU"/>
        </a:p>
      </dgm:t>
    </dgm:pt>
    <dgm:pt modelId="{643F6E32-58D1-41C7-BC77-073B81E5F54F}" type="pres">
      <dgm:prSet presAssocID="{CE697A70-1942-4206-B3BF-48D4DC34832D}" presName="connectorText" presStyleLbl="sibTrans2D1" presStyleIdx="1" presStyleCnt="4"/>
      <dgm:spPr/>
      <dgm:t>
        <a:bodyPr/>
        <a:lstStyle/>
        <a:p>
          <a:endParaRPr lang="en-AU"/>
        </a:p>
      </dgm:t>
    </dgm:pt>
    <dgm:pt modelId="{19C19973-8E50-4F74-A48D-F62987D40274}" type="pres">
      <dgm:prSet presAssocID="{99AF760E-2174-4636-97E9-DD2D7DCFCDB0}" presName="node" presStyleLbl="node1" presStyleIdx="2" presStyleCnt="5">
        <dgm:presLayoutVars>
          <dgm:bulletEnabled val="1"/>
        </dgm:presLayoutVars>
      </dgm:prSet>
      <dgm:spPr/>
      <dgm:t>
        <a:bodyPr/>
        <a:lstStyle/>
        <a:p>
          <a:endParaRPr lang="en-AU"/>
        </a:p>
      </dgm:t>
    </dgm:pt>
    <dgm:pt modelId="{1F737F4A-0DEB-4AD2-B872-A6CC2A7939C5}" type="pres">
      <dgm:prSet presAssocID="{7A67454C-C8B1-4BB6-8EE7-A453A33CB3ED}" presName="sibTrans" presStyleLbl="sibTrans2D1" presStyleIdx="2" presStyleCnt="4"/>
      <dgm:spPr/>
      <dgm:t>
        <a:bodyPr/>
        <a:lstStyle/>
        <a:p>
          <a:endParaRPr lang="en-AU"/>
        </a:p>
      </dgm:t>
    </dgm:pt>
    <dgm:pt modelId="{5BB6CC0F-5D2B-495E-A599-798EF85ACD27}" type="pres">
      <dgm:prSet presAssocID="{7A67454C-C8B1-4BB6-8EE7-A453A33CB3ED}" presName="connectorText" presStyleLbl="sibTrans2D1" presStyleIdx="2" presStyleCnt="4"/>
      <dgm:spPr/>
      <dgm:t>
        <a:bodyPr/>
        <a:lstStyle/>
        <a:p>
          <a:endParaRPr lang="en-AU"/>
        </a:p>
      </dgm:t>
    </dgm:pt>
    <dgm:pt modelId="{79F34D65-7D3C-4D1F-B763-530FE54D83C8}" type="pres">
      <dgm:prSet presAssocID="{3CA23EA2-F75D-4175-AB47-2548F71980DD}" presName="node" presStyleLbl="node1" presStyleIdx="3" presStyleCnt="5">
        <dgm:presLayoutVars>
          <dgm:bulletEnabled val="1"/>
        </dgm:presLayoutVars>
      </dgm:prSet>
      <dgm:spPr/>
      <dgm:t>
        <a:bodyPr/>
        <a:lstStyle/>
        <a:p>
          <a:endParaRPr lang="en-AU"/>
        </a:p>
      </dgm:t>
    </dgm:pt>
    <dgm:pt modelId="{F24906F5-D797-41A0-BABC-32383B035C29}" type="pres">
      <dgm:prSet presAssocID="{AA26AC6D-24E5-435A-B61D-1FA61FC5939B}" presName="sibTrans" presStyleLbl="sibTrans2D1" presStyleIdx="3" presStyleCnt="4"/>
      <dgm:spPr/>
      <dgm:t>
        <a:bodyPr/>
        <a:lstStyle/>
        <a:p>
          <a:endParaRPr lang="en-AU"/>
        </a:p>
      </dgm:t>
    </dgm:pt>
    <dgm:pt modelId="{0D03DE1A-645E-4876-B2A4-7365F9FA3FA8}" type="pres">
      <dgm:prSet presAssocID="{AA26AC6D-24E5-435A-B61D-1FA61FC5939B}" presName="connectorText" presStyleLbl="sibTrans2D1" presStyleIdx="3" presStyleCnt="4"/>
      <dgm:spPr/>
      <dgm:t>
        <a:bodyPr/>
        <a:lstStyle/>
        <a:p>
          <a:endParaRPr lang="en-AU"/>
        </a:p>
      </dgm:t>
    </dgm:pt>
    <dgm:pt modelId="{8C868C1F-3D93-4C5E-8536-8647F468CD96}" type="pres">
      <dgm:prSet presAssocID="{A88C8510-B0AD-4E66-BD87-B242B1DA5183}" presName="node" presStyleLbl="node1" presStyleIdx="4" presStyleCnt="5">
        <dgm:presLayoutVars>
          <dgm:bulletEnabled val="1"/>
        </dgm:presLayoutVars>
      </dgm:prSet>
      <dgm:spPr/>
      <dgm:t>
        <a:bodyPr/>
        <a:lstStyle/>
        <a:p>
          <a:endParaRPr lang="en-AU"/>
        </a:p>
      </dgm:t>
    </dgm:pt>
  </dgm:ptLst>
  <dgm:cxnLst>
    <dgm:cxn modelId="{A9325C5F-FCC6-4327-89F6-0A6CBA0D20DD}" type="presOf" srcId="{A88C8510-B0AD-4E66-BD87-B242B1DA5183}" destId="{8C868C1F-3D93-4C5E-8536-8647F468CD96}" srcOrd="0" destOrd="0" presId="urn:microsoft.com/office/officeart/2005/8/layout/process2"/>
    <dgm:cxn modelId="{F296F77F-0163-462A-A4BA-D77B2EB38021}" type="presOf" srcId="{99AF760E-2174-4636-97E9-DD2D7DCFCDB0}" destId="{19C19973-8E50-4F74-A48D-F62987D40274}" srcOrd="0" destOrd="0" presId="urn:microsoft.com/office/officeart/2005/8/layout/process2"/>
    <dgm:cxn modelId="{E710EC6E-B1E5-450A-87FF-4C6F7F36965C}" srcId="{D24EEF45-CF1A-4C52-B123-D5C75E3EFD8F}" destId="{93076C7E-3C42-46A9-B0FB-1F723E8EA232}" srcOrd="1" destOrd="0" parTransId="{10CE98AE-18E0-4122-9BBE-565C237A4CAE}" sibTransId="{CE697A70-1942-4206-B3BF-48D4DC34832D}"/>
    <dgm:cxn modelId="{290FC342-E62C-450C-B7BD-5FEAE15A9E14}" srcId="{D24EEF45-CF1A-4C52-B123-D5C75E3EFD8F}" destId="{8D497A7B-1D36-47D5-B950-44CC58E4A632}" srcOrd="0" destOrd="0" parTransId="{706D27F1-500D-4A98-BC07-744713A2A771}" sibTransId="{16590F1B-5E8C-4AAA-8E1B-9E592EF0634A}"/>
    <dgm:cxn modelId="{CA3EC683-8E2A-4549-97E0-E0BA50CFCE23}" type="presOf" srcId="{3CA23EA2-F75D-4175-AB47-2548F71980DD}" destId="{79F34D65-7D3C-4D1F-B763-530FE54D83C8}" srcOrd="0" destOrd="0" presId="urn:microsoft.com/office/officeart/2005/8/layout/process2"/>
    <dgm:cxn modelId="{F3876E36-DA50-4463-AE13-240144F9AF27}" type="presOf" srcId="{16590F1B-5E8C-4AAA-8E1B-9E592EF0634A}" destId="{49CEB38E-7F53-435C-9C86-B5BFD6D3D5EB}" srcOrd="1" destOrd="0" presId="urn:microsoft.com/office/officeart/2005/8/layout/process2"/>
    <dgm:cxn modelId="{F6FA60AB-7A2C-412B-8DAF-DCB9D97929A6}" srcId="{D24EEF45-CF1A-4C52-B123-D5C75E3EFD8F}" destId="{3CA23EA2-F75D-4175-AB47-2548F71980DD}" srcOrd="3" destOrd="0" parTransId="{E106068B-8BE4-4F48-8EAF-2B3F3B2DC987}" sibTransId="{AA26AC6D-24E5-435A-B61D-1FA61FC5939B}"/>
    <dgm:cxn modelId="{33B2214E-9AB6-4F20-A618-1AC282D55BFE}" type="presOf" srcId="{93076C7E-3C42-46A9-B0FB-1F723E8EA232}" destId="{42619772-3329-4BE9-B450-90DFA7B4408F}" srcOrd="0" destOrd="0" presId="urn:microsoft.com/office/officeart/2005/8/layout/process2"/>
    <dgm:cxn modelId="{1F044AAE-57F4-4619-88C0-A06FC8ABB2A7}" type="presOf" srcId="{CE697A70-1942-4206-B3BF-48D4DC34832D}" destId="{23C5CC8C-C5A3-45EF-BA9D-B9E74F4E4488}" srcOrd="0" destOrd="0" presId="urn:microsoft.com/office/officeart/2005/8/layout/process2"/>
    <dgm:cxn modelId="{BBE0B496-FEF8-4C0F-9CCF-209ABC1A46A0}" type="presOf" srcId="{AA26AC6D-24E5-435A-B61D-1FA61FC5939B}" destId="{F24906F5-D797-41A0-BABC-32383B035C29}" srcOrd="0" destOrd="0" presId="urn:microsoft.com/office/officeart/2005/8/layout/process2"/>
    <dgm:cxn modelId="{432E9E89-4EC0-47AD-A5EE-E49F25AEE0D4}" srcId="{D24EEF45-CF1A-4C52-B123-D5C75E3EFD8F}" destId="{99AF760E-2174-4636-97E9-DD2D7DCFCDB0}" srcOrd="2" destOrd="0" parTransId="{37098CD7-15C5-4157-8BA6-365D4378EFC1}" sibTransId="{7A67454C-C8B1-4BB6-8EE7-A453A33CB3ED}"/>
    <dgm:cxn modelId="{3C05C944-35A6-44A4-8A8E-147BE4CDA7C0}" type="presOf" srcId="{CE697A70-1942-4206-B3BF-48D4DC34832D}" destId="{643F6E32-58D1-41C7-BC77-073B81E5F54F}" srcOrd="1" destOrd="0" presId="urn:microsoft.com/office/officeart/2005/8/layout/process2"/>
    <dgm:cxn modelId="{5D6FB002-A451-4411-A2CA-75147E889D2A}" type="presOf" srcId="{8D497A7B-1D36-47D5-B950-44CC58E4A632}" destId="{923E8498-3F8E-4B90-8C6C-3297D4A134E2}" srcOrd="0" destOrd="0" presId="urn:microsoft.com/office/officeart/2005/8/layout/process2"/>
    <dgm:cxn modelId="{D5E445C1-0593-4840-B2A3-873E7164D521}" type="presOf" srcId="{16590F1B-5E8C-4AAA-8E1B-9E592EF0634A}" destId="{028FC5EC-7CE4-4FDC-BCA5-F263D19D0E4A}" srcOrd="0" destOrd="0" presId="urn:microsoft.com/office/officeart/2005/8/layout/process2"/>
    <dgm:cxn modelId="{07DA380D-D44A-4E65-9B55-E47E52931251}" type="presOf" srcId="{D24EEF45-CF1A-4C52-B123-D5C75E3EFD8F}" destId="{15292EA5-F284-4A80-B266-A068C6391B65}" srcOrd="0" destOrd="0" presId="urn:microsoft.com/office/officeart/2005/8/layout/process2"/>
    <dgm:cxn modelId="{975E480C-C53A-4C72-9385-3A46F65EFB84}" type="presOf" srcId="{AA26AC6D-24E5-435A-B61D-1FA61FC5939B}" destId="{0D03DE1A-645E-4876-B2A4-7365F9FA3FA8}" srcOrd="1" destOrd="0" presId="urn:microsoft.com/office/officeart/2005/8/layout/process2"/>
    <dgm:cxn modelId="{A5803BF6-F90A-44E1-86A2-23E11C9DFAEF}" type="presOf" srcId="{7A67454C-C8B1-4BB6-8EE7-A453A33CB3ED}" destId="{5BB6CC0F-5D2B-495E-A599-798EF85ACD27}" srcOrd="1" destOrd="0" presId="urn:microsoft.com/office/officeart/2005/8/layout/process2"/>
    <dgm:cxn modelId="{DE9C582C-4B4E-4600-BB6E-12273ED4E68A}" type="presOf" srcId="{7A67454C-C8B1-4BB6-8EE7-A453A33CB3ED}" destId="{1F737F4A-0DEB-4AD2-B872-A6CC2A7939C5}" srcOrd="0" destOrd="0" presId="urn:microsoft.com/office/officeart/2005/8/layout/process2"/>
    <dgm:cxn modelId="{E2CFB16F-2C3A-4750-974B-B79B7631A59C}" srcId="{D24EEF45-CF1A-4C52-B123-D5C75E3EFD8F}" destId="{A88C8510-B0AD-4E66-BD87-B242B1DA5183}" srcOrd="4" destOrd="0" parTransId="{F7746035-3380-4DAB-8E9C-07C50B80F763}" sibTransId="{71F63108-C42B-4241-A48F-ED2555F9F9B9}"/>
    <dgm:cxn modelId="{CAA4D9EF-1B20-4873-A712-931822E71139}" type="presParOf" srcId="{15292EA5-F284-4A80-B266-A068C6391B65}" destId="{923E8498-3F8E-4B90-8C6C-3297D4A134E2}" srcOrd="0" destOrd="0" presId="urn:microsoft.com/office/officeart/2005/8/layout/process2"/>
    <dgm:cxn modelId="{BC899002-19CD-4E19-98A9-2545F2DE7B05}" type="presParOf" srcId="{15292EA5-F284-4A80-B266-A068C6391B65}" destId="{028FC5EC-7CE4-4FDC-BCA5-F263D19D0E4A}" srcOrd="1" destOrd="0" presId="urn:microsoft.com/office/officeart/2005/8/layout/process2"/>
    <dgm:cxn modelId="{96904A79-BDAA-46BB-AA56-FA3A47EDFBBD}" type="presParOf" srcId="{028FC5EC-7CE4-4FDC-BCA5-F263D19D0E4A}" destId="{49CEB38E-7F53-435C-9C86-B5BFD6D3D5EB}" srcOrd="0" destOrd="0" presId="urn:microsoft.com/office/officeart/2005/8/layout/process2"/>
    <dgm:cxn modelId="{8882189B-9988-47B0-8883-061C277FD205}" type="presParOf" srcId="{15292EA5-F284-4A80-B266-A068C6391B65}" destId="{42619772-3329-4BE9-B450-90DFA7B4408F}" srcOrd="2" destOrd="0" presId="urn:microsoft.com/office/officeart/2005/8/layout/process2"/>
    <dgm:cxn modelId="{6C0F33D1-CA91-452A-84EE-F1CEAB585284}" type="presParOf" srcId="{15292EA5-F284-4A80-B266-A068C6391B65}" destId="{23C5CC8C-C5A3-45EF-BA9D-B9E74F4E4488}" srcOrd="3" destOrd="0" presId="urn:microsoft.com/office/officeart/2005/8/layout/process2"/>
    <dgm:cxn modelId="{1DA8BF8B-5BC6-4E71-BC02-0FF3ADD35908}" type="presParOf" srcId="{23C5CC8C-C5A3-45EF-BA9D-B9E74F4E4488}" destId="{643F6E32-58D1-41C7-BC77-073B81E5F54F}" srcOrd="0" destOrd="0" presId="urn:microsoft.com/office/officeart/2005/8/layout/process2"/>
    <dgm:cxn modelId="{D8A4B30D-21EA-433C-AE80-CC260D390016}" type="presParOf" srcId="{15292EA5-F284-4A80-B266-A068C6391B65}" destId="{19C19973-8E50-4F74-A48D-F62987D40274}" srcOrd="4" destOrd="0" presId="urn:microsoft.com/office/officeart/2005/8/layout/process2"/>
    <dgm:cxn modelId="{A0DC9AF7-1E63-4A7F-8D52-047FB9DDF3CB}" type="presParOf" srcId="{15292EA5-F284-4A80-B266-A068C6391B65}" destId="{1F737F4A-0DEB-4AD2-B872-A6CC2A7939C5}" srcOrd="5" destOrd="0" presId="urn:microsoft.com/office/officeart/2005/8/layout/process2"/>
    <dgm:cxn modelId="{F9BD8CD6-7BF3-48AA-9191-CAFECA669252}" type="presParOf" srcId="{1F737F4A-0DEB-4AD2-B872-A6CC2A7939C5}" destId="{5BB6CC0F-5D2B-495E-A599-798EF85ACD27}" srcOrd="0" destOrd="0" presId="urn:microsoft.com/office/officeart/2005/8/layout/process2"/>
    <dgm:cxn modelId="{A7951842-7BAD-4582-88B4-22325B18546D}" type="presParOf" srcId="{15292EA5-F284-4A80-B266-A068C6391B65}" destId="{79F34D65-7D3C-4D1F-B763-530FE54D83C8}" srcOrd="6" destOrd="0" presId="urn:microsoft.com/office/officeart/2005/8/layout/process2"/>
    <dgm:cxn modelId="{E5CE2BA5-C07F-4C4B-A288-E67ABB2F6095}" type="presParOf" srcId="{15292EA5-F284-4A80-B266-A068C6391B65}" destId="{F24906F5-D797-41A0-BABC-32383B035C29}" srcOrd="7" destOrd="0" presId="urn:microsoft.com/office/officeart/2005/8/layout/process2"/>
    <dgm:cxn modelId="{AA4D573C-F692-4503-ADEB-E44A19754DAB}" type="presParOf" srcId="{F24906F5-D797-41A0-BABC-32383B035C29}" destId="{0D03DE1A-645E-4876-B2A4-7365F9FA3FA8}" srcOrd="0" destOrd="0" presId="urn:microsoft.com/office/officeart/2005/8/layout/process2"/>
    <dgm:cxn modelId="{EB442DF5-5843-47B5-8811-42C887A06304}" type="presParOf" srcId="{15292EA5-F284-4A80-B266-A068C6391B65}" destId="{8C868C1F-3D93-4C5E-8536-8647F468CD96}" srcOrd="8" destOrd="0" presId="urn:microsoft.com/office/officeart/2005/8/layout/process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D24EEF45-CF1A-4C52-B123-D5C75E3EFD8F}" type="doc">
      <dgm:prSet loTypeId="urn:microsoft.com/office/officeart/2005/8/layout/process2" loCatId="process" qsTypeId="urn:microsoft.com/office/officeart/2005/8/quickstyle/3d3" qsCatId="3D" csTypeId="urn:microsoft.com/office/officeart/2005/8/colors/accent2_2" csCatId="accent2" phldr="1"/>
      <dgm:spPr/>
      <dgm:t>
        <a:bodyPr/>
        <a:lstStyle/>
        <a:p>
          <a:endParaRPr lang="en-AU"/>
        </a:p>
      </dgm:t>
    </dgm:pt>
    <dgm:pt modelId="{8D497A7B-1D36-47D5-B950-44CC58E4A632}">
      <dgm:prSet phldrT="[Text]" custT="1"/>
      <dgm:spPr/>
      <dgm:t>
        <a:bodyPr/>
        <a:lstStyle/>
        <a:p>
          <a:pPr algn="ctr"/>
          <a:r>
            <a:rPr lang="en-AU" sz="1400" b="1"/>
            <a:t>FINANCES</a:t>
          </a:r>
        </a:p>
      </dgm:t>
    </dgm:pt>
    <dgm:pt modelId="{706D27F1-500D-4A98-BC07-744713A2A771}" type="parTrans" cxnId="{290FC342-E62C-450C-B7BD-5FEAE15A9E14}">
      <dgm:prSet/>
      <dgm:spPr/>
      <dgm:t>
        <a:bodyPr/>
        <a:lstStyle/>
        <a:p>
          <a:pPr algn="ctr"/>
          <a:endParaRPr lang="en-AU"/>
        </a:p>
      </dgm:t>
    </dgm:pt>
    <dgm:pt modelId="{16590F1B-5E8C-4AAA-8E1B-9E592EF0634A}" type="sibTrans" cxnId="{290FC342-E62C-450C-B7BD-5FEAE15A9E14}">
      <dgm:prSet/>
      <dgm:spPr/>
      <dgm:t>
        <a:bodyPr/>
        <a:lstStyle/>
        <a:p>
          <a:pPr algn="ctr"/>
          <a:endParaRPr lang="en-AU"/>
        </a:p>
      </dgm:t>
    </dgm:pt>
    <dgm:pt modelId="{99AF760E-2174-4636-97E9-DD2D7DCFCDB0}">
      <dgm:prSet phldrT="[Text]"/>
      <dgm:spPr/>
      <dgm:t>
        <a:bodyPr/>
        <a:lstStyle/>
        <a:p>
          <a:pPr algn="ctr"/>
          <a:r>
            <a:rPr lang="en-AU"/>
            <a:t>Start-up costs </a:t>
          </a:r>
          <a:endParaRPr lang="en-AU" b="1"/>
        </a:p>
      </dgm:t>
    </dgm:pt>
    <dgm:pt modelId="{37098CD7-15C5-4157-8BA6-365D4378EFC1}" type="parTrans" cxnId="{432E9E89-4EC0-47AD-A5EE-E49F25AEE0D4}">
      <dgm:prSet/>
      <dgm:spPr/>
      <dgm:t>
        <a:bodyPr/>
        <a:lstStyle/>
        <a:p>
          <a:pPr algn="ctr"/>
          <a:endParaRPr lang="en-AU"/>
        </a:p>
      </dgm:t>
    </dgm:pt>
    <dgm:pt modelId="{7A67454C-C8B1-4BB6-8EE7-A453A33CB3ED}" type="sibTrans" cxnId="{432E9E89-4EC0-47AD-A5EE-E49F25AEE0D4}">
      <dgm:prSet/>
      <dgm:spPr/>
      <dgm:t>
        <a:bodyPr/>
        <a:lstStyle/>
        <a:p>
          <a:pPr algn="ctr"/>
          <a:endParaRPr lang="en-AU"/>
        </a:p>
      </dgm:t>
    </dgm:pt>
    <dgm:pt modelId="{3CA23EA2-F75D-4175-AB47-2548F71980DD}">
      <dgm:prSet phldrT="[Text]"/>
      <dgm:spPr/>
      <dgm:t>
        <a:bodyPr/>
        <a:lstStyle/>
        <a:p>
          <a:pPr algn="ctr"/>
          <a:r>
            <a:rPr lang="en-AU"/>
            <a:t>Profit and loss </a:t>
          </a:r>
        </a:p>
      </dgm:t>
    </dgm:pt>
    <dgm:pt modelId="{E106068B-8BE4-4F48-8EAF-2B3F3B2DC987}" type="parTrans" cxnId="{F6FA60AB-7A2C-412B-8DAF-DCB9D97929A6}">
      <dgm:prSet/>
      <dgm:spPr/>
      <dgm:t>
        <a:bodyPr/>
        <a:lstStyle/>
        <a:p>
          <a:pPr algn="ctr"/>
          <a:endParaRPr lang="en-AU"/>
        </a:p>
      </dgm:t>
    </dgm:pt>
    <dgm:pt modelId="{AA26AC6D-24E5-435A-B61D-1FA61FC5939B}" type="sibTrans" cxnId="{F6FA60AB-7A2C-412B-8DAF-DCB9D97929A6}">
      <dgm:prSet/>
      <dgm:spPr/>
      <dgm:t>
        <a:bodyPr/>
        <a:lstStyle/>
        <a:p>
          <a:pPr algn="ctr"/>
          <a:endParaRPr lang="en-AU"/>
        </a:p>
      </dgm:t>
    </dgm:pt>
    <dgm:pt modelId="{A88C8510-B0AD-4E66-BD87-B242B1DA5183}">
      <dgm:prSet phldrT="[Text]"/>
      <dgm:spPr/>
      <dgm:t>
        <a:bodyPr/>
        <a:lstStyle/>
        <a:p>
          <a:pPr algn="ctr"/>
          <a:r>
            <a:rPr lang="en-AU"/>
            <a:t>Cash flow</a:t>
          </a:r>
        </a:p>
      </dgm:t>
    </dgm:pt>
    <dgm:pt modelId="{F7746035-3380-4DAB-8E9C-07C50B80F763}" type="parTrans" cxnId="{E2CFB16F-2C3A-4750-974B-B79B7631A59C}">
      <dgm:prSet/>
      <dgm:spPr/>
      <dgm:t>
        <a:bodyPr/>
        <a:lstStyle/>
        <a:p>
          <a:pPr algn="ctr"/>
          <a:endParaRPr lang="en-AU"/>
        </a:p>
      </dgm:t>
    </dgm:pt>
    <dgm:pt modelId="{71F63108-C42B-4241-A48F-ED2555F9F9B9}" type="sibTrans" cxnId="{E2CFB16F-2C3A-4750-974B-B79B7631A59C}">
      <dgm:prSet/>
      <dgm:spPr/>
      <dgm:t>
        <a:bodyPr/>
        <a:lstStyle/>
        <a:p>
          <a:pPr algn="ctr"/>
          <a:endParaRPr lang="en-AU"/>
        </a:p>
      </dgm:t>
    </dgm:pt>
    <dgm:pt modelId="{93076C7E-3C42-46A9-B0FB-1F723E8EA232}">
      <dgm:prSet/>
      <dgm:spPr/>
      <dgm:t>
        <a:bodyPr/>
        <a:lstStyle/>
        <a:p>
          <a:pPr algn="ctr"/>
          <a:r>
            <a:rPr lang="en-AU"/>
            <a:t>Financial review</a:t>
          </a:r>
        </a:p>
      </dgm:t>
    </dgm:pt>
    <dgm:pt modelId="{10CE98AE-18E0-4122-9BBE-565C237A4CAE}" type="parTrans" cxnId="{E710EC6E-B1E5-450A-87FF-4C6F7F36965C}">
      <dgm:prSet/>
      <dgm:spPr/>
      <dgm:t>
        <a:bodyPr/>
        <a:lstStyle/>
        <a:p>
          <a:pPr algn="ctr"/>
          <a:endParaRPr lang="en-AU"/>
        </a:p>
      </dgm:t>
    </dgm:pt>
    <dgm:pt modelId="{CE697A70-1942-4206-B3BF-48D4DC34832D}" type="sibTrans" cxnId="{E710EC6E-B1E5-450A-87FF-4C6F7F36965C}">
      <dgm:prSet/>
      <dgm:spPr/>
      <dgm:t>
        <a:bodyPr/>
        <a:lstStyle/>
        <a:p>
          <a:pPr algn="ctr"/>
          <a:endParaRPr lang="en-AU"/>
        </a:p>
      </dgm:t>
    </dgm:pt>
    <dgm:pt modelId="{15292EA5-F284-4A80-B266-A068C6391B65}" type="pres">
      <dgm:prSet presAssocID="{D24EEF45-CF1A-4C52-B123-D5C75E3EFD8F}" presName="linearFlow" presStyleCnt="0">
        <dgm:presLayoutVars>
          <dgm:resizeHandles val="exact"/>
        </dgm:presLayoutVars>
      </dgm:prSet>
      <dgm:spPr/>
      <dgm:t>
        <a:bodyPr/>
        <a:lstStyle/>
        <a:p>
          <a:endParaRPr lang="en-AU"/>
        </a:p>
      </dgm:t>
    </dgm:pt>
    <dgm:pt modelId="{923E8498-3F8E-4B90-8C6C-3297D4A134E2}" type="pres">
      <dgm:prSet presAssocID="{8D497A7B-1D36-47D5-B950-44CC58E4A632}" presName="node" presStyleLbl="node1" presStyleIdx="0" presStyleCnt="5" custScaleX="88479" custScaleY="137823" custLinFactNeighborX="-802" custLinFactNeighborY="-980">
        <dgm:presLayoutVars>
          <dgm:bulletEnabled val="1"/>
        </dgm:presLayoutVars>
      </dgm:prSet>
      <dgm:spPr/>
      <dgm:t>
        <a:bodyPr/>
        <a:lstStyle/>
        <a:p>
          <a:endParaRPr lang="en-AU"/>
        </a:p>
      </dgm:t>
    </dgm:pt>
    <dgm:pt modelId="{028FC5EC-7CE4-4FDC-BCA5-F263D19D0E4A}" type="pres">
      <dgm:prSet presAssocID="{16590F1B-5E8C-4AAA-8E1B-9E592EF0634A}" presName="sibTrans" presStyleLbl="sibTrans2D1" presStyleIdx="0" presStyleCnt="4"/>
      <dgm:spPr/>
      <dgm:t>
        <a:bodyPr/>
        <a:lstStyle/>
        <a:p>
          <a:endParaRPr lang="en-AU"/>
        </a:p>
      </dgm:t>
    </dgm:pt>
    <dgm:pt modelId="{49CEB38E-7F53-435C-9C86-B5BFD6D3D5EB}" type="pres">
      <dgm:prSet presAssocID="{16590F1B-5E8C-4AAA-8E1B-9E592EF0634A}" presName="connectorText" presStyleLbl="sibTrans2D1" presStyleIdx="0" presStyleCnt="4"/>
      <dgm:spPr/>
      <dgm:t>
        <a:bodyPr/>
        <a:lstStyle/>
        <a:p>
          <a:endParaRPr lang="en-AU"/>
        </a:p>
      </dgm:t>
    </dgm:pt>
    <dgm:pt modelId="{42619772-3329-4BE9-B450-90DFA7B4408F}" type="pres">
      <dgm:prSet presAssocID="{93076C7E-3C42-46A9-B0FB-1F723E8EA232}" presName="node" presStyleLbl="node1" presStyleIdx="1" presStyleCnt="5">
        <dgm:presLayoutVars>
          <dgm:bulletEnabled val="1"/>
        </dgm:presLayoutVars>
      </dgm:prSet>
      <dgm:spPr/>
      <dgm:t>
        <a:bodyPr/>
        <a:lstStyle/>
        <a:p>
          <a:endParaRPr lang="en-AU"/>
        </a:p>
      </dgm:t>
    </dgm:pt>
    <dgm:pt modelId="{23C5CC8C-C5A3-45EF-BA9D-B9E74F4E4488}" type="pres">
      <dgm:prSet presAssocID="{CE697A70-1942-4206-B3BF-48D4DC34832D}" presName="sibTrans" presStyleLbl="sibTrans2D1" presStyleIdx="1" presStyleCnt="4"/>
      <dgm:spPr/>
      <dgm:t>
        <a:bodyPr/>
        <a:lstStyle/>
        <a:p>
          <a:endParaRPr lang="en-AU"/>
        </a:p>
      </dgm:t>
    </dgm:pt>
    <dgm:pt modelId="{643F6E32-58D1-41C7-BC77-073B81E5F54F}" type="pres">
      <dgm:prSet presAssocID="{CE697A70-1942-4206-B3BF-48D4DC34832D}" presName="connectorText" presStyleLbl="sibTrans2D1" presStyleIdx="1" presStyleCnt="4"/>
      <dgm:spPr/>
      <dgm:t>
        <a:bodyPr/>
        <a:lstStyle/>
        <a:p>
          <a:endParaRPr lang="en-AU"/>
        </a:p>
      </dgm:t>
    </dgm:pt>
    <dgm:pt modelId="{19C19973-8E50-4F74-A48D-F62987D40274}" type="pres">
      <dgm:prSet presAssocID="{99AF760E-2174-4636-97E9-DD2D7DCFCDB0}" presName="node" presStyleLbl="node1" presStyleIdx="2" presStyleCnt="5">
        <dgm:presLayoutVars>
          <dgm:bulletEnabled val="1"/>
        </dgm:presLayoutVars>
      </dgm:prSet>
      <dgm:spPr/>
      <dgm:t>
        <a:bodyPr/>
        <a:lstStyle/>
        <a:p>
          <a:endParaRPr lang="en-AU"/>
        </a:p>
      </dgm:t>
    </dgm:pt>
    <dgm:pt modelId="{1F737F4A-0DEB-4AD2-B872-A6CC2A7939C5}" type="pres">
      <dgm:prSet presAssocID="{7A67454C-C8B1-4BB6-8EE7-A453A33CB3ED}" presName="sibTrans" presStyleLbl="sibTrans2D1" presStyleIdx="2" presStyleCnt="4"/>
      <dgm:spPr/>
      <dgm:t>
        <a:bodyPr/>
        <a:lstStyle/>
        <a:p>
          <a:endParaRPr lang="en-AU"/>
        </a:p>
      </dgm:t>
    </dgm:pt>
    <dgm:pt modelId="{5BB6CC0F-5D2B-495E-A599-798EF85ACD27}" type="pres">
      <dgm:prSet presAssocID="{7A67454C-C8B1-4BB6-8EE7-A453A33CB3ED}" presName="connectorText" presStyleLbl="sibTrans2D1" presStyleIdx="2" presStyleCnt="4"/>
      <dgm:spPr/>
      <dgm:t>
        <a:bodyPr/>
        <a:lstStyle/>
        <a:p>
          <a:endParaRPr lang="en-AU"/>
        </a:p>
      </dgm:t>
    </dgm:pt>
    <dgm:pt modelId="{79F34D65-7D3C-4D1F-B763-530FE54D83C8}" type="pres">
      <dgm:prSet presAssocID="{3CA23EA2-F75D-4175-AB47-2548F71980DD}" presName="node" presStyleLbl="node1" presStyleIdx="3" presStyleCnt="5">
        <dgm:presLayoutVars>
          <dgm:bulletEnabled val="1"/>
        </dgm:presLayoutVars>
      </dgm:prSet>
      <dgm:spPr/>
      <dgm:t>
        <a:bodyPr/>
        <a:lstStyle/>
        <a:p>
          <a:endParaRPr lang="en-AU"/>
        </a:p>
      </dgm:t>
    </dgm:pt>
    <dgm:pt modelId="{F24906F5-D797-41A0-BABC-32383B035C29}" type="pres">
      <dgm:prSet presAssocID="{AA26AC6D-24E5-435A-B61D-1FA61FC5939B}" presName="sibTrans" presStyleLbl="sibTrans2D1" presStyleIdx="3" presStyleCnt="4"/>
      <dgm:spPr/>
      <dgm:t>
        <a:bodyPr/>
        <a:lstStyle/>
        <a:p>
          <a:endParaRPr lang="en-AU"/>
        </a:p>
      </dgm:t>
    </dgm:pt>
    <dgm:pt modelId="{0D03DE1A-645E-4876-B2A4-7365F9FA3FA8}" type="pres">
      <dgm:prSet presAssocID="{AA26AC6D-24E5-435A-B61D-1FA61FC5939B}" presName="connectorText" presStyleLbl="sibTrans2D1" presStyleIdx="3" presStyleCnt="4"/>
      <dgm:spPr/>
      <dgm:t>
        <a:bodyPr/>
        <a:lstStyle/>
        <a:p>
          <a:endParaRPr lang="en-AU"/>
        </a:p>
      </dgm:t>
    </dgm:pt>
    <dgm:pt modelId="{8C868C1F-3D93-4C5E-8536-8647F468CD96}" type="pres">
      <dgm:prSet presAssocID="{A88C8510-B0AD-4E66-BD87-B242B1DA5183}" presName="node" presStyleLbl="node1" presStyleIdx="4" presStyleCnt="5">
        <dgm:presLayoutVars>
          <dgm:bulletEnabled val="1"/>
        </dgm:presLayoutVars>
      </dgm:prSet>
      <dgm:spPr/>
      <dgm:t>
        <a:bodyPr/>
        <a:lstStyle/>
        <a:p>
          <a:endParaRPr lang="en-AU"/>
        </a:p>
      </dgm:t>
    </dgm:pt>
  </dgm:ptLst>
  <dgm:cxnLst>
    <dgm:cxn modelId="{F6FA60AB-7A2C-412B-8DAF-DCB9D97929A6}" srcId="{D24EEF45-CF1A-4C52-B123-D5C75E3EFD8F}" destId="{3CA23EA2-F75D-4175-AB47-2548F71980DD}" srcOrd="3" destOrd="0" parTransId="{E106068B-8BE4-4F48-8EAF-2B3F3B2DC987}" sibTransId="{AA26AC6D-24E5-435A-B61D-1FA61FC5939B}"/>
    <dgm:cxn modelId="{F653B18E-A392-424F-9856-230C8F6B4EBF}" type="presOf" srcId="{16590F1B-5E8C-4AAA-8E1B-9E592EF0634A}" destId="{028FC5EC-7CE4-4FDC-BCA5-F263D19D0E4A}" srcOrd="0" destOrd="0" presId="urn:microsoft.com/office/officeart/2005/8/layout/process2"/>
    <dgm:cxn modelId="{E710EC6E-B1E5-450A-87FF-4C6F7F36965C}" srcId="{D24EEF45-CF1A-4C52-B123-D5C75E3EFD8F}" destId="{93076C7E-3C42-46A9-B0FB-1F723E8EA232}" srcOrd="1" destOrd="0" parTransId="{10CE98AE-18E0-4122-9BBE-565C237A4CAE}" sibTransId="{CE697A70-1942-4206-B3BF-48D4DC34832D}"/>
    <dgm:cxn modelId="{3E1A6ADD-E6ED-47AB-85CE-1546BB529884}" type="presOf" srcId="{99AF760E-2174-4636-97E9-DD2D7DCFCDB0}" destId="{19C19973-8E50-4F74-A48D-F62987D40274}" srcOrd="0" destOrd="0" presId="urn:microsoft.com/office/officeart/2005/8/layout/process2"/>
    <dgm:cxn modelId="{7875CB02-F084-404C-8431-999C0EAA3D1B}" type="presOf" srcId="{93076C7E-3C42-46A9-B0FB-1F723E8EA232}" destId="{42619772-3329-4BE9-B450-90DFA7B4408F}" srcOrd="0" destOrd="0" presId="urn:microsoft.com/office/officeart/2005/8/layout/process2"/>
    <dgm:cxn modelId="{290FC342-E62C-450C-B7BD-5FEAE15A9E14}" srcId="{D24EEF45-CF1A-4C52-B123-D5C75E3EFD8F}" destId="{8D497A7B-1D36-47D5-B950-44CC58E4A632}" srcOrd="0" destOrd="0" parTransId="{706D27F1-500D-4A98-BC07-744713A2A771}" sibTransId="{16590F1B-5E8C-4AAA-8E1B-9E592EF0634A}"/>
    <dgm:cxn modelId="{BB8065FC-BF9A-4D9E-AAA3-79F91513D425}" type="presOf" srcId="{3CA23EA2-F75D-4175-AB47-2548F71980DD}" destId="{79F34D65-7D3C-4D1F-B763-530FE54D83C8}" srcOrd="0" destOrd="0" presId="urn:microsoft.com/office/officeart/2005/8/layout/process2"/>
    <dgm:cxn modelId="{1290C568-1289-40A3-85FB-57FB82B7CE3C}" type="presOf" srcId="{A88C8510-B0AD-4E66-BD87-B242B1DA5183}" destId="{8C868C1F-3D93-4C5E-8536-8647F468CD96}" srcOrd="0" destOrd="0" presId="urn:microsoft.com/office/officeart/2005/8/layout/process2"/>
    <dgm:cxn modelId="{4C8A4FE5-86A5-466D-8FE3-A3DF10F9ACCB}" type="presOf" srcId="{AA26AC6D-24E5-435A-B61D-1FA61FC5939B}" destId="{0D03DE1A-645E-4876-B2A4-7365F9FA3FA8}" srcOrd="1" destOrd="0" presId="urn:microsoft.com/office/officeart/2005/8/layout/process2"/>
    <dgm:cxn modelId="{B7AD49A0-D7A7-49B3-9587-F297BB4BDBC6}" type="presOf" srcId="{7A67454C-C8B1-4BB6-8EE7-A453A33CB3ED}" destId="{5BB6CC0F-5D2B-495E-A599-798EF85ACD27}" srcOrd="1" destOrd="0" presId="urn:microsoft.com/office/officeart/2005/8/layout/process2"/>
    <dgm:cxn modelId="{13E598F6-90DB-4C1E-A63E-B6AD943746DB}" type="presOf" srcId="{CE697A70-1942-4206-B3BF-48D4DC34832D}" destId="{643F6E32-58D1-41C7-BC77-073B81E5F54F}" srcOrd="1" destOrd="0" presId="urn:microsoft.com/office/officeart/2005/8/layout/process2"/>
    <dgm:cxn modelId="{A8BA5667-21C9-46F1-ADDD-5407CB9D7FEC}" type="presOf" srcId="{CE697A70-1942-4206-B3BF-48D4DC34832D}" destId="{23C5CC8C-C5A3-45EF-BA9D-B9E74F4E4488}" srcOrd="0" destOrd="0" presId="urn:microsoft.com/office/officeart/2005/8/layout/process2"/>
    <dgm:cxn modelId="{B6289AA3-EB06-42BC-8757-22826387AA93}" type="presOf" srcId="{16590F1B-5E8C-4AAA-8E1B-9E592EF0634A}" destId="{49CEB38E-7F53-435C-9C86-B5BFD6D3D5EB}" srcOrd="1" destOrd="0" presId="urn:microsoft.com/office/officeart/2005/8/layout/process2"/>
    <dgm:cxn modelId="{2DED8C10-22B1-4781-A0DB-FAE2BC0B674D}" type="presOf" srcId="{8D497A7B-1D36-47D5-B950-44CC58E4A632}" destId="{923E8498-3F8E-4B90-8C6C-3297D4A134E2}" srcOrd="0" destOrd="0" presId="urn:microsoft.com/office/officeart/2005/8/layout/process2"/>
    <dgm:cxn modelId="{E2CFB16F-2C3A-4750-974B-B79B7631A59C}" srcId="{D24EEF45-CF1A-4C52-B123-D5C75E3EFD8F}" destId="{A88C8510-B0AD-4E66-BD87-B242B1DA5183}" srcOrd="4" destOrd="0" parTransId="{F7746035-3380-4DAB-8E9C-07C50B80F763}" sibTransId="{71F63108-C42B-4241-A48F-ED2555F9F9B9}"/>
    <dgm:cxn modelId="{70938BE0-73BF-48A8-9629-FD28B7AE7B7C}" type="presOf" srcId="{D24EEF45-CF1A-4C52-B123-D5C75E3EFD8F}" destId="{15292EA5-F284-4A80-B266-A068C6391B65}" srcOrd="0" destOrd="0" presId="urn:microsoft.com/office/officeart/2005/8/layout/process2"/>
    <dgm:cxn modelId="{479962B4-BB81-48A0-9D13-DE96BEACECAD}" type="presOf" srcId="{AA26AC6D-24E5-435A-B61D-1FA61FC5939B}" destId="{F24906F5-D797-41A0-BABC-32383B035C29}" srcOrd="0" destOrd="0" presId="urn:microsoft.com/office/officeart/2005/8/layout/process2"/>
    <dgm:cxn modelId="{432E9E89-4EC0-47AD-A5EE-E49F25AEE0D4}" srcId="{D24EEF45-CF1A-4C52-B123-D5C75E3EFD8F}" destId="{99AF760E-2174-4636-97E9-DD2D7DCFCDB0}" srcOrd="2" destOrd="0" parTransId="{37098CD7-15C5-4157-8BA6-365D4378EFC1}" sibTransId="{7A67454C-C8B1-4BB6-8EE7-A453A33CB3ED}"/>
    <dgm:cxn modelId="{D99E5B44-140C-4AE5-8439-B9D663A7B9A2}" type="presOf" srcId="{7A67454C-C8B1-4BB6-8EE7-A453A33CB3ED}" destId="{1F737F4A-0DEB-4AD2-B872-A6CC2A7939C5}" srcOrd="0" destOrd="0" presId="urn:microsoft.com/office/officeart/2005/8/layout/process2"/>
    <dgm:cxn modelId="{C0CEDD1E-D5B8-4460-A746-78DFCE1B2014}" type="presParOf" srcId="{15292EA5-F284-4A80-B266-A068C6391B65}" destId="{923E8498-3F8E-4B90-8C6C-3297D4A134E2}" srcOrd="0" destOrd="0" presId="urn:microsoft.com/office/officeart/2005/8/layout/process2"/>
    <dgm:cxn modelId="{5F510F48-6781-4FC8-B659-9B0AC3596DF1}" type="presParOf" srcId="{15292EA5-F284-4A80-B266-A068C6391B65}" destId="{028FC5EC-7CE4-4FDC-BCA5-F263D19D0E4A}" srcOrd="1" destOrd="0" presId="urn:microsoft.com/office/officeart/2005/8/layout/process2"/>
    <dgm:cxn modelId="{DE6B2E95-0AE0-445B-BF0B-6885E65D23C5}" type="presParOf" srcId="{028FC5EC-7CE4-4FDC-BCA5-F263D19D0E4A}" destId="{49CEB38E-7F53-435C-9C86-B5BFD6D3D5EB}" srcOrd="0" destOrd="0" presId="urn:microsoft.com/office/officeart/2005/8/layout/process2"/>
    <dgm:cxn modelId="{299D2C9D-CD4A-4CB7-B559-95B8D3B9E0D6}" type="presParOf" srcId="{15292EA5-F284-4A80-B266-A068C6391B65}" destId="{42619772-3329-4BE9-B450-90DFA7B4408F}" srcOrd="2" destOrd="0" presId="urn:microsoft.com/office/officeart/2005/8/layout/process2"/>
    <dgm:cxn modelId="{13177D7E-89D5-466A-BDC9-254C2D078668}" type="presParOf" srcId="{15292EA5-F284-4A80-B266-A068C6391B65}" destId="{23C5CC8C-C5A3-45EF-BA9D-B9E74F4E4488}" srcOrd="3" destOrd="0" presId="urn:microsoft.com/office/officeart/2005/8/layout/process2"/>
    <dgm:cxn modelId="{D1515D54-B641-4576-B152-F95692B2372B}" type="presParOf" srcId="{23C5CC8C-C5A3-45EF-BA9D-B9E74F4E4488}" destId="{643F6E32-58D1-41C7-BC77-073B81E5F54F}" srcOrd="0" destOrd="0" presId="urn:microsoft.com/office/officeart/2005/8/layout/process2"/>
    <dgm:cxn modelId="{2CE0DCA8-88AD-495E-8F30-9C99F4B4BE6B}" type="presParOf" srcId="{15292EA5-F284-4A80-B266-A068C6391B65}" destId="{19C19973-8E50-4F74-A48D-F62987D40274}" srcOrd="4" destOrd="0" presId="urn:microsoft.com/office/officeart/2005/8/layout/process2"/>
    <dgm:cxn modelId="{08A84C91-7CD0-420D-AB17-54EA2141E9F8}" type="presParOf" srcId="{15292EA5-F284-4A80-B266-A068C6391B65}" destId="{1F737F4A-0DEB-4AD2-B872-A6CC2A7939C5}" srcOrd="5" destOrd="0" presId="urn:microsoft.com/office/officeart/2005/8/layout/process2"/>
    <dgm:cxn modelId="{71F39C59-29AE-4D03-B07B-E151F01BA0EF}" type="presParOf" srcId="{1F737F4A-0DEB-4AD2-B872-A6CC2A7939C5}" destId="{5BB6CC0F-5D2B-495E-A599-798EF85ACD27}" srcOrd="0" destOrd="0" presId="urn:microsoft.com/office/officeart/2005/8/layout/process2"/>
    <dgm:cxn modelId="{243D526B-E4B3-4B22-9B8F-DD8D0967D8D6}" type="presParOf" srcId="{15292EA5-F284-4A80-B266-A068C6391B65}" destId="{79F34D65-7D3C-4D1F-B763-530FE54D83C8}" srcOrd="6" destOrd="0" presId="urn:microsoft.com/office/officeart/2005/8/layout/process2"/>
    <dgm:cxn modelId="{264EECDD-71BF-41A5-84B0-6CF72AD8ED83}" type="presParOf" srcId="{15292EA5-F284-4A80-B266-A068C6391B65}" destId="{F24906F5-D797-41A0-BABC-32383B035C29}" srcOrd="7" destOrd="0" presId="urn:microsoft.com/office/officeart/2005/8/layout/process2"/>
    <dgm:cxn modelId="{B4B5E822-E14C-421B-B040-243A519C1680}" type="presParOf" srcId="{F24906F5-D797-41A0-BABC-32383B035C29}" destId="{0D03DE1A-645E-4876-B2A4-7365F9FA3FA8}" srcOrd="0" destOrd="0" presId="urn:microsoft.com/office/officeart/2005/8/layout/process2"/>
    <dgm:cxn modelId="{913183F3-930C-479B-B825-EF335A5AD6B0}" type="presParOf" srcId="{15292EA5-F284-4A80-B266-A068C6391B65}" destId="{8C868C1F-3D93-4C5E-8536-8647F468CD96}" srcOrd="8" destOrd="0" presId="urn:microsoft.com/office/officeart/2005/8/layout/process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3E8498-3F8E-4B90-8C6C-3297D4A134E2}">
      <dsp:nvSpPr>
        <dsp:cNvPr id="0" name=""/>
        <dsp:cNvSpPr/>
      </dsp:nvSpPr>
      <dsp:spPr>
        <a:xfrm>
          <a:off x="444307" y="2845"/>
          <a:ext cx="1425960" cy="356490"/>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AU" sz="1200" b="1" kern="1200"/>
            <a:t>CONTENTS</a:t>
          </a:r>
        </a:p>
      </dsp:txBody>
      <dsp:txXfrm>
        <a:off x="454748" y="13286"/>
        <a:ext cx="1405078" cy="335608"/>
      </dsp:txXfrm>
    </dsp:sp>
    <dsp:sp modelId="{028FC5EC-7CE4-4FDC-BCA5-F263D19D0E4A}">
      <dsp:nvSpPr>
        <dsp:cNvPr id="0" name=""/>
        <dsp:cNvSpPr/>
      </dsp:nvSpPr>
      <dsp:spPr>
        <a:xfrm rot="5400000">
          <a:off x="1090445" y="368247"/>
          <a:ext cx="133683" cy="160420"/>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66700">
            <a:lnSpc>
              <a:spcPct val="90000"/>
            </a:lnSpc>
            <a:spcBef>
              <a:spcPct val="0"/>
            </a:spcBef>
            <a:spcAft>
              <a:spcPct val="35000"/>
            </a:spcAft>
          </a:pPr>
          <a:endParaRPr lang="en-AU" sz="600" kern="1200"/>
        </a:p>
      </dsp:txBody>
      <dsp:txXfrm rot="-5400000">
        <a:off x="1109161" y="381616"/>
        <a:ext cx="96252" cy="93578"/>
      </dsp:txXfrm>
    </dsp:sp>
    <dsp:sp modelId="{8BAC9D34-2EEF-433F-B797-21EF0724927E}">
      <dsp:nvSpPr>
        <dsp:cNvPr id="0" name=""/>
        <dsp:cNvSpPr/>
      </dsp:nvSpPr>
      <dsp:spPr>
        <a:xfrm>
          <a:off x="421128" y="537580"/>
          <a:ext cx="1472318" cy="463882"/>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n-AU" sz="1200" kern="1200"/>
            <a:t>Business Plan Summary </a:t>
          </a:r>
        </a:p>
      </dsp:txBody>
      <dsp:txXfrm>
        <a:off x="434715" y="551167"/>
        <a:ext cx="1445144" cy="436708"/>
      </dsp:txXfrm>
    </dsp:sp>
    <dsp:sp modelId="{79072481-8A3C-4E05-B1AB-7E2429312720}">
      <dsp:nvSpPr>
        <dsp:cNvPr id="0" name=""/>
        <dsp:cNvSpPr/>
      </dsp:nvSpPr>
      <dsp:spPr>
        <a:xfrm rot="5400000">
          <a:off x="1090445" y="1010375"/>
          <a:ext cx="133683" cy="160420"/>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66700">
            <a:lnSpc>
              <a:spcPct val="90000"/>
            </a:lnSpc>
            <a:spcBef>
              <a:spcPct val="0"/>
            </a:spcBef>
            <a:spcAft>
              <a:spcPct val="35000"/>
            </a:spcAft>
          </a:pPr>
          <a:endParaRPr lang="en-AU" sz="600" kern="1200"/>
        </a:p>
      </dsp:txBody>
      <dsp:txXfrm rot="-5400000">
        <a:off x="1109161" y="1023744"/>
        <a:ext cx="96252" cy="93578"/>
      </dsp:txXfrm>
    </dsp:sp>
    <dsp:sp modelId="{19C19973-8E50-4F74-A48D-F62987D40274}">
      <dsp:nvSpPr>
        <dsp:cNvPr id="0" name=""/>
        <dsp:cNvSpPr/>
      </dsp:nvSpPr>
      <dsp:spPr>
        <a:xfrm>
          <a:off x="444307" y="1179708"/>
          <a:ext cx="1425960" cy="356490"/>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AU" sz="1500" b="1" kern="1200"/>
            <a:t>The Business</a:t>
          </a:r>
        </a:p>
      </dsp:txBody>
      <dsp:txXfrm>
        <a:off x="454748" y="1190149"/>
        <a:ext cx="1405078" cy="335608"/>
      </dsp:txXfrm>
    </dsp:sp>
    <dsp:sp modelId="{1F737F4A-0DEB-4AD2-B872-A6CC2A7939C5}">
      <dsp:nvSpPr>
        <dsp:cNvPr id="0" name=""/>
        <dsp:cNvSpPr/>
      </dsp:nvSpPr>
      <dsp:spPr>
        <a:xfrm rot="5400000">
          <a:off x="1090445" y="1545111"/>
          <a:ext cx="133683" cy="160420"/>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66700">
            <a:lnSpc>
              <a:spcPct val="90000"/>
            </a:lnSpc>
            <a:spcBef>
              <a:spcPct val="0"/>
            </a:spcBef>
            <a:spcAft>
              <a:spcPct val="35000"/>
            </a:spcAft>
          </a:pPr>
          <a:endParaRPr lang="en-AU" sz="600" kern="1200"/>
        </a:p>
      </dsp:txBody>
      <dsp:txXfrm rot="-5400000">
        <a:off x="1109161" y="1558480"/>
        <a:ext cx="96252" cy="93578"/>
      </dsp:txXfrm>
    </dsp:sp>
    <dsp:sp modelId="{79F34D65-7D3C-4D1F-B763-530FE54D83C8}">
      <dsp:nvSpPr>
        <dsp:cNvPr id="0" name=""/>
        <dsp:cNvSpPr/>
      </dsp:nvSpPr>
      <dsp:spPr>
        <a:xfrm>
          <a:off x="444307" y="1714443"/>
          <a:ext cx="1425960" cy="356490"/>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AU" sz="1500" b="1" kern="1200"/>
            <a:t>The Market</a:t>
          </a:r>
        </a:p>
      </dsp:txBody>
      <dsp:txXfrm>
        <a:off x="454748" y="1724884"/>
        <a:ext cx="1405078" cy="335608"/>
      </dsp:txXfrm>
    </dsp:sp>
    <dsp:sp modelId="{F24906F5-D797-41A0-BABC-32383B035C29}">
      <dsp:nvSpPr>
        <dsp:cNvPr id="0" name=""/>
        <dsp:cNvSpPr/>
      </dsp:nvSpPr>
      <dsp:spPr>
        <a:xfrm rot="5400000">
          <a:off x="1090445" y="2079846"/>
          <a:ext cx="133683" cy="160420"/>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66700">
            <a:lnSpc>
              <a:spcPct val="90000"/>
            </a:lnSpc>
            <a:spcBef>
              <a:spcPct val="0"/>
            </a:spcBef>
            <a:spcAft>
              <a:spcPct val="35000"/>
            </a:spcAft>
          </a:pPr>
          <a:endParaRPr lang="en-AU" sz="600" kern="1200"/>
        </a:p>
      </dsp:txBody>
      <dsp:txXfrm rot="-5400000">
        <a:off x="1109161" y="2093215"/>
        <a:ext cx="96252" cy="93578"/>
      </dsp:txXfrm>
    </dsp:sp>
    <dsp:sp modelId="{8C868C1F-3D93-4C5E-8536-8647F468CD96}">
      <dsp:nvSpPr>
        <dsp:cNvPr id="0" name=""/>
        <dsp:cNvSpPr/>
      </dsp:nvSpPr>
      <dsp:spPr>
        <a:xfrm>
          <a:off x="444307" y="2249179"/>
          <a:ext cx="1425960" cy="356490"/>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AU" sz="1500" b="1" kern="1200"/>
            <a:t>The Future</a:t>
          </a:r>
        </a:p>
      </dsp:txBody>
      <dsp:txXfrm>
        <a:off x="454748" y="2259620"/>
        <a:ext cx="1405078" cy="335608"/>
      </dsp:txXfrm>
    </dsp:sp>
    <dsp:sp modelId="{9C486364-B1F4-486A-BB6B-4413BFAACEE1}">
      <dsp:nvSpPr>
        <dsp:cNvPr id="0" name=""/>
        <dsp:cNvSpPr/>
      </dsp:nvSpPr>
      <dsp:spPr>
        <a:xfrm rot="5400000">
          <a:off x="1090445" y="2614581"/>
          <a:ext cx="133683" cy="160420"/>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266700">
            <a:lnSpc>
              <a:spcPct val="90000"/>
            </a:lnSpc>
            <a:spcBef>
              <a:spcPct val="0"/>
            </a:spcBef>
            <a:spcAft>
              <a:spcPct val="35000"/>
            </a:spcAft>
          </a:pPr>
          <a:endParaRPr lang="en-AU" sz="600" kern="1200"/>
        </a:p>
      </dsp:txBody>
      <dsp:txXfrm rot="-5400000">
        <a:off x="1109161" y="2627950"/>
        <a:ext cx="96252" cy="93578"/>
      </dsp:txXfrm>
    </dsp:sp>
    <dsp:sp modelId="{5CF52474-FF79-414D-BA8B-25CA1ECE1B71}">
      <dsp:nvSpPr>
        <dsp:cNvPr id="0" name=""/>
        <dsp:cNvSpPr/>
      </dsp:nvSpPr>
      <dsp:spPr>
        <a:xfrm>
          <a:off x="444307" y="2783914"/>
          <a:ext cx="1425960" cy="356490"/>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AU" sz="1500" b="1" kern="1200"/>
            <a:t>Finances</a:t>
          </a:r>
        </a:p>
      </dsp:txBody>
      <dsp:txXfrm>
        <a:off x="454748" y="2794355"/>
        <a:ext cx="1405078" cy="3356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3E8498-3F8E-4B90-8C6C-3297D4A134E2}">
      <dsp:nvSpPr>
        <dsp:cNvPr id="0" name=""/>
        <dsp:cNvSpPr/>
      </dsp:nvSpPr>
      <dsp:spPr>
        <a:xfrm>
          <a:off x="274412" y="361"/>
          <a:ext cx="1670500" cy="423078"/>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AU" sz="1600" b="1" kern="1200"/>
            <a:t>THE BUSINESS</a:t>
          </a:r>
        </a:p>
      </dsp:txBody>
      <dsp:txXfrm>
        <a:off x="286804" y="12753"/>
        <a:ext cx="1645716" cy="398294"/>
      </dsp:txXfrm>
    </dsp:sp>
    <dsp:sp modelId="{028FC5EC-7CE4-4FDC-BCA5-F263D19D0E4A}">
      <dsp:nvSpPr>
        <dsp:cNvPr id="0" name=""/>
        <dsp:cNvSpPr/>
      </dsp:nvSpPr>
      <dsp:spPr>
        <a:xfrm rot="5400000">
          <a:off x="1030335" y="434017"/>
          <a:ext cx="158654" cy="190385"/>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AU" sz="700" kern="1200"/>
        </a:p>
      </dsp:txBody>
      <dsp:txXfrm rot="-5400000">
        <a:off x="1052547" y="449882"/>
        <a:ext cx="114231" cy="111058"/>
      </dsp:txXfrm>
    </dsp:sp>
    <dsp:sp modelId="{47B38144-71B4-4827-B011-6D82730E7432}">
      <dsp:nvSpPr>
        <dsp:cNvPr id="0" name=""/>
        <dsp:cNvSpPr/>
      </dsp:nvSpPr>
      <dsp:spPr>
        <a:xfrm>
          <a:off x="274412" y="634979"/>
          <a:ext cx="1670500" cy="423078"/>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AU" sz="1600" kern="1200"/>
            <a:t>Organisation chart</a:t>
          </a:r>
          <a:endParaRPr lang="en-AU" sz="1600" b="1" kern="1200"/>
        </a:p>
      </dsp:txBody>
      <dsp:txXfrm>
        <a:off x="286804" y="647371"/>
        <a:ext cx="1645716" cy="398294"/>
      </dsp:txXfrm>
    </dsp:sp>
    <dsp:sp modelId="{C0C4DF16-C8E4-4AFC-B657-B0EE84B93C51}">
      <dsp:nvSpPr>
        <dsp:cNvPr id="0" name=""/>
        <dsp:cNvSpPr/>
      </dsp:nvSpPr>
      <dsp:spPr>
        <a:xfrm rot="5400000">
          <a:off x="1030335" y="1068635"/>
          <a:ext cx="158654" cy="190385"/>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AU" sz="700" kern="1200"/>
        </a:p>
      </dsp:txBody>
      <dsp:txXfrm rot="-5400000">
        <a:off x="1052547" y="1084500"/>
        <a:ext cx="114231" cy="111058"/>
      </dsp:txXfrm>
    </dsp:sp>
    <dsp:sp modelId="{8BAC9D34-2EEF-433F-B797-21EF0724927E}">
      <dsp:nvSpPr>
        <dsp:cNvPr id="0" name=""/>
        <dsp:cNvSpPr/>
      </dsp:nvSpPr>
      <dsp:spPr>
        <a:xfrm>
          <a:off x="274412" y="1269598"/>
          <a:ext cx="1670500" cy="423078"/>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AU" sz="1600" kern="1200"/>
            <a:t>Products/services</a:t>
          </a:r>
        </a:p>
      </dsp:txBody>
      <dsp:txXfrm>
        <a:off x="286804" y="1281990"/>
        <a:ext cx="1645716" cy="398294"/>
      </dsp:txXfrm>
    </dsp:sp>
    <dsp:sp modelId="{79072481-8A3C-4E05-B1AB-7E2429312720}">
      <dsp:nvSpPr>
        <dsp:cNvPr id="0" name=""/>
        <dsp:cNvSpPr/>
      </dsp:nvSpPr>
      <dsp:spPr>
        <a:xfrm rot="5400000">
          <a:off x="1030335" y="1703253"/>
          <a:ext cx="158654" cy="190385"/>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AU" sz="700" kern="1200"/>
        </a:p>
      </dsp:txBody>
      <dsp:txXfrm rot="-5400000">
        <a:off x="1052547" y="1719118"/>
        <a:ext cx="114231" cy="111058"/>
      </dsp:txXfrm>
    </dsp:sp>
    <dsp:sp modelId="{19C19973-8E50-4F74-A48D-F62987D40274}">
      <dsp:nvSpPr>
        <dsp:cNvPr id="0" name=""/>
        <dsp:cNvSpPr/>
      </dsp:nvSpPr>
      <dsp:spPr>
        <a:xfrm>
          <a:off x="274412" y="1904216"/>
          <a:ext cx="1670500" cy="423078"/>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AU" sz="1600" kern="1200"/>
            <a:t>Risk management</a:t>
          </a:r>
        </a:p>
      </dsp:txBody>
      <dsp:txXfrm>
        <a:off x="286804" y="1916608"/>
        <a:ext cx="1645716" cy="398294"/>
      </dsp:txXfrm>
    </dsp:sp>
    <dsp:sp modelId="{1F737F4A-0DEB-4AD2-B872-A6CC2A7939C5}">
      <dsp:nvSpPr>
        <dsp:cNvPr id="0" name=""/>
        <dsp:cNvSpPr/>
      </dsp:nvSpPr>
      <dsp:spPr>
        <a:xfrm rot="5400000">
          <a:off x="1030335" y="2337872"/>
          <a:ext cx="158654" cy="190385"/>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AU" sz="700" kern="1200"/>
        </a:p>
      </dsp:txBody>
      <dsp:txXfrm rot="-5400000">
        <a:off x="1052547" y="2353737"/>
        <a:ext cx="114231" cy="111058"/>
      </dsp:txXfrm>
    </dsp:sp>
    <dsp:sp modelId="{79F34D65-7D3C-4D1F-B763-530FE54D83C8}">
      <dsp:nvSpPr>
        <dsp:cNvPr id="0" name=""/>
        <dsp:cNvSpPr/>
      </dsp:nvSpPr>
      <dsp:spPr>
        <a:xfrm>
          <a:off x="274412" y="2538834"/>
          <a:ext cx="1670500" cy="423078"/>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n-AU" sz="1600" kern="1200"/>
            <a:t>The Legals </a:t>
          </a:r>
        </a:p>
      </dsp:txBody>
      <dsp:txXfrm>
        <a:off x="286804" y="2551226"/>
        <a:ext cx="1645716" cy="39829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3E8498-3F8E-4B90-8C6C-3297D4A134E2}">
      <dsp:nvSpPr>
        <dsp:cNvPr id="0" name=""/>
        <dsp:cNvSpPr/>
      </dsp:nvSpPr>
      <dsp:spPr>
        <a:xfrm>
          <a:off x="545614" y="428"/>
          <a:ext cx="1568953" cy="486414"/>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AU" sz="1400" b="1" kern="1200"/>
            <a:t>THE MARKET</a:t>
          </a:r>
        </a:p>
      </dsp:txBody>
      <dsp:txXfrm>
        <a:off x="559861" y="14675"/>
        <a:ext cx="1540459" cy="457920"/>
      </dsp:txXfrm>
    </dsp:sp>
    <dsp:sp modelId="{028FC5EC-7CE4-4FDC-BCA5-F263D19D0E4A}">
      <dsp:nvSpPr>
        <dsp:cNvPr id="0" name=""/>
        <dsp:cNvSpPr/>
      </dsp:nvSpPr>
      <dsp:spPr>
        <a:xfrm rot="5332340">
          <a:off x="1258935" y="498147"/>
          <a:ext cx="155979" cy="185322"/>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AU" sz="700" kern="1200"/>
        </a:p>
      </dsp:txBody>
      <dsp:txXfrm rot="-5400000">
        <a:off x="1280868" y="512823"/>
        <a:ext cx="111194" cy="109185"/>
      </dsp:txXfrm>
    </dsp:sp>
    <dsp:sp modelId="{42619772-3329-4BE9-B450-90DFA7B4408F}">
      <dsp:nvSpPr>
        <dsp:cNvPr id="0" name=""/>
        <dsp:cNvSpPr/>
      </dsp:nvSpPr>
      <dsp:spPr>
        <a:xfrm>
          <a:off x="536705" y="694774"/>
          <a:ext cx="1612639" cy="411828"/>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AU" sz="1500" kern="1200"/>
            <a:t>Research</a:t>
          </a:r>
        </a:p>
      </dsp:txBody>
      <dsp:txXfrm>
        <a:off x="548767" y="706836"/>
        <a:ext cx="1588515" cy="387704"/>
      </dsp:txXfrm>
    </dsp:sp>
    <dsp:sp modelId="{23C5CC8C-C5A3-45EF-BA9D-B9E74F4E4488}">
      <dsp:nvSpPr>
        <dsp:cNvPr id="0" name=""/>
        <dsp:cNvSpPr/>
      </dsp:nvSpPr>
      <dsp:spPr>
        <a:xfrm rot="5400000">
          <a:off x="1265807" y="1116898"/>
          <a:ext cx="154435" cy="185322"/>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AU" sz="700" kern="1200"/>
        </a:p>
      </dsp:txBody>
      <dsp:txXfrm rot="-5400000">
        <a:off x="1287428" y="1132341"/>
        <a:ext cx="111194" cy="108105"/>
      </dsp:txXfrm>
    </dsp:sp>
    <dsp:sp modelId="{19C19973-8E50-4F74-A48D-F62987D40274}">
      <dsp:nvSpPr>
        <dsp:cNvPr id="0" name=""/>
        <dsp:cNvSpPr/>
      </dsp:nvSpPr>
      <dsp:spPr>
        <a:xfrm>
          <a:off x="536705" y="1312516"/>
          <a:ext cx="1612639" cy="411828"/>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AU" sz="1500" kern="1200"/>
            <a:t>Environmental</a:t>
          </a:r>
          <a:endParaRPr lang="en-AU" sz="1500" b="1" kern="1200"/>
        </a:p>
      </dsp:txBody>
      <dsp:txXfrm>
        <a:off x="548767" y="1324578"/>
        <a:ext cx="1588515" cy="387704"/>
      </dsp:txXfrm>
    </dsp:sp>
    <dsp:sp modelId="{1F737F4A-0DEB-4AD2-B872-A6CC2A7939C5}">
      <dsp:nvSpPr>
        <dsp:cNvPr id="0" name=""/>
        <dsp:cNvSpPr/>
      </dsp:nvSpPr>
      <dsp:spPr>
        <a:xfrm rot="5400000">
          <a:off x="1265807" y="1734640"/>
          <a:ext cx="154435" cy="185322"/>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AU" sz="700" kern="1200"/>
        </a:p>
      </dsp:txBody>
      <dsp:txXfrm rot="-5400000">
        <a:off x="1287428" y="1750083"/>
        <a:ext cx="111194" cy="108105"/>
      </dsp:txXfrm>
    </dsp:sp>
    <dsp:sp modelId="{79F34D65-7D3C-4D1F-B763-530FE54D83C8}">
      <dsp:nvSpPr>
        <dsp:cNvPr id="0" name=""/>
        <dsp:cNvSpPr/>
      </dsp:nvSpPr>
      <dsp:spPr>
        <a:xfrm>
          <a:off x="536705" y="1930258"/>
          <a:ext cx="1612639" cy="411828"/>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AU" sz="1500" kern="1200"/>
            <a:t>S.W.O.T</a:t>
          </a:r>
        </a:p>
      </dsp:txBody>
      <dsp:txXfrm>
        <a:off x="548767" y="1942320"/>
        <a:ext cx="1588515" cy="387704"/>
      </dsp:txXfrm>
    </dsp:sp>
    <dsp:sp modelId="{F24906F5-D797-41A0-BABC-32383B035C29}">
      <dsp:nvSpPr>
        <dsp:cNvPr id="0" name=""/>
        <dsp:cNvSpPr/>
      </dsp:nvSpPr>
      <dsp:spPr>
        <a:xfrm rot="5400000">
          <a:off x="1265807" y="2352382"/>
          <a:ext cx="154435" cy="185322"/>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AU" sz="700" kern="1200"/>
        </a:p>
      </dsp:txBody>
      <dsp:txXfrm rot="-5400000">
        <a:off x="1287428" y="2367825"/>
        <a:ext cx="111194" cy="108105"/>
      </dsp:txXfrm>
    </dsp:sp>
    <dsp:sp modelId="{8C868C1F-3D93-4C5E-8536-8647F468CD96}">
      <dsp:nvSpPr>
        <dsp:cNvPr id="0" name=""/>
        <dsp:cNvSpPr/>
      </dsp:nvSpPr>
      <dsp:spPr>
        <a:xfrm>
          <a:off x="536705" y="2548000"/>
          <a:ext cx="1612639" cy="411828"/>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en-AU" sz="1500" kern="1200"/>
            <a:t>Advertising &amp; sales</a:t>
          </a:r>
        </a:p>
      </dsp:txBody>
      <dsp:txXfrm>
        <a:off x="548767" y="2560062"/>
        <a:ext cx="1588515" cy="387704"/>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3E8498-3F8E-4B90-8C6C-3297D4A134E2}">
      <dsp:nvSpPr>
        <dsp:cNvPr id="0" name=""/>
        <dsp:cNvSpPr/>
      </dsp:nvSpPr>
      <dsp:spPr>
        <a:xfrm>
          <a:off x="487603" y="761"/>
          <a:ext cx="1513371" cy="504185"/>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AU" sz="1400" b="1" kern="1200"/>
            <a:t>THE FUTURE</a:t>
          </a:r>
        </a:p>
      </dsp:txBody>
      <dsp:txXfrm>
        <a:off x="502370" y="15528"/>
        <a:ext cx="1483837" cy="474651"/>
      </dsp:txXfrm>
    </dsp:sp>
    <dsp:sp modelId="{028FC5EC-7CE4-4FDC-BCA5-F263D19D0E4A}">
      <dsp:nvSpPr>
        <dsp:cNvPr id="0" name=""/>
        <dsp:cNvSpPr/>
      </dsp:nvSpPr>
      <dsp:spPr>
        <a:xfrm rot="5332203">
          <a:off x="1174472" y="516080"/>
          <a:ext cx="153616" cy="182515"/>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AU" sz="700" kern="1200"/>
        </a:p>
      </dsp:txBody>
      <dsp:txXfrm rot="-5400000">
        <a:off x="1196071" y="530534"/>
        <a:ext cx="109509" cy="107531"/>
      </dsp:txXfrm>
    </dsp:sp>
    <dsp:sp modelId="{42619772-3329-4BE9-B450-90DFA7B4408F}">
      <dsp:nvSpPr>
        <dsp:cNvPr id="0" name=""/>
        <dsp:cNvSpPr/>
      </dsp:nvSpPr>
      <dsp:spPr>
        <a:xfrm>
          <a:off x="446119" y="709729"/>
          <a:ext cx="1622361" cy="405590"/>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AU" sz="1700" kern="1200"/>
            <a:t>Vision </a:t>
          </a:r>
        </a:p>
      </dsp:txBody>
      <dsp:txXfrm>
        <a:off x="457998" y="721608"/>
        <a:ext cx="1598603" cy="381832"/>
      </dsp:txXfrm>
    </dsp:sp>
    <dsp:sp modelId="{23C5CC8C-C5A3-45EF-BA9D-B9E74F4E4488}">
      <dsp:nvSpPr>
        <dsp:cNvPr id="0" name=""/>
        <dsp:cNvSpPr/>
      </dsp:nvSpPr>
      <dsp:spPr>
        <a:xfrm rot="5400000">
          <a:off x="1181251" y="1125459"/>
          <a:ext cx="152096" cy="182515"/>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AU" sz="700" kern="1200"/>
        </a:p>
      </dsp:txBody>
      <dsp:txXfrm rot="-5400000">
        <a:off x="1202545" y="1140669"/>
        <a:ext cx="109509" cy="106467"/>
      </dsp:txXfrm>
    </dsp:sp>
    <dsp:sp modelId="{19C19973-8E50-4F74-A48D-F62987D40274}">
      <dsp:nvSpPr>
        <dsp:cNvPr id="0" name=""/>
        <dsp:cNvSpPr/>
      </dsp:nvSpPr>
      <dsp:spPr>
        <a:xfrm>
          <a:off x="446119" y="1318114"/>
          <a:ext cx="1622361" cy="405590"/>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AU" sz="1700" kern="1200"/>
            <a:t>Mission </a:t>
          </a:r>
          <a:endParaRPr lang="en-AU" sz="1700" b="1" kern="1200"/>
        </a:p>
      </dsp:txBody>
      <dsp:txXfrm>
        <a:off x="457998" y="1329993"/>
        <a:ext cx="1598603" cy="381832"/>
      </dsp:txXfrm>
    </dsp:sp>
    <dsp:sp modelId="{1F737F4A-0DEB-4AD2-B872-A6CC2A7939C5}">
      <dsp:nvSpPr>
        <dsp:cNvPr id="0" name=""/>
        <dsp:cNvSpPr/>
      </dsp:nvSpPr>
      <dsp:spPr>
        <a:xfrm rot="5400000">
          <a:off x="1181251" y="1733844"/>
          <a:ext cx="152096" cy="182515"/>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AU" sz="700" kern="1200"/>
        </a:p>
      </dsp:txBody>
      <dsp:txXfrm rot="-5400000">
        <a:off x="1202545" y="1749054"/>
        <a:ext cx="109509" cy="106467"/>
      </dsp:txXfrm>
    </dsp:sp>
    <dsp:sp modelId="{79F34D65-7D3C-4D1F-B763-530FE54D83C8}">
      <dsp:nvSpPr>
        <dsp:cNvPr id="0" name=""/>
        <dsp:cNvSpPr/>
      </dsp:nvSpPr>
      <dsp:spPr>
        <a:xfrm>
          <a:off x="446119" y="1926500"/>
          <a:ext cx="1622361" cy="405590"/>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AU" sz="1700" kern="1200"/>
            <a:t>Goals/objectives</a:t>
          </a:r>
        </a:p>
      </dsp:txBody>
      <dsp:txXfrm>
        <a:off x="457998" y="1938379"/>
        <a:ext cx="1598603" cy="381832"/>
      </dsp:txXfrm>
    </dsp:sp>
    <dsp:sp modelId="{F24906F5-D797-41A0-BABC-32383B035C29}">
      <dsp:nvSpPr>
        <dsp:cNvPr id="0" name=""/>
        <dsp:cNvSpPr/>
      </dsp:nvSpPr>
      <dsp:spPr>
        <a:xfrm rot="5400000">
          <a:off x="1181251" y="2342230"/>
          <a:ext cx="152096" cy="182515"/>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AU" sz="700" kern="1200"/>
        </a:p>
      </dsp:txBody>
      <dsp:txXfrm rot="-5400000">
        <a:off x="1202545" y="2357440"/>
        <a:ext cx="109509" cy="106467"/>
      </dsp:txXfrm>
    </dsp:sp>
    <dsp:sp modelId="{8C868C1F-3D93-4C5E-8536-8647F468CD96}">
      <dsp:nvSpPr>
        <dsp:cNvPr id="0" name=""/>
        <dsp:cNvSpPr/>
      </dsp:nvSpPr>
      <dsp:spPr>
        <a:xfrm>
          <a:off x="446119" y="2534885"/>
          <a:ext cx="1622361" cy="405590"/>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AU" sz="1700" kern="1200"/>
            <a:t>Action plan</a:t>
          </a:r>
        </a:p>
      </dsp:txBody>
      <dsp:txXfrm>
        <a:off x="457998" y="2546764"/>
        <a:ext cx="1598603" cy="38183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3E8498-3F8E-4B90-8C6C-3297D4A134E2}">
      <dsp:nvSpPr>
        <dsp:cNvPr id="0" name=""/>
        <dsp:cNvSpPr/>
      </dsp:nvSpPr>
      <dsp:spPr>
        <a:xfrm>
          <a:off x="904418" y="0"/>
          <a:ext cx="1394851" cy="550880"/>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n-AU" sz="1400" b="1" kern="1200"/>
            <a:t>FINANCES</a:t>
          </a:r>
        </a:p>
      </dsp:txBody>
      <dsp:txXfrm>
        <a:off x="920553" y="16135"/>
        <a:ext cx="1362581" cy="518610"/>
      </dsp:txXfrm>
    </dsp:sp>
    <dsp:sp modelId="{028FC5EC-7CE4-4FDC-BCA5-F263D19D0E4A}">
      <dsp:nvSpPr>
        <dsp:cNvPr id="0" name=""/>
        <dsp:cNvSpPr/>
      </dsp:nvSpPr>
      <dsp:spPr>
        <a:xfrm rot="5335803">
          <a:off x="1533227" y="561788"/>
          <a:ext cx="151287" cy="179865"/>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AU" sz="700" kern="1200"/>
        </a:p>
      </dsp:txBody>
      <dsp:txXfrm rot="-5400000">
        <a:off x="1554487" y="576081"/>
        <a:ext cx="107919" cy="105901"/>
      </dsp:txXfrm>
    </dsp:sp>
    <dsp:sp modelId="{42619772-3329-4BE9-B450-90DFA7B4408F}">
      <dsp:nvSpPr>
        <dsp:cNvPr id="0" name=""/>
        <dsp:cNvSpPr/>
      </dsp:nvSpPr>
      <dsp:spPr>
        <a:xfrm>
          <a:off x="826248" y="752562"/>
          <a:ext cx="1576477" cy="399701"/>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AU" sz="1700" kern="1200"/>
            <a:t>Financial review</a:t>
          </a:r>
        </a:p>
      </dsp:txBody>
      <dsp:txXfrm>
        <a:off x="837955" y="764269"/>
        <a:ext cx="1553063" cy="376287"/>
      </dsp:txXfrm>
    </dsp:sp>
    <dsp:sp modelId="{23C5CC8C-C5A3-45EF-BA9D-B9E74F4E4488}">
      <dsp:nvSpPr>
        <dsp:cNvPr id="0" name=""/>
        <dsp:cNvSpPr/>
      </dsp:nvSpPr>
      <dsp:spPr>
        <a:xfrm rot="5400000">
          <a:off x="1539543" y="1162255"/>
          <a:ext cx="149887" cy="179865"/>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AU" sz="700" kern="1200"/>
        </a:p>
      </dsp:txBody>
      <dsp:txXfrm rot="-5400000">
        <a:off x="1560527" y="1177244"/>
        <a:ext cx="107919" cy="104921"/>
      </dsp:txXfrm>
    </dsp:sp>
    <dsp:sp modelId="{19C19973-8E50-4F74-A48D-F62987D40274}">
      <dsp:nvSpPr>
        <dsp:cNvPr id="0" name=""/>
        <dsp:cNvSpPr/>
      </dsp:nvSpPr>
      <dsp:spPr>
        <a:xfrm>
          <a:off x="826248" y="1352113"/>
          <a:ext cx="1576477" cy="399701"/>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AU" sz="1700" kern="1200"/>
            <a:t>Start-up costs </a:t>
          </a:r>
          <a:endParaRPr lang="en-AU" sz="1700" b="1" kern="1200"/>
        </a:p>
      </dsp:txBody>
      <dsp:txXfrm>
        <a:off x="837955" y="1363820"/>
        <a:ext cx="1553063" cy="376287"/>
      </dsp:txXfrm>
    </dsp:sp>
    <dsp:sp modelId="{1F737F4A-0DEB-4AD2-B872-A6CC2A7939C5}">
      <dsp:nvSpPr>
        <dsp:cNvPr id="0" name=""/>
        <dsp:cNvSpPr/>
      </dsp:nvSpPr>
      <dsp:spPr>
        <a:xfrm rot="5400000">
          <a:off x="1539543" y="1761807"/>
          <a:ext cx="149887" cy="179865"/>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AU" sz="700" kern="1200"/>
        </a:p>
      </dsp:txBody>
      <dsp:txXfrm rot="-5400000">
        <a:off x="1560527" y="1776796"/>
        <a:ext cx="107919" cy="104921"/>
      </dsp:txXfrm>
    </dsp:sp>
    <dsp:sp modelId="{79F34D65-7D3C-4D1F-B763-530FE54D83C8}">
      <dsp:nvSpPr>
        <dsp:cNvPr id="0" name=""/>
        <dsp:cNvSpPr/>
      </dsp:nvSpPr>
      <dsp:spPr>
        <a:xfrm>
          <a:off x="826248" y="1951665"/>
          <a:ext cx="1576477" cy="399701"/>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AU" sz="1700" kern="1200"/>
            <a:t>Profit and loss </a:t>
          </a:r>
        </a:p>
      </dsp:txBody>
      <dsp:txXfrm>
        <a:off x="837955" y="1963372"/>
        <a:ext cx="1553063" cy="376287"/>
      </dsp:txXfrm>
    </dsp:sp>
    <dsp:sp modelId="{F24906F5-D797-41A0-BABC-32383B035C29}">
      <dsp:nvSpPr>
        <dsp:cNvPr id="0" name=""/>
        <dsp:cNvSpPr/>
      </dsp:nvSpPr>
      <dsp:spPr>
        <a:xfrm rot="5400000">
          <a:off x="1539543" y="2361359"/>
          <a:ext cx="149887" cy="179865"/>
        </a:xfrm>
        <a:prstGeom prst="rightArrow">
          <a:avLst>
            <a:gd name="adj1" fmla="val 60000"/>
            <a:gd name="adj2" fmla="val 50000"/>
          </a:avLst>
        </a:prstGeom>
        <a:solidFill>
          <a:schemeClr val="accent2">
            <a:tint val="60000"/>
            <a:hueOff val="0"/>
            <a:satOff val="0"/>
            <a:lumOff val="0"/>
            <a:alphaOff val="0"/>
          </a:schemeClr>
        </a:solidFill>
        <a:ln>
          <a:noFill/>
        </a:ln>
        <a:effectLst/>
        <a:scene3d>
          <a:camera prst="orthographicFront">
            <a:rot lat="0" lon="0" rev="0"/>
          </a:camera>
          <a:lightRig rig="contrasting" dir="t">
            <a:rot lat="0" lon="0" rev="1200000"/>
          </a:lightRig>
        </a:scene3d>
        <a:sp3d z="-182000" contourW="19050" prstMaterial="metal">
          <a:bevelT w="88900" h="203200"/>
          <a:bevelB w="165100" h="254000"/>
        </a:sp3d>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311150">
            <a:lnSpc>
              <a:spcPct val="90000"/>
            </a:lnSpc>
            <a:spcBef>
              <a:spcPct val="0"/>
            </a:spcBef>
            <a:spcAft>
              <a:spcPct val="35000"/>
            </a:spcAft>
          </a:pPr>
          <a:endParaRPr lang="en-AU" sz="700" kern="1200"/>
        </a:p>
      </dsp:txBody>
      <dsp:txXfrm rot="-5400000">
        <a:off x="1560527" y="2376348"/>
        <a:ext cx="107919" cy="104921"/>
      </dsp:txXfrm>
    </dsp:sp>
    <dsp:sp modelId="{8C868C1F-3D93-4C5E-8536-8647F468CD96}">
      <dsp:nvSpPr>
        <dsp:cNvPr id="0" name=""/>
        <dsp:cNvSpPr/>
      </dsp:nvSpPr>
      <dsp:spPr>
        <a:xfrm>
          <a:off x="826248" y="2551217"/>
          <a:ext cx="1576477" cy="399701"/>
        </a:xfrm>
        <a:prstGeom prst="roundRect">
          <a:avLst>
            <a:gd name="adj" fmla="val 10000"/>
          </a:avLst>
        </a:prstGeom>
        <a:solidFill>
          <a:schemeClr val="accent2">
            <a:hueOff val="0"/>
            <a:satOff val="0"/>
            <a:lumOff val="0"/>
            <a:alphaOff val="0"/>
          </a:schemeClr>
        </a:solidFill>
        <a:ln>
          <a:noFill/>
        </a:ln>
        <a:effectLst>
          <a:outerShdw blurRad="40000" dist="23000" dir="5400000" rotWithShape="0">
            <a:srgbClr val="000000">
              <a:alpha val="35000"/>
            </a:srgbClr>
          </a:outerShdw>
        </a:effectLst>
        <a:scene3d>
          <a:camera prst="orthographicFront">
            <a:rot lat="0" lon="0" rev="0"/>
          </a:camera>
          <a:lightRig rig="contrasting" dir="t">
            <a:rot lat="0" lon="0" rev="1200000"/>
          </a:lightRig>
        </a:scene3d>
        <a:sp3d contourW="19050" prstMaterial="metal">
          <a:bevelT w="88900" h="203200"/>
          <a:bevelB w="165100" h="254000"/>
        </a:sp3d>
      </dsp:spPr>
      <dsp:style>
        <a:lnRef idx="0">
          <a:scrgbClr r="0" g="0" b="0"/>
        </a:lnRef>
        <a:fillRef idx="1">
          <a:scrgbClr r="0" g="0" b="0"/>
        </a:fillRef>
        <a:effectRef idx="2">
          <a:scrgbClr r="0" g="0" b="0"/>
        </a:effectRef>
        <a:fontRef idx="minor">
          <a:schemeClr val="lt1"/>
        </a:fontRef>
      </dsp:style>
      <dsp:txBody>
        <a:bodyPr spcFirstLastPara="0" vert="horz" wrap="square" lIns="64770" tIns="64770" rIns="64770" bIns="64770" numCol="1" spcCol="1270" anchor="ctr" anchorCtr="0">
          <a:noAutofit/>
        </a:bodyPr>
        <a:lstStyle/>
        <a:p>
          <a:pPr lvl="0" algn="ctr" defTabSz="755650">
            <a:lnSpc>
              <a:spcPct val="90000"/>
            </a:lnSpc>
            <a:spcBef>
              <a:spcPct val="0"/>
            </a:spcBef>
            <a:spcAft>
              <a:spcPct val="35000"/>
            </a:spcAft>
          </a:pPr>
          <a:r>
            <a:rPr lang="en-AU" sz="1700" kern="1200"/>
            <a:t>Cash flow</a:t>
          </a:r>
        </a:p>
      </dsp:txBody>
      <dsp:txXfrm>
        <a:off x="837955" y="2562924"/>
        <a:ext cx="1553063" cy="376287"/>
      </dsp:txXfrm>
    </dsp:sp>
  </dsp:spTree>
</dsp:drawing>
</file>

<file path=ppt/diagrams/layout1.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process2">
  <dgm:title val=""/>
  <dgm:desc val=""/>
  <dgm:catLst>
    <dgm:cat type="process"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resizeHandles val="exact"/>
    </dgm:varLst>
    <dgm:alg type="lin">
      <dgm:param type="linDir" val="fromT"/>
    </dgm:alg>
    <dgm:shape xmlns:r="http://schemas.openxmlformats.org/officeDocument/2006/relationships" r:blip="">
      <dgm:adjLst/>
    </dgm:shape>
    <dgm:presOf/>
    <dgm:constrLst>
      <dgm:constr type="h" for="ch" ptType="node" refType="h"/>
      <dgm:constr type="h" for="ch" ptType="sibTrans" refType="h" refFor="ch" refPtType="node" fact="0.5"/>
      <dgm:constr type="w" for="ch" ptType="node"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choose name="Name0">
          <dgm:if name="Name1" axis="root des" ptType="all node" func="maxDepth" op="gt" val="1">
            <dgm:alg type="tx">
              <dgm:param type="parTxLTRAlign" val="l"/>
              <dgm:param type="parTxRTLAlign" val="r"/>
              <dgm:param type="txAnchorVertCh" val="mid"/>
            </dgm:alg>
          </dgm:if>
          <dgm:else name="Name2">
            <dgm:alg type="tx"/>
          </dgm:else>
        </dgm:choose>
        <dgm:shape xmlns:r="http://schemas.openxmlformats.org/officeDocument/2006/relationships" type="roundRect" r:blip="">
          <dgm:adjLst>
            <dgm:adj idx="1" val="0.1"/>
          </dgm:adjLst>
        </dgm:shape>
        <dgm:presOf axis="desOrSelf" ptType="node"/>
        <dgm:constrLst>
          <dgm:constr type="w" refType="h" fact="1.8"/>
          <dgm:constr type="tMarg" refType="primFontSz" fact="0.3"/>
          <dgm:constr type="bMarg" refType="primFontSz" fact="0.3"/>
          <dgm:constr type="lMarg" refType="primFontSz" fact="0.3"/>
          <dgm:constr type="rMarg" refType="primFontSz" fact="0.3"/>
        </dgm:constrLst>
        <dgm:ruleLst>
          <dgm:rule type="primFontSz" val="18" fact="NaN" max="NaN"/>
          <dgm:rule type="w" val="NaN" fact="4" max="NaN"/>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w" refType="h" fact="0.9"/>
            <dgm:constr type="connDist"/>
            <dgm:constr type="wArH" refType="w" fact="0.5"/>
            <dgm:constr type="hArH" refType="w"/>
            <dgm:constr type="stemThick" refType="w" fact="0.6"/>
            <dgm:constr type="begPad" refType="connDist" fact="0.125"/>
            <dgm:constr type="endPad" refType="connDist" fact="0.125"/>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3">
  <dgm:title val=""/>
  <dgm:desc val=""/>
  <dgm:catLst>
    <dgm:cat type="3D" pri="11300"/>
  </dgm:catLst>
  <dgm:scene3d>
    <a:camera prst="orthographicFront"/>
    <a:lightRig rig="threePt" dir="t"/>
  </dgm:scene3d>
  <dgm:styleLbl name="node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l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vennNode1">
    <dgm:scene3d>
      <a:camera prst="orthographicFront">
        <a:rot lat="0" lon="0" rev="0"/>
      </a:camera>
      <a:lightRig rig="contrasting" dir="t">
        <a:rot lat="0" lon="0" rev="1200000"/>
      </a:lightRig>
    </dgm:scene3d>
    <dgm:sp3d contourW="12700" prstMaterial="clear">
      <a:bevelT w="177800" h="254000"/>
      <a:bevelB w="152400"/>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node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f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alignImgPlace1">
    <dgm:scene3d>
      <a:camera prst="orthographicFront">
        <a:rot lat="0" lon="0" rev="0"/>
      </a:camera>
      <a:lightRig rig="contrasting" dir="t">
        <a:rot lat="0" lon="0" rev="1200000"/>
      </a:lightRig>
    </dgm:scene3d>
    <dgm:sp3d contourW="12700" prstMaterial="flat">
      <a:bevelT w="177800" h="254000"/>
      <a:bevelB w="152400"/>
    </dgm:sp3d>
    <dgm:txPr/>
    <dgm:style>
      <a:lnRef idx="0">
        <a:scrgbClr r="0" g="0" b="0"/>
      </a:lnRef>
      <a:fillRef idx="1">
        <a:scrgbClr r="0" g="0" b="0"/>
      </a:fillRef>
      <a:effectRef idx="1">
        <a:scrgbClr r="0" g="0" b="0"/>
      </a:effectRef>
      <a:fontRef idx="minor"/>
    </dgm:style>
  </dgm:styleLbl>
  <dgm:styleLbl name="bgImgPlac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sibTrans2D1">
    <dgm:scene3d>
      <a:camera prst="orthographicFront">
        <a:rot lat="0" lon="0" rev="0"/>
      </a:camera>
      <a:lightRig rig="contrasting" dir="t">
        <a:rot lat="0" lon="0" rev="1200000"/>
      </a:lightRig>
    </dgm:scene3d>
    <dgm:sp3d z="-182000" contourW="19050" prstMaterial="metal">
      <a:bevelT w="88900" h="203200"/>
      <a:bevelB w="165100" h="254000"/>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ibTrans2D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ibTrans1D1">
    <dgm:scene3d>
      <a:camera prst="orthographicFront">
        <a:rot lat="0" lon="0" rev="0"/>
      </a:camera>
      <a:lightRig rig="contrasting" dir="t">
        <a:rot lat="0" lon="0" rev="1200000"/>
      </a:lightRig>
    </dgm:scene3d>
    <dgm:sp3d z="-110000"/>
    <dgm:txPr/>
    <dgm:style>
      <a:lnRef idx="1">
        <a:scrgbClr r="0" g="0" b="0"/>
      </a:lnRef>
      <a:fillRef idx="0">
        <a:scrgbClr r="0" g="0" b="0"/>
      </a:fillRef>
      <a:effectRef idx="0">
        <a:scrgbClr r="0" g="0" b="0"/>
      </a:effectRef>
      <a:fontRef idx="minor"/>
    </dgm:style>
  </dgm:styleLbl>
  <dgm:styleLbl name="callout">
    <dgm:scene3d>
      <a:camera prst="orthographicFront">
        <a:rot lat="0" lon="0" rev="0"/>
      </a:camera>
      <a:lightRig rig="contrasting" dir="t">
        <a:rot lat="0" lon="0" rev="1200000"/>
      </a:lightRig>
    </dgm:scene3d>
    <dgm:sp3d z="10000"/>
    <dgm:txPr/>
    <dgm:style>
      <a:lnRef idx="2">
        <a:scrgbClr r="0" g="0" b="0"/>
      </a:lnRef>
      <a:fillRef idx="1">
        <a:scrgbClr r="0" g="0" b="0"/>
      </a:fillRef>
      <a:effectRef idx="0">
        <a:scrgbClr r="0" g="0" b="0"/>
      </a:effectRef>
      <a:fontRef idx="minor"/>
    </dgm:style>
  </dgm:styleLbl>
  <dgm:styleLbl name="asst0">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contourW="19050" prstMaterial="metal">
      <a:bevelT w="88900" h="203200"/>
      <a:bevelB w="165100" h="254000"/>
    </dgm:sp3d>
    <dgm:txPr/>
    <dgm:style>
      <a:lnRef idx="0">
        <a:scrgbClr r="0" g="0" b="0"/>
      </a:lnRef>
      <a:fillRef idx="1">
        <a:scrgbClr r="0" g="0" b="0"/>
      </a:fillRef>
      <a:effectRef idx="1">
        <a:scrgbClr r="0" g="0" b="0"/>
      </a:effectRef>
      <a:fontRef idx="minor">
        <a:schemeClr val="lt1"/>
      </a:fontRef>
    </dgm:style>
  </dgm:styleLbl>
  <dgm:styleLbl name="parChTrans2D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2">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3">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2D4">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parChTrans1D1">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rot lat="0" lon="0" rev="0"/>
      </a:camera>
      <a:lightRig rig="contrasting" dir="t">
        <a:rot lat="0" lon="0" rev="1200000"/>
      </a:lightRig>
    </dgm:scene3d>
    <dgm:sp3d z="-110000"/>
    <dgm:txPr/>
    <dgm:style>
      <a:lnRef idx="2">
        <a:scrgbClr r="0" g="0" b="0"/>
      </a:lnRef>
      <a:fillRef idx="0">
        <a:scrgbClr r="0" g="0" b="0"/>
      </a:fillRef>
      <a:effectRef idx="0">
        <a:scrgbClr r="0" g="0" b="0"/>
      </a:effectRef>
      <a:fontRef idx="minor"/>
    </dgm:style>
  </dgm:styleLbl>
  <dgm:styleLbl name="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conF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tr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1">
        <a:scrgbClr r="0" g="0" b="0"/>
      </a:effectRef>
      <a:fontRef idx="minor"/>
    </dgm:style>
  </dgm:styleLbl>
  <dgm:styleLbl name="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FgAcc1">
    <dgm:scene3d>
      <a:camera prst="orthographicFront">
        <a:rot lat="0" lon="0" rev="0"/>
      </a:camera>
      <a:lightRig rig="contrasting" dir="t">
        <a:rot lat="0" lon="0" rev="1200000"/>
      </a:lightRig>
    </dgm:scene3d>
    <dgm:sp3d z="300000" contourW="12700" prstMaterial="flat">
      <a:bevelT w="177800" h="254000"/>
      <a:bevelB w="152400"/>
    </dgm:sp3d>
    <dgm:txPr/>
    <dgm:style>
      <a:lnRef idx="0">
        <a:scrgbClr r="0" g="0" b="0"/>
      </a:lnRef>
      <a:fillRef idx="1">
        <a:scrgbClr r="0" g="0" b="0"/>
      </a:fillRef>
      <a:effectRef idx="0">
        <a:scrgbClr r="0" g="0" b="0"/>
      </a:effectRef>
      <a:fontRef idx="minor"/>
    </dgm:style>
  </dgm:styleLbl>
  <dgm:styleLbl name="solidAlignAcc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solidBgAcc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alignAccFollowNode1">
    <dgm:scene3d>
      <a:camera prst="orthographicFront">
        <a:rot lat="0" lon="0" rev="0"/>
      </a:camera>
      <a:lightRig rig="contrasting" dir="t">
        <a:rot lat="0" lon="0" rev="1200000"/>
      </a:lightRig>
    </dgm:scene3d>
    <dgm:sp3d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AccFollowNode1">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0">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2">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3">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fgAcc4">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bgShp">
    <dgm:scene3d>
      <a:camera prst="orthographicFront">
        <a:rot lat="0" lon="0" rev="0"/>
      </a:camera>
      <a:lightRig rig="contrasting" dir="t">
        <a:rot lat="0" lon="0" rev="1200000"/>
      </a:lightRig>
    </dgm:scene3d>
    <dgm:sp3d z="-300000" prstMaterial="plastic"/>
    <dgm:txPr/>
    <dgm:style>
      <a:lnRef idx="1">
        <a:scrgbClr r="0" g="0" b="0"/>
      </a:lnRef>
      <a:fillRef idx="1">
        <a:scrgbClr r="0" g="0" b="0"/>
      </a:fillRef>
      <a:effectRef idx="0">
        <a:scrgbClr r="0" g="0" b="0"/>
      </a:effectRef>
      <a:fontRef idx="minor"/>
    </dgm:style>
  </dgm:styleLbl>
  <dgm:styleLbl name="dkBgShp">
    <dgm:scene3d>
      <a:camera prst="orthographicFront">
        <a:rot lat="0" lon="0" rev="0"/>
      </a:camera>
      <a:lightRig rig="contrasting" dir="t">
        <a:rot lat="0" lon="0" rev="1200000"/>
      </a:lightRig>
    </dgm:scene3d>
    <dgm:sp3d contourW="12700" prstMaterial="flat">
      <a:bevelT w="100800" h="154000"/>
      <a:bevelB w="152400"/>
    </dgm:sp3d>
    <dgm:txPr/>
    <dgm:style>
      <a:lnRef idx="0">
        <a:scrgbClr r="0" g="0" b="0"/>
      </a:lnRef>
      <a:fillRef idx="1">
        <a:scrgbClr r="0" g="0" b="0"/>
      </a:fillRef>
      <a:effectRef idx="0">
        <a:scrgbClr r="0" g="0" b="0"/>
      </a:effectRef>
      <a:fontRef idx="minor"/>
    </dgm:style>
  </dgm:styleLbl>
  <dgm:styleLbl name="trBgShp">
    <dgm:scene3d>
      <a:camera prst="orthographicFront">
        <a:rot lat="0" lon="0" rev="0"/>
      </a:camera>
      <a:lightRig rig="contrasting" dir="t">
        <a:rot lat="0" lon="0" rev="1200000"/>
      </a:lightRig>
    </dgm:scene3d>
    <dgm:sp3d z="-152400" prstMaterial="matte"/>
    <dgm:txPr/>
    <dgm:style>
      <a:lnRef idx="1">
        <a:scrgbClr r="0" g="0" b="0"/>
      </a:lnRef>
      <a:fillRef idx="1">
        <a:scrgbClr r="0" g="0" b="0"/>
      </a:fillRef>
      <a:effectRef idx="0">
        <a:scrgbClr r="0" g="0" b="0"/>
      </a:effectRef>
      <a:fontRef idx="minor"/>
    </dgm:style>
  </dgm:styleLbl>
  <dgm:styleLbl name="fgShp">
    <dgm:scene3d>
      <a:camera prst="orthographicFront">
        <a:rot lat="0" lon="0" rev="0"/>
      </a:camera>
      <a:lightRig rig="contrasting" dir="t">
        <a:rot lat="0" lon="0" rev="1200000"/>
      </a:lightRig>
    </dgm:scene3d>
    <dgm:sp3d z="300000" contourW="19050" prstMaterial="metal">
      <a:bevelT w="88900" h="203200"/>
      <a:bevelB w="165100" h="254000"/>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1">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4D7E61F-E466-4520-8FCA-2A0F1269B01B}" type="datetimeFigureOut">
              <a:rPr lang="en-AU" smtClean="0"/>
              <a:pPr/>
              <a:t>26/04/2016</a:t>
            </a:fld>
            <a:endParaRPr lang="en-AU"/>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636B371-A471-4F1E-8623-C88C117501DF}" type="slidenum">
              <a:rPr lang="en-AU" smtClean="0"/>
              <a:pPr/>
              <a:t>‹#›</a:t>
            </a:fld>
            <a:endParaRPr lang="en-AU"/>
          </a:p>
        </p:txBody>
      </p:sp>
    </p:spTree>
    <p:extLst>
      <p:ext uri="{BB962C8B-B14F-4D97-AF65-F5344CB8AC3E}">
        <p14:creationId xmlns:p14="http://schemas.microsoft.com/office/powerpoint/2010/main" val="5105496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2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197C488-A209-4A92-B6C0-5B74CFCC9C34}" type="slidenum">
              <a:rPr lang="en-CA" smtClean="0"/>
              <a:pPr/>
              <a:t>1</a:t>
            </a:fld>
            <a:endParaRPr lang="en-CA"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bwMode="auto">
          <a:noFill/>
          <a:ln>
            <a:solidFill>
              <a:srgbClr val="000000"/>
            </a:solidFill>
            <a:miter lim="800000"/>
            <a:headEnd/>
            <a:tailEnd/>
          </a:ln>
        </p:spPr>
      </p:sp>
      <p:sp>
        <p:nvSpPr>
          <p:cNvPr id="1136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AU" smtClean="0"/>
          </a:p>
        </p:txBody>
      </p:sp>
      <p:sp>
        <p:nvSpPr>
          <p:cNvPr id="113668"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244F91F-38C8-4225-86A7-8805C137DA0E}" type="slidenum">
              <a:rPr lang="en-CA" smtClean="0"/>
              <a:pPr/>
              <a:t>2</a:t>
            </a:fld>
            <a:endParaRPr lang="en-CA"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a:t>
            </a:fld>
            <a:endParaRPr lang="en-A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a:t>
            </a:fld>
            <a:endParaRPr lang="en-CA"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8</a:t>
            </a:fld>
            <a:endParaRPr lang="en-A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11</a:t>
            </a:fld>
            <a:endParaRPr lang="en-A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13</a:t>
            </a:fld>
            <a:endParaRPr lang="en-A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14</a:t>
            </a:fld>
            <a:endParaRPr lang="en-A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15</a:t>
            </a:fld>
            <a:endParaRPr lang="en-CA"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16</a:t>
            </a:fld>
            <a:endParaRPr lang="en-A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21</a:t>
            </a:fld>
            <a:endParaRPr lang="en-A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23</a:t>
            </a:fld>
            <a:endParaRPr lang="en-CA"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24</a:t>
            </a:fld>
            <a:endParaRPr lang="en-A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27</a:t>
            </a:fld>
            <a:endParaRPr lang="en-CA"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28</a:t>
            </a:fld>
            <a:endParaRPr lang="en-A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29</a:t>
            </a:fld>
            <a:endParaRPr lang="en-A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37</a:t>
            </a:fld>
            <a:endParaRPr lang="en-CA"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38</a:t>
            </a:fld>
            <a:endParaRPr lang="en-AU"/>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42</a:t>
            </a:fld>
            <a:endParaRPr lang="en-CA"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43</a:t>
            </a:fld>
            <a:endParaRPr lang="en-AU"/>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44</a:t>
            </a:fld>
            <a:endParaRPr lang="en-A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45</a:t>
            </a:fld>
            <a:endParaRPr lang="en-AU"/>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46</a:t>
            </a:fld>
            <a:endParaRPr lang="en-CA"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47</a:t>
            </a:fld>
            <a:endParaRPr lang="en-AU"/>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52</a:t>
            </a:fld>
            <a:endParaRPr lang="en-CA"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53</a:t>
            </a:fld>
            <a:endParaRPr lang="en-AU"/>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58</a:t>
            </a:fld>
            <a:endParaRPr lang="en-CA"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59</a:t>
            </a:fld>
            <a:endParaRPr lang="en-AU"/>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60</a:t>
            </a:fld>
            <a:endParaRPr lang="en-AU"/>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61</a:t>
            </a:fld>
            <a:endParaRPr lang="en-CA"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62</a:t>
            </a:fld>
            <a:endParaRPr lang="en-AU"/>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63</a:t>
            </a:fld>
            <a:endParaRPr lang="en-AU"/>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64</a:t>
            </a:fld>
            <a:endParaRPr lang="en-CA"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65</a:t>
            </a:fld>
            <a:endParaRPr lang="en-AU"/>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67</a:t>
            </a:fld>
            <a:endParaRPr lang="en-AU"/>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70</a:t>
            </a:fld>
            <a:endParaRPr lang="en-CA"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AU"/>
          </a:p>
        </p:txBody>
      </p:sp>
      <p:sp>
        <p:nvSpPr>
          <p:cNvPr id="4" name="Slide Number Placeholder 3"/>
          <p:cNvSpPr>
            <a:spLocks noGrp="1"/>
          </p:cNvSpPr>
          <p:nvPr>
            <p:ph type="sldNum" sz="quarter" idx="10"/>
          </p:nvPr>
        </p:nvSpPr>
        <p:spPr/>
        <p:txBody>
          <a:bodyPr/>
          <a:lstStyle/>
          <a:p>
            <a:fld id="{B636B371-A471-4F1E-8623-C88C117501DF}" type="slidenum">
              <a:rPr lang="en-AU" smtClean="0"/>
              <a:pPr/>
              <a:t>71</a:t>
            </a:fld>
            <a:endParaRPr lang="en-AU"/>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73</a:t>
            </a:fld>
            <a:endParaRPr lang="en-CA"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1571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15A6E26F-96BA-4DF1-B49B-95B940B4C55F}" type="slidenum">
              <a:rPr lang="en-CA" smtClean="0"/>
              <a:pPr/>
              <a:t>74</a:t>
            </a:fld>
            <a:endParaRPr lang="en-CA"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0642" name="Slide Image Placeholder 1"/>
          <p:cNvSpPr>
            <a:spLocks noGrp="1" noRot="1" noChangeAspect="1" noTextEdit="1"/>
          </p:cNvSpPr>
          <p:nvPr>
            <p:ph type="sldImg"/>
          </p:nvPr>
        </p:nvSpPr>
        <p:spPr bwMode="auto">
          <a:noFill/>
          <a:ln>
            <a:solidFill>
              <a:srgbClr val="000000"/>
            </a:solidFill>
            <a:miter lim="800000"/>
            <a:headEnd/>
            <a:tailEnd/>
          </a:ln>
        </p:spPr>
      </p:sp>
      <p:sp>
        <p:nvSpPr>
          <p:cNvPr id="240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240644"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918C356B-835B-42F1-94E9-63081C6F05C3}" type="slidenum">
              <a:rPr lang="en-CA" smtClean="0"/>
              <a:pPr/>
              <a:t>76</a:t>
            </a:fld>
            <a:endParaRPr lang="en-CA"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Slide Image Placeholder 1"/>
          <p:cNvSpPr>
            <a:spLocks noGrp="1" noRot="1" noChangeAspect="1" noTextEdit="1"/>
          </p:cNvSpPr>
          <p:nvPr>
            <p:ph type="sldImg"/>
          </p:nvPr>
        </p:nvSpPr>
        <p:spPr bwMode="auto">
          <a:noFill/>
          <a:ln>
            <a:solidFill>
              <a:srgbClr val="000000"/>
            </a:solidFill>
            <a:miter lim="800000"/>
            <a:headEnd/>
            <a:tailEnd/>
          </a:ln>
        </p:spPr>
      </p:sp>
      <p:sp>
        <p:nvSpPr>
          <p:cNvPr id="12595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smtClean="0"/>
          </a:p>
        </p:txBody>
      </p:sp>
      <p:sp>
        <p:nvSpPr>
          <p:cNvPr id="125956" name="Slide Number Placeholder 3"/>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4EE663B8-2DF7-40B5-9876-3DE1EC13830F}" type="slidenum">
              <a:rPr lang="en-CA" smtClean="0"/>
              <a:pPr/>
              <a:t>77</a:t>
            </a:fld>
            <a:endParaRPr lang="en-CA"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AU"/>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AU"/>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Date Placeholder 4"/>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AU"/>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7" name="Date Placeholder 6"/>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8" name="Footer Placeholder 7"/>
          <p:cNvSpPr>
            <a:spLocks noGrp="1"/>
          </p:cNvSpPr>
          <p:nvPr>
            <p:ph type="ftr" sz="quarter" idx="11"/>
          </p:nvPr>
        </p:nvSpPr>
        <p:spPr/>
        <p:txBody>
          <a:bodyPr/>
          <a:lstStyle/>
          <a:p>
            <a:endParaRPr lang="en-AU"/>
          </a:p>
        </p:txBody>
      </p:sp>
      <p:sp>
        <p:nvSpPr>
          <p:cNvPr id="9" name="Slide Number Placeholder 8"/>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Date Placeholder 2"/>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4" name="Footer Placeholder 3"/>
          <p:cNvSpPr>
            <a:spLocks noGrp="1"/>
          </p:cNvSpPr>
          <p:nvPr>
            <p:ph type="ftr" sz="quarter" idx="11"/>
          </p:nvPr>
        </p:nvSpPr>
        <p:spPr/>
        <p:txBody>
          <a:bodyPr/>
          <a:lstStyle/>
          <a:p>
            <a:endParaRPr lang="en-AU"/>
          </a:p>
        </p:txBody>
      </p:sp>
      <p:sp>
        <p:nvSpPr>
          <p:cNvPr id="5" name="Slide Number Placeholder 4"/>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3" name="Footer Placeholder 2"/>
          <p:cNvSpPr>
            <a:spLocks noGrp="1"/>
          </p:cNvSpPr>
          <p:nvPr>
            <p:ph type="ftr" sz="quarter" idx="11"/>
          </p:nvPr>
        </p:nvSpPr>
        <p:spPr/>
        <p:txBody>
          <a:bodyPr/>
          <a:lstStyle/>
          <a:p>
            <a:endParaRPr lang="en-AU"/>
          </a:p>
        </p:txBody>
      </p:sp>
      <p:sp>
        <p:nvSpPr>
          <p:cNvPr id="4" name="Slide Number Placeholder 3"/>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AU"/>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AU"/>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AU"/>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6" name="Footer Placeholder 5"/>
          <p:cNvSpPr>
            <a:spLocks noGrp="1"/>
          </p:cNvSpPr>
          <p:nvPr>
            <p:ph type="ftr" sz="quarter" idx="11"/>
          </p:nvPr>
        </p:nvSpPr>
        <p:spPr/>
        <p:txBody>
          <a:bodyPr/>
          <a:lstStyle/>
          <a:p>
            <a:endParaRPr lang="en-AU"/>
          </a:p>
        </p:txBody>
      </p:sp>
      <p:sp>
        <p:nvSpPr>
          <p:cNvPr id="7" name="Slide Number Placeholder 6"/>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AU"/>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AU"/>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AU"/>
          </a:p>
        </p:txBody>
      </p:sp>
      <p:sp>
        <p:nvSpPr>
          <p:cNvPr id="4" name="Date Placeholder 3"/>
          <p:cNvSpPr>
            <a:spLocks noGrp="1"/>
          </p:cNvSpPr>
          <p:nvPr>
            <p:ph type="dt" sz="half" idx="10"/>
          </p:nvPr>
        </p:nvSpPr>
        <p:spPr/>
        <p:txBody>
          <a:bodyPr/>
          <a:lstStyle/>
          <a:p>
            <a:fld id="{29A845FD-594F-47EE-9162-D59CD5604268}" type="datetimeFigureOut">
              <a:rPr lang="en-AU" smtClean="0"/>
              <a:pPr/>
              <a:t>26/04/2016</a:t>
            </a:fld>
            <a:endParaRPr lang="en-AU"/>
          </a:p>
        </p:txBody>
      </p:sp>
      <p:sp>
        <p:nvSpPr>
          <p:cNvPr id="5" name="Footer Placeholder 4"/>
          <p:cNvSpPr>
            <a:spLocks noGrp="1"/>
          </p:cNvSpPr>
          <p:nvPr>
            <p:ph type="ftr" sz="quarter" idx="11"/>
          </p:nvPr>
        </p:nvSpPr>
        <p:spPr/>
        <p:txBody>
          <a:bodyPr/>
          <a:lstStyle/>
          <a:p>
            <a:endParaRPr lang="en-AU"/>
          </a:p>
        </p:txBody>
      </p:sp>
      <p:sp>
        <p:nvSpPr>
          <p:cNvPr id="6" name="Slide Number Placeholder 5"/>
          <p:cNvSpPr>
            <a:spLocks noGrp="1"/>
          </p:cNvSpPr>
          <p:nvPr>
            <p:ph type="sldNum" sz="quarter" idx="12"/>
          </p:nvPr>
        </p:nvSpPr>
        <p:spPr/>
        <p:txBody>
          <a:bodyPr/>
          <a:lstStyle/>
          <a:p>
            <a:fld id="{95048034-356B-4D46-A2D9-D54751ED114A}" type="slidenum">
              <a:rPr lang="en-AU" smtClean="0"/>
              <a:pPr/>
              <a:t>‹#›</a:t>
            </a:fld>
            <a:endParaRPr lang="en-A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Module Intro Slide">
    <p:spTree>
      <p:nvGrpSpPr>
        <p:cNvPr id="1" name=""/>
        <p:cNvGrpSpPr/>
        <p:nvPr/>
      </p:nvGrpSpPr>
      <p:grpSpPr>
        <a:xfrm>
          <a:off x="0" y="0"/>
          <a:ext cx="0" cy="0"/>
          <a:chOff x="0" y="0"/>
          <a:chExt cx="0" cy="0"/>
        </a:xfrm>
      </p:grpSpPr>
      <p:pic>
        <p:nvPicPr>
          <p:cNvPr id="4" name="Picture 6" descr="Fotolia_9747380_XS.jpg"/>
          <p:cNvPicPr>
            <a:picLocks noChangeAspect="1"/>
          </p:cNvPicPr>
          <p:nvPr userDrawn="1"/>
        </p:nvPicPr>
        <p:blipFill>
          <a:blip r:embed="rId2" cstate="print"/>
          <a:srcRect/>
          <a:stretch>
            <a:fillRect/>
          </a:stretch>
        </p:blipFill>
        <p:spPr bwMode="auto">
          <a:xfrm>
            <a:off x="8501063" y="6215063"/>
            <a:ext cx="642937" cy="642937"/>
          </a:xfrm>
          <a:prstGeom prst="rect">
            <a:avLst/>
          </a:prstGeom>
          <a:noFill/>
          <a:ln w="9525">
            <a:noFill/>
            <a:miter lim="800000"/>
            <a:headEnd/>
            <a:tailEnd/>
          </a:ln>
        </p:spPr>
      </p:pic>
      <p:sp>
        <p:nvSpPr>
          <p:cNvPr id="2" name="Title 1"/>
          <p:cNvSpPr>
            <a:spLocks noGrp="1"/>
          </p:cNvSpPr>
          <p:nvPr>
            <p:ph type="title"/>
          </p:nvPr>
        </p:nvSpPr>
        <p:spPr>
          <a:xfrm>
            <a:off x="457200" y="274638"/>
            <a:ext cx="6400800" cy="1143000"/>
          </a:xfrm>
        </p:spPr>
        <p:txBody>
          <a:bodyPr/>
          <a:lstStyle>
            <a:lvl1pPr>
              <a:defRPr b="1" baseline="0">
                <a:solidFill>
                  <a:srgbClr val="DE1904"/>
                </a:solidFill>
                <a:latin typeface="+mj-lt"/>
              </a:defRPr>
            </a:lvl1pPr>
          </a:lstStyle>
          <a:p>
            <a:r>
              <a:rPr lang="en-US" dirty="0" smtClean="0"/>
              <a:t>Click to edit Master title style</a:t>
            </a:r>
            <a:endParaRPr lang="en-CA" dirty="0"/>
          </a:p>
        </p:txBody>
      </p:sp>
      <p:sp>
        <p:nvSpPr>
          <p:cNvPr id="3" name="Content Placeholder 2"/>
          <p:cNvSpPr>
            <a:spLocks noGrp="1"/>
          </p:cNvSpPr>
          <p:nvPr>
            <p:ph idx="1"/>
          </p:nvPr>
        </p:nvSpPr>
        <p:spPr>
          <a:xfrm>
            <a:off x="457200" y="1600200"/>
            <a:ext cx="6400800" cy="4525963"/>
          </a:xfrm>
        </p:spPr>
        <p:txBody>
          <a:bodyPr/>
          <a:lstStyle>
            <a:lvl1pPr>
              <a:defRPr sz="2400" baseline="0">
                <a:latin typeface="+mj-lt"/>
              </a:defRPr>
            </a:lvl1pPr>
            <a:lvl2pPr>
              <a:defRPr>
                <a:latin typeface="+mn-lt"/>
              </a:defRPr>
            </a:lvl2pPr>
            <a:lvl3pPr>
              <a:defRPr>
                <a:latin typeface="+mn-lt"/>
              </a:defRPr>
            </a:lvl3pPr>
            <a:lvl4pPr>
              <a:defRPr>
                <a:latin typeface="+mn-lt"/>
              </a:defRPr>
            </a:lvl4pPr>
            <a:lvl5pPr>
              <a:defRPr>
                <a:latin typeface="+mn-lt"/>
              </a:defRPr>
            </a:lvl5pPr>
          </a:lstStyle>
          <a:p>
            <a:pPr lvl="0"/>
            <a:r>
              <a:rPr lang="en-US" dirty="0" smtClean="0"/>
              <a:t>Click to edit Master text styles</a:t>
            </a: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AU"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AU" dirty="0"/>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A845FD-594F-47EE-9162-D59CD5604268}" type="datetimeFigureOut">
              <a:rPr lang="en-AU" smtClean="0"/>
              <a:pPr/>
              <a:t>26/04/2016</a:t>
            </a:fld>
            <a:endParaRPr lang="en-AU"/>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AU"/>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5048034-356B-4D46-A2D9-D54751ED114A}" type="slidenum">
              <a:rPr lang="en-AU" smtClean="0"/>
              <a:pPr/>
              <a:t>‹#›</a:t>
            </a:fld>
            <a:endParaRPr lang="en-AU"/>
          </a:p>
        </p:txBody>
      </p:sp>
      <p:pic>
        <p:nvPicPr>
          <p:cNvPr id="7" name="Picture 6" descr="Fotolia_9747380_XS.jpg"/>
          <p:cNvPicPr>
            <a:picLocks noChangeAspect="1"/>
          </p:cNvPicPr>
          <p:nvPr userDrawn="1"/>
        </p:nvPicPr>
        <p:blipFill>
          <a:blip r:embed="rId14" cstate="print"/>
          <a:srcRect/>
          <a:stretch>
            <a:fillRect/>
          </a:stretch>
        </p:blipFill>
        <p:spPr bwMode="auto">
          <a:xfrm>
            <a:off x="8501063" y="6215063"/>
            <a:ext cx="642937" cy="642937"/>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b="1" i="0" kern="1200" baseline="0">
          <a:solidFill>
            <a:srgbClr val="FF0000"/>
          </a:solidFill>
          <a:latin typeface="+mj-lt"/>
          <a:ea typeface="+mj-ea"/>
          <a:cs typeface="+mj-cs"/>
        </a:defRPr>
      </a:lvl1pPr>
    </p:titleStyle>
    <p:bodyStyle>
      <a:lvl1pPr marL="342900" indent="-3429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1pPr>
      <a:lvl2pPr marL="742950" indent="-28575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3pPr>
      <a:lvl4pPr marL="1600200" indent="-2286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4pPr>
      <a:lvl5pPr marL="2057400" indent="-228600" algn="l" defTabSz="914400" rtl="0" eaLnBrk="1" latinLnBrk="0" hangingPunct="1">
        <a:spcBef>
          <a:spcPct val="20000"/>
        </a:spcBef>
        <a:buFont typeface="Wingdings" pitchFamily="2" charset="2"/>
        <a:buChar char="Ø"/>
        <a:defRPr sz="28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diagramLayout" Target="../diagrams/layout2.xml"/><Relationship Id="rId13" Type="http://schemas.openxmlformats.org/officeDocument/2006/relationships/diagramLayout" Target="../diagrams/layout3.xml"/><Relationship Id="rId3" Type="http://schemas.openxmlformats.org/officeDocument/2006/relationships/diagramLayout" Target="../diagrams/layout1.xml"/><Relationship Id="rId7" Type="http://schemas.openxmlformats.org/officeDocument/2006/relationships/diagramData" Target="../diagrams/data2.xml"/><Relationship Id="rId12" Type="http://schemas.openxmlformats.org/officeDocument/2006/relationships/diagramData" Target="../diagrams/data3.xml"/><Relationship Id="rId2" Type="http://schemas.openxmlformats.org/officeDocument/2006/relationships/diagramData" Target="../diagrams/data1.xml"/><Relationship Id="rId16" Type="http://schemas.microsoft.com/office/2007/relationships/diagramDrawing" Target="../diagrams/drawing3.xml"/><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 Id="rId5" Type="http://schemas.openxmlformats.org/officeDocument/2006/relationships/diagramColors" Target="../diagrams/colors1.xml"/><Relationship Id="rId15" Type="http://schemas.openxmlformats.org/officeDocument/2006/relationships/diagramColors" Target="../diagrams/colors3.xml"/><Relationship Id="rId10" Type="http://schemas.openxmlformats.org/officeDocument/2006/relationships/diagramColors" Target="../diagrams/colors2.xml"/><Relationship Id="rId4" Type="http://schemas.openxmlformats.org/officeDocument/2006/relationships/diagramQuickStyle" Target="../diagrams/quickStyle1.xml"/><Relationship Id="rId9" Type="http://schemas.openxmlformats.org/officeDocument/2006/relationships/diagramQuickStyle" Target="../diagrams/quickStyle2.xml"/><Relationship Id="rId14" Type="http://schemas.openxmlformats.org/officeDocument/2006/relationships/diagramQuickStyle" Target="../diagrams/quickStyle3.xml"/></Relationships>
</file>

<file path=ppt/slides/_rels/slide18.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19.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5.xml"/><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gi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8.xml"/><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12.xml"/></Relationships>
</file>

<file path=ppt/slides/_rels/slide4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30.gi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37.gif"/><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_rels/slide77.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oo_many_cooks_800_wht.png"/>
          <p:cNvPicPr/>
          <p:nvPr/>
        </p:nvPicPr>
        <p:blipFill>
          <a:blip r:embed="rId3" cstate="print"/>
          <a:stretch>
            <a:fillRect/>
          </a:stretch>
        </p:blipFill>
        <p:spPr>
          <a:xfrm>
            <a:off x="683568" y="2276872"/>
            <a:ext cx="3829619" cy="3835021"/>
          </a:xfrm>
          <a:prstGeom prst="rect">
            <a:avLst/>
          </a:prstGeom>
        </p:spPr>
      </p:pic>
      <p:sp>
        <p:nvSpPr>
          <p:cNvPr id="4099" name="Text Box 6"/>
          <p:cNvSpPr txBox="1">
            <a:spLocks noChangeArrowheads="1"/>
          </p:cNvSpPr>
          <p:nvPr/>
        </p:nvSpPr>
        <p:spPr bwMode="auto">
          <a:xfrm>
            <a:off x="1214438" y="357188"/>
            <a:ext cx="7000875" cy="4643437"/>
          </a:xfrm>
          <a:prstGeom prst="rect">
            <a:avLst/>
          </a:prstGeom>
          <a:noFill/>
          <a:ln w="9525">
            <a:noFill/>
            <a:miter lim="800000"/>
            <a:headEnd/>
            <a:tailEnd/>
          </a:ln>
        </p:spPr>
        <p:txBody>
          <a:bodyPr/>
          <a:lstStyle/>
          <a:p>
            <a:pPr algn="r">
              <a:defRPr/>
            </a:pPr>
            <a:endParaRPr lang="en-AU" sz="2400" b="1" dirty="0" smtClean="0">
              <a:solidFill>
                <a:srgbClr val="FF0000"/>
              </a:solidFill>
            </a:endParaRPr>
          </a:p>
          <a:p>
            <a:pPr algn="r"/>
            <a:r>
              <a:rPr lang="en-AU" sz="4000" b="1" dirty="0" smtClean="0">
                <a:solidFill>
                  <a:srgbClr val="FF0000"/>
                </a:solidFill>
              </a:rPr>
              <a:t>BSBSMB404 </a:t>
            </a:r>
          </a:p>
          <a:p>
            <a:pPr algn="r"/>
            <a:r>
              <a:rPr lang="en-AU" sz="4000" b="1" dirty="0" smtClean="0">
                <a:solidFill>
                  <a:srgbClr val="FF0000"/>
                </a:solidFill>
              </a:rPr>
              <a:t>Undertake small </a:t>
            </a:r>
          </a:p>
          <a:p>
            <a:pPr algn="r"/>
            <a:r>
              <a:rPr lang="en-AU" sz="4000" b="1" dirty="0" smtClean="0">
                <a:solidFill>
                  <a:srgbClr val="FF0000"/>
                </a:solidFill>
              </a:rPr>
              <a:t>business planning</a:t>
            </a:r>
            <a:endParaRPr lang="en-US" sz="3200"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a:xfrm>
            <a:off x="0" y="274638"/>
            <a:ext cx="9144000" cy="1143000"/>
          </a:xfrm>
        </p:spPr>
        <p:txBody>
          <a:bodyPr/>
          <a:lstStyle/>
          <a:p>
            <a:pPr eaLnBrk="1" hangingPunct="1"/>
            <a:r>
              <a:rPr lang="en-CA" dirty="0" smtClean="0"/>
              <a:t>Housekeeping</a:t>
            </a:r>
          </a:p>
        </p:txBody>
      </p:sp>
      <p:sp>
        <p:nvSpPr>
          <p:cNvPr id="5123" name="Content Placeholder 2"/>
          <p:cNvSpPr>
            <a:spLocks noGrp="1"/>
          </p:cNvSpPr>
          <p:nvPr>
            <p:ph idx="1"/>
          </p:nvPr>
        </p:nvSpPr>
        <p:spPr>
          <a:xfrm>
            <a:off x="428625" y="1331913"/>
            <a:ext cx="8358188" cy="4525962"/>
          </a:xfrm>
        </p:spPr>
        <p:txBody>
          <a:bodyPr>
            <a:normAutofit/>
          </a:bodyPr>
          <a:lstStyle/>
          <a:p>
            <a:r>
              <a:rPr lang="en-AU" sz="2800" dirty="0" smtClean="0"/>
              <a:t>Emergency Procedures</a:t>
            </a:r>
          </a:p>
          <a:p>
            <a:r>
              <a:rPr lang="en-AU" sz="2800" dirty="0" smtClean="0"/>
              <a:t>Mobiles, Security Issues </a:t>
            </a:r>
          </a:p>
          <a:p>
            <a:r>
              <a:rPr lang="en-AU" sz="2800" dirty="0" smtClean="0"/>
              <a:t>Break times / Smoking policy</a:t>
            </a:r>
          </a:p>
          <a:p>
            <a:r>
              <a:rPr lang="en-AU" sz="2800" dirty="0" smtClean="0"/>
              <a:t>This course is “interactive” – ask questions</a:t>
            </a:r>
          </a:p>
          <a:p>
            <a:r>
              <a:rPr lang="en-AU" sz="2800" dirty="0" smtClean="0"/>
              <a:t>Respect, Confidentiality, Practice </a:t>
            </a:r>
          </a:p>
          <a:p>
            <a:r>
              <a:rPr lang="en-AU" sz="2800" dirty="0" smtClean="0"/>
              <a:t>Ground Rules:</a:t>
            </a:r>
            <a:endParaRPr lang="en-CA" dirty="0" smtClean="0"/>
          </a:p>
          <a:p>
            <a:pPr eaLnBrk="1" hangingPunct="1"/>
            <a:endParaRPr lang="en-US" dirty="0" smtClean="0"/>
          </a:p>
        </p:txBody>
      </p:sp>
      <p:pic>
        <p:nvPicPr>
          <p:cNvPr id="5124" name="Picture 5" descr="MLecturn.jpg"/>
          <p:cNvPicPr>
            <a:picLocks noChangeAspect="1"/>
          </p:cNvPicPr>
          <p:nvPr/>
        </p:nvPicPr>
        <p:blipFill>
          <a:blip r:embed="rId3" cstate="print"/>
          <a:srcRect/>
          <a:stretch>
            <a:fillRect/>
          </a:stretch>
        </p:blipFill>
        <p:spPr bwMode="auto">
          <a:xfrm>
            <a:off x="5786438" y="3500438"/>
            <a:ext cx="3357562" cy="33575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Objectives</a:t>
            </a:r>
            <a:endParaRPr lang="en-GB" dirty="0"/>
          </a:p>
        </p:txBody>
      </p:sp>
      <p:sp>
        <p:nvSpPr>
          <p:cNvPr id="3" name="Content Placeholder 2"/>
          <p:cNvSpPr>
            <a:spLocks noGrp="1"/>
          </p:cNvSpPr>
          <p:nvPr>
            <p:ph idx="1"/>
          </p:nvPr>
        </p:nvSpPr>
        <p:spPr/>
        <p:txBody>
          <a:bodyPr/>
          <a:lstStyle/>
          <a:p>
            <a:r>
              <a:rPr lang="en-GB" b="1" dirty="0" smtClean="0"/>
              <a:t>Know</a:t>
            </a:r>
            <a:r>
              <a:rPr lang="en-GB" dirty="0" smtClean="0"/>
              <a:t> how to identify elements of the business plan</a:t>
            </a:r>
          </a:p>
          <a:p>
            <a:r>
              <a:rPr lang="en-GB" b="1" dirty="0" smtClean="0"/>
              <a:t>Discover</a:t>
            </a:r>
            <a:r>
              <a:rPr lang="en-GB" dirty="0" smtClean="0"/>
              <a:t> how to develop a business plan</a:t>
            </a:r>
          </a:p>
          <a:p>
            <a:r>
              <a:rPr lang="en-GB" b="1" dirty="0" smtClean="0"/>
              <a:t>Learn</a:t>
            </a:r>
            <a:r>
              <a:rPr lang="en-GB" dirty="0" smtClean="0"/>
              <a:t> how to develop strategies for minimising risks</a:t>
            </a:r>
          </a:p>
          <a:p>
            <a:r>
              <a:rPr lang="en-GB" b="1" dirty="0" smtClean="0"/>
              <a:t>Gain</a:t>
            </a:r>
            <a:r>
              <a:rPr lang="en-GB" dirty="0" smtClean="0"/>
              <a:t> skills and knowledge required for this unit</a:t>
            </a:r>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3421"/>
            <a:ext cx="4396475" cy="4394579"/>
          </a:xfrm>
          <a:prstGeom prst="rect">
            <a:avLst/>
          </a:prstGeom>
        </p:spPr>
      </p:pic>
      <p:sp>
        <p:nvSpPr>
          <p:cNvPr id="5" name="Title 3"/>
          <p:cNvSpPr>
            <a:spLocks noGrp="1"/>
          </p:cNvSpPr>
          <p:nvPr>
            <p:ph type="title"/>
          </p:nvPr>
        </p:nvSpPr>
        <p:spPr/>
        <p:txBody>
          <a:bodyPr>
            <a:normAutofit fontScale="90000"/>
          </a:bodyPr>
          <a:lstStyle/>
          <a:p>
            <a:r>
              <a:rPr lang="en-AU" dirty="0" smtClean="0">
                <a:solidFill>
                  <a:srgbClr val="FF0000"/>
                </a:solidFill>
                <a:latin typeface="Calibri" pitchFamily="34" charset="0"/>
                <a:ea typeface="Calibri" pitchFamily="34" charset="0"/>
                <a:cs typeface="Times New Roman" pitchFamily="18" charset="0"/>
              </a:rPr>
              <a:t>Identify elements of the business plan</a:t>
            </a:r>
          </a:p>
        </p:txBody>
      </p:sp>
      <p:sp>
        <p:nvSpPr>
          <p:cNvPr id="7" name="Content Placeholder 6"/>
          <p:cNvSpPr>
            <a:spLocks noGrp="1"/>
          </p:cNvSpPr>
          <p:nvPr>
            <p:ph idx="1"/>
          </p:nvPr>
        </p:nvSpPr>
        <p:spPr/>
        <p:txBody>
          <a:bodyPr/>
          <a:lstStyle/>
          <a:p>
            <a:endParaRPr lang="en-GB"/>
          </a:p>
        </p:txBody>
      </p:sp>
      <p:sp>
        <p:nvSpPr>
          <p:cNvPr id="6" name="TextBox 5"/>
          <p:cNvSpPr txBox="1"/>
          <p:nvPr/>
        </p:nvSpPr>
        <p:spPr>
          <a:xfrm>
            <a:off x="4716016" y="2924944"/>
            <a:ext cx="3600400" cy="954107"/>
          </a:xfrm>
          <a:prstGeom prst="rect">
            <a:avLst/>
          </a:prstGeom>
          <a:noFill/>
        </p:spPr>
        <p:txBody>
          <a:bodyPr wrap="square" rtlCol="0">
            <a:spAutoFit/>
          </a:bodyPr>
          <a:lstStyle/>
          <a:p>
            <a:pPr marL="177800" indent="-177800"/>
            <a:r>
              <a:rPr lang="en-AU" sz="2800" dirty="0" smtClean="0">
                <a:latin typeface="+mj-lt"/>
              </a:rPr>
              <a:t>	</a:t>
            </a:r>
            <a:r>
              <a:rPr lang="en-AU" sz="2800" b="1" dirty="0" smtClean="0">
                <a:latin typeface="+mj-lt"/>
              </a:rPr>
              <a:t>1.1. </a:t>
            </a:r>
            <a:r>
              <a:rPr lang="en-AU" sz="2800" dirty="0" smtClean="0">
                <a:latin typeface="+mj-lt"/>
              </a:rPr>
              <a:t>Identify purpose of the business plan</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Business plan</a:t>
            </a:r>
            <a:endParaRPr lang="en-GB" dirty="0"/>
          </a:p>
        </p:txBody>
      </p:sp>
      <p:sp>
        <p:nvSpPr>
          <p:cNvPr id="3" name="Content Placeholder 2"/>
          <p:cNvSpPr>
            <a:spLocks noGrp="1"/>
          </p:cNvSpPr>
          <p:nvPr>
            <p:ph idx="1"/>
          </p:nvPr>
        </p:nvSpPr>
        <p:spPr/>
        <p:txBody>
          <a:bodyPr>
            <a:normAutofit/>
          </a:bodyPr>
          <a:lstStyle/>
          <a:p>
            <a:pPr marL="0" indent="0">
              <a:buNone/>
            </a:pPr>
            <a:r>
              <a:rPr lang="en-GB" b="1" dirty="0"/>
              <a:t>Business </a:t>
            </a:r>
            <a:r>
              <a:rPr lang="en-GB" b="1" dirty="0" smtClean="0"/>
              <a:t>plans may </a:t>
            </a:r>
            <a:r>
              <a:rPr lang="en-GB" b="1" dirty="0"/>
              <a:t>be influenced by:</a:t>
            </a:r>
          </a:p>
          <a:p>
            <a:pPr lvl="0"/>
            <a:r>
              <a:rPr lang="en-AU" dirty="0"/>
              <a:t>Amount and types of finance available</a:t>
            </a:r>
            <a:endParaRPr lang="en-GB" dirty="0"/>
          </a:p>
          <a:p>
            <a:pPr lvl="0"/>
            <a:r>
              <a:rPr lang="en-AU" dirty="0"/>
              <a:t>Expected financial viability</a:t>
            </a:r>
            <a:endParaRPr lang="en-GB" dirty="0"/>
          </a:p>
          <a:p>
            <a:pPr lvl="0"/>
            <a:r>
              <a:rPr lang="en-AU" dirty="0"/>
              <a:t>Skills of operator</a:t>
            </a:r>
            <a:endParaRPr lang="en-GB" dirty="0"/>
          </a:p>
          <a:p>
            <a:pPr lvl="0"/>
            <a:r>
              <a:rPr lang="en-AU" dirty="0"/>
              <a:t>Details of ownership/management</a:t>
            </a:r>
            <a:endParaRPr lang="en-GB" dirty="0"/>
          </a:p>
          <a:p>
            <a:pPr lvl="0"/>
            <a:r>
              <a:rPr lang="en-AU" dirty="0"/>
              <a:t>Finance, expenditure statement</a:t>
            </a:r>
            <a:endParaRPr lang="en-GB" dirty="0"/>
          </a:p>
          <a:p>
            <a:pPr lvl="0"/>
            <a:r>
              <a:rPr lang="en-AU" dirty="0"/>
              <a:t>Balance sheet and cash flow </a:t>
            </a:r>
            <a:r>
              <a:rPr lang="en-AU" dirty="0" smtClean="0"/>
              <a:t>forecast</a:t>
            </a:r>
            <a:endParaRPr lang="en-GB" dirty="0"/>
          </a:p>
          <a:p>
            <a:pPr lvl="0"/>
            <a:r>
              <a:rPr lang="en-AU" dirty="0" smtClean="0"/>
              <a:t>Expected </a:t>
            </a:r>
            <a:r>
              <a:rPr lang="en-AU" dirty="0"/>
              <a:t>level of inflation and </a:t>
            </a:r>
            <a:r>
              <a:rPr lang="en-AU" dirty="0" smtClean="0"/>
              <a:t>taxation.</a:t>
            </a:r>
            <a:endParaRPr lang="en-GB" dirty="0"/>
          </a:p>
        </p:txBody>
      </p:sp>
    </p:spTree>
    <p:extLst>
      <p:ext uri="{BB962C8B-B14F-4D97-AF65-F5344CB8AC3E}">
        <p14:creationId xmlns:p14="http://schemas.microsoft.com/office/powerpoint/2010/main" val="254934886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Business plan</a:t>
            </a:r>
            <a:endParaRPr lang="en-GB" dirty="0"/>
          </a:p>
        </p:txBody>
      </p:sp>
      <p:sp>
        <p:nvSpPr>
          <p:cNvPr id="3" name="Content Placeholder 2"/>
          <p:cNvSpPr>
            <a:spLocks noGrp="1"/>
          </p:cNvSpPr>
          <p:nvPr>
            <p:ph idx="1"/>
          </p:nvPr>
        </p:nvSpPr>
        <p:spPr/>
        <p:txBody>
          <a:bodyPr/>
          <a:lstStyle/>
          <a:p>
            <a:pPr marL="0" indent="0">
              <a:buNone/>
            </a:pPr>
            <a:r>
              <a:rPr lang="en-AU" b="1" dirty="0"/>
              <a:t>A business plan has three primary functions:</a:t>
            </a:r>
            <a:endParaRPr lang="en-GB" b="1" dirty="0"/>
          </a:p>
          <a:p>
            <a:pPr lvl="0"/>
            <a:r>
              <a:rPr lang="en-AU" dirty="0"/>
              <a:t>To serve as an action plan</a:t>
            </a:r>
            <a:endParaRPr lang="en-GB" dirty="0"/>
          </a:p>
          <a:p>
            <a:pPr lvl="0"/>
            <a:r>
              <a:rPr lang="en-AU" dirty="0"/>
              <a:t>To serve as a road map</a:t>
            </a:r>
            <a:endParaRPr lang="en-GB" dirty="0"/>
          </a:p>
          <a:p>
            <a:pPr lvl="0"/>
            <a:r>
              <a:rPr lang="en-AU" dirty="0"/>
              <a:t>To serve as a sales tool.</a:t>
            </a:r>
            <a:endParaRPr lang="en-GB" dirty="0"/>
          </a:p>
          <a:p>
            <a:pPr marL="0" indent="0">
              <a:buNone/>
            </a:pPr>
            <a:r>
              <a:rPr lang="en-AU" dirty="0"/>
              <a:t>Drawing up a business plan will help you to identify your strengths and weaknesses, key areas where you need to develop expertise and the financial risk involved in setting up the business. </a:t>
            </a:r>
            <a:endParaRPr lang="en-GB" dirty="0"/>
          </a:p>
        </p:txBody>
      </p:sp>
    </p:spTree>
    <p:extLst>
      <p:ext uri="{BB962C8B-B14F-4D97-AF65-F5344CB8AC3E}">
        <p14:creationId xmlns:p14="http://schemas.microsoft.com/office/powerpoint/2010/main" val="26232516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1A</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3421"/>
            <a:ext cx="4396475" cy="4394579"/>
          </a:xfrm>
          <a:prstGeom prst="rect">
            <a:avLst/>
          </a:prstGeom>
        </p:spPr>
      </p:pic>
      <p:sp>
        <p:nvSpPr>
          <p:cNvPr id="5" name="Title 3"/>
          <p:cNvSpPr>
            <a:spLocks noGrp="1"/>
          </p:cNvSpPr>
          <p:nvPr>
            <p:ph type="title"/>
          </p:nvPr>
        </p:nvSpPr>
        <p:spPr>
          <a:xfrm>
            <a:off x="467544" y="332656"/>
            <a:ext cx="7858125" cy="1143000"/>
          </a:xfrm>
        </p:spPr>
        <p:txBody>
          <a:bodyPr>
            <a:normAutofit fontScale="90000"/>
          </a:bodyPr>
          <a:lstStyle/>
          <a:p>
            <a:r>
              <a:rPr lang="en-AU" dirty="0" smtClean="0">
                <a:solidFill>
                  <a:srgbClr val="FF0000"/>
                </a:solidFill>
                <a:latin typeface="Calibri" pitchFamily="34" charset="0"/>
                <a:ea typeface="Calibri" pitchFamily="34" charset="0"/>
                <a:cs typeface="Times New Roman" pitchFamily="18" charset="0"/>
              </a:rPr>
              <a:t>Identify elements of the business plan</a:t>
            </a:r>
          </a:p>
        </p:txBody>
      </p:sp>
      <p:sp>
        <p:nvSpPr>
          <p:cNvPr id="6" name="TextBox 5"/>
          <p:cNvSpPr txBox="1"/>
          <p:nvPr/>
        </p:nvSpPr>
        <p:spPr>
          <a:xfrm>
            <a:off x="4283968" y="2204864"/>
            <a:ext cx="4608512" cy="3108543"/>
          </a:xfrm>
          <a:prstGeom prst="rect">
            <a:avLst/>
          </a:prstGeom>
          <a:noFill/>
        </p:spPr>
        <p:txBody>
          <a:bodyPr wrap="square" rtlCol="0">
            <a:spAutoFit/>
          </a:bodyPr>
          <a:lstStyle/>
          <a:p>
            <a:pPr marL="177800" indent="-177800"/>
            <a:r>
              <a:rPr lang="en-AU" sz="2800" b="1" dirty="0" smtClean="0">
                <a:latin typeface="+mj-lt"/>
              </a:rPr>
              <a:t>	1.2. </a:t>
            </a:r>
            <a:r>
              <a:rPr lang="en-AU" sz="2800" dirty="0" smtClean="0">
                <a:latin typeface="+mj-lt"/>
              </a:rPr>
              <a:t>Identify and review essential components of the business </a:t>
            </a:r>
            <a:r>
              <a:rPr lang="en-AU" sz="2800" dirty="0" smtClean="0">
                <a:latin typeface="+mj-lt"/>
              </a:rPr>
              <a:t>plan</a:t>
            </a:r>
            <a:endParaRPr lang="en-AU" sz="2800" dirty="0" smtClean="0">
              <a:latin typeface="+mj-lt"/>
            </a:endParaRPr>
          </a:p>
          <a:p>
            <a:pPr marL="177800" indent="-177800"/>
            <a:r>
              <a:rPr lang="en-AU" sz="2800" b="1" dirty="0" smtClean="0">
                <a:latin typeface="+mj-lt"/>
              </a:rPr>
              <a:t>	1.3. </a:t>
            </a:r>
            <a:r>
              <a:rPr lang="en-AU" sz="2800" dirty="0" smtClean="0">
                <a:latin typeface="+mj-lt"/>
              </a:rPr>
              <a:t>Identify and document business goals and objectives as a basis for measuring business performance</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AU" dirty="0" smtClean="0"/>
              <a:t>The components of a business plan</a:t>
            </a:r>
            <a:endParaRPr lang="en-GB" dirty="0"/>
          </a:p>
        </p:txBody>
      </p:sp>
      <p:sp>
        <p:nvSpPr>
          <p:cNvPr id="5" name="Content Placeholder 4"/>
          <p:cNvSpPr>
            <a:spLocks noGrp="1"/>
          </p:cNvSpPr>
          <p:nvPr>
            <p:ph idx="1"/>
          </p:nvPr>
        </p:nvSpPr>
        <p:spPr/>
        <p:txBody>
          <a:bodyPr/>
          <a:lstStyle/>
          <a:p>
            <a:endParaRPr lang="en-GB"/>
          </a:p>
        </p:txBody>
      </p:sp>
      <p:pic>
        <p:nvPicPr>
          <p:cNvPr id="3074" name="Picture 2"/>
          <p:cNvPicPr>
            <a:picLocks noChangeAspect="1" noChangeArrowheads="1"/>
          </p:cNvPicPr>
          <p:nvPr/>
        </p:nvPicPr>
        <p:blipFill>
          <a:blip r:embed="rId2" cstate="print"/>
          <a:srcRect/>
          <a:stretch>
            <a:fillRect/>
          </a:stretch>
        </p:blipFill>
        <p:spPr bwMode="auto">
          <a:xfrm>
            <a:off x="1619672" y="1268760"/>
            <a:ext cx="5971803" cy="538751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tick_Figure_holding_target_PA_300_wht.gif"/>
          <p:cNvPicPr>
            <a:picLocks noChangeAspect="1"/>
          </p:cNvPicPr>
          <p:nvPr/>
        </p:nvPicPr>
        <p:blipFill>
          <a:blip r:embed="rId2" cstate="print"/>
          <a:stretch>
            <a:fillRect/>
          </a:stretch>
        </p:blipFill>
        <p:spPr>
          <a:xfrm>
            <a:off x="6228184" y="4437112"/>
            <a:ext cx="2286016" cy="2214582"/>
          </a:xfrm>
          <a:prstGeom prst="rect">
            <a:avLst/>
          </a:prstGeom>
        </p:spPr>
      </p:pic>
      <p:sp>
        <p:nvSpPr>
          <p:cNvPr id="4" name="Title 3"/>
          <p:cNvSpPr>
            <a:spLocks noGrp="1"/>
          </p:cNvSpPr>
          <p:nvPr>
            <p:ph type="title"/>
          </p:nvPr>
        </p:nvSpPr>
        <p:spPr/>
        <p:txBody>
          <a:bodyPr/>
          <a:lstStyle/>
          <a:p>
            <a:r>
              <a:rPr lang="en-AU" dirty="0" smtClean="0"/>
              <a:t>Target analysis</a:t>
            </a:r>
            <a:endParaRPr lang="en-GB" dirty="0"/>
          </a:p>
        </p:txBody>
      </p:sp>
      <p:sp>
        <p:nvSpPr>
          <p:cNvPr id="5" name="Content Placeholder 4"/>
          <p:cNvSpPr>
            <a:spLocks noGrp="1"/>
          </p:cNvSpPr>
          <p:nvPr>
            <p:ph idx="1"/>
          </p:nvPr>
        </p:nvSpPr>
        <p:spPr/>
        <p:txBody>
          <a:bodyPr>
            <a:normAutofit/>
          </a:bodyPr>
          <a:lstStyle/>
          <a:p>
            <a:pPr>
              <a:buNone/>
            </a:pPr>
            <a:r>
              <a:rPr lang="en-AU" b="1" dirty="0" smtClean="0"/>
              <a:t>	</a:t>
            </a:r>
            <a:r>
              <a:rPr lang="en-AU" sz="2800" b="1" dirty="0" smtClean="0"/>
              <a:t>You may need to document the </a:t>
            </a:r>
            <a:r>
              <a:rPr lang="en-AU" sz="2800" b="1" dirty="0" smtClean="0"/>
              <a:t>facts of each and every </a:t>
            </a:r>
            <a:r>
              <a:rPr lang="en-AU" sz="2800" b="1" dirty="0" smtClean="0"/>
              <a:t>target, including:</a:t>
            </a:r>
            <a:endParaRPr lang="en-GB" sz="2800" b="1" dirty="0" smtClean="0"/>
          </a:p>
          <a:p>
            <a:pPr lvl="1">
              <a:buFont typeface="Wingdings" pitchFamily="2" charset="2"/>
              <a:buChar char="Ø"/>
            </a:pPr>
            <a:r>
              <a:rPr lang="en-AU" dirty="0" smtClean="0"/>
              <a:t>Current method of operation</a:t>
            </a:r>
            <a:endParaRPr lang="en-GB" dirty="0" smtClean="0"/>
          </a:p>
          <a:p>
            <a:pPr lvl="1">
              <a:buFont typeface="Wingdings" pitchFamily="2" charset="2"/>
              <a:buChar char="Ø"/>
            </a:pPr>
            <a:r>
              <a:rPr lang="en-AU" dirty="0" smtClean="0"/>
              <a:t>Market preferences and why</a:t>
            </a:r>
            <a:endParaRPr lang="en-GB" dirty="0" smtClean="0"/>
          </a:p>
          <a:p>
            <a:pPr lvl="1">
              <a:buFont typeface="Wingdings" pitchFamily="2" charset="2"/>
              <a:buChar char="Ø"/>
            </a:pPr>
            <a:r>
              <a:rPr lang="en-AU" dirty="0" smtClean="0"/>
              <a:t>Potential products in the target period</a:t>
            </a:r>
            <a:endParaRPr lang="en-GB" dirty="0" smtClean="0"/>
          </a:p>
          <a:p>
            <a:pPr lvl="1">
              <a:buFont typeface="Wingdings" pitchFamily="2" charset="2"/>
              <a:buChar char="Ø"/>
            </a:pPr>
            <a:r>
              <a:rPr lang="en-AU" dirty="0" smtClean="0"/>
              <a:t>Relationships</a:t>
            </a:r>
            <a:endParaRPr lang="en-GB" dirty="0" smtClean="0"/>
          </a:p>
          <a:p>
            <a:pPr lvl="1">
              <a:buFont typeface="Wingdings" pitchFamily="2" charset="2"/>
              <a:buChar char="Ø"/>
            </a:pPr>
            <a:r>
              <a:rPr lang="en-AU" dirty="0" smtClean="0"/>
              <a:t>Contact details</a:t>
            </a:r>
            <a:endParaRPr lang="en-GB" dirty="0" smtClean="0"/>
          </a:p>
          <a:p>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figure_point_cliff_800_wht.png"/>
          <p:cNvPicPr/>
          <p:nvPr/>
        </p:nvPicPr>
        <p:blipFill>
          <a:blip r:embed="rId3" cstate="print"/>
          <a:stretch>
            <a:fillRect/>
          </a:stretch>
        </p:blipFill>
        <p:spPr>
          <a:xfrm>
            <a:off x="6300192" y="3645024"/>
            <a:ext cx="2339752" cy="3212976"/>
          </a:xfrm>
          <a:prstGeom prst="rect">
            <a:avLst/>
          </a:prstGeom>
        </p:spPr>
      </p:pic>
      <p:sp>
        <p:nvSpPr>
          <p:cNvPr id="5" name="Title 3"/>
          <p:cNvSpPr>
            <a:spLocks noGrp="1"/>
          </p:cNvSpPr>
          <p:nvPr>
            <p:ph type="title"/>
          </p:nvPr>
        </p:nvSpPr>
        <p:spPr/>
        <p:txBody>
          <a:bodyPr>
            <a:normAutofit/>
          </a:bodyPr>
          <a:lstStyle/>
          <a:p>
            <a:r>
              <a:rPr lang="en-AU" dirty="0" smtClean="0"/>
              <a:t>Business goals and </a:t>
            </a:r>
            <a:r>
              <a:rPr lang="en-AU" dirty="0" smtClean="0"/>
              <a:t>objectives</a:t>
            </a:r>
            <a:endParaRPr lang="en-AU" b="0" dirty="0" smtClean="0">
              <a:solidFill>
                <a:srgbClr val="FF0000"/>
              </a:solidFill>
              <a:latin typeface="Calibri" pitchFamily="34" charset="0"/>
              <a:ea typeface="Calibri" pitchFamily="34" charset="0"/>
              <a:cs typeface="Times New Roman" pitchFamily="18" charset="0"/>
            </a:endParaRPr>
          </a:p>
        </p:txBody>
      </p:sp>
      <p:sp>
        <p:nvSpPr>
          <p:cNvPr id="4" name="Content Placeholder 3"/>
          <p:cNvSpPr>
            <a:spLocks noGrp="1"/>
          </p:cNvSpPr>
          <p:nvPr>
            <p:ph idx="1"/>
          </p:nvPr>
        </p:nvSpPr>
        <p:spPr/>
        <p:txBody>
          <a:bodyPr>
            <a:noAutofit/>
          </a:bodyPr>
          <a:lstStyle/>
          <a:p>
            <a:pPr marL="0" indent="0">
              <a:buNone/>
            </a:pPr>
            <a:r>
              <a:rPr lang="en-AU" sz="2800" b="1" dirty="0" smtClean="0"/>
              <a:t>Business goals and objectives may include:</a:t>
            </a:r>
          </a:p>
          <a:p>
            <a:r>
              <a:rPr lang="en-AU" sz="2800" dirty="0" smtClean="0"/>
              <a:t>Customer </a:t>
            </a:r>
            <a:r>
              <a:rPr lang="en-AU" sz="2800" dirty="0" smtClean="0"/>
              <a:t>needs/marketing projections</a:t>
            </a:r>
            <a:endParaRPr lang="en-GB" sz="2800" dirty="0" smtClean="0"/>
          </a:p>
          <a:p>
            <a:r>
              <a:rPr lang="en-AU" sz="2800" dirty="0" smtClean="0"/>
              <a:t>Financial projections</a:t>
            </a:r>
            <a:endParaRPr lang="en-GB" sz="2800" dirty="0" smtClean="0"/>
          </a:p>
          <a:p>
            <a:r>
              <a:rPr lang="en-AU" sz="2800" dirty="0" smtClean="0"/>
              <a:t>Goals, objectives, plans, systems and processes</a:t>
            </a:r>
            <a:endParaRPr lang="en-GB" sz="2800" dirty="0" smtClean="0"/>
          </a:p>
          <a:p>
            <a:r>
              <a:rPr lang="en-AU" sz="2800" dirty="0" smtClean="0"/>
              <a:t>Lifestyle issues</a:t>
            </a:r>
            <a:endParaRPr lang="en-GB" sz="2800" dirty="0" smtClean="0"/>
          </a:p>
          <a:p>
            <a:r>
              <a:rPr lang="en-AU" sz="2800" dirty="0" smtClean="0"/>
              <a:t>Proposed size and scale of the business</a:t>
            </a:r>
            <a:endParaRPr lang="en-GB" sz="2800" dirty="0" smtClean="0"/>
          </a:p>
          <a:p>
            <a:r>
              <a:rPr lang="en-AU" sz="2800" dirty="0" smtClean="0"/>
              <a:t>Short - medium- or long-term goals</a:t>
            </a:r>
            <a:endParaRPr lang="en-GB" sz="2800" dirty="0" smtClean="0"/>
          </a:p>
          <a:p>
            <a:r>
              <a:rPr lang="en-AU" sz="2800" dirty="0" smtClean="0"/>
              <a:t>Social responsibility</a:t>
            </a:r>
            <a:endParaRPr lang="en-GB" sz="2800"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AU" dirty="0" smtClean="0"/>
              <a:t>Goals and objectives</a:t>
            </a:r>
            <a:endParaRPr lang="en-GB" dirty="0"/>
          </a:p>
        </p:txBody>
      </p:sp>
      <p:pic>
        <p:nvPicPr>
          <p:cNvPr id="6" name="Picture 5" descr="smart2.PNG"/>
          <p:cNvPicPr/>
          <p:nvPr/>
        </p:nvPicPr>
        <p:blipFill>
          <a:blip r:embed="rId2" cstate="print"/>
          <a:stretch>
            <a:fillRect/>
          </a:stretch>
        </p:blipFill>
        <p:spPr>
          <a:xfrm>
            <a:off x="2843808" y="2348880"/>
            <a:ext cx="3223891" cy="3795310"/>
          </a:xfrm>
          <a:prstGeom prst="rect">
            <a:avLst/>
          </a:prstGeom>
        </p:spPr>
      </p:pic>
      <p:sp>
        <p:nvSpPr>
          <p:cNvPr id="5" name="Content Placeholder 3"/>
          <p:cNvSpPr>
            <a:spLocks noGrp="1"/>
          </p:cNvSpPr>
          <p:nvPr>
            <p:ph idx="1"/>
          </p:nvPr>
        </p:nvSpPr>
        <p:spPr>
          <a:xfrm>
            <a:off x="457200" y="1600200"/>
            <a:ext cx="8229600" cy="4525963"/>
          </a:xfrm>
        </p:spPr>
        <p:txBody>
          <a:bodyPr>
            <a:noAutofit/>
          </a:bodyPr>
          <a:lstStyle/>
          <a:p>
            <a:pPr marL="0" indent="0">
              <a:buNone/>
            </a:pPr>
            <a:r>
              <a:rPr lang="en-GB" sz="2800" b="1" dirty="0" smtClean="0"/>
              <a:t>Goals should be SMART:</a:t>
            </a:r>
            <a:endParaRPr lang="en-GB" sz="28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walk_toward_opportunity_800_wht.png"/>
          <p:cNvPicPr>
            <a:picLocks noChangeAspect="1"/>
          </p:cNvPicPr>
          <p:nvPr/>
        </p:nvPicPr>
        <p:blipFill>
          <a:blip r:embed="rId3" cstate="print"/>
          <a:stretch>
            <a:fillRect/>
          </a:stretch>
        </p:blipFill>
        <p:spPr>
          <a:xfrm>
            <a:off x="5764425" y="3501008"/>
            <a:ext cx="3379575" cy="3168352"/>
          </a:xfrm>
          <a:prstGeom prst="rect">
            <a:avLst/>
          </a:prstGeom>
        </p:spPr>
      </p:pic>
      <p:sp>
        <p:nvSpPr>
          <p:cNvPr id="5" name="Title 3"/>
          <p:cNvSpPr>
            <a:spLocks noGrp="1"/>
          </p:cNvSpPr>
          <p:nvPr>
            <p:ph type="title"/>
          </p:nvPr>
        </p:nvSpPr>
        <p:spPr/>
        <p:txBody>
          <a:bodyPr>
            <a:normAutofit/>
          </a:bodyPr>
          <a:lstStyle/>
          <a:p>
            <a:r>
              <a:rPr lang="en-AU" dirty="0" smtClean="0"/>
              <a:t>Goals and </a:t>
            </a:r>
            <a:r>
              <a:rPr lang="en-AU" dirty="0" smtClean="0"/>
              <a:t>objectives</a:t>
            </a:r>
            <a:endParaRPr lang="en-AU" b="0" dirty="0" smtClean="0">
              <a:solidFill>
                <a:srgbClr val="FF0000"/>
              </a:solidFill>
              <a:latin typeface="Calibri" pitchFamily="34" charset="0"/>
              <a:ea typeface="Calibri" pitchFamily="34" charset="0"/>
              <a:cs typeface="Times New Roman" pitchFamily="18" charset="0"/>
            </a:endParaRPr>
          </a:p>
        </p:txBody>
      </p:sp>
      <p:sp>
        <p:nvSpPr>
          <p:cNvPr id="4" name="Content Placeholder 3"/>
          <p:cNvSpPr>
            <a:spLocks noGrp="1"/>
          </p:cNvSpPr>
          <p:nvPr>
            <p:ph idx="1"/>
          </p:nvPr>
        </p:nvSpPr>
        <p:spPr>
          <a:xfrm>
            <a:off x="457200" y="1600200"/>
            <a:ext cx="5482952" cy="4525963"/>
          </a:xfrm>
        </p:spPr>
        <p:txBody>
          <a:bodyPr>
            <a:noAutofit/>
          </a:bodyPr>
          <a:lstStyle/>
          <a:p>
            <a:pPr>
              <a:buNone/>
            </a:pPr>
            <a:r>
              <a:rPr lang="en-AU" sz="2800" b="1" dirty="0" smtClean="0"/>
              <a:t>Use “Goal” language here:</a:t>
            </a:r>
            <a:endParaRPr lang="en-GB" sz="2800" b="1" dirty="0" smtClean="0"/>
          </a:p>
          <a:p>
            <a:r>
              <a:rPr lang="en-AU" sz="2800" dirty="0" smtClean="0"/>
              <a:t>If you are brainstorming your </a:t>
            </a:r>
            <a:r>
              <a:rPr lang="en-AU" sz="2800" dirty="0" smtClean="0"/>
              <a:t>business plan, </a:t>
            </a:r>
            <a:r>
              <a:rPr lang="en-AU" sz="2800" dirty="0" smtClean="0"/>
              <a:t>the less formal “goal” descriptions have strong advantages.</a:t>
            </a:r>
            <a:endParaRPr lang="en-GB" sz="2800" dirty="0" smtClean="0"/>
          </a:p>
          <a:p>
            <a:r>
              <a:rPr lang="en-AU" sz="2800" dirty="0" smtClean="0"/>
              <a:t>In most creative instances, people generally use conceptual thought processes.</a:t>
            </a:r>
            <a:endParaRPr lang="en-GB" sz="2800" dirty="0" smtClean="0"/>
          </a:p>
          <a:p>
            <a:r>
              <a:rPr lang="en-AU" sz="2800" dirty="0" smtClean="0"/>
              <a:t>If you have to comply with the S.M.A.R.T objective rules, creativity could be compromised. </a:t>
            </a:r>
            <a:endParaRPr lang="en-GB"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Fotolia_15002440_S.jpg"/>
          <p:cNvPicPr/>
          <p:nvPr/>
        </p:nvPicPr>
        <p:blipFill>
          <a:blip r:embed="rId3" cstate="print"/>
          <a:stretch>
            <a:fillRect/>
          </a:stretch>
        </p:blipFill>
        <p:spPr>
          <a:xfrm>
            <a:off x="4644008" y="3645024"/>
            <a:ext cx="4000529" cy="2786082"/>
          </a:xfrm>
          <a:prstGeom prst="rect">
            <a:avLst/>
          </a:prstGeom>
        </p:spPr>
      </p:pic>
      <p:sp>
        <p:nvSpPr>
          <p:cNvPr id="5" name="Title 3"/>
          <p:cNvSpPr>
            <a:spLocks noGrp="1"/>
          </p:cNvSpPr>
          <p:nvPr>
            <p:ph type="title"/>
          </p:nvPr>
        </p:nvSpPr>
        <p:spPr/>
        <p:txBody>
          <a:bodyPr>
            <a:normAutofit/>
          </a:bodyPr>
          <a:lstStyle/>
          <a:p>
            <a:r>
              <a:rPr lang="en-AU" dirty="0" smtClean="0"/>
              <a:t>Strategy </a:t>
            </a:r>
            <a:r>
              <a:rPr lang="en-AU" dirty="0" smtClean="0"/>
              <a:t>formation</a:t>
            </a:r>
            <a:endParaRPr lang="en-AU" b="0" dirty="0" smtClean="0">
              <a:solidFill>
                <a:srgbClr val="FF0000"/>
              </a:solidFill>
              <a:latin typeface="Calibri" pitchFamily="34" charset="0"/>
              <a:ea typeface="Calibri" pitchFamily="34" charset="0"/>
              <a:cs typeface="Times New Roman" pitchFamily="18" charset="0"/>
            </a:endParaRPr>
          </a:p>
        </p:txBody>
      </p:sp>
      <p:sp>
        <p:nvSpPr>
          <p:cNvPr id="4" name="Content Placeholder 3"/>
          <p:cNvSpPr>
            <a:spLocks noGrp="1"/>
          </p:cNvSpPr>
          <p:nvPr>
            <p:ph idx="1"/>
          </p:nvPr>
        </p:nvSpPr>
        <p:spPr/>
        <p:txBody>
          <a:bodyPr>
            <a:noAutofit/>
          </a:bodyPr>
          <a:lstStyle/>
          <a:p>
            <a:pPr marL="0" indent="0">
              <a:buNone/>
            </a:pPr>
            <a:r>
              <a:rPr lang="en-AU" sz="2800" b="1" dirty="0" smtClean="0"/>
              <a:t>Strategy formation includes:</a:t>
            </a:r>
          </a:p>
          <a:p>
            <a:r>
              <a:rPr lang="en-AU" sz="2800" b="1" dirty="0" smtClean="0"/>
              <a:t>Strategy </a:t>
            </a:r>
            <a:r>
              <a:rPr lang="en-AU" sz="2800" dirty="0" smtClean="0"/>
              <a:t>– assists the design of the business plan and how the organisation is to carry out the </a:t>
            </a:r>
            <a:r>
              <a:rPr lang="en-AU" sz="2800" dirty="0" smtClean="0"/>
              <a:t>business</a:t>
            </a:r>
            <a:endParaRPr lang="en-GB" sz="2800" dirty="0" smtClean="0"/>
          </a:p>
          <a:p>
            <a:r>
              <a:rPr lang="en-AU" sz="2800" b="1" dirty="0" smtClean="0"/>
              <a:t>Formation </a:t>
            </a:r>
            <a:r>
              <a:rPr lang="en-AU" sz="2800" dirty="0" smtClean="0"/>
              <a:t>- involves exploration and the search for new advantages.</a:t>
            </a:r>
            <a:endParaRPr lang="en-GB" sz="28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1B</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7155"/>
            <a:ext cx="4391325" cy="4390845"/>
          </a:xfrm>
          <a:prstGeom prst="rect">
            <a:avLst/>
          </a:prstGeom>
        </p:spPr>
      </p:pic>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Develop a business plan</a:t>
            </a:r>
          </a:p>
        </p:txBody>
      </p:sp>
      <p:sp>
        <p:nvSpPr>
          <p:cNvPr id="6" name="TextBox 5"/>
          <p:cNvSpPr txBox="1"/>
          <p:nvPr/>
        </p:nvSpPr>
        <p:spPr>
          <a:xfrm>
            <a:off x="4139952" y="2276872"/>
            <a:ext cx="4608512" cy="3108543"/>
          </a:xfrm>
          <a:prstGeom prst="rect">
            <a:avLst/>
          </a:prstGeom>
          <a:noFill/>
        </p:spPr>
        <p:txBody>
          <a:bodyPr wrap="square" rtlCol="0">
            <a:spAutoFit/>
          </a:bodyPr>
          <a:lstStyle/>
          <a:p>
            <a:pPr marL="273050" indent="-273050"/>
            <a:r>
              <a:rPr lang="en-AU" sz="2800" b="1" dirty="0" smtClean="0"/>
              <a:t>	2.1. </a:t>
            </a:r>
            <a:r>
              <a:rPr lang="en-AU" sz="2800" dirty="0" smtClean="0"/>
              <a:t>Research resources, legal and compliance requirements, specifically in relation to </a:t>
            </a:r>
            <a:r>
              <a:rPr lang="en-AU" sz="2800" dirty="0" smtClean="0"/>
              <a:t>workplace health </a:t>
            </a:r>
            <a:r>
              <a:rPr lang="en-AU" sz="2800" dirty="0" smtClean="0"/>
              <a:t>and safety </a:t>
            </a:r>
            <a:r>
              <a:rPr lang="en-AU" sz="2800" dirty="0" smtClean="0"/>
              <a:t>(WHS</a:t>
            </a:r>
            <a:r>
              <a:rPr lang="en-AU" sz="2800" dirty="0" smtClean="0"/>
              <a:t>), in accordance with business goals and objectives</a:t>
            </a:r>
            <a:endParaRPr lang="en-AU" sz="2800" dirty="0" smtClean="0">
              <a:latin typeface="+mj-lt"/>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AU" dirty="0"/>
              <a:t>Business </a:t>
            </a:r>
            <a:r>
              <a:rPr lang="en-AU" dirty="0" smtClean="0"/>
              <a:t>plan</a:t>
            </a:r>
            <a:endParaRPr lang="en-GB" dirty="0"/>
          </a:p>
        </p:txBody>
      </p:sp>
      <p:graphicFrame>
        <p:nvGraphicFramePr>
          <p:cNvPr id="4" name="Diagram 3"/>
          <p:cNvGraphicFramePr/>
          <p:nvPr>
            <p:extLst>
              <p:ext uri="{D42A27DB-BD31-4B8C-83A1-F6EECF244321}">
                <p14:modId xmlns:p14="http://schemas.microsoft.com/office/powerpoint/2010/main" val="4164823612"/>
              </p:ext>
            </p:extLst>
          </p:nvPr>
        </p:nvGraphicFramePr>
        <p:xfrm>
          <a:off x="755576" y="2420888"/>
          <a:ext cx="2314575" cy="31432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p:cNvGraphicFramePr/>
          <p:nvPr>
            <p:extLst>
              <p:ext uri="{D42A27DB-BD31-4B8C-83A1-F6EECF244321}">
                <p14:modId xmlns:p14="http://schemas.microsoft.com/office/powerpoint/2010/main" val="3863866371"/>
              </p:ext>
            </p:extLst>
          </p:nvPr>
        </p:nvGraphicFramePr>
        <p:xfrm>
          <a:off x="3563888" y="2492896"/>
          <a:ext cx="2219325" cy="2962275"/>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graphicFrame>
        <p:nvGraphicFramePr>
          <p:cNvPr id="6" name="Diagram 5"/>
          <p:cNvGraphicFramePr/>
          <p:nvPr>
            <p:extLst>
              <p:ext uri="{D42A27DB-BD31-4B8C-83A1-F6EECF244321}">
                <p14:modId xmlns:p14="http://schemas.microsoft.com/office/powerpoint/2010/main" val="866829382"/>
              </p:ext>
            </p:extLst>
          </p:nvPr>
        </p:nvGraphicFramePr>
        <p:xfrm>
          <a:off x="6084168" y="2492896"/>
          <a:ext cx="2686050" cy="296227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104216636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Business plan</a:t>
            </a:r>
            <a:endParaRPr lang="en-GB" dirty="0"/>
          </a:p>
        </p:txBody>
      </p:sp>
      <p:sp>
        <p:nvSpPr>
          <p:cNvPr id="3" name="Content Placeholder 2"/>
          <p:cNvSpPr>
            <a:spLocks noGrp="1"/>
          </p:cNvSpPr>
          <p:nvPr>
            <p:ph idx="1"/>
          </p:nvPr>
        </p:nvSpPr>
        <p:spPr/>
        <p:txBody>
          <a:bodyPr/>
          <a:lstStyle/>
          <a:p>
            <a:endParaRPr lang="en-GB"/>
          </a:p>
        </p:txBody>
      </p:sp>
      <p:graphicFrame>
        <p:nvGraphicFramePr>
          <p:cNvPr id="4" name="Diagram 3"/>
          <p:cNvGraphicFramePr/>
          <p:nvPr>
            <p:extLst>
              <p:ext uri="{D42A27DB-BD31-4B8C-83A1-F6EECF244321}">
                <p14:modId xmlns:p14="http://schemas.microsoft.com/office/powerpoint/2010/main" val="3843283407"/>
              </p:ext>
            </p:extLst>
          </p:nvPr>
        </p:nvGraphicFramePr>
        <p:xfrm>
          <a:off x="1187624" y="2420888"/>
          <a:ext cx="2514600" cy="29432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Diagram 4"/>
          <p:cNvGraphicFramePr/>
          <p:nvPr>
            <p:extLst>
              <p:ext uri="{D42A27DB-BD31-4B8C-83A1-F6EECF244321}">
                <p14:modId xmlns:p14="http://schemas.microsoft.com/office/powerpoint/2010/main" val="976507682"/>
              </p:ext>
            </p:extLst>
          </p:nvPr>
        </p:nvGraphicFramePr>
        <p:xfrm>
          <a:off x="4644008" y="2420888"/>
          <a:ext cx="3228975" cy="2952750"/>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303705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lip_on_water_anim_500_wht.gif"/>
          <p:cNvPicPr>
            <a:picLocks noChangeAspect="1"/>
          </p:cNvPicPr>
          <p:nvPr/>
        </p:nvPicPr>
        <p:blipFill>
          <a:blip r:embed="rId2" cstate="print"/>
          <a:stretch>
            <a:fillRect/>
          </a:stretch>
        </p:blipFill>
        <p:spPr>
          <a:xfrm>
            <a:off x="6435080" y="4149080"/>
            <a:ext cx="2708920" cy="2708920"/>
          </a:xfrm>
          <a:prstGeom prst="rect">
            <a:avLst/>
          </a:prstGeom>
        </p:spPr>
      </p:pic>
      <p:sp>
        <p:nvSpPr>
          <p:cNvPr id="2" name="Title 1"/>
          <p:cNvSpPr>
            <a:spLocks noGrp="1"/>
          </p:cNvSpPr>
          <p:nvPr>
            <p:ph type="title"/>
          </p:nvPr>
        </p:nvSpPr>
        <p:spPr/>
        <p:txBody>
          <a:bodyPr>
            <a:normAutofit/>
          </a:bodyPr>
          <a:lstStyle/>
          <a:p>
            <a:r>
              <a:rPr lang="en-AU" dirty="0" smtClean="0"/>
              <a:t>Workplace health </a:t>
            </a:r>
            <a:r>
              <a:rPr lang="en-AU" dirty="0" smtClean="0"/>
              <a:t>and </a:t>
            </a:r>
            <a:r>
              <a:rPr lang="en-AU" dirty="0" smtClean="0"/>
              <a:t>safety</a:t>
            </a:r>
            <a:endParaRPr lang="en-GB" dirty="0"/>
          </a:p>
        </p:txBody>
      </p:sp>
      <p:sp>
        <p:nvSpPr>
          <p:cNvPr id="3" name="Content Placeholder 2"/>
          <p:cNvSpPr>
            <a:spLocks noGrp="1"/>
          </p:cNvSpPr>
          <p:nvPr>
            <p:ph idx="1"/>
          </p:nvPr>
        </p:nvSpPr>
        <p:spPr/>
        <p:txBody>
          <a:bodyPr>
            <a:normAutofit/>
          </a:bodyPr>
          <a:lstStyle/>
          <a:p>
            <a:pPr marL="0" indent="0">
              <a:buNone/>
            </a:pPr>
            <a:r>
              <a:rPr lang="en-AU" sz="2800" b="1" dirty="0" smtClean="0"/>
              <a:t>WHS issues may include:</a:t>
            </a:r>
          </a:p>
          <a:p>
            <a:r>
              <a:rPr lang="en-AU" sz="2800" dirty="0" smtClean="0"/>
              <a:t>Identification </a:t>
            </a:r>
            <a:r>
              <a:rPr lang="en-AU" sz="2800" dirty="0" smtClean="0"/>
              <a:t>of specific hazard</a:t>
            </a:r>
            <a:endParaRPr lang="en-GB" sz="2800" dirty="0" smtClean="0"/>
          </a:p>
          <a:p>
            <a:r>
              <a:rPr lang="en-AU" sz="2800" dirty="0" smtClean="0"/>
              <a:t>Management of the organisation</a:t>
            </a:r>
            <a:endParaRPr lang="en-GB" sz="2800" dirty="0" smtClean="0"/>
          </a:p>
          <a:p>
            <a:r>
              <a:rPr lang="en-AU" sz="2800" dirty="0" smtClean="0"/>
              <a:t>Provisions for ensuring safety of members of the public and contractors</a:t>
            </a:r>
            <a:endParaRPr lang="en-GB" sz="2800" dirty="0" smtClean="0"/>
          </a:p>
          <a:p>
            <a:r>
              <a:rPr lang="en-AU" sz="2800" dirty="0" smtClean="0"/>
              <a:t>Research </a:t>
            </a:r>
            <a:r>
              <a:rPr lang="en-AU" sz="2800" dirty="0" smtClean="0"/>
              <a:t>resources.</a:t>
            </a:r>
            <a:endParaRPr lang="en-GB" sz="28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doctor_listening_to_patients_heart_800_wht.png"/>
          <p:cNvPicPr>
            <a:picLocks noChangeAspect="1"/>
          </p:cNvPicPr>
          <p:nvPr/>
        </p:nvPicPr>
        <p:blipFill>
          <a:blip r:embed="rId2" cstate="print"/>
          <a:stretch>
            <a:fillRect/>
          </a:stretch>
        </p:blipFill>
        <p:spPr>
          <a:xfrm>
            <a:off x="7308304" y="4108993"/>
            <a:ext cx="1852190" cy="2244538"/>
          </a:xfrm>
          <a:prstGeom prst="rect">
            <a:avLst/>
          </a:prstGeom>
        </p:spPr>
      </p:pic>
      <p:sp>
        <p:nvSpPr>
          <p:cNvPr id="4" name="Title 3"/>
          <p:cNvSpPr>
            <a:spLocks noGrp="1"/>
          </p:cNvSpPr>
          <p:nvPr>
            <p:ph type="title"/>
          </p:nvPr>
        </p:nvSpPr>
        <p:spPr/>
        <p:txBody>
          <a:bodyPr>
            <a:normAutofit fontScale="90000"/>
          </a:bodyPr>
          <a:lstStyle/>
          <a:p>
            <a:r>
              <a:rPr lang="en-AU" dirty="0"/>
              <a:t>W</a:t>
            </a:r>
            <a:r>
              <a:rPr lang="en-AU" dirty="0" smtClean="0"/>
              <a:t>HS </a:t>
            </a:r>
            <a:r>
              <a:rPr lang="en-AU" dirty="0" smtClean="0"/>
              <a:t>legislation and codes of </a:t>
            </a:r>
            <a:r>
              <a:rPr lang="en-AU" dirty="0" smtClean="0"/>
              <a:t>practice</a:t>
            </a:r>
            <a:endParaRPr lang="en-GB" dirty="0"/>
          </a:p>
        </p:txBody>
      </p:sp>
      <p:sp>
        <p:nvSpPr>
          <p:cNvPr id="5" name="Content Placeholder 4"/>
          <p:cNvSpPr>
            <a:spLocks noGrp="1"/>
          </p:cNvSpPr>
          <p:nvPr>
            <p:ph idx="1"/>
          </p:nvPr>
        </p:nvSpPr>
        <p:spPr/>
        <p:txBody>
          <a:bodyPr>
            <a:normAutofit/>
          </a:bodyPr>
          <a:lstStyle/>
          <a:p>
            <a:pPr marL="0" indent="0">
              <a:buNone/>
            </a:pPr>
            <a:r>
              <a:rPr lang="en-AU" sz="2800" b="1" dirty="0" smtClean="0"/>
              <a:t>WHS legislation and codes of practice may include:</a:t>
            </a:r>
          </a:p>
          <a:p>
            <a:r>
              <a:rPr lang="en-AU" sz="2800" dirty="0" smtClean="0"/>
              <a:t>Common </a:t>
            </a:r>
            <a:r>
              <a:rPr lang="en-AU" sz="2800" dirty="0" smtClean="0"/>
              <a:t>law duties</a:t>
            </a:r>
            <a:endParaRPr lang="en-GB" sz="2800" dirty="0" smtClean="0"/>
          </a:p>
          <a:p>
            <a:r>
              <a:rPr lang="en-AU" sz="2800" dirty="0" smtClean="0"/>
              <a:t>Health and safety representatives</a:t>
            </a:r>
            <a:endParaRPr lang="en-GB" sz="2800" dirty="0" smtClean="0"/>
          </a:p>
          <a:p>
            <a:r>
              <a:rPr lang="en-AU" sz="2800" dirty="0" smtClean="0"/>
              <a:t>Prompt resolution of health and safety issues</a:t>
            </a:r>
            <a:endParaRPr lang="en-GB" sz="2800" dirty="0" smtClean="0"/>
          </a:p>
          <a:p>
            <a:r>
              <a:rPr lang="en-AU" sz="2800" dirty="0" smtClean="0"/>
              <a:t>Provision of information, induction and training</a:t>
            </a:r>
            <a:endParaRPr lang="en-GB" sz="2800" dirty="0" smtClean="0"/>
          </a:p>
          <a:p>
            <a:r>
              <a:rPr lang="en-AU" sz="2800" dirty="0" smtClean="0"/>
              <a:t>Relevant state/territory legislation</a:t>
            </a:r>
            <a:endParaRPr lang="en-GB" sz="2800" dirty="0" smtClean="0"/>
          </a:p>
          <a:p>
            <a:r>
              <a:rPr lang="en-AU" sz="2800" dirty="0" smtClean="0"/>
              <a:t>Requirements for the maintenance of </a:t>
            </a:r>
            <a:r>
              <a:rPr lang="en-AU" sz="2800" dirty="0" smtClean="0"/>
              <a:t>records.</a:t>
            </a:r>
            <a:endParaRPr lang="en-GB" sz="28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legal_trouble_800_wht.png"/>
          <p:cNvPicPr/>
          <p:nvPr/>
        </p:nvPicPr>
        <p:blipFill>
          <a:blip r:embed="rId3" cstate="print"/>
          <a:stretch>
            <a:fillRect/>
          </a:stretch>
        </p:blipFill>
        <p:spPr>
          <a:xfrm>
            <a:off x="5652120" y="2478117"/>
            <a:ext cx="3196890" cy="3927201"/>
          </a:xfrm>
          <a:prstGeom prst="rect">
            <a:avLst/>
          </a:prstGeom>
        </p:spPr>
      </p:pic>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Develop a business plan</a:t>
            </a:r>
          </a:p>
        </p:txBody>
      </p:sp>
      <p:sp>
        <p:nvSpPr>
          <p:cNvPr id="4" name="Content Placeholder 3"/>
          <p:cNvSpPr>
            <a:spLocks noGrp="1"/>
          </p:cNvSpPr>
          <p:nvPr>
            <p:ph idx="1"/>
          </p:nvPr>
        </p:nvSpPr>
        <p:spPr/>
        <p:txBody>
          <a:bodyPr/>
          <a:lstStyle/>
          <a:p>
            <a:pPr marL="0" indent="0">
              <a:buNone/>
            </a:pPr>
            <a:r>
              <a:rPr lang="en-AU" sz="2800" b="1" dirty="0" smtClean="0"/>
              <a:t>You will have to consider:</a:t>
            </a:r>
          </a:p>
          <a:p>
            <a:r>
              <a:rPr lang="en-AU" sz="2800" dirty="0" smtClean="0"/>
              <a:t>Duties </a:t>
            </a:r>
            <a:r>
              <a:rPr lang="en-AU" sz="2800" dirty="0" smtClean="0"/>
              <a:t>of employees and contractors</a:t>
            </a:r>
            <a:endParaRPr lang="en-GB" sz="2800" dirty="0" smtClean="0"/>
          </a:p>
          <a:p>
            <a:r>
              <a:rPr lang="en-AU" sz="2800" dirty="0" smtClean="0"/>
              <a:t>Legal requirements of your business</a:t>
            </a:r>
            <a:endParaRPr lang="en-GB" sz="2800" dirty="0" smtClean="0"/>
          </a:p>
          <a:p>
            <a:r>
              <a:rPr lang="en-AU" sz="2800" dirty="0" smtClean="0"/>
              <a:t>Legal considerations</a:t>
            </a:r>
            <a:endParaRPr lang="en-GB" sz="2800" dirty="0" smtClean="0"/>
          </a:p>
          <a:p>
            <a:endParaRPr lang="en-GB"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Trade Practice Act</a:t>
            </a:r>
            <a:endParaRPr lang="en-GB" dirty="0"/>
          </a:p>
        </p:txBody>
      </p:sp>
      <p:sp>
        <p:nvSpPr>
          <p:cNvPr id="3" name="Content Placeholder 2"/>
          <p:cNvSpPr>
            <a:spLocks noGrp="1"/>
          </p:cNvSpPr>
          <p:nvPr>
            <p:ph idx="1"/>
          </p:nvPr>
        </p:nvSpPr>
        <p:spPr/>
        <p:txBody>
          <a:bodyPr/>
          <a:lstStyle/>
          <a:p>
            <a:pPr marL="0" indent="0">
              <a:buNone/>
            </a:pPr>
            <a:r>
              <a:rPr lang="en-AU" dirty="0"/>
              <a:t>The Trade Practices Act aims to enhance the welfare of Australians by promoting competition and fair trading and providing for consumer protection.</a:t>
            </a:r>
            <a:endParaRPr lang="en-GB" dirty="0"/>
          </a:p>
          <a:p>
            <a:pPr marL="0" indent="0">
              <a:buNone/>
            </a:pPr>
            <a:r>
              <a:rPr lang="en-AU" dirty="0"/>
              <a:t>The Act deals with almost all aspects of the marketplace: the relationships among suppliers, wholesalers, retailers, competitors and customers. </a:t>
            </a:r>
            <a:endParaRPr lang="en-GB" dirty="0"/>
          </a:p>
        </p:txBody>
      </p:sp>
    </p:spTree>
    <p:extLst>
      <p:ext uri="{BB962C8B-B14F-4D97-AF65-F5344CB8AC3E}">
        <p14:creationId xmlns:p14="http://schemas.microsoft.com/office/powerpoint/2010/main" val="96064918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2A</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7155"/>
            <a:ext cx="4391325" cy="4390845"/>
          </a:xfrm>
          <a:prstGeom prst="rect">
            <a:avLst/>
          </a:prstGeom>
        </p:spPr>
      </p:pic>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Develop a business plan</a:t>
            </a:r>
          </a:p>
        </p:txBody>
      </p:sp>
      <p:sp>
        <p:nvSpPr>
          <p:cNvPr id="6" name="TextBox 5"/>
          <p:cNvSpPr txBox="1"/>
          <p:nvPr/>
        </p:nvSpPr>
        <p:spPr>
          <a:xfrm>
            <a:off x="4572000" y="2852936"/>
            <a:ext cx="4104456" cy="1815882"/>
          </a:xfrm>
          <a:prstGeom prst="rect">
            <a:avLst/>
          </a:prstGeom>
          <a:noFill/>
        </p:spPr>
        <p:txBody>
          <a:bodyPr wrap="square" rtlCol="0">
            <a:spAutoFit/>
          </a:bodyPr>
          <a:lstStyle/>
          <a:p>
            <a:pPr marL="355600" indent="-355600"/>
            <a:r>
              <a:rPr lang="en-AU" sz="2800" b="1" dirty="0" smtClean="0"/>
              <a:t>	2.2. </a:t>
            </a:r>
            <a:r>
              <a:rPr lang="en-AU" sz="2800" dirty="0" smtClean="0"/>
              <a:t>Research market needs, and market size and potential</a:t>
            </a:r>
          </a:p>
          <a:p>
            <a:pPr marL="355600" indent="-355600"/>
            <a:endParaRPr lang="en-AU" sz="2800" dirty="0" smtClean="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tick_figures_standing_in_target_800_wht.png"/>
          <p:cNvPicPr/>
          <p:nvPr/>
        </p:nvPicPr>
        <p:blipFill>
          <a:blip r:embed="rId2" cstate="print"/>
          <a:stretch>
            <a:fillRect/>
          </a:stretch>
        </p:blipFill>
        <p:spPr>
          <a:xfrm>
            <a:off x="5292080" y="4437112"/>
            <a:ext cx="3214710" cy="2400171"/>
          </a:xfrm>
          <a:prstGeom prst="rect">
            <a:avLst/>
          </a:prstGeom>
        </p:spPr>
      </p:pic>
      <p:sp>
        <p:nvSpPr>
          <p:cNvPr id="4" name="Title 3"/>
          <p:cNvSpPr>
            <a:spLocks noGrp="1"/>
          </p:cNvSpPr>
          <p:nvPr>
            <p:ph type="title"/>
          </p:nvPr>
        </p:nvSpPr>
        <p:spPr/>
        <p:txBody>
          <a:bodyPr>
            <a:normAutofit/>
          </a:bodyPr>
          <a:lstStyle/>
          <a:p>
            <a:r>
              <a:rPr lang="en-GB" dirty="0" smtClean="0"/>
              <a:t>Market needs</a:t>
            </a:r>
            <a:endParaRPr lang="en-GB" dirty="0"/>
          </a:p>
        </p:txBody>
      </p:sp>
      <p:sp>
        <p:nvSpPr>
          <p:cNvPr id="5" name="Content Placeholder 4"/>
          <p:cNvSpPr>
            <a:spLocks noGrp="1"/>
          </p:cNvSpPr>
          <p:nvPr>
            <p:ph idx="1"/>
          </p:nvPr>
        </p:nvSpPr>
        <p:spPr>
          <a:xfrm>
            <a:off x="457200" y="1600201"/>
            <a:ext cx="8229600" cy="3412976"/>
          </a:xfrm>
        </p:spPr>
        <p:txBody>
          <a:bodyPr>
            <a:normAutofit/>
          </a:bodyPr>
          <a:lstStyle/>
          <a:p>
            <a:pPr marL="0" indent="0">
              <a:buNone/>
            </a:pPr>
            <a:r>
              <a:rPr lang="en-AU" b="1" dirty="0"/>
              <a:t>By researching market needs you can expect to</a:t>
            </a:r>
            <a:r>
              <a:rPr lang="en-AU" b="1" dirty="0" smtClean="0"/>
              <a:t>:</a:t>
            </a:r>
            <a:endParaRPr lang="en-AU" sz="2800" b="1" dirty="0" smtClean="0"/>
          </a:p>
          <a:p>
            <a:r>
              <a:rPr lang="en-AU" sz="2800" dirty="0" smtClean="0"/>
              <a:t>Reduce </a:t>
            </a:r>
            <a:r>
              <a:rPr lang="en-AU" sz="2800" dirty="0" smtClean="0"/>
              <a:t>financial risk</a:t>
            </a:r>
            <a:endParaRPr lang="en-GB" sz="2800" dirty="0" smtClean="0"/>
          </a:p>
          <a:p>
            <a:r>
              <a:rPr lang="en-AU" sz="2800" dirty="0" smtClean="0"/>
              <a:t>Identify your target markets</a:t>
            </a:r>
            <a:endParaRPr lang="en-GB" sz="2800" dirty="0" smtClean="0"/>
          </a:p>
          <a:p>
            <a:r>
              <a:rPr lang="en-AU" sz="2800" dirty="0" smtClean="0"/>
              <a:t>Identify optimal product and company positioning</a:t>
            </a:r>
            <a:endParaRPr lang="en-GB" sz="2800" dirty="0" smtClean="0"/>
          </a:p>
          <a:p>
            <a:r>
              <a:rPr lang="en-AU" sz="2800" dirty="0" smtClean="0"/>
              <a:t>Measure the effectiveness of your marketing </a:t>
            </a:r>
            <a:endParaRPr lang="en-GB" sz="2800" dirty="0" smtClean="0"/>
          </a:p>
          <a:p>
            <a:r>
              <a:rPr lang="en-AU" sz="2800" dirty="0" smtClean="0"/>
              <a:t>Identify new qualified </a:t>
            </a:r>
            <a:r>
              <a:rPr lang="en-AU" sz="2800" dirty="0" smtClean="0"/>
              <a:t>leads.</a:t>
            </a:r>
            <a:endParaRPr lang="en-GB" sz="2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tick_figure_drawing_people_leader_800_wht.png"/>
          <p:cNvPicPr/>
          <p:nvPr/>
        </p:nvPicPr>
        <p:blipFill>
          <a:blip r:embed="rId2" cstate="print"/>
          <a:stretch>
            <a:fillRect/>
          </a:stretch>
        </p:blipFill>
        <p:spPr>
          <a:xfrm>
            <a:off x="4211960" y="2564904"/>
            <a:ext cx="4707411" cy="3528392"/>
          </a:xfrm>
          <a:prstGeom prst="rect">
            <a:avLst/>
          </a:prstGeom>
        </p:spPr>
      </p:pic>
      <p:sp>
        <p:nvSpPr>
          <p:cNvPr id="2" name="Title 1"/>
          <p:cNvSpPr>
            <a:spLocks noGrp="1"/>
          </p:cNvSpPr>
          <p:nvPr>
            <p:ph type="title"/>
          </p:nvPr>
        </p:nvSpPr>
        <p:spPr/>
        <p:txBody>
          <a:bodyPr/>
          <a:lstStyle/>
          <a:p>
            <a:r>
              <a:rPr lang="en-GB" dirty="0" smtClean="0"/>
              <a:t>Market Size</a:t>
            </a:r>
            <a:endParaRPr lang="en-GB" dirty="0"/>
          </a:p>
        </p:txBody>
      </p:sp>
      <p:sp>
        <p:nvSpPr>
          <p:cNvPr id="3" name="Content Placeholder 2"/>
          <p:cNvSpPr>
            <a:spLocks noGrp="1"/>
          </p:cNvSpPr>
          <p:nvPr>
            <p:ph idx="1"/>
          </p:nvPr>
        </p:nvSpPr>
        <p:spPr/>
        <p:txBody>
          <a:bodyPr/>
          <a:lstStyle/>
          <a:p>
            <a:pPr marL="0" indent="0">
              <a:buNone/>
            </a:pPr>
            <a:r>
              <a:rPr lang="en-AU" sz="2800" b="1" dirty="0" smtClean="0"/>
              <a:t>Market size may include:</a:t>
            </a:r>
          </a:p>
          <a:p>
            <a:r>
              <a:rPr lang="en-AU" sz="2800" dirty="0" smtClean="0"/>
              <a:t>Relevant </a:t>
            </a:r>
            <a:r>
              <a:rPr lang="en-AU" sz="2800" dirty="0" smtClean="0"/>
              <a:t>market size</a:t>
            </a:r>
            <a:endParaRPr lang="en-GB" sz="2800" dirty="0" smtClean="0"/>
          </a:p>
          <a:p>
            <a:r>
              <a:rPr lang="en-AU" sz="2800" dirty="0" smtClean="0"/>
              <a:t>Competitors</a:t>
            </a:r>
            <a:endParaRPr lang="en-GB" sz="2800" dirty="0" smtClean="0"/>
          </a:p>
          <a:p>
            <a:r>
              <a:rPr lang="en-AU" sz="2800" dirty="0" smtClean="0"/>
              <a:t>Customers </a:t>
            </a:r>
            <a:endParaRPr lang="en-GB" sz="2800" dirty="0" smtClean="0"/>
          </a:p>
          <a:p>
            <a:r>
              <a:rPr lang="en-AU" sz="2800" dirty="0" smtClean="0"/>
              <a:t>Market Factors </a:t>
            </a:r>
            <a:endParaRPr lang="en-GB" sz="2800" dirty="0" smtClean="0"/>
          </a:p>
          <a:p>
            <a:r>
              <a:rPr lang="en-AU" sz="2800" dirty="0" smtClean="0"/>
              <a:t>Case Studies</a:t>
            </a:r>
            <a:endParaRPr lang="en-GB" sz="2800" dirty="0" smtClean="0"/>
          </a:p>
          <a:p>
            <a:r>
              <a:rPr lang="en-AU" sz="2800" dirty="0" smtClean="0"/>
              <a:t>Potential.</a:t>
            </a:r>
            <a:endParaRPr lang="en-GB" sz="2800" dirty="0" smtClean="0"/>
          </a:p>
          <a:p>
            <a:endParaRPr lang="en-GB"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2B</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7155"/>
            <a:ext cx="4391325" cy="4390845"/>
          </a:xfrm>
          <a:prstGeom prst="rect">
            <a:avLst/>
          </a:prstGeom>
        </p:spPr>
      </p:pic>
      <p:sp>
        <p:nvSpPr>
          <p:cNvPr id="5" name="Title 3"/>
          <p:cNvSpPr>
            <a:spLocks noGrp="1"/>
          </p:cNvSpPr>
          <p:nvPr>
            <p:ph type="title"/>
          </p:nvPr>
        </p:nvSpPr>
        <p:spPr>
          <a:xfrm>
            <a:off x="467544" y="188640"/>
            <a:ext cx="7858125" cy="954360"/>
          </a:xfrm>
        </p:spPr>
        <p:txBody>
          <a:bodyPr>
            <a:normAutofit/>
          </a:bodyPr>
          <a:lstStyle/>
          <a:p>
            <a:r>
              <a:rPr lang="en-AU" dirty="0" smtClean="0">
                <a:solidFill>
                  <a:srgbClr val="FF0000"/>
                </a:solidFill>
                <a:latin typeface="Calibri" pitchFamily="34" charset="0"/>
                <a:ea typeface="Calibri" pitchFamily="34" charset="0"/>
                <a:cs typeface="Times New Roman" pitchFamily="18" charset="0"/>
              </a:rPr>
              <a:t>Develop a business plan</a:t>
            </a:r>
          </a:p>
        </p:txBody>
      </p:sp>
      <p:sp>
        <p:nvSpPr>
          <p:cNvPr id="6" name="TextBox 5"/>
          <p:cNvSpPr txBox="1"/>
          <p:nvPr/>
        </p:nvSpPr>
        <p:spPr>
          <a:xfrm>
            <a:off x="4427984" y="2564904"/>
            <a:ext cx="4248472" cy="2677656"/>
          </a:xfrm>
          <a:prstGeom prst="rect">
            <a:avLst/>
          </a:prstGeom>
          <a:noFill/>
        </p:spPr>
        <p:txBody>
          <a:bodyPr wrap="square" rtlCol="0">
            <a:spAutoFit/>
          </a:bodyPr>
          <a:lstStyle/>
          <a:p>
            <a:pPr marL="355600" indent="-355600"/>
            <a:r>
              <a:rPr lang="en-AU" sz="2800" b="1" dirty="0" smtClean="0"/>
              <a:t>	2.3. </a:t>
            </a:r>
            <a:r>
              <a:rPr lang="en-AU" sz="2800" dirty="0" smtClean="0"/>
              <a:t>Identify sources and costs of finance, from financial plan, to provide required liquidity and profitability for the business</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relax_with_lots_of_money_500_wht.gif"/>
          <p:cNvPicPr/>
          <p:nvPr/>
        </p:nvPicPr>
        <p:blipFill>
          <a:blip r:embed="rId3" cstate="print"/>
          <a:stretch>
            <a:fillRect/>
          </a:stretch>
        </p:blipFill>
        <p:spPr>
          <a:xfrm>
            <a:off x="6808938" y="4270076"/>
            <a:ext cx="2335062" cy="2587924"/>
          </a:xfrm>
          <a:prstGeom prst="rect">
            <a:avLst/>
          </a:prstGeom>
        </p:spPr>
      </p:pic>
      <p:sp>
        <p:nvSpPr>
          <p:cNvPr id="5" name="Title 3"/>
          <p:cNvSpPr>
            <a:spLocks noGrp="1"/>
          </p:cNvSpPr>
          <p:nvPr>
            <p:ph type="title"/>
          </p:nvPr>
        </p:nvSpPr>
        <p:spPr/>
        <p:txBody>
          <a:bodyPr>
            <a:normAutofit/>
          </a:bodyPr>
          <a:lstStyle/>
          <a:p>
            <a:r>
              <a:rPr lang="en-AU" dirty="0" smtClean="0"/>
              <a:t>Financial plan </a:t>
            </a:r>
            <a:endParaRPr lang="en-AU" b="0" dirty="0" smtClean="0">
              <a:solidFill>
                <a:srgbClr val="FF0000"/>
              </a:solidFill>
              <a:latin typeface="Calibri" pitchFamily="34" charset="0"/>
              <a:ea typeface="Calibri" pitchFamily="34" charset="0"/>
              <a:cs typeface="Times New Roman" pitchFamily="18" charset="0"/>
            </a:endParaRPr>
          </a:p>
        </p:txBody>
      </p:sp>
      <p:sp>
        <p:nvSpPr>
          <p:cNvPr id="4" name="Content Placeholder 3"/>
          <p:cNvSpPr>
            <a:spLocks noGrp="1"/>
          </p:cNvSpPr>
          <p:nvPr>
            <p:ph idx="1"/>
          </p:nvPr>
        </p:nvSpPr>
        <p:spPr/>
        <p:txBody>
          <a:bodyPr>
            <a:normAutofit/>
          </a:bodyPr>
          <a:lstStyle/>
          <a:p>
            <a:pPr marL="0" indent="0">
              <a:buNone/>
            </a:pPr>
            <a:r>
              <a:rPr lang="en-AU" b="1" dirty="0" smtClean="0"/>
              <a:t>Financial plans may include:</a:t>
            </a:r>
          </a:p>
          <a:p>
            <a:r>
              <a:rPr lang="en-AU" dirty="0" smtClean="0"/>
              <a:t>Analysis </a:t>
            </a:r>
            <a:r>
              <a:rPr lang="en-AU" dirty="0" smtClean="0"/>
              <a:t>of sales by product/service</a:t>
            </a:r>
            <a:endParaRPr lang="en-GB" dirty="0" smtClean="0"/>
          </a:p>
          <a:p>
            <a:r>
              <a:rPr lang="en-AU" dirty="0" smtClean="0"/>
              <a:t>Cash flow estimates for each forward period</a:t>
            </a:r>
            <a:endParaRPr lang="en-GB" dirty="0" smtClean="0"/>
          </a:p>
          <a:p>
            <a:r>
              <a:rPr lang="en-AU" dirty="0" smtClean="0"/>
              <a:t>Current financial state of the enterprise</a:t>
            </a:r>
            <a:endParaRPr lang="en-GB" dirty="0" smtClean="0"/>
          </a:p>
          <a:p>
            <a:r>
              <a:rPr lang="en-AU" dirty="0" smtClean="0"/>
              <a:t>Financial performance to date </a:t>
            </a:r>
            <a:endParaRPr lang="en-GB" dirty="0" smtClean="0"/>
          </a:p>
          <a:p>
            <a:r>
              <a:rPr lang="en-AU" dirty="0" smtClean="0"/>
              <a:t>Likely return on investment</a:t>
            </a:r>
            <a:endParaRPr lang="en-GB" dirty="0" smtClean="0"/>
          </a:p>
          <a:p>
            <a:r>
              <a:rPr lang="en-AU" dirty="0" smtClean="0"/>
              <a:t>Monthly, quarterly or annual </a:t>
            </a:r>
            <a:r>
              <a:rPr lang="en-AU" dirty="0" smtClean="0"/>
              <a:t>returns.</a:t>
            </a:r>
            <a:endParaRPr lang="en-GB" dirty="0" smtClean="0"/>
          </a:p>
          <a:p>
            <a:pPr>
              <a:buNone/>
            </a:pPr>
            <a:endParaRPr lang="en-GB"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stick_figure_walk_blindfold_500_wht.gif"/>
          <p:cNvPicPr>
            <a:picLocks noChangeAspect="1"/>
          </p:cNvPicPr>
          <p:nvPr/>
        </p:nvPicPr>
        <p:blipFill>
          <a:blip r:embed="rId2" cstate="print"/>
          <a:stretch>
            <a:fillRect/>
          </a:stretch>
        </p:blipFill>
        <p:spPr>
          <a:xfrm>
            <a:off x="6245599" y="2060848"/>
            <a:ext cx="2898401" cy="3970412"/>
          </a:xfrm>
          <a:prstGeom prst="rect">
            <a:avLst/>
          </a:prstGeom>
        </p:spPr>
      </p:pic>
      <p:sp>
        <p:nvSpPr>
          <p:cNvPr id="4" name="Title 3"/>
          <p:cNvSpPr>
            <a:spLocks noGrp="1"/>
          </p:cNvSpPr>
          <p:nvPr>
            <p:ph type="title"/>
          </p:nvPr>
        </p:nvSpPr>
        <p:spPr/>
        <p:txBody>
          <a:bodyPr>
            <a:normAutofit/>
          </a:bodyPr>
          <a:lstStyle/>
          <a:p>
            <a:r>
              <a:rPr lang="en-GB" dirty="0" smtClean="0"/>
              <a:t>Start up expenses</a:t>
            </a:r>
            <a:endParaRPr lang="en-GB" dirty="0"/>
          </a:p>
        </p:txBody>
      </p:sp>
      <p:sp>
        <p:nvSpPr>
          <p:cNvPr id="5" name="Content Placeholder 4"/>
          <p:cNvSpPr>
            <a:spLocks noGrp="1"/>
          </p:cNvSpPr>
          <p:nvPr>
            <p:ph idx="1"/>
          </p:nvPr>
        </p:nvSpPr>
        <p:spPr/>
        <p:txBody>
          <a:bodyPr/>
          <a:lstStyle/>
          <a:p>
            <a:pPr marL="0" indent="0">
              <a:buNone/>
            </a:pPr>
            <a:r>
              <a:rPr lang="en-AU" b="1" dirty="0" smtClean="0"/>
              <a:t>These expenses may include:</a:t>
            </a:r>
            <a:endParaRPr lang="en-AU" b="1" dirty="0" smtClean="0"/>
          </a:p>
          <a:p>
            <a:r>
              <a:rPr lang="en-AU" dirty="0" smtClean="0"/>
              <a:t>Business </a:t>
            </a:r>
            <a:r>
              <a:rPr lang="en-AU" dirty="0" smtClean="0"/>
              <a:t>registration fees</a:t>
            </a:r>
            <a:endParaRPr lang="en-GB" dirty="0" smtClean="0"/>
          </a:p>
          <a:p>
            <a:r>
              <a:rPr lang="en-AU" dirty="0" smtClean="0"/>
              <a:t>Business licensing and permits</a:t>
            </a:r>
            <a:endParaRPr lang="en-GB" dirty="0" smtClean="0"/>
          </a:p>
          <a:p>
            <a:r>
              <a:rPr lang="en-AU" dirty="0" smtClean="0"/>
              <a:t>Rent deposits</a:t>
            </a:r>
            <a:endParaRPr lang="en-GB" dirty="0" smtClean="0"/>
          </a:p>
          <a:p>
            <a:r>
              <a:rPr lang="en-AU" dirty="0" smtClean="0"/>
              <a:t>Down payments on property</a:t>
            </a:r>
            <a:endParaRPr lang="en-GB" dirty="0" smtClean="0"/>
          </a:p>
          <a:p>
            <a:r>
              <a:rPr lang="en-AU" dirty="0" smtClean="0"/>
              <a:t>Utility set up </a:t>
            </a:r>
            <a:r>
              <a:rPr lang="en-AU" dirty="0" smtClean="0"/>
              <a:t>fees.</a:t>
            </a:r>
            <a:endParaRPr lang="en-GB" dirty="0" smtClean="0"/>
          </a:p>
          <a:p>
            <a:endParaRPr lang="en-GB" dirty="0"/>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electrician_plug_it_in_anim_500_wht.gif"/>
          <p:cNvPicPr/>
          <p:nvPr/>
        </p:nvPicPr>
        <p:blipFill>
          <a:blip r:embed="rId2" cstate="print"/>
          <a:stretch>
            <a:fillRect/>
          </a:stretch>
        </p:blipFill>
        <p:spPr>
          <a:xfrm>
            <a:off x="3491880" y="3645024"/>
            <a:ext cx="2392570" cy="2999291"/>
          </a:xfrm>
          <a:prstGeom prst="rect">
            <a:avLst/>
          </a:prstGeom>
        </p:spPr>
      </p:pic>
      <p:sp>
        <p:nvSpPr>
          <p:cNvPr id="2" name="Title 1"/>
          <p:cNvSpPr>
            <a:spLocks noGrp="1"/>
          </p:cNvSpPr>
          <p:nvPr>
            <p:ph type="title"/>
          </p:nvPr>
        </p:nvSpPr>
        <p:spPr/>
        <p:txBody>
          <a:bodyPr>
            <a:normAutofit/>
          </a:bodyPr>
          <a:lstStyle/>
          <a:p>
            <a:r>
              <a:rPr lang="en-GB" dirty="0" smtClean="0"/>
              <a:t>Operating expenses</a:t>
            </a:r>
            <a:endParaRPr lang="en-GB" dirty="0"/>
          </a:p>
        </p:txBody>
      </p:sp>
      <p:sp>
        <p:nvSpPr>
          <p:cNvPr id="3" name="Content Placeholder 2"/>
          <p:cNvSpPr>
            <a:spLocks noGrp="1"/>
          </p:cNvSpPr>
          <p:nvPr>
            <p:ph idx="1"/>
          </p:nvPr>
        </p:nvSpPr>
        <p:spPr>
          <a:xfrm>
            <a:off x="457200" y="1600200"/>
            <a:ext cx="8229600" cy="3004979"/>
          </a:xfrm>
        </p:spPr>
        <p:txBody>
          <a:bodyPr/>
          <a:lstStyle/>
          <a:p>
            <a:pPr marL="0" indent="0">
              <a:buNone/>
            </a:pPr>
            <a:r>
              <a:rPr lang="en-AU" sz="2800" dirty="0" smtClean="0"/>
              <a:t>These are regarded in accounting standards as your business running expenses. </a:t>
            </a:r>
            <a:endParaRPr lang="en-GB" sz="2800" dirty="0" smtClean="0"/>
          </a:p>
          <a:p>
            <a:pPr marL="0" indent="0">
              <a:buNone/>
            </a:pPr>
            <a:r>
              <a:rPr lang="en-AU" sz="2800" dirty="0" smtClean="0"/>
              <a:t>Think of these as expenses and costs that a business would need to pay on a monthly basis.</a:t>
            </a:r>
            <a:endParaRPr lang="en-GB" sz="2800" dirty="0" smtClean="0"/>
          </a:p>
          <a:p>
            <a:endParaRPr lang="en-GB"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Example – Income Statement</a:t>
            </a:r>
            <a:endParaRPr lang="en-GB" dirty="0"/>
          </a:p>
        </p:txBody>
      </p:sp>
      <p:pic>
        <p:nvPicPr>
          <p:cNvPr id="7170" name="Picture 2"/>
          <p:cNvPicPr>
            <a:picLocks noChangeAspect="1" noChangeArrowheads="1"/>
          </p:cNvPicPr>
          <p:nvPr/>
        </p:nvPicPr>
        <p:blipFill>
          <a:blip r:embed="rId2" cstate="print"/>
          <a:srcRect/>
          <a:stretch>
            <a:fillRect/>
          </a:stretch>
        </p:blipFill>
        <p:spPr bwMode="auto">
          <a:xfrm>
            <a:off x="1763688" y="1340768"/>
            <a:ext cx="5664721" cy="512522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The cash flow projection</a:t>
            </a:r>
            <a:endParaRPr lang="en-GB" dirty="0"/>
          </a:p>
        </p:txBody>
      </p:sp>
      <p:sp>
        <p:nvSpPr>
          <p:cNvPr id="4" name="Content Placeholder 3"/>
          <p:cNvSpPr>
            <a:spLocks noGrp="1"/>
          </p:cNvSpPr>
          <p:nvPr>
            <p:ph idx="1"/>
          </p:nvPr>
        </p:nvSpPr>
        <p:spPr/>
        <p:txBody>
          <a:bodyPr/>
          <a:lstStyle/>
          <a:p>
            <a:pPr marL="0" indent="0">
              <a:buNone/>
            </a:pPr>
            <a:r>
              <a:rPr lang="en-AU" dirty="0"/>
              <a:t>The Cash Flow Statement shows how cash has flowed in and out of your business. In other words, it describes the cash flow that has occurred in the past. The Cash Flow Projection shows the cash that is anticipated to be generated or expended over a chosen period of time in the future.</a:t>
            </a:r>
            <a:endParaRPr lang="en-GB" dirty="0"/>
          </a:p>
          <a:p>
            <a:pPr>
              <a:buNone/>
            </a:pPr>
            <a:endParaRPr lang="en-GB"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AU" dirty="0" smtClean="0"/>
              <a:t>Example - The Cash Flow Projection</a:t>
            </a:r>
            <a:endParaRPr lang="en-GB" dirty="0"/>
          </a:p>
        </p:txBody>
      </p:sp>
      <p:pic>
        <p:nvPicPr>
          <p:cNvPr id="9218" name="Picture 2"/>
          <p:cNvPicPr>
            <a:picLocks noChangeAspect="1" noChangeArrowheads="1"/>
          </p:cNvPicPr>
          <p:nvPr/>
        </p:nvPicPr>
        <p:blipFill>
          <a:blip r:embed="rId2" cstate="print"/>
          <a:srcRect/>
          <a:stretch>
            <a:fillRect/>
          </a:stretch>
        </p:blipFill>
        <p:spPr bwMode="auto">
          <a:xfrm>
            <a:off x="971600" y="1772816"/>
            <a:ext cx="7460077" cy="3740819"/>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Balance sheet</a:t>
            </a:r>
            <a:endParaRPr lang="en-GB" dirty="0"/>
          </a:p>
        </p:txBody>
      </p:sp>
      <p:sp>
        <p:nvSpPr>
          <p:cNvPr id="3" name="Content Placeholder 2"/>
          <p:cNvSpPr>
            <a:spLocks noGrp="1"/>
          </p:cNvSpPr>
          <p:nvPr>
            <p:ph idx="1"/>
          </p:nvPr>
        </p:nvSpPr>
        <p:spPr/>
        <p:txBody>
          <a:bodyPr/>
          <a:lstStyle/>
          <a:p>
            <a:endParaRPr lang="en-GB"/>
          </a:p>
        </p:txBody>
      </p:sp>
      <p:pic>
        <p:nvPicPr>
          <p:cNvPr id="4" name="Picture 2"/>
          <p:cNvPicPr>
            <a:picLocks noChangeAspect="1" noChangeArrowheads="1"/>
          </p:cNvPicPr>
          <p:nvPr/>
        </p:nvPicPr>
        <p:blipFill>
          <a:blip r:embed="rId2" cstate="print"/>
          <a:srcRect/>
          <a:stretch>
            <a:fillRect/>
          </a:stretch>
        </p:blipFill>
        <p:spPr bwMode="auto">
          <a:xfrm>
            <a:off x="1979712" y="1340768"/>
            <a:ext cx="5193796" cy="5306541"/>
          </a:xfrm>
          <a:prstGeom prst="rect">
            <a:avLst/>
          </a:prstGeom>
          <a:ln>
            <a:noFill/>
          </a:ln>
          <a:effectLst>
            <a:outerShdw blurRad="292100" dist="139700" dir="2700000" algn="tl" rotWithShape="0">
              <a:srgbClr val="333333">
                <a:alpha val="65000"/>
              </a:srgbClr>
            </a:outerShdw>
          </a:effectLst>
        </p:spPr>
      </p:pic>
    </p:spTree>
    <p:extLst>
      <p:ext uri="{BB962C8B-B14F-4D97-AF65-F5344CB8AC3E}">
        <p14:creationId xmlns:p14="http://schemas.microsoft.com/office/powerpoint/2010/main" val="107850660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Money.jpg"/>
          <p:cNvPicPr/>
          <p:nvPr/>
        </p:nvPicPr>
        <p:blipFill>
          <a:blip r:embed="rId2" cstate="print"/>
          <a:stretch>
            <a:fillRect/>
          </a:stretch>
        </p:blipFill>
        <p:spPr>
          <a:xfrm>
            <a:off x="3275856" y="3356992"/>
            <a:ext cx="2880320" cy="3168352"/>
          </a:xfrm>
          <a:prstGeom prst="rect">
            <a:avLst/>
          </a:prstGeom>
          <a:ln>
            <a:noFill/>
          </a:ln>
          <a:effectLst>
            <a:softEdge rad="112500"/>
          </a:effectLst>
        </p:spPr>
      </p:pic>
      <p:sp>
        <p:nvSpPr>
          <p:cNvPr id="2" name="Title 1"/>
          <p:cNvSpPr>
            <a:spLocks noGrp="1"/>
          </p:cNvSpPr>
          <p:nvPr>
            <p:ph type="title"/>
          </p:nvPr>
        </p:nvSpPr>
        <p:spPr/>
        <p:txBody>
          <a:bodyPr>
            <a:normAutofit/>
          </a:bodyPr>
          <a:lstStyle/>
          <a:p>
            <a:r>
              <a:rPr lang="en-GB" dirty="0" smtClean="0"/>
              <a:t>Sources and costs of finance</a:t>
            </a:r>
            <a:endParaRPr lang="en-GB" dirty="0"/>
          </a:p>
        </p:txBody>
      </p:sp>
      <p:sp>
        <p:nvSpPr>
          <p:cNvPr id="3" name="Content Placeholder 2"/>
          <p:cNvSpPr>
            <a:spLocks noGrp="1"/>
          </p:cNvSpPr>
          <p:nvPr>
            <p:ph idx="1"/>
          </p:nvPr>
        </p:nvSpPr>
        <p:spPr/>
        <p:txBody>
          <a:bodyPr/>
          <a:lstStyle/>
          <a:p>
            <a:pPr marL="0" indent="0">
              <a:buNone/>
            </a:pPr>
            <a:r>
              <a:rPr lang="en-AU" sz="2800" dirty="0" smtClean="0"/>
              <a:t>Sources </a:t>
            </a:r>
            <a:r>
              <a:rPr lang="en-AU" sz="2800" dirty="0" smtClean="0"/>
              <a:t>and costs of finance is obviously one of the most important parts of a business plan as without funding the business would not exist.</a:t>
            </a:r>
            <a:endParaRPr lang="en-GB" dirty="0" smtClean="0"/>
          </a:p>
          <a:p>
            <a:endParaRPr lang="en-GB"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2C</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7155"/>
            <a:ext cx="4391325" cy="4390845"/>
          </a:xfrm>
          <a:prstGeom prst="rect">
            <a:avLst/>
          </a:prstGeom>
        </p:spPr>
      </p:pic>
      <p:sp>
        <p:nvSpPr>
          <p:cNvPr id="5" name="Title 3"/>
          <p:cNvSpPr>
            <a:spLocks noGrp="1"/>
          </p:cNvSpPr>
          <p:nvPr>
            <p:ph type="title"/>
          </p:nvPr>
        </p:nvSpPr>
        <p:spPr>
          <a:xfrm>
            <a:off x="467544" y="188640"/>
            <a:ext cx="7858125" cy="954360"/>
          </a:xfrm>
        </p:spPr>
        <p:txBody>
          <a:bodyPr>
            <a:normAutofit/>
          </a:bodyPr>
          <a:lstStyle/>
          <a:p>
            <a:r>
              <a:rPr lang="en-AU" dirty="0" smtClean="0">
                <a:solidFill>
                  <a:srgbClr val="FF0000"/>
                </a:solidFill>
                <a:latin typeface="Calibri" pitchFamily="34" charset="0"/>
                <a:ea typeface="Calibri" pitchFamily="34" charset="0"/>
                <a:cs typeface="Times New Roman" pitchFamily="18" charset="0"/>
              </a:rPr>
              <a:t>Develop a business plan</a:t>
            </a:r>
          </a:p>
        </p:txBody>
      </p:sp>
      <p:sp>
        <p:nvSpPr>
          <p:cNvPr id="6" name="TextBox 5"/>
          <p:cNvSpPr txBox="1"/>
          <p:nvPr/>
        </p:nvSpPr>
        <p:spPr>
          <a:xfrm>
            <a:off x="4283968" y="2708920"/>
            <a:ext cx="4536504" cy="1815882"/>
          </a:xfrm>
          <a:prstGeom prst="rect">
            <a:avLst/>
          </a:prstGeom>
          <a:noFill/>
        </p:spPr>
        <p:txBody>
          <a:bodyPr wrap="square" rtlCol="0">
            <a:spAutoFit/>
          </a:bodyPr>
          <a:lstStyle/>
          <a:p>
            <a:pPr marL="355600" indent="-355600"/>
            <a:r>
              <a:rPr lang="en-AU" sz="2800" b="1" dirty="0" smtClean="0"/>
              <a:t>	2.4. </a:t>
            </a:r>
            <a:r>
              <a:rPr lang="en-AU" sz="2800" dirty="0" smtClean="0"/>
              <a:t>Identify methods, from marketing strategies, to promote market exposure of the business</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MPizza.jpg"/>
          <p:cNvPicPr/>
          <p:nvPr/>
        </p:nvPicPr>
        <p:blipFill>
          <a:blip r:embed="rId2" cstate="print"/>
          <a:stretch>
            <a:fillRect/>
          </a:stretch>
        </p:blipFill>
        <p:spPr>
          <a:xfrm>
            <a:off x="6012160" y="3356992"/>
            <a:ext cx="2731878" cy="2734574"/>
          </a:xfrm>
          <a:prstGeom prst="rect">
            <a:avLst/>
          </a:prstGeom>
          <a:ln>
            <a:noFill/>
          </a:ln>
          <a:effectLst>
            <a:softEdge rad="112500"/>
          </a:effectLst>
        </p:spPr>
      </p:pic>
      <p:sp>
        <p:nvSpPr>
          <p:cNvPr id="4" name="Title 3"/>
          <p:cNvSpPr>
            <a:spLocks noGrp="1"/>
          </p:cNvSpPr>
          <p:nvPr>
            <p:ph type="title"/>
          </p:nvPr>
        </p:nvSpPr>
        <p:spPr/>
        <p:txBody>
          <a:bodyPr>
            <a:normAutofit/>
          </a:bodyPr>
          <a:lstStyle/>
          <a:p>
            <a:r>
              <a:rPr lang="en-GB" dirty="0" smtClean="0"/>
              <a:t>Marketing </a:t>
            </a:r>
            <a:r>
              <a:rPr lang="en-GB" dirty="0" smtClean="0"/>
              <a:t>strategies</a:t>
            </a:r>
            <a:endParaRPr lang="en-GB" dirty="0"/>
          </a:p>
        </p:txBody>
      </p:sp>
      <p:sp>
        <p:nvSpPr>
          <p:cNvPr id="5" name="Content Placeholder 4"/>
          <p:cNvSpPr>
            <a:spLocks noGrp="1"/>
          </p:cNvSpPr>
          <p:nvPr>
            <p:ph idx="1"/>
          </p:nvPr>
        </p:nvSpPr>
        <p:spPr>
          <a:xfrm>
            <a:off x="457200" y="1600200"/>
            <a:ext cx="7427168" cy="4525963"/>
          </a:xfrm>
        </p:spPr>
        <p:txBody>
          <a:bodyPr>
            <a:normAutofit/>
          </a:bodyPr>
          <a:lstStyle/>
          <a:p>
            <a:pPr marL="0" indent="0">
              <a:buNone/>
            </a:pPr>
            <a:r>
              <a:rPr lang="en-AU" sz="2800" b="1" dirty="0" smtClean="0"/>
              <a:t>Marketing strategies may include:</a:t>
            </a:r>
          </a:p>
          <a:p>
            <a:r>
              <a:rPr lang="en-AU" sz="2800" dirty="0" smtClean="0"/>
              <a:t>Achieving </a:t>
            </a:r>
            <a:r>
              <a:rPr lang="en-AU" sz="2800" dirty="0" smtClean="0"/>
              <a:t>lower costs of production</a:t>
            </a:r>
            <a:endParaRPr lang="en-GB" sz="2800" dirty="0" smtClean="0"/>
          </a:p>
          <a:p>
            <a:r>
              <a:rPr lang="en-AU" sz="2800" dirty="0" smtClean="0"/>
              <a:t>Creating a very different product line</a:t>
            </a:r>
            <a:endParaRPr lang="en-GB" sz="2800" dirty="0" smtClean="0"/>
          </a:p>
          <a:p>
            <a:r>
              <a:rPr lang="en-AU" sz="2800" dirty="0" smtClean="0"/>
              <a:t>Distribution</a:t>
            </a:r>
            <a:endParaRPr lang="en-GB" sz="2800" dirty="0" smtClean="0"/>
          </a:p>
          <a:p>
            <a:r>
              <a:rPr lang="en-AU" sz="2800" dirty="0" smtClean="0"/>
              <a:t>Product design and packaging</a:t>
            </a:r>
            <a:endParaRPr lang="en-GB" sz="2800" dirty="0" smtClean="0"/>
          </a:p>
          <a:p>
            <a:r>
              <a:rPr lang="en-AU" sz="2800" dirty="0" smtClean="0"/>
              <a:t>Product range and mix</a:t>
            </a:r>
            <a:endParaRPr lang="en-GB" sz="2800" dirty="0" smtClean="0"/>
          </a:p>
          <a:p>
            <a:r>
              <a:rPr lang="en-AU" sz="2800" dirty="0" smtClean="0"/>
              <a:t>Promotion and advertising</a:t>
            </a:r>
            <a:endParaRPr lang="en-GB" sz="2800" dirty="0" smtClean="0"/>
          </a:p>
          <a:p>
            <a:r>
              <a:rPr lang="en-AU" sz="2800" dirty="0" smtClean="0"/>
              <a:t>Pursuing cost leadership</a:t>
            </a:r>
            <a:endParaRPr lang="en-GB" sz="28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elling_gaming_system_800_wht.png"/>
          <p:cNvPicPr/>
          <p:nvPr/>
        </p:nvPicPr>
        <p:blipFill>
          <a:blip r:embed="rId2" cstate="print"/>
          <a:stretch>
            <a:fillRect/>
          </a:stretch>
        </p:blipFill>
        <p:spPr>
          <a:xfrm>
            <a:off x="3563888" y="3140968"/>
            <a:ext cx="3960440" cy="3560803"/>
          </a:xfrm>
          <a:prstGeom prst="rect">
            <a:avLst/>
          </a:prstGeom>
        </p:spPr>
      </p:pic>
      <p:sp>
        <p:nvSpPr>
          <p:cNvPr id="2" name="Title 1"/>
          <p:cNvSpPr>
            <a:spLocks noGrp="1"/>
          </p:cNvSpPr>
          <p:nvPr>
            <p:ph type="title"/>
          </p:nvPr>
        </p:nvSpPr>
        <p:spPr/>
        <p:txBody>
          <a:bodyPr>
            <a:normAutofit fontScale="90000"/>
          </a:bodyPr>
          <a:lstStyle/>
          <a:p>
            <a:r>
              <a:rPr lang="en-GB" dirty="0" smtClean="0"/>
              <a:t>Attendance at trade shows, conferences and other events</a:t>
            </a:r>
            <a:endParaRPr lang="en-GB" dirty="0"/>
          </a:p>
        </p:txBody>
      </p:sp>
      <p:sp>
        <p:nvSpPr>
          <p:cNvPr id="3" name="Content Placeholder 2"/>
          <p:cNvSpPr>
            <a:spLocks noGrp="1"/>
          </p:cNvSpPr>
          <p:nvPr>
            <p:ph idx="1"/>
          </p:nvPr>
        </p:nvSpPr>
        <p:spPr>
          <a:xfrm>
            <a:off x="457200" y="1700808"/>
            <a:ext cx="8229600" cy="4425355"/>
          </a:xfrm>
        </p:spPr>
        <p:txBody>
          <a:bodyPr/>
          <a:lstStyle/>
          <a:p>
            <a:pPr>
              <a:buNone/>
            </a:pPr>
            <a:r>
              <a:rPr lang="en-AU" dirty="0" smtClean="0"/>
              <a:t>	</a:t>
            </a:r>
            <a:r>
              <a:rPr lang="en-AU" sz="2800" dirty="0" smtClean="0"/>
              <a:t>Trade shows and product exhibitions can be a sound marketing platform to promote your goods and services. </a:t>
            </a:r>
            <a:endParaRPr lang="en-GB" dirty="0" smtClean="0"/>
          </a:p>
          <a:p>
            <a:endParaRPr lang="en-GB"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nternet_money_australian_800_wht.png"/>
          <p:cNvPicPr>
            <a:picLocks noChangeAspect="1"/>
          </p:cNvPicPr>
          <p:nvPr/>
        </p:nvPicPr>
        <p:blipFill>
          <a:blip r:embed="rId2" cstate="print"/>
          <a:stretch>
            <a:fillRect/>
          </a:stretch>
        </p:blipFill>
        <p:spPr>
          <a:xfrm>
            <a:off x="3275856" y="3284984"/>
            <a:ext cx="4067939" cy="3406899"/>
          </a:xfrm>
          <a:prstGeom prst="rect">
            <a:avLst/>
          </a:prstGeom>
        </p:spPr>
      </p:pic>
      <p:sp>
        <p:nvSpPr>
          <p:cNvPr id="2" name="Title 1"/>
          <p:cNvSpPr>
            <a:spLocks noGrp="1"/>
          </p:cNvSpPr>
          <p:nvPr>
            <p:ph type="title"/>
          </p:nvPr>
        </p:nvSpPr>
        <p:spPr/>
        <p:txBody>
          <a:bodyPr>
            <a:normAutofit/>
          </a:bodyPr>
          <a:lstStyle/>
          <a:p>
            <a:r>
              <a:rPr lang="en-GB" dirty="0" smtClean="0"/>
              <a:t>Using the internet </a:t>
            </a:r>
            <a:endParaRPr lang="en-GB" dirty="0"/>
          </a:p>
        </p:txBody>
      </p:sp>
      <p:sp>
        <p:nvSpPr>
          <p:cNvPr id="3" name="Content Placeholder 2"/>
          <p:cNvSpPr>
            <a:spLocks noGrp="1"/>
          </p:cNvSpPr>
          <p:nvPr>
            <p:ph idx="1"/>
          </p:nvPr>
        </p:nvSpPr>
        <p:spPr/>
        <p:txBody>
          <a:bodyPr/>
          <a:lstStyle/>
          <a:p>
            <a:pPr>
              <a:buNone/>
            </a:pPr>
            <a:r>
              <a:rPr lang="en-AU" dirty="0" smtClean="0"/>
              <a:t>	</a:t>
            </a:r>
            <a:r>
              <a:rPr lang="en-AU" sz="2800" dirty="0" smtClean="0"/>
              <a:t>Along with using media releases and media generally, the internet</a:t>
            </a:r>
            <a:r>
              <a:rPr lang="en-AU" sz="2800" b="1" dirty="0" smtClean="0"/>
              <a:t> </a:t>
            </a:r>
            <a:r>
              <a:rPr lang="en-AU" sz="2800" dirty="0" smtClean="0"/>
              <a:t>is equally one of the best ways of promoting your business. </a:t>
            </a:r>
            <a:endParaRPr lang="en-GB"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2D</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7155"/>
            <a:ext cx="4391325" cy="4390845"/>
          </a:xfrm>
          <a:prstGeom prst="rect">
            <a:avLst/>
          </a:prstGeom>
        </p:spPr>
      </p:pic>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Develop a business plan</a:t>
            </a:r>
          </a:p>
        </p:txBody>
      </p:sp>
      <p:sp>
        <p:nvSpPr>
          <p:cNvPr id="6" name="TextBox 5"/>
          <p:cNvSpPr txBox="1"/>
          <p:nvPr/>
        </p:nvSpPr>
        <p:spPr>
          <a:xfrm>
            <a:off x="4355976" y="2564904"/>
            <a:ext cx="4536504" cy="2246769"/>
          </a:xfrm>
          <a:prstGeom prst="rect">
            <a:avLst/>
          </a:prstGeom>
          <a:noFill/>
        </p:spPr>
        <p:txBody>
          <a:bodyPr wrap="square" rtlCol="0">
            <a:spAutoFit/>
          </a:bodyPr>
          <a:lstStyle/>
          <a:p>
            <a:r>
              <a:rPr lang="en-AU" sz="2800" b="1" dirty="0" smtClean="0"/>
              <a:t>2.5. </a:t>
            </a:r>
            <a:r>
              <a:rPr lang="en-AU" sz="2800" dirty="0" smtClean="0"/>
              <a:t>Identify methods/means of production/operation from production/operations plan to conform with business goals and objectives</a:t>
            </a: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leading_group_clip.png"/>
          <p:cNvPicPr/>
          <p:nvPr/>
        </p:nvPicPr>
        <p:blipFill>
          <a:blip r:embed="rId3" cstate="print"/>
          <a:stretch>
            <a:fillRect/>
          </a:stretch>
        </p:blipFill>
        <p:spPr>
          <a:xfrm>
            <a:off x="3707904" y="3501008"/>
            <a:ext cx="3329796" cy="2743200"/>
          </a:xfrm>
          <a:prstGeom prst="rect">
            <a:avLst/>
          </a:prstGeom>
        </p:spPr>
      </p:pic>
      <p:sp>
        <p:nvSpPr>
          <p:cNvPr id="5" name="Title 3"/>
          <p:cNvSpPr>
            <a:spLocks noGrp="1"/>
          </p:cNvSpPr>
          <p:nvPr>
            <p:ph type="title"/>
          </p:nvPr>
        </p:nvSpPr>
        <p:spPr/>
        <p:txBody>
          <a:bodyPr>
            <a:normAutofit/>
          </a:bodyPr>
          <a:lstStyle/>
          <a:p>
            <a:r>
              <a:rPr lang="en-GB" dirty="0" smtClean="0"/>
              <a:t>Operational Plan</a:t>
            </a:r>
            <a:endParaRPr lang="en-GB" dirty="0"/>
          </a:p>
        </p:txBody>
      </p:sp>
      <p:sp>
        <p:nvSpPr>
          <p:cNvPr id="4" name="Content Placeholder 3"/>
          <p:cNvSpPr>
            <a:spLocks noGrp="1"/>
          </p:cNvSpPr>
          <p:nvPr>
            <p:ph idx="1"/>
          </p:nvPr>
        </p:nvSpPr>
        <p:spPr/>
        <p:txBody>
          <a:bodyPr/>
          <a:lstStyle/>
          <a:p>
            <a:pPr>
              <a:buNone/>
            </a:pPr>
            <a:r>
              <a:rPr lang="en-AU" sz="2800" dirty="0" smtClean="0"/>
              <a:t>	Start within your limits!</a:t>
            </a:r>
            <a:endParaRPr lang="en-GB" sz="2800" dirty="0" smtClean="0"/>
          </a:p>
          <a:p>
            <a:pPr>
              <a:buNone/>
            </a:pPr>
            <a:r>
              <a:rPr lang="en-AU" sz="2800" dirty="0" smtClean="0"/>
              <a:t>	Again, assuming you may have already created an operational plan, this will provide as a summary.</a:t>
            </a:r>
            <a:endParaRPr lang="en-GB" sz="2800" dirty="0" smtClean="0"/>
          </a:p>
          <a:p>
            <a:endParaRPr lang="en-GB"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military_stand_at_ease_800_wht.png"/>
          <p:cNvPicPr/>
          <p:nvPr/>
        </p:nvPicPr>
        <p:blipFill>
          <a:blip r:embed="rId3" cstate="print"/>
          <a:stretch>
            <a:fillRect/>
          </a:stretch>
        </p:blipFill>
        <p:spPr>
          <a:xfrm>
            <a:off x="5868144" y="2996952"/>
            <a:ext cx="2585229" cy="3441940"/>
          </a:xfrm>
          <a:prstGeom prst="rect">
            <a:avLst/>
          </a:prstGeom>
        </p:spPr>
      </p:pic>
      <p:sp>
        <p:nvSpPr>
          <p:cNvPr id="5" name="Title 3"/>
          <p:cNvSpPr>
            <a:spLocks noGrp="1"/>
          </p:cNvSpPr>
          <p:nvPr>
            <p:ph type="title"/>
          </p:nvPr>
        </p:nvSpPr>
        <p:spPr/>
        <p:txBody>
          <a:bodyPr>
            <a:normAutofit/>
          </a:bodyPr>
          <a:lstStyle/>
          <a:p>
            <a:r>
              <a:rPr lang="en-GB" dirty="0" smtClean="0"/>
              <a:t>Operations in your small business</a:t>
            </a:r>
            <a:endParaRPr lang="en-GB" dirty="0"/>
          </a:p>
        </p:txBody>
      </p:sp>
      <p:sp>
        <p:nvSpPr>
          <p:cNvPr id="6" name="TextBox 5"/>
          <p:cNvSpPr txBox="1"/>
          <p:nvPr/>
        </p:nvSpPr>
        <p:spPr>
          <a:xfrm>
            <a:off x="539552" y="1412776"/>
            <a:ext cx="8352928" cy="2677656"/>
          </a:xfrm>
          <a:prstGeom prst="rect">
            <a:avLst/>
          </a:prstGeom>
          <a:noFill/>
        </p:spPr>
        <p:txBody>
          <a:bodyPr wrap="square" rtlCol="0">
            <a:spAutoFit/>
          </a:bodyPr>
          <a:lstStyle/>
          <a:p>
            <a:r>
              <a:rPr lang="en-AU" sz="2800" dirty="0" smtClean="0"/>
              <a:t>Demonstrate that you understand the manufacturing process of producing your products in line with business goals and objectives</a:t>
            </a:r>
            <a:r>
              <a:rPr lang="en-AU" sz="2800" dirty="0" smtClean="0"/>
              <a:t>.</a:t>
            </a:r>
          </a:p>
          <a:p>
            <a:r>
              <a:rPr lang="en-AU" sz="2800" b="1" dirty="0" smtClean="0"/>
              <a:t>You will need to:</a:t>
            </a:r>
          </a:p>
          <a:p>
            <a:pPr marL="514350" lvl="0" indent="-514350">
              <a:buFont typeface="+mj-lt"/>
              <a:buAutoNum type="arabicPeriod"/>
            </a:pPr>
            <a:r>
              <a:rPr lang="en-AU" sz="2800" dirty="0"/>
              <a:t>Stage of Development</a:t>
            </a:r>
            <a:endParaRPr lang="en-GB" sz="2800" dirty="0"/>
          </a:p>
          <a:p>
            <a:pPr marL="514350" lvl="0" indent="-514350">
              <a:buFont typeface="+mj-lt"/>
              <a:buAutoNum type="arabicPeriod"/>
            </a:pPr>
            <a:r>
              <a:rPr lang="en-AU" sz="2800" dirty="0"/>
              <a:t>The Production Process </a:t>
            </a:r>
            <a:r>
              <a:rPr lang="en-AU" sz="2800" dirty="0" smtClean="0"/>
              <a:t>section.</a:t>
            </a:r>
            <a:r>
              <a:rPr lang="en-AU" sz="2800" dirty="0"/>
              <a:t> </a:t>
            </a:r>
            <a:endParaRPr lang="en-GB" sz="2800"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2E</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7155"/>
            <a:ext cx="4391325" cy="4390845"/>
          </a:xfrm>
          <a:prstGeom prst="rect">
            <a:avLst/>
          </a:prstGeom>
        </p:spPr>
      </p:pic>
      <p:sp>
        <p:nvSpPr>
          <p:cNvPr id="5" name="Title 3"/>
          <p:cNvSpPr>
            <a:spLocks noGrp="1"/>
          </p:cNvSpPr>
          <p:nvPr>
            <p:ph type="title"/>
          </p:nvPr>
        </p:nvSpPr>
        <p:spPr>
          <a:xfrm>
            <a:off x="467544" y="188640"/>
            <a:ext cx="7858125" cy="954360"/>
          </a:xfrm>
        </p:spPr>
        <p:txBody>
          <a:bodyPr>
            <a:normAutofit/>
          </a:bodyPr>
          <a:lstStyle/>
          <a:p>
            <a:r>
              <a:rPr lang="en-AU" dirty="0" smtClean="0">
                <a:solidFill>
                  <a:srgbClr val="FF0000"/>
                </a:solidFill>
                <a:latin typeface="Calibri" pitchFamily="34" charset="0"/>
                <a:ea typeface="Calibri" pitchFamily="34" charset="0"/>
                <a:cs typeface="Times New Roman" pitchFamily="18" charset="0"/>
              </a:rPr>
              <a:t>Develop a business plan</a:t>
            </a:r>
          </a:p>
        </p:txBody>
      </p:sp>
      <p:sp>
        <p:nvSpPr>
          <p:cNvPr id="6" name="TextBox 5"/>
          <p:cNvSpPr txBox="1"/>
          <p:nvPr/>
        </p:nvSpPr>
        <p:spPr>
          <a:xfrm>
            <a:off x="4427984" y="2636912"/>
            <a:ext cx="4104456" cy="1815882"/>
          </a:xfrm>
          <a:prstGeom prst="rect">
            <a:avLst/>
          </a:prstGeom>
          <a:noFill/>
        </p:spPr>
        <p:txBody>
          <a:bodyPr wrap="square" rtlCol="0">
            <a:spAutoFit/>
          </a:bodyPr>
          <a:lstStyle/>
          <a:p>
            <a:r>
              <a:rPr lang="en-AU" sz="2800" b="1" dirty="0" smtClean="0"/>
              <a:t>2.6.</a:t>
            </a:r>
            <a:r>
              <a:rPr lang="en-AU" sz="2800" dirty="0" smtClean="0"/>
              <a:t> Identify staffing requirements to effectively produce/deliver products/services</a:t>
            </a: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Fotolia_18357136_M.jpg"/>
          <p:cNvPicPr>
            <a:picLocks noChangeAspect="1"/>
          </p:cNvPicPr>
          <p:nvPr/>
        </p:nvPicPr>
        <p:blipFill>
          <a:blip r:embed="rId2" cstate="print"/>
          <a:stretch>
            <a:fillRect/>
          </a:stretch>
        </p:blipFill>
        <p:spPr>
          <a:xfrm>
            <a:off x="5602621" y="4293096"/>
            <a:ext cx="2376264" cy="2399495"/>
          </a:xfrm>
          <a:prstGeom prst="rect">
            <a:avLst/>
          </a:prstGeom>
        </p:spPr>
      </p:pic>
      <p:sp>
        <p:nvSpPr>
          <p:cNvPr id="4" name="Title 3"/>
          <p:cNvSpPr>
            <a:spLocks noGrp="1"/>
          </p:cNvSpPr>
          <p:nvPr>
            <p:ph type="title"/>
          </p:nvPr>
        </p:nvSpPr>
        <p:spPr/>
        <p:txBody>
          <a:bodyPr>
            <a:normAutofit/>
          </a:bodyPr>
          <a:lstStyle/>
          <a:p>
            <a:r>
              <a:rPr lang="en-GB" dirty="0" smtClean="0"/>
              <a:t>Staffing </a:t>
            </a:r>
            <a:r>
              <a:rPr lang="en-GB" dirty="0" smtClean="0"/>
              <a:t>requirements</a:t>
            </a:r>
            <a:endParaRPr lang="en-GB" dirty="0"/>
          </a:p>
        </p:txBody>
      </p:sp>
      <p:sp>
        <p:nvSpPr>
          <p:cNvPr id="5" name="Content Placeholder 4"/>
          <p:cNvSpPr>
            <a:spLocks noGrp="1"/>
          </p:cNvSpPr>
          <p:nvPr>
            <p:ph idx="1"/>
          </p:nvPr>
        </p:nvSpPr>
        <p:spPr/>
        <p:txBody>
          <a:bodyPr/>
          <a:lstStyle/>
          <a:p>
            <a:pPr marL="0" indent="0">
              <a:buNone/>
            </a:pPr>
            <a:r>
              <a:rPr lang="en-AU" b="1" dirty="0" smtClean="0"/>
              <a:t>Staffing requirements may include:</a:t>
            </a:r>
          </a:p>
          <a:p>
            <a:r>
              <a:rPr lang="en-AU" dirty="0" smtClean="0"/>
              <a:t>Full-time</a:t>
            </a:r>
            <a:r>
              <a:rPr lang="en-AU" dirty="0" smtClean="0"/>
              <a:t>, part-time staff, permanent, temporary or casual staff</a:t>
            </a:r>
            <a:endParaRPr lang="en-GB" dirty="0" smtClean="0"/>
          </a:p>
          <a:p>
            <a:r>
              <a:rPr lang="en-AU" dirty="0" smtClean="0"/>
              <a:t>Owner/operator</a:t>
            </a:r>
            <a:endParaRPr lang="en-GB" dirty="0" smtClean="0"/>
          </a:p>
          <a:p>
            <a:r>
              <a:rPr lang="en-AU" dirty="0" smtClean="0"/>
              <a:t>Sub-contractors or external advisers/consultants</a:t>
            </a:r>
            <a:endParaRPr lang="en-GB" dirty="0" smtClean="0"/>
          </a:p>
          <a:p>
            <a:pPr>
              <a:buNone/>
            </a:pPr>
            <a:endParaRPr lang="en-GB" dirty="0"/>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passing_baton_PA_500_wht.gif"/>
          <p:cNvPicPr>
            <a:picLocks noChangeAspect="1"/>
          </p:cNvPicPr>
          <p:nvPr/>
        </p:nvPicPr>
        <p:blipFill>
          <a:blip r:embed="rId2" cstate="print"/>
          <a:stretch>
            <a:fillRect/>
          </a:stretch>
        </p:blipFill>
        <p:spPr>
          <a:xfrm>
            <a:off x="3059832" y="3846926"/>
            <a:ext cx="3600400" cy="3009934"/>
          </a:xfrm>
          <a:prstGeom prst="rect">
            <a:avLst/>
          </a:prstGeom>
        </p:spPr>
      </p:pic>
      <p:sp>
        <p:nvSpPr>
          <p:cNvPr id="2" name="Title 1"/>
          <p:cNvSpPr>
            <a:spLocks noGrp="1"/>
          </p:cNvSpPr>
          <p:nvPr>
            <p:ph type="title"/>
          </p:nvPr>
        </p:nvSpPr>
        <p:spPr/>
        <p:txBody>
          <a:bodyPr>
            <a:normAutofit/>
          </a:bodyPr>
          <a:lstStyle/>
          <a:p>
            <a:r>
              <a:rPr lang="en-GB" dirty="0" smtClean="0"/>
              <a:t>Staffing requirements</a:t>
            </a:r>
            <a:endParaRPr lang="en-GB" dirty="0"/>
          </a:p>
        </p:txBody>
      </p:sp>
      <p:sp>
        <p:nvSpPr>
          <p:cNvPr id="3" name="Content Placeholder 2"/>
          <p:cNvSpPr>
            <a:spLocks noGrp="1"/>
          </p:cNvSpPr>
          <p:nvPr>
            <p:ph idx="1"/>
          </p:nvPr>
        </p:nvSpPr>
        <p:spPr/>
        <p:txBody>
          <a:bodyPr>
            <a:normAutofit/>
          </a:bodyPr>
          <a:lstStyle/>
          <a:p>
            <a:pPr marL="0" indent="0">
              <a:buNone/>
            </a:pPr>
            <a:r>
              <a:rPr lang="en-AU" b="1" dirty="0" smtClean="0"/>
              <a:t>You will need to identify:</a:t>
            </a:r>
            <a:endParaRPr lang="en-AU" sz="2800" b="1" dirty="0" smtClean="0"/>
          </a:p>
          <a:p>
            <a:r>
              <a:rPr lang="en-AU" sz="2800" dirty="0" smtClean="0"/>
              <a:t>Who </a:t>
            </a:r>
            <a:r>
              <a:rPr lang="en-AU" sz="2800" dirty="0" smtClean="0"/>
              <a:t>will be on your management team?</a:t>
            </a:r>
            <a:endParaRPr lang="en-GB" sz="2800" dirty="0" smtClean="0"/>
          </a:p>
          <a:p>
            <a:r>
              <a:rPr lang="en-AU" sz="2800" dirty="0" smtClean="0"/>
              <a:t>What are the skills of your management and staff?</a:t>
            </a:r>
            <a:endParaRPr lang="en-GB" sz="2800" dirty="0" smtClean="0"/>
          </a:p>
          <a:p>
            <a:r>
              <a:rPr lang="en-AU" sz="2800" dirty="0" smtClean="0"/>
              <a:t>How will they contribute to the bottom line?</a:t>
            </a:r>
            <a:endParaRPr lang="en-GB" sz="2800" dirty="0"/>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onnected_boxes_pc_800_wht.png"/>
          <p:cNvPicPr/>
          <p:nvPr/>
        </p:nvPicPr>
        <p:blipFill>
          <a:blip r:embed="rId2" cstate="print"/>
          <a:stretch>
            <a:fillRect/>
          </a:stretch>
        </p:blipFill>
        <p:spPr>
          <a:xfrm>
            <a:off x="5652119" y="3068960"/>
            <a:ext cx="3491881" cy="3312368"/>
          </a:xfrm>
          <a:prstGeom prst="rect">
            <a:avLst/>
          </a:prstGeom>
        </p:spPr>
      </p:pic>
      <p:sp>
        <p:nvSpPr>
          <p:cNvPr id="2" name="Title 1"/>
          <p:cNvSpPr>
            <a:spLocks noGrp="1"/>
          </p:cNvSpPr>
          <p:nvPr>
            <p:ph type="title"/>
          </p:nvPr>
        </p:nvSpPr>
        <p:spPr/>
        <p:txBody>
          <a:bodyPr>
            <a:normAutofit/>
          </a:bodyPr>
          <a:lstStyle/>
          <a:p>
            <a:r>
              <a:rPr lang="en-GB" dirty="0" smtClean="0"/>
              <a:t>Staffing requirements</a:t>
            </a:r>
            <a:endParaRPr lang="en-GB" dirty="0"/>
          </a:p>
        </p:txBody>
      </p:sp>
      <p:sp>
        <p:nvSpPr>
          <p:cNvPr id="3" name="Content Placeholder 2"/>
          <p:cNvSpPr>
            <a:spLocks noGrp="1"/>
          </p:cNvSpPr>
          <p:nvPr>
            <p:ph idx="1"/>
          </p:nvPr>
        </p:nvSpPr>
        <p:spPr/>
        <p:txBody>
          <a:bodyPr/>
          <a:lstStyle/>
          <a:p>
            <a:pPr marL="0" indent="0">
              <a:buNone/>
            </a:pPr>
            <a:r>
              <a:rPr lang="en-AU" sz="2800" b="1" dirty="0" smtClean="0"/>
              <a:t>You will need to identify:</a:t>
            </a:r>
            <a:endParaRPr lang="en-AU" b="1" dirty="0" smtClean="0"/>
          </a:p>
          <a:p>
            <a:pPr marL="0" lvl="1" indent="0"/>
            <a:r>
              <a:rPr lang="en-AU" dirty="0" smtClean="0"/>
              <a:t>Ownership structure</a:t>
            </a:r>
            <a:endParaRPr lang="en-GB" dirty="0" smtClean="0"/>
          </a:p>
          <a:p>
            <a:pPr marL="0" lvl="1" indent="0"/>
            <a:r>
              <a:rPr lang="en-AU" dirty="0" smtClean="0"/>
              <a:t>Internal management team</a:t>
            </a:r>
            <a:endParaRPr lang="en-GB" dirty="0" smtClean="0"/>
          </a:p>
          <a:p>
            <a:pPr marL="0" lvl="1" indent="0"/>
            <a:r>
              <a:rPr lang="en-AU" dirty="0" smtClean="0"/>
              <a:t>External management resources</a:t>
            </a:r>
            <a:endParaRPr lang="en-GB" dirty="0" smtClean="0"/>
          </a:p>
          <a:p>
            <a:pPr marL="0" lvl="1" indent="0"/>
            <a:r>
              <a:rPr lang="en-AU" dirty="0" smtClean="0"/>
              <a:t>Human resources </a:t>
            </a:r>
            <a:r>
              <a:rPr lang="en-AU" dirty="0" smtClean="0"/>
              <a:t>needs.</a:t>
            </a:r>
            <a:endParaRPr lang="en-GB" b="1" dirty="0" smtClean="0"/>
          </a:p>
          <a:p>
            <a:endParaRPr lang="en-GB"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Small </a:t>
            </a:r>
            <a:r>
              <a:rPr lang="en-GB" dirty="0" smtClean="0"/>
              <a:t>Business Organisation Chart</a:t>
            </a:r>
            <a:endParaRPr lang="en-GB" dirty="0"/>
          </a:p>
        </p:txBody>
      </p:sp>
      <p:pic>
        <p:nvPicPr>
          <p:cNvPr id="11266" name="Picture 2"/>
          <p:cNvPicPr>
            <a:picLocks noChangeAspect="1" noChangeArrowheads="1"/>
          </p:cNvPicPr>
          <p:nvPr/>
        </p:nvPicPr>
        <p:blipFill>
          <a:blip r:embed="rId2" cstate="print"/>
          <a:srcRect/>
          <a:stretch>
            <a:fillRect/>
          </a:stretch>
        </p:blipFill>
        <p:spPr bwMode="auto">
          <a:xfrm>
            <a:off x="755576" y="2420888"/>
            <a:ext cx="7739687" cy="3267620"/>
          </a:xfrm>
          <a:prstGeom prst="rect">
            <a:avLst/>
          </a:prstGeom>
          <a:ln>
            <a:noFill/>
          </a:ln>
          <a:effectLst>
            <a:softEdge rad="112500"/>
          </a:effec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2F</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7155"/>
            <a:ext cx="4391325" cy="4390845"/>
          </a:xfrm>
          <a:prstGeom prst="rect">
            <a:avLst/>
          </a:prstGeom>
        </p:spPr>
      </p:pic>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Develop a business plan</a:t>
            </a:r>
          </a:p>
        </p:txBody>
      </p:sp>
      <p:sp>
        <p:nvSpPr>
          <p:cNvPr id="6" name="TextBox 5"/>
          <p:cNvSpPr txBox="1"/>
          <p:nvPr/>
        </p:nvSpPr>
        <p:spPr>
          <a:xfrm>
            <a:off x="4427984" y="2636912"/>
            <a:ext cx="4104456" cy="1384995"/>
          </a:xfrm>
          <a:prstGeom prst="rect">
            <a:avLst/>
          </a:prstGeom>
          <a:noFill/>
        </p:spPr>
        <p:txBody>
          <a:bodyPr wrap="square" rtlCol="0">
            <a:spAutoFit/>
          </a:bodyPr>
          <a:lstStyle/>
          <a:p>
            <a:r>
              <a:rPr lang="en-AU" sz="2800" b="1" dirty="0" smtClean="0"/>
              <a:t>2.7. </a:t>
            </a:r>
            <a:r>
              <a:rPr lang="en-AU" sz="2800" dirty="0" smtClean="0"/>
              <a:t>Identify, assess and prioritise internal and external risks</a:t>
            </a:r>
            <a:endParaRPr lang="en-AU" sz="2800" dirty="0" smtClean="0"/>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Internal and external risks</a:t>
            </a:r>
            <a:endParaRPr lang="en-GB" dirty="0"/>
          </a:p>
        </p:txBody>
      </p:sp>
      <p:sp>
        <p:nvSpPr>
          <p:cNvPr id="3" name="Content Placeholder 2"/>
          <p:cNvSpPr>
            <a:spLocks noGrp="1"/>
          </p:cNvSpPr>
          <p:nvPr>
            <p:ph idx="1"/>
          </p:nvPr>
        </p:nvSpPr>
        <p:spPr>
          <a:xfrm>
            <a:off x="457200" y="1600200"/>
            <a:ext cx="5401816" cy="4997152"/>
          </a:xfrm>
        </p:spPr>
        <p:txBody>
          <a:bodyPr>
            <a:normAutofit/>
          </a:bodyPr>
          <a:lstStyle/>
          <a:p>
            <a:pPr marL="0" indent="0">
              <a:buNone/>
            </a:pPr>
            <a:r>
              <a:rPr lang="en-GB" dirty="0"/>
              <a:t>Internal risks are ones that arise due to the organisation’s normal processes. It typically relates to human factors, technology and physical factors.</a:t>
            </a:r>
          </a:p>
          <a:p>
            <a:pPr marL="0" indent="0">
              <a:buNone/>
            </a:pPr>
            <a:r>
              <a:rPr lang="en-AU" dirty="0"/>
              <a:t>External risks are ones that imposed on the organisation from without, such as economic changes, natural disasters or political factors. </a:t>
            </a:r>
            <a:endParaRPr lang="en-GB" dirty="0"/>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859016" y="2204864"/>
            <a:ext cx="3284984" cy="3284984"/>
          </a:xfrm>
          <a:prstGeom prst="rect">
            <a:avLst/>
          </a:prstGeom>
        </p:spPr>
      </p:pic>
    </p:spTree>
    <p:extLst>
      <p:ext uri="{BB962C8B-B14F-4D97-AF65-F5344CB8AC3E}">
        <p14:creationId xmlns:p14="http://schemas.microsoft.com/office/powerpoint/2010/main" val="2105547525"/>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Assessing risks</a:t>
            </a:r>
            <a:endParaRPr lang="en-GB" dirty="0"/>
          </a:p>
        </p:txBody>
      </p:sp>
      <p:sp>
        <p:nvSpPr>
          <p:cNvPr id="3" name="Content Placeholder 2"/>
          <p:cNvSpPr>
            <a:spLocks noGrp="1"/>
          </p:cNvSpPr>
          <p:nvPr>
            <p:ph idx="1"/>
          </p:nvPr>
        </p:nvSpPr>
        <p:spPr/>
        <p:txBody>
          <a:bodyPr>
            <a:normAutofit fontScale="92500"/>
          </a:bodyPr>
          <a:lstStyle/>
          <a:p>
            <a:pPr marL="0" indent="0">
              <a:buNone/>
            </a:pPr>
            <a:r>
              <a:rPr lang="en-AU" b="1" dirty="0"/>
              <a:t>You could divide risk probability into categories such as:</a:t>
            </a:r>
            <a:endParaRPr lang="en-GB" b="1" dirty="0"/>
          </a:p>
          <a:p>
            <a:pPr lvl="0"/>
            <a:r>
              <a:rPr lang="en-AU" b="1" dirty="0"/>
              <a:t>Highly unlikely</a:t>
            </a:r>
            <a:r>
              <a:rPr lang="en-AU" dirty="0"/>
              <a:t>: Could occur in exceptional circumstances, but there is a good chance it never will</a:t>
            </a:r>
            <a:endParaRPr lang="en-GB" dirty="0"/>
          </a:p>
          <a:p>
            <a:pPr lvl="0"/>
            <a:r>
              <a:rPr lang="en-AU" b="1" dirty="0"/>
              <a:t>Unlikely</a:t>
            </a:r>
            <a:r>
              <a:rPr lang="en-AU" dirty="0"/>
              <a:t>: Unexpected but there is a slight possibility</a:t>
            </a:r>
            <a:endParaRPr lang="en-GB" dirty="0"/>
          </a:p>
          <a:p>
            <a:pPr lvl="0"/>
            <a:r>
              <a:rPr lang="en-AU" b="1" dirty="0"/>
              <a:t>Possible</a:t>
            </a:r>
            <a:r>
              <a:rPr lang="en-AU" dirty="0"/>
              <a:t>:</a:t>
            </a:r>
            <a:r>
              <a:rPr lang="en-AU" b="1" dirty="0"/>
              <a:t> </a:t>
            </a:r>
            <a:r>
              <a:rPr lang="en-AU" dirty="0"/>
              <a:t>There is a chance of it occurring and similar incidents have occurred in the past</a:t>
            </a:r>
            <a:endParaRPr lang="en-GB" dirty="0"/>
          </a:p>
          <a:p>
            <a:pPr lvl="0"/>
            <a:r>
              <a:rPr lang="en-AU" b="1" dirty="0"/>
              <a:t>Likely</a:t>
            </a:r>
            <a:r>
              <a:rPr lang="en-AU" dirty="0"/>
              <a:t>: A strong possibility that it will occur in some form</a:t>
            </a:r>
            <a:endParaRPr lang="en-GB" dirty="0"/>
          </a:p>
          <a:p>
            <a:pPr lvl="0"/>
            <a:r>
              <a:rPr lang="en-AU" b="1" dirty="0"/>
              <a:t>Certainty: </a:t>
            </a:r>
            <a:r>
              <a:rPr lang="en-AU" dirty="0"/>
              <a:t>Expected to occur due to past events and is planned around.</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63888" y="5297351"/>
            <a:ext cx="2808312" cy="1579676"/>
          </a:xfrm>
          <a:prstGeom prst="rect">
            <a:avLst/>
          </a:prstGeom>
        </p:spPr>
      </p:pic>
    </p:spTree>
    <p:extLst>
      <p:ext uri="{BB962C8B-B14F-4D97-AF65-F5344CB8AC3E}">
        <p14:creationId xmlns:p14="http://schemas.microsoft.com/office/powerpoint/2010/main" val="333753748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Assessing risks</a:t>
            </a:r>
            <a:endParaRPr lang="en-GB" dirty="0"/>
          </a:p>
        </p:txBody>
      </p:sp>
      <p:sp>
        <p:nvSpPr>
          <p:cNvPr id="3" name="Content Placeholder 2"/>
          <p:cNvSpPr>
            <a:spLocks noGrp="1"/>
          </p:cNvSpPr>
          <p:nvPr>
            <p:ph idx="1"/>
          </p:nvPr>
        </p:nvSpPr>
        <p:spPr/>
        <p:txBody>
          <a:bodyPr/>
          <a:lstStyle/>
          <a:p>
            <a:pPr marL="0" indent="0">
              <a:buNone/>
            </a:pPr>
            <a:r>
              <a:rPr lang="en-AU" b="1" dirty="0"/>
              <a:t>Types of impacts may include:</a:t>
            </a:r>
            <a:endParaRPr lang="en-GB" b="1" dirty="0"/>
          </a:p>
          <a:p>
            <a:pPr lvl="0"/>
            <a:r>
              <a:rPr lang="en-AU" dirty="0"/>
              <a:t>Damage to reputation</a:t>
            </a:r>
            <a:endParaRPr lang="en-GB" dirty="0"/>
          </a:p>
          <a:p>
            <a:pPr lvl="0"/>
            <a:r>
              <a:rPr lang="en-AU" dirty="0"/>
              <a:t>Loss of business from clients </a:t>
            </a:r>
            <a:endParaRPr lang="en-GB" dirty="0"/>
          </a:p>
          <a:p>
            <a:pPr lvl="0"/>
            <a:r>
              <a:rPr lang="en-AU" dirty="0"/>
              <a:t>Physical or emotional harm to employees and clients</a:t>
            </a:r>
            <a:endParaRPr lang="en-GB" dirty="0"/>
          </a:p>
          <a:p>
            <a:pPr lvl="0"/>
            <a:r>
              <a:rPr lang="en-AU" dirty="0"/>
              <a:t>Damage to equipment, facilities or premises.</a:t>
            </a:r>
            <a:endParaRPr lang="en-GB" dirty="0"/>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411760" y="4259760"/>
            <a:ext cx="4162592" cy="2603996"/>
          </a:xfrm>
          <a:prstGeom prst="rect">
            <a:avLst/>
          </a:prstGeom>
          <a:ln>
            <a:noFill/>
          </a:ln>
          <a:effectLst>
            <a:softEdge rad="112500"/>
          </a:effectLst>
        </p:spPr>
      </p:pic>
    </p:spTree>
    <p:extLst>
      <p:ext uri="{BB962C8B-B14F-4D97-AF65-F5344CB8AC3E}">
        <p14:creationId xmlns:p14="http://schemas.microsoft.com/office/powerpoint/2010/main" val="3528257537"/>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Prioritising risks</a:t>
            </a:r>
            <a:endParaRPr lang="en-GB" dirty="0"/>
          </a:p>
        </p:txBody>
      </p:sp>
      <p:sp>
        <p:nvSpPr>
          <p:cNvPr id="3" name="Content Placeholder 2"/>
          <p:cNvSpPr>
            <a:spLocks noGrp="1"/>
          </p:cNvSpPr>
          <p:nvPr>
            <p:ph idx="1"/>
          </p:nvPr>
        </p:nvSpPr>
        <p:spPr/>
        <p:txBody>
          <a:bodyPr/>
          <a:lstStyle/>
          <a:p>
            <a:pPr marL="0" indent="0">
              <a:buNone/>
            </a:pPr>
            <a:r>
              <a:rPr lang="en-AU" dirty="0"/>
              <a:t>One method of prioritising risks is a probability-impact matrix (or PIM). </a:t>
            </a:r>
            <a:endParaRPr lang="en-GB" dirty="0"/>
          </a:p>
        </p:txBody>
      </p:sp>
      <p:graphicFrame>
        <p:nvGraphicFramePr>
          <p:cNvPr id="4" name="Table 3"/>
          <p:cNvGraphicFramePr>
            <a:graphicFrameLocks noGrp="1"/>
          </p:cNvGraphicFramePr>
          <p:nvPr>
            <p:extLst>
              <p:ext uri="{D42A27DB-BD31-4B8C-83A1-F6EECF244321}">
                <p14:modId xmlns:p14="http://schemas.microsoft.com/office/powerpoint/2010/main" val="1907196689"/>
              </p:ext>
            </p:extLst>
          </p:nvPr>
        </p:nvGraphicFramePr>
        <p:xfrm>
          <a:off x="467544" y="2852936"/>
          <a:ext cx="8136904" cy="2680716"/>
        </p:xfrm>
        <a:graphic>
          <a:graphicData uri="http://schemas.openxmlformats.org/drawingml/2006/table">
            <a:tbl>
              <a:tblPr firstRow="1" firstCol="1" bandRow="1">
                <a:tableStyleId>{5C22544A-7EE6-4342-B048-85BDC9FD1C3A}</a:tableStyleId>
              </a:tblPr>
              <a:tblGrid>
                <a:gridCol w="1626660"/>
                <a:gridCol w="1627561"/>
                <a:gridCol w="1627561"/>
                <a:gridCol w="1627561"/>
                <a:gridCol w="1627561"/>
              </a:tblGrid>
              <a:tr h="0">
                <a:tc>
                  <a:txBody>
                    <a:bodyPr/>
                    <a:lstStyle/>
                    <a:p>
                      <a:pPr>
                        <a:lnSpc>
                          <a:spcPct val="115000"/>
                        </a:lnSpc>
                        <a:spcBef>
                          <a:spcPts val="600"/>
                        </a:spcBef>
                        <a:spcAft>
                          <a:spcPts val="600"/>
                        </a:spcAft>
                      </a:pPr>
                      <a:r>
                        <a:rPr lang="en-AU" sz="2000" dirty="0">
                          <a:solidFill>
                            <a:sysClr val="windowText" lastClr="000000"/>
                          </a:solidFill>
                          <a:effectLst/>
                        </a:rPr>
                        <a:t> </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a:solidFill>
                            <a:sysClr val="windowText" lastClr="000000"/>
                          </a:solidFill>
                          <a:effectLst/>
                        </a:rPr>
                        <a:t>Minor (0.2)</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dirty="0">
                          <a:solidFill>
                            <a:sysClr val="windowText" lastClr="000000"/>
                          </a:solidFill>
                          <a:effectLst/>
                        </a:rPr>
                        <a:t>Moderate (0.4)</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a:solidFill>
                            <a:sysClr val="windowText" lastClr="000000"/>
                          </a:solidFill>
                          <a:effectLst/>
                        </a:rPr>
                        <a:t>Major (0.6)</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a:txBody>
                    <a:bodyPr/>
                    <a:lstStyle/>
                    <a:p>
                      <a:pPr>
                        <a:lnSpc>
                          <a:spcPct val="115000"/>
                        </a:lnSpc>
                        <a:spcBef>
                          <a:spcPts val="600"/>
                        </a:spcBef>
                        <a:spcAft>
                          <a:spcPts val="600"/>
                        </a:spcAft>
                      </a:pPr>
                      <a:r>
                        <a:rPr lang="en-AU" sz="2000" dirty="0">
                          <a:solidFill>
                            <a:sysClr val="windowText" lastClr="000000"/>
                          </a:solidFill>
                          <a:effectLst/>
                        </a:rPr>
                        <a:t>Catastrophic (0.8)</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r>
              <a:tr h="0">
                <a:tc>
                  <a:txBody>
                    <a:bodyPr/>
                    <a:lstStyle/>
                    <a:p>
                      <a:pPr>
                        <a:lnSpc>
                          <a:spcPct val="115000"/>
                        </a:lnSpc>
                        <a:spcBef>
                          <a:spcPts val="600"/>
                        </a:spcBef>
                        <a:spcAft>
                          <a:spcPts val="600"/>
                        </a:spcAft>
                      </a:pPr>
                      <a:r>
                        <a:rPr lang="en-AU" sz="2000" dirty="0">
                          <a:solidFill>
                            <a:sysClr val="windowText" lastClr="000000"/>
                          </a:solidFill>
                          <a:effectLst/>
                        </a:rPr>
                        <a:t>Highly likely (0.9)</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nSpc>
                          <a:spcPct val="115000"/>
                        </a:lnSpc>
                        <a:spcBef>
                          <a:spcPts val="600"/>
                        </a:spcBef>
                        <a:spcAft>
                          <a:spcPts val="600"/>
                        </a:spcAft>
                      </a:pPr>
                      <a:r>
                        <a:rPr lang="en-AU" sz="2000">
                          <a:solidFill>
                            <a:sysClr val="windowText" lastClr="000000"/>
                          </a:solidFill>
                          <a:effectLst/>
                        </a:rPr>
                        <a:t>0.18</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0.36</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0.54</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0.72</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nSpc>
                          <a:spcPct val="115000"/>
                        </a:lnSpc>
                        <a:spcBef>
                          <a:spcPts val="600"/>
                        </a:spcBef>
                        <a:spcAft>
                          <a:spcPts val="600"/>
                        </a:spcAft>
                      </a:pPr>
                      <a:r>
                        <a:rPr lang="en-AU" sz="2000">
                          <a:solidFill>
                            <a:sysClr val="windowText" lastClr="000000"/>
                          </a:solidFill>
                          <a:effectLst/>
                        </a:rPr>
                        <a:t>Unlikely (0.7)</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nSpc>
                          <a:spcPct val="115000"/>
                        </a:lnSpc>
                        <a:spcBef>
                          <a:spcPts val="600"/>
                        </a:spcBef>
                        <a:spcAft>
                          <a:spcPts val="600"/>
                        </a:spcAft>
                      </a:pPr>
                      <a:r>
                        <a:rPr lang="en-AU" sz="2000">
                          <a:solidFill>
                            <a:sysClr val="windowText" lastClr="000000"/>
                          </a:solidFill>
                          <a:effectLst/>
                        </a:rPr>
                        <a:t>0.14</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0.28</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0.42</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0.56</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nSpc>
                          <a:spcPct val="115000"/>
                        </a:lnSpc>
                        <a:spcBef>
                          <a:spcPts val="600"/>
                        </a:spcBef>
                        <a:spcAft>
                          <a:spcPts val="600"/>
                        </a:spcAft>
                      </a:pPr>
                      <a:r>
                        <a:rPr lang="en-AU" sz="2000">
                          <a:solidFill>
                            <a:sysClr val="windowText" lastClr="000000"/>
                          </a:solidFill>
                          <a:effectLst/>
                        </a:rPr>
                        <a:t>Possible (0.5)</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nSpc>
                          <a:spcPct val="115000"/>
                        </a:lnSpc>
                        <a:spcBef>
                          <a:spcPts val="600"/>
                        </a:spcBef>
                        <a:spcAft>
                          <a:spcPts val="600"/>
                        </a:spcAft>
                      </a:pPr>
                      <a:r>
                        <a:rPr lang="en-AU" sz="2000">
                          <a:solidFill>
                            <a:sysClr val="windowText" lastClr="000000"/>
                          </a:solidFill>
                          <a:effectLst/>
                        </a:rPr>
                        <a:t>0.1</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0.2</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dirty="0">
                          <a:solidFill>
                            <a:sysClr val="windowText" lastClr="000000"/>
                          </a:solidFill>
                          <a:effectLst/>
                        </a:rPr>
                        <a:t>0.3</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0.4</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nSpc>
                          <a:spcPct val="115000"/>
                        </a:lnSpc>
                        <a:spcBef>
                          <a:spcPts val="600"/>
                        </a:spcBef>
                        <a:spcAft>
                          <a:spcPts val="600"/>
                        </a:spcAft>
                      </a:pPr>
                      <a:r>
                        <a:rPr lang="en-AU" sz="2000">
                          <a:solidFill>
                            <a:sysClr val="windowText" lastClr="000000"/>
                          </a:solidFill>
                          <a:effectLst/>
                        </a:rPr>
                        <a:t>Likely (0.3)</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nSpc>
                          <a:spcPct val="115000"/>
                        </a:lnSpc>
                        <a:spcBef>
                          <a:spcPts val="600"/>
                        </a:spcBef>
                        <a:spcAft>
                          <a:spcPts val="600"/>
                        </a:spcAft>
                      </a:pPr>
                      <a:r>
                        <a:rPr lang="en-AU" sz="2000">
                          <a:solidFill>
                            <a:sysClr val="windowText" lastClr="000000"/>
                          </a:solidFill>
                          <a:effectLst/>
                        </a:rPr>
                        <a:t>0.6</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0.12</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0.18</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0.24</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r h="0">
                <a:tc>
                  <a:txBody>
                    <a:bodyPr/>
                    <a:lstStyle/>
                    <a:p>
                      <a:pPr>
                        <a:lnSpc>
                          <a:spcPct val="115000"/>
                        </a:lnSpc>
                        <a:spcBef>
                          <a:spcPts val="600"/>
                        </a:spcBef>
                        <a:spcAft>
                          <a:spcPts val="600"/>
                        </a:spcAft>
                      </a:pPr>
                      <a:r>
                        <a:rPr lang="en-AU" sz="2000" dirty="0">
                          <a:solidFill>
                            <a:sysClr val="windowText" lastClr="000000"/>
                          </a:solidFill>
                          <a:effectLst/>
                        </a:rPr>
                        <a:t>Certainly (0.1)</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nSpc>
                          <a:spcPct val="115000"/>
                        </a:lnSpc>
                        <a:spcBef>
                          <a:spcPts val="600"/>
                        </a:spcBef>
                        <a:spcAft>
                          <a:spcPts val="600"/>
                        </a:spcAft>
                      </a:pPr>
                      <a:r>
                        <a:rPr lang="en-AU" sz="2000">
                          <a:solidFill>
                            <a:sysClr val="windowText" lastClr="000000"/>
                          </a:solidFill>
                          <a:effectLst/>
                        </a:rPr>
                        <a:t>0.2</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0.4</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a:solidFill>
                            <a:sysClr val="windowText" lastClr="000000"/>
                          </a:solidFill>
                          <a:effectLst/>
                        </a:rPr>
                        <a:t>0.6</a:t>
                      </a:r>
                      <a:endParaRPr lang="en-GB" sz="200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nSpc>
                          <a:spcPct val="115000"/>
                        </a:lnSpc>
                        <a:spcBef>
                          <a:spcPts val="600"/>
                        </a:spcBef>
                        <a:spcAft>
                          <a:spcPts val="600"/>
                        </a:spcAft>
                      </a:pPr>
                      <a:r>
                        <a:rPr lang="en-AU" sz="2000" dirty="0">
                          <a:solidFill>
                            <a:sysClr val="windowText" lastClr="000000"/>
                          </a:solidFill>
                          <a:effectLst/>
                        </a:rPr>
                        <a:t>0.8</a:t>
                      </a:r>
                      <a:endParaRPr lang="en-GB" sz="2000" dirty="0">
                        <a:solidFill>
                          <a:sysClr val="windowText" lastClr="000000"/>
                        </a:solidFill>
                        <a:effectLst/>
                        <a:latin typeface="Calibri"/>
                        <a:ea typeface="Calibri"/>
                        <a:cs typeface="Times New Roman"/>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Tree>
    <p:extLst>
      <p:ext uri="{BB962C8B-B14F-4D97-AF65-F5344CB8AC3E}">
        <p14:creationId xmlns:p14="http://schemas.microsoft.com/office/powerpoint/2010/main" val="2111275923"/>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2G</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noFill/>
          <a:ln w="9525">
            <a:noFill/>
            <a:miter lim="800000"/>
            <a:headEnd/>
            <a:tailEnd/>
          </a:ln>
        </p:spPr>
      </p:pic>
    </p:spTree>
    <p:extLst>
      <p:ext uri="{BB962C8B-B14F-4D97-AF65-F5344CB8AC3E}">
        <p14:creationId xmlns:p14="http://schemas.microsoft.com/office/powerpoint/2010/main" val="703707548"/>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7155"/>
            <a:ext cx="4391325" cy="4390845"/>
          </a:xfrm>
          <a:prstGeom prst="rect">
            <a:avLst/>
          </a:prstGeom>
        </p:spPr>
      </p:pic>
      <p:sp>
        <p:nvSpPr>
          <p:cNvPr id="5" name="Title 3"/>
          <p:cNvSpPr>
            <a:spLocks noGrp="1"/>
          </p:cNvSpPr>
          <p:nvPr>
            <p:ph type="title"/>
          </p:nvPr>
        </p:nvSpPr>
        <p:spPr/>
        <p:txBody>
          <a:bodyPr>
            <a:normAutofit/>
          </a:bodyPr>
          <a:lstStyle/>
          <a:p>
            <a:r>
              <a:rPr lang="en-AU" dirty="0" smtClean="0">
                <a:solidFill>
                  <a:srgbClr val="FF0000"/>
                </a:solidFill>
                <a:latin typeface="Calibri" pitchFamily="34" charset="0"/>
                <a:ea typeface="Calibri" pitchFamily="34" charset="0"/>
                <a:cs typeface="Times New Roman" pitchFamily="18" charset="0"/>
              </a:rPr>
              <a:t>Develop a business plan</a:t>
            </a:r>
          </a:p>
        </p:txBody>
      </p:sp>
      <p:sp>
        <p:nvSpPr>
          <p:cNvPr id="6" name="TextBox 5"/>
          <p:cNvSpPr txBox="1"/>
          <p:nvPr/>
        </p:nvSpPr>
        <p:spPr>
          <a:xfrm>
            <a:off x="4427984" y="2636912"/>
            <a:ext cx="4104456" cy="2246769"/>
          </a:xfrm>
          <a:prstGeom prst="rect">
            <a:avLst/>
          </a:prstGeom>
          <a:noFill/>
        </p:spPr>
        <p:txBody>
          <a:bodyPr wrap="square" rtlCol="0">
            <a:spAutoFit/>
          </a:bodyPr>
          <a:lstStyle/>
          <a:p>
            <a:r>
              <a:rPr lang="en-AU" sz="2800" b="1" dirty="0" smtClean="0"/>
              <a:t>2.8.</a:t>
            </a:r>
            <a:r>
              <a:rPr lang="en-AU" sz="2800" dirty="0" smtClean="0"/>
              <a:t> </a:t>
            </a:r>
            <a:r>
              <a:rPr lang="en-AU" sz="2800" dirty="0" smtClean="0"/>
              <a:t>Identify specialist services and sources of advice, where required, and cost in accordance with available resources</a:t>
            </a:r>
          </a:p>
        </p:txBody>
      </p:sp>
    </p:spTree>
    <p:extLst>
      <p:ext uri="{BB962C8B-B14F-4D97-AF65-F5344CB8AC3E}">
        <p14:creationId xmlns:p14="http://schemas.microsoft.com/office/powerpoint/2010/main" val="9157763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coach_time_out_800_wht.png"/>
          <p:cNvPicPr/>
          <p:nvPr/>
        </p:nvPicPr>
        <p:blipFill>
          <a:blip r:embed="rId3" cstate="print"/>
          <a:stretch>
            <a:fillRect/>
          </a:stretch>
        </p:blipFill>
        <p:spPr>
          <a:xfrm>
            <a:off x="6024577" y="1916832"/>
            <a:ext cx="3119423" cy="3744416"/>
          </a:xfrm>
          <a:prstGeom prst="rect">
            <a:avLst/>
          </a:prstGeom>
        </p:spPr>
      </p:pic>
      <p:sp>
        <p:nvSpPr>
          <p:cNvPr id="5" name="Title 3"/>
          <p:cNvSpPr>
            <a:spLocks noGrp="1"/>
          </p:cNvSpPr>
          <p:nvPr>
            <p:ph type="title"/>
          </p:nvPr>
        </p:nvSpPr>
        <p:spPr/>
        <p:txBody>
          <a:bodyPr>
            <a:normAutofit/>
          </a:bodyPr>
          <a:lstStyle/>
          <a:p>
            <a:r>
              <a:rPr lang="en-AU" dirty="0" smtClean="0"/>
              <a:t>Specialist Services</a:t>
            </a:r>
          </a:p>
        </p:txBody>
      </p:sp>
      <p:sp>
        <p:nvSpPr>
          <p:cNvPr id="4" name="Content Placeholder 3"/>
          <p:cNvSpPr>
            <a:spLocks noGrp="1"/>
          </p:cNvSpPr>
          <p:nvPr>
            <p:ph idx="1"/>
          </p:nvPr>
        </p:nvSpPr>
        <p:spPr/>
        <p:txBody>
          <a:bodyPr>
            <a:normAutofit lnSpcReduction="10000"/>
          </a:bodyPr>
          <a:lstStyle/>
          <a:p>
            <a:pPr marL="0" indent="0">
              <a:buNone/>
            </a:pPr>
            <a:r>
              <a:rPr lang="en-AU" sz="2800" b="1" dirty="0" smtClean="0"/>
              <a:t>Specialist services may include:</a:t>
            </a:r>
          </a:p>
          <a:p>
            <a:r>
              <a:rPr lang="en-AU" sz="2800" dirty="0" smtClean="0"/>
              <a:t>Accountants</a:t>
            </a:r>
            <a:endParaRPr lang="en-GB" sz="2800" dirty="0" smtClean="0"/>
          </a:p>
          <a:p>
            <a:r>
              <a:rPr lang="en-AU" sz="2800" dirty="0" smtClean="0"/>
              <a:t>Business advisors and consultants</a:t>
            </a:r>
            <a:endParaRPr lang="en-GB" sz="2800" dirty="0" smtClean="0"/>
          </a:p>
          <a:p>
            <a:r>
              <a:rPr lang="en-AU" sz="2800" dirty="0" smtClean="0"/>
              <a:t>Business brokers</a:t>
            </a:r>
            <a:endParaRPr lang="en-GB" sz="2800" dirty="0" smtClean="0"/>
          </a:p>
          <a:p>
            <a:r>
              <a:rPr lang="en-AU" sz="2800" dirty="0" smtClean="0"/>
              <a:t>Contractors</a:t>
            </a:r>
            <a:endParaRPr lang="en-GB" sz="2800" dirty="0" smtClean="0"/>
          </a:p>
          <a:p>
            <a:r>
              <a:rPr lang="en-AU" sz="2800" dirty="0" smtClean="0"/>
              <a:t>Government agencies</a:t>
            </a:r>
            <a:endParaRPr lang="en-GB" sz="2800" dirty="0" smtClean="0"/>
          </a:p>
          <a:p>
            <a:r>
              <a:rPr lang="en-AU" sz="2800" dirty="0" smtClean="0"/>
              <a:t>Industry/trade associations</a:t>
            </a:r>
            <a:endParaRPr lang="en-GB" sz="2800" dirty="0" smtClean="0"/>
          </a:p>
          <a:p>
            <a:r>
              <a:rPr lang="en-AU" sz="2800" dirty="0" smtClean="0"/>
              <a:t>Lawyers and providers of legal advice</a:t>
            </a:r>
            <a:endParaRPr lang="en-GB" sz="2800" dirty="0" smtClean="0"/>
          </a:p>
          <a:p>
            <a:r>
              <a:rPr lang="en-AU" sz="2800" dirty="0" smtClean="0"/>
              <a:t>Mentors.</a:t>
            </a:r>
            <a:endParaRPr lang="en-GB" sz="2800" dirty="0" smtClean="0"/>
          </a:p>
          <a:p>
            <a:endParaRPr lang="en-GB" dirty="0"/>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2H</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extLst>
      <p:ext uri="{BB962C8B-B14F-4D97-AF65-F5344CB8AC3E}">
        <p14:creationId xmlns:p14="http://schemas.microsoft.com/office/powerpoint/2010/main" val="110795788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7155"/>
            <a:ext cx="4391325" cy="4390845"/>
          </a:xfrm>
          <a:prstGeom prst="rect">
            <a:avLst/>
          </a:prstGeom>
        </p:spPr>
      </p:pic>
      <p:sp>
        <p:nvSpPr>
          <p:cNvPr id="5" name="Title 3"/>
          <p:cNvSpPr>
            <a:spLocks noGrp="1"/>
          </p:cNvSpPr>
          <p:nvPr>
            <p:ph type="title"/>
          </p:nvPr>
        </p:nvSpPr>
        <p:spPr/>
        <p:txBody>
          <a:bodyPr>
            <a:normAutofit fontScale="90000"/>
          </a:bodyPr>
          <a:lstStyle/>
          <a:p>
            <a:r>
              <a:rPr lang="en-AU" dirty="0" smtClean="0">
                <a:solidFill>
                  <a:srgbClr val="FF0000"/>
                </a:solidFill>
                <a:latin typeface="Calibri" pitchFamily="34" charset="0"/>
                <a:ea typeface="Calibri" pitchFamily="34" charset="0"/>
                <a:cs typeface="Times New Roman" pitchFamily="18" charset="0"/>
              </a:rPr>
              <a:t>Develop strategies for minimising risks</a:t>
            </a:r>
          </a:p>
        </p:txBody>
      </p:sp>
      <p:sp>
        <p:nvSpPr>
          <p:cNvPr id="6" name="TextBox 5"/>
          <p:cNvSpPr txBox="1"/>
          <p:nvPr/>
        </p:nvSpPr>
        <p:spPr>
          <a:xfrm>
            <a:off x="4716016" y="2564904"/>
            <a:ext cx="4104456" cy="2677656"/>
          </a:xfrm>
          <a:prstGeom prst="rect">
            <a:avLst/>
          </a:prstGeom>
          <a:noFill/>
        </p:spPr>
        <p:txBody>
          <a:bodyPr wrap="square" rtlCol="0">
            <a:spAutoFit/>
          </a:bodyPr>
          <a:lstStyle/>
          <a:p>
            <a:r>
              <a:rPr lang="en-AU" sz="2800" b="1" dirty="0" smtClean="0"/>
              <a:t>3.1. </a:t>
            </a:r>
            <a:r>
              <a:rPr lang="en-AU" sz="2800" dirty="0" smtClean="0"/>
              <a:t>Identify specific interests and objectives of relevant people and seek and confirm their support of planned business direction</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reading_a_book_PA_500_wht.gif"/>
          <p:cNvPicPr>
            <a:picLocks noChangeAspect="1"/>
          </p:cNvPicPr>
          <p:nvPr/>
        </p:nvPicPr>
        <p:blipFill>
          <a:blip r:embed="rId3" cstate="print"/>
          <a:stretch>
            <a:fillRect/>
          </a:stretch>
        </p:blipFill>
        <p:spPr>
          <a:xfrm>
            <a:off x="2555776" y="3212976"/>
            <a:ext cx="4762500" cy="3124200"/>
          </a:xfrm>
          <a:prstGeom prst="rect">
            <a:avLst/>
          </a:prstGeom>
        </p:spPr>
      </p:pic>
      <p:sp>
        <p:nvSpPr>
          <p:cNvPr id="5" name="Title 3"/>
          <p:cNvSpPr>
            <a:spLocks noGrp="1"/>
          </p:cNvSpPr>
          <p:nvPr>
            <p:ph type="title"/>
          </p:nvPr>
        </p:nvSpPr>
        <p:spPr/>
        <p:txBody>
          <a:bodyPr>
            <a:normAutofit/>
          </a:bodyPr>
          <a:lstStyle/>
          <a:p>
            <a:r>
              <a:rPr lang="en-AU" dirty="0" smtClean="0">
                <a:latin typeface="Calibri" pitchFamily="34" charset="0"/>
                <a:ea typeface="Calibri" pitchFamily="34" charset="0"/>
                <a:cs typeface="Times New Roman" pitchFamily="18" charset="0"/>
              </a:rPr>
              <a:t>M</a:t>
            </a:r>
            <a:r>
              <a:rPr lang="en-AU" dirty="0" smtClean="0">
                <a:solidFill>
                  <a:srgbClr val="FF0000"/>
                </a:solidFill>
                <a:latin typeface="Calibri" pitchFamily="34" charset="0"/>
                <a:ea typeface="Calibri" pitchFamily="34" charset="0"/>
                <a:cs typeface="Times New Roman" pitchFamily="18" charset="0"/>
              </a:rPr>
              <a:t>inimising </a:t>
            </a:r>
            <a:r>
              <a:rPr lang="en-AU" dirty="0" smtClean="0">
                <a:latin typeface="Calibri" pitchFamily="34" charset="0"/>
                <a:ea typeface="Calibri" pitchFamily="34" charset="0"/>
                <a:cs typeface="Times New Roman" pitchFamily="18" charset="0"/>
              </a:rPr>
              <a:t>R</a:t>
            </a:r>
            <a:r>
              <a:rPr lang="en-AU" dirty="0" smtClean="0">
                <a:solidFill>
                  <a:srgbClr val="FF0000"/>
                </a:solidFill>
                <a:latin typeface="Calibri" pitchFamily="34" charset="0"/>
                <a:ea typeface="Calibri" pitchFamily="34" charset="0"/>
                <a:cs typeface="Times New Roman" pitchFamily="18" charset="0"/>
              </a:rPr>
              <a:t>isks</a:t>
            </a:r>
          </a:p>
        </p:txBody>
      </p:sp>
      <p:sp>
        <p:nvSpPr>
          <p:cNvPr id="7" name="Content Placeholder 6"/>
          <p:cNvSpPr>
            <a:spLocks noGrp="1"/>
          </p:cNvSpPr>
          <p:nvPr>
            <p:ph idx="1"/>
          </p:nvPr>
        </p:nvSpPr>
        <p:spPr/>
        <p:txBody>
          <a:bodyPr/>
          <a:lstStyle/>
          <a:p>
            <a:pPr marL="0" indent="0">
              <a:buNone/>
            </a:pPr>
            <a:r>
              <a:rPr lang="en-AU" dirty="0" smtClean="0"/>
              <a:t>You can minimise risks by identifying interests </a:t>
            </a:r>
            <a:r>
              <a:rPr lang="en-AU" dirty="0" smtClean="0"/>
              <a:t>and objectives of relevant </a:t>
            </a:r>
            <a:r>
              <a:rPr lang="en-AU" dirty="0" smtClean="0"/>
              <a:t>people.</a:t>
            </a:r>
            <a:endParaRPr lang="en-AU" dirty="0" smtClean="0"/>
          </a:p>
          <a:p>
            <a:pPr>
              <a:buNone/>
            </a:pPr>
            <a:endParaRPr lang="en-GB" dirty="0"/>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3A</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Fotolia_5090081_XS.jpg"/>
          <p:cNvPicPr/>
          <p:nvPr/>
        </p:nvPicPr>
        <p:blipFill>
          <a:blip r:embed="rId3" cstate="print"/>
          <a:stretch>
            <a:fillRect/>
          </a:stretch>
        </p:blipFill>
        <p:spPr>
          <a:xfrm>
            <a:off x="0" y="2467155"/>
            <a:ext cx="4391325" cy="4390845"/>
          </a:xfrm>
          <a:prstGeom prst="rect">
            <a:avLst/>
          </a:prstGeom>
        </p:spPr>
      </p:pic>
      <p:sp>
        <p:nvSpPr>
          <p:cNvPr id="5" name="Title 3"/>
          <p:cNvSpPr>
            <a:spLocks noGrp="1"/>
          </p:cNvSpPr>
          <p:nvPr>
            <p:ph type="title"/>
          </p:nvPr>
        </p:nvSpPr>
        <p:spPr/>
        <p:txBody>
          <a:bodyPr>
            <a:normAutofit fontScale="90000"/>
          </a:bodyPr>
          <a:lstStyle/>
          <a:p>
            <a:r>
              <a:rPr lang="en-AU" dirty="0" smtClean="0">
                <a:solidFill>
                  <a:srgbClr val="FF0000"/>
                </a:solidFill>
                <a:latin typeface="Calibri" pitchFamily="34" charset="0"/>
                <a:ea typeface="Calibri" pitchFamily="34" charset="0"/>
                <a:cs typeface="Times New Roman" pitchFamily="18" charset="0"/>
              </a:rPr>
              <a:t>Develop strategies for minimising risks</a:t>
            </a:r>
          </a:p>
        </p:txBody>
      </p:sp>
      <p:sp>
        <p:nvSpPr>
          <p:cNvPr id="6" name="TextBox 5"/>
          <p:cNvSpPr txBox="1"/>
          <p:nvPr/>
        </p:nvSpPr>
        <p:spPr>
          <a:xfrm>
            <a:off x="4355976" y="2492896"/>
            <a:ext cx="4464496" cy="2246769"/>
          </a:xfrm>
          <a:prstGeom prst="rect">
            <a:avLst/>
          </a:prstGeom>
          <a:noFill/>
        </p:spPr>
        <p:txBody>
          <a:bodyPr wrap="square" rtlCol="0">
            <a:spAutoFit/>
          </a:bodyPr>
          <a:lstStyle/>
          <a:p>
            <a:r>
              <a:rPr lang="en-AU" sz="2800" b="1" dirty="0" smtClean="0"/>
              <a:t>3.2. </a:t>
            </a:r>
            <a:r>
              <a:rPr lang="en-AU" sz="2800" dirty="0" smtClean="0"/>
              <a:t>Identify and develop risk management strategies according to business goals and objectives, and relevant legal requirements</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dirty="0" smtClean="0"/>
              <a:t>Risk </a:t>
            </a:r>
            <a:r>
              <a:rPr lang="en-GB" dirty="0" smtClean="0"/>
              <a:t>management strategies</a:t>
            </a:r>
            <a:endParaRPr lang="en-GB" dirty="0"/>
          </a:p>
        </p:txBody>
      </p:sp>
      <p:sp>
        <p:nvSpPr>
          <p:cNvPr id="5" name="Content Placeholder 4"/>
          <p:cNvSpPr>
            <a:spLocks noGrp="1"/>
          </p:cNvSpPr>
          <p:nvPr>
            <p:ph idx="1"/>
          </p:nvPr>
        </p:nvSpPr>
        <p:spPr/>
        <p:txBody>
          <a:bodyPr>
            <a:normAutofit/>
          </a:bodyPr>
          <a:lstStyle/>
          <a:p>
            <a:pPr marL="0" indent="0">
              <a:buNone/>
            </a:pPr>
            <a:r>
              <a:rPr lang="en-AU" sz="2800" b="1" dirty="0" smtClean="0"/>
              <a:t>Risk management strategies may include:</a:t>
            </a:r>
            <a:endParaRPr lang="en-AU" sz="2800" b="1" dirty="0" smtClean="0"/>
          </a:p>
          <a:p>
            <a:r>
              <a:rPr lang="en-AU" sz="2800" dirty="0" smtClean="0"/>
              <a:t>Breach of contract</a:t>
            </a:r>
            <a:endParaRPr lang="en-GB" sz="2800" dirty="0" smtClean="0"/>
          </a:p>
          <a:p>
            <a:r>
              <a:rPr lang="en-AU" sz="2800" dirty="0" smtClean="0"/>
              <a:t>Knowledge management</a:t>
            </a:r>
            <a:endParaRPr lang="en-GB" sz="2800" dirty="0" smtClean="0"/>
          </a:p>
          <a:p>
            <a:r>
              <a:rPr lang="en-AU" sz="2800" dirty="0" smtClean="0"/>
              <a:t>Measures to manage risk</a:t>
            </a:r>
            <a:endParaRPr lang="en-GB" sz="2800" dirty="0" smtClean="0"/>
          </a:p>
          <a:p>
            <a:r>
              <a:rPr lang="en-AU" sz="2800" dirty="0" smtClean="0"/>
              <a:t>Security systems</a:t>
            </a:r>
            <a:endParaRPr lang="en-GB" sz="2800" dirty="0" smtClean="0"/>
          </a:p>
          <a:p>
            <a:r>
              <a:rPr lang="en-AU" sz="2800" dirty="0" smtClean="0"/>
              <a:t>Security of intellectual </a:t>
            </a:r>
            <a:r>
              <a:rPr lang="en-AU" sz="2800" dirty="0" smtClean="0"/>
              <a:t>property.</a:t>
            </a:r>
            <a:endParaRPr lang="en-GB" sz="2800" dirty="0" smtClean="0"/>
          </a:p>
          <a:p>
            <a:endParaRPr lang="en-GB" sz="2800" dirty="0"/>
          </a:p>
        </p:txBody>
      </p:sp>
      <p:pic>
        <p:nvPicPr>
          <p:cNvPr id="6" name="Picture 5" descr="balance_risk_reward.png"/>
          <p:cNvPicPr/>
          <p:nvPr/>
        </p:nvPicPr>
        <p:blipFill>
          <a:blip r:embed="rId2" cstate="print"/>
          <a:stretch>
            <a:fillRect/>
          </a:stretch>
        </p:blipFill>
        <p:spPr>
          <a:xfrm>
            <a:off x="5681889" y="2132856"/>
            <a:ext cx="3424913" cy="3384376"/>
          </a:xfrm>
          <a:prstGeom prst="rect">
            <a:avLst/>
          </a:prstGeom>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a:bodyPr>
          <a:lstStyle/>
          <a:p>
            <a:r>
              <a:rPr lang="en-AU" dirty="0" smtClean="0"/>
              <a:t>Risk management strategies</a:t>
            </a:r>
            <a:endParaRPr lang="en-AU" b="0" dirty="0" smtClean="0">
              <a:solidFill>
                <a:srgbClr val="FF0000"/>
              </a:solidFill>
              <a:latin typeface="Calibri" pitchFamily="34" charset="0"/>
              <a:ea typeface="Calibri" pitchFamily="34" charset="0"/>
              <a:cs typeface="Times New Roman" pitchFamily="18" charset="0"/>
            </a:endParaRPr>
          </a:p>
        </p:txBody>
      </p:sp>
      <p:sp>
        <p:nvSpPr>
          <p:cNvPr id="7" name="Content Placeholder 6"/>
          <p:cNvSpPr>
            <a:spLocks noGrp="1"/>
          </p:cNvSpPr>
          <p:nvPr>
            <p:ph idx="1"/>
          </p:nvPr>
        </p:nvSpPr>
        <p:spPr/>
        <p:txBody>
          <a:bodyPr/>
          <a:lstStyle/>
          <a:p>
            <a:pPr marL="0" indent="0">
              <a:buNone/>
            </a:pPr>
            <a:r>
              <a:rPr lang="en-AU" dirty="0" smtClean="0"/>
              <a:t>Risk management strategies should be used a</a:t>
            </a:r>
            <a:r>
              <a:rPr lang="en-AU" dirty="0" smtClean="0"/>
              <a:t>ccording </a:t>
            </a:r>
            <a:r>
              <a:rPr lang="en-AU" dirty="0" smtClean="0"/>
              <a:t>to business goals and </a:t>
            </a:r>
            <a:r>
              <a:rPr lang="en-AU" dirty="0" smtClean="0"/>
              <a:t>objectives.</a:t>
            </a:r>
            <a:endParaRPr lang="en-AU" dirty="0" smtClean="0"/>
          </a:p>
          <a:p>
            <a:endParaRPr lang="en-GB" dirty="0"/>
          </a:p>
        </p:txBody>
      </p:sp>
      <p:pic>
        <p:nvPicPr>
          <p:cNvPr id="4" name="Picture 3" descr="Fotolia_6503903_S.jpg"/>
          <p:cNvPicPr/>
          <p:nvPr/>
        </p:nvPicPr>
        <p:blipFill>
          <a:blip r:embed="rId3" cstate="print"/>
          <a:stretch>
            <a:fillRect/>
          </a:stretch>
        </p:blipFill>
        <p:spPr>
          <a:xfrm>
            <a:off x="4644008" y="2420888"/>
            <a:ext cx="3384376" cy="3573016"/>
          </a:xfrm>
          <a:prstGeom prst="rect">
            <a:avLst/>
          </a:prstGeom>
        </p:spPr>
      </p:pic>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failure_to_launch.png"/>
          <p:cNvPicPr>
            <a:picLocks noChangeAspect="1"/>
          </p:cNvPicPr>
          <p:nvPr/>
        </p:nvPicPr>
        <p:blipFill>
          <a:blip r:embed="rId2" cstate="print"/>
          <a:stretch>
            <a:fillRect/>
          </a:stretch>
        </p:blipFill>
        <p:spPr>
          <a:xfrm>
            <a:off x="2051720" y="3115114"/>
            <a:ext cx="5976664" cy="3742886"/>
          </a:xfrm>
          <a:prstGeom prst="rect">
            <a:avLst/>
          </a:prstGeom>
        </p:spPr>
      </p:pic>
      <p:sp>
        <p:nvSpPr>
          <p:cNvPr id="4" name="Title 3"/>
          <p:cNvSpPr>
            <a:spLocks noGrp="1"/>
          </p:cNvSpPr>
          <p:nvPr>
            <p:ph type="title"/>
          </p:nvPr>
        </p:nvSpPr>
        <p:spPr/>
        <p:txBody>
          <a:bodyPr>
            <a:normAutofit/>
          </a:bodyPr>
          <a:lstStyle/>
          <a:p>
            <a:r>
              <a:rPr lang="en-GB" dirty="0" smtClean="0"/>
              <a:t>Consequence</a:t>
            </a:r>
            <a:endParaRPr lang="en-GB" dirty="0"/>
          </a:p>
        </p:txBody>
      </p:sp>
      <p:sp>
        <p:nvSpPr>
          <p:cNvPr id="5" name="Content Placeholder 4"/>
          <p:cNvSpPr>
            <a:spLocks noGrp="1"/>
          </p:cNvSpPr>
          <p:nvPr>
            <p:ph idx="1"/>
          </p:nvPr>
        </p:nvSpPr>
        <p:spPr/>
        <p:txBody>
          <a:bodyPr/>
          <a:lstStyle/>
          <a:p>
            <a:pPr>
              <a:buNone/>
            </a:pPr>
            <a:r>
              <a:rPr lang="en-AU" dirty="0" smtClean="0"/>
              <a:t>	</a:t>
            </a:r>
            <a:r>
              <a:rPr lang="en-AU" sz="2800" dirty="0" smtClean="0"/>
              <a:t>Consequence represents the impact that a risk may have and is measured in degrees of severity, should the risk occur. </a:t>
            </a:r>
            <a:endParaRPr lang="en-GB" sz="2800" dirty="0" smtClean="0"/>
          </a:p>
          <a:p>
            <a:endParaRPr lang="en-GB" dirty="0"/>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External/strategic context of Risk</a:t>
            </a:r>
            <a:endParaRPr lang="en-GB" dirty="0"/>
          </a:p>
        </p:txBody>
      </p:sp>
      <p:sp>
        <p:nvSpPr>
          <p:cNvPr id="3" name="Content Placeholder 2"/>
          <p:cNvSpPr>
            <a:spLocks noGrp="1"/>
          </p:cNvSpPr>
          <p:nvPr>
            <p:ph idx="1"/>
          </p:nvPr>
        </p:nvSpPr>
        <p:spPr/>
        <p:txBody>
          <a:bodyPr/>
          <a:lstStyle/>
          <a:p>
            <a:pPr marL="0" indent="0">
              <a:buNone/>
            </a:pPr>
            <a:r>
              <a:rPr lang="en-AU" dirty="0" smtClean="0"/>
              <a:t>This </a:t>
            </a:r>
            <a:r>
              <a:rPr lang="en-AU" dirty="0" smtClean="0"/>
              <a:t>assessment involves understanding the legal, financial, political, environmental, safety and any other related context of </a:t>
            </a:r>
            <a:r>
              <a:rPr lang="en-AU" dirty="0" smtClean="0"/>
              <a:t>risk. </a:t>
            </a:r>
            <a:endParaRPr lang="en-GB" dirty="0" smtClean="0"/>
          </a:p>
          <a:p>
            <a:pPr>
              <a:buNone/>
            </a:pP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7864" y="3645024"/>
            <a:ext cx="2697088" cy="2697088"/>
          </a:xfrm>
          <a:prstGeom prst="rect">
            <a:avLst/>
          </a:prstGeom>
        </p:spPr>
      </p:pic>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3B</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3"/>
          <p:cNvSpPr>
            <a:spLocks noGrp="1"/>
          </p:cNvSpPr>
          <p:nvPr>
            <p:ph type="title"/>
          </p:nvPr>
        </p:nvSpPr>
        <p:spPr/>
        <p:txBody>
          <a:bodyPr>
            <a:normAutofit fontScale="90000"/>
          </a:bodyPr>
          <a:lstStyle/>
          <a:p>
            <a:r>
              <a:rPr lang="en-AU" dirty="0" smtClean="0">
                <a:solidFill>
                  <a:srgbClr val="FF0000"/>
                </a:solidFill>
                <a:latin typeface="Calibri" pitchFamily="34" charset="0"/>
                <a:ea typeface="Calibri" pitchFamily="34" charset="0"/>
                <a:cs typeface="Times New Roman" pitchFamily="18" charset="0"/>
              </a:rPr>
              <a:t>Develop strategies for minimising risks</a:t>
            </a:r>
          </a:p>
        </p:txBody>
      </p:sp>
      <p:sp>
        <p:nvSpPr>
          <p:cNvPr id="6" name="TextBox 5"/>
          <p:cNvSpPr txBox="1"/>
          <p:nvPr/>
        </p:nvSpPr>
        <p:spPr>
          <a:xfrm>
            <a:off x="4788024" y="2636912"/>
            <a:ext cx="3888432" cy="2246769"/>
          </a:xfrm>
          <a:prstGeom prst="rect">
            <a:avLst/>
          </a:prstGeom>
          <a:noFill/>
        </p:spPr>
        <p:txBody>
          <a:bodyPr wrap="square" rtlCol="0">
            <a:spAutoFit/>
          </a:bodyPr>
          <a:lstStyle/>
          <a:p>
            <a:r>
              <a:rPr lang="en-AU" sz="2800" b="1" dirty="0" smtClean="0"/>
              <a:t>3.3.</a:t>
            </a:r>
            <a:r>
              <a:rPr lang="en-AU" sz="2800" dirty="0" smtClean="0"/>
              <a:t> Develop a contingency plan to address possible areas of non-conformance with the plan</a:t>
            </a:r>
          </a:p>
        </p:txBody>
      </p:sp>
      <p:pic>
        <p:nvPicPr>
          <p:cNvPr id="4" name="Picture 3" descr="Fotolia_5090081_XS.jpg"/>
          <p:cNvPicPr/>
          <p:nvPr/>
        </p:nvPicPr>
        <p:blipFill>
          <a:blip r:embed="rId3" cstate="print"/>
          <a:stretch>
            <a:fillRect/>
          </a:stretch>
        </p:blipFill>
        <p:spPr>
          <a:xfrm>
            <a:off x="0" y="2467155"/>
            <a:ext cx="4391325" cy="4390845"/>
          </a:xfrm>
          <a:prstGeom prst="rect">
            <a:avLst/>
          </a:prstGeom>
        </p:spPr>
      </p:pic>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dirty="0" smtClean="0"/>
              <a:t>Contingency </a:t>
            </a:r>
            <a:r>
              <a:rPr lang="en-GB" dirty="0" smtClean="0"/>
              <a:t>plan</a:t>
            </a:r>
            <a:endParaRPr lang="en-GB" dirty="0"/>
          </a:p>
        </p:txBody>
      </p:sp>
      <p:sp>
        <p:nvSpPr>
          <p:cNvPr id="5" name="Content Placeholder 4"/>
          <p:cNvSpPr>
            <a:spLocks noGrp="1"/>
          </p:cNvSpPr>
          <p:nvPr>
            <p:ph idx="1"/>
          </p:nvPr>
        </p:nvSpPr>
        <p:spPr/>
        <p:txBody>
          <a:bodyPr/>
          <a:lstStyle/>
          <a:p>
            <a:pPr marL="0" indent="0">
              <a:buNone/>
            </a:pPr>
            <a:r>
              <a:rPr lang="en-AU" b="1" dirty="0" smtClean="0"/>
              <a:t>Contingency plans may include:</a:t>
            </a:r>
          </a:p>
          <a:p>
            <a:r>
              <a:rPr lang="en-AU" dirty="0" smtClean="0"/>
              <a:t>Disturbances </a:t>
            </a:r>
            <a:r>
              <a:rPr lang="en-AU" dirty="0" smtClean="0"/>
              <a:t>to cash flow, supply and/or distribution</a:t>
            </a:r>
            <a:endParaRPr lang="en-GB" dirty="0" smtClean="0"/>
          </a:p>
          <a:p>
            <a:r>
              <a:rPr lang="en-AU" dirty="0" smtClean="0"/>
              <a:t>Sickness or personal </a:t>
            </a:r>
            <a:r>
              <a:rPr lang="en-AU" dirty="0" smtClean="0"/>
              <a:t>considerations.</a:t>
            </a:r>
            <a:endParaRPr lang="en-GB" dirty="0" smtClean="0"/>
          </a:p>
          <a:p>
            <a:pPr>
              <a:buNone/>
            </a:pPr>
            <a:endParaRPr lang="en-GB" dirty="0"/>
          </a:p>
        </p:txBody>
      </p:sp>
      <p:pic>
        <p:nvPicPr>
          <p:cNvPr id="6" name="Picture 5" descr="backpacker_figure_800_wht.png"/>
          <p:cNvPicPr/>
          <p:nvPr/>
        </p:nvPicPr>
        <p:blipFill>
          <a:blip r:embed="rId2" cstate="print"/>
          <a:stretch>
            <a:fillRect/>
          </a:stretch>
        </p:blipFill>
        <p:spPr>
          <a:xfrm>
            <a:off x="3923928" y="3398808"/>
            <a:ext cx="2594754" cy="3459192"/>
          </a:xfrm>
          <a:prstGeom prst="rect">
            <a:avLst/>
          </a:prstGeom>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r>
              <a:rPr lang="en-GB" dirty="0" smtClean="0"/>
              <a:t> Activity </a:t>
            </a:r>
            <a:r>
              <a:rPr lang="en-GB" dirty="0" smtClean="0"/>
              <a:t>3C</a:t>
            </a:r>
            <a:endParaRPr lang="en-CA" dirty="0" smtClean="0"/>
          </a:p>
        </p:txBody>
      </p:sp>
      <p:pic>
        <p:nvPicPr>
          <p:cNvPr id="12291" name="Picture 6" descr="Fotolia_2204087_XS"/>
          <p:cNvPicPr>
            <a:picLocks noChangeAspect="1" noChangeArrowheads="1"/>
          </p:cNvPicPr>
          <p:nvPr/>
        </p:nvPicPr>
        <p:blipFill>
          <a:blip r:embed="rId3" cstate="print"/>
          <a:srcRect/>
          <a:stretch>
            <a:fillRect/>
          </a:stretch>
        </p:blipFill>
        <p:spPr bwMode="auto">
          <a:xfrm>
            <a:off x="1785938" y="1785938"/>
            <a:ext cx="5357812" cy="4208462"/>
          </a:xfrm>
          <a:prstGeom prst="rect">
            <a:avLst/>
          </a:prstGeom>
          <a:ln>
            <a:noFill/>
          </a:ln>
          <a:effectLst>
            <a:softEdge rad="112500"/>
          </a:effectLst>
        </p:spPr>
      </p:pic>
    </p:spTree>
    <p:extLst>
      <p:ext uri="{BB962C8B-B14F-4D97-AF65-F5344CB8AC3E}">
        <p14:creationId xmlns:p14="http://schemas.microsoft.com/office/powerpoint/2010/main" val="1107957883"/>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normAutofit fontScale="90000"/>
          </a:bodyPr>
          <a:lstStyle/>
          <a:p>
            <a:r>
              <a:rPr lang="en-GB" dirty="0" smtClean="0"/>
              <a:t/>
            </a:r>
            <a:br>
              <a:rPr lang="en-GB" dirty="0" smtClean="0"/>
            </a:br>
            <a:r>
              <a:rPr lang="en-GB" sz="4900" dirty="0" smtClean="0"/>
              <a:t>Skills and </a:t>
            </a:r>
            <a:r>
              <a:rPr lang="en-GB" sz="4900" smtClean="0"/>
              <a:t>Knowledge Activity</a:t>
            </a:r>
            <a:r>
              <a:rPr lang="en-AU" dirty="0" smtClean="0"/>
              <a:t/>
            </a:r>
            <a:br>
              <a:rPr lang="en-AU" dirty="0" smtClean="0"/>
            </a:br>
            <a:endParaRPr lang="en-CA" sz="3100" dirty="0" smtClean="0"/>
          </a:p>
        </p:txBody>
      </p:sp>
      <p:pic>
        <p:nvPicPr>
          <p:cNvPr id="7" name="Content Placeholder 6" descr="Fotolia_2204087_XS"/>
          <p:cNvPicPr>
            <a:picLocks noGrp="1" noChangeAspect="1" noChangeArrowheads="1"/>
          </p:cNvPicPr>
          <p:nvPr>
            <p:ph idx="1"/>
          </p:nvPr>
        </p:nvPicPr>
        <p:blipFill>
          <a:blip r:embed="rId3" cstate="print"/>
          <a:srcRect/>
          <a:stretch>
            <a:fillRect/>
          </a:stretch>
        </p:blipFill>
        <p:spPr bwMode="auto">
          <a:xfrm>
            <a:off x="2057400" y="1939131"/>
            <a:ext cx="5029200" cy="3848100"/>
          </a:xfrm>
          <a:prstGeom prst="rect">
            <a:avLst/>
          </a:prstGeom>
          <a:noFill/>
          <a:ln w="9525">
            <a:noFill/>
            <a:miter lim="800000"/>
            <a:headEnd/>
            <a:tailEnd/>
          </a:ln>
        </p:spPr>
      </p:pic>
    </p:spTree>
    <p:extLst>
      <p:ext uri="{BB962C8B-B14F-4D97-AF65-F5344CB8AC3E}">
        <p14:creationId xmlns:p14="http://schemas.microsoft.com/office/powerpoint/2010/main" val="1516009894"/>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title"/>
          </p:nvPr>
        </p:nvSpPr>
        <p:spPr/>
        <p:txBody>
          <a:bodyPr/>
          <a:lstStyle/>
          <a:p>
            <a:r>
              <a:rPr lang="en-US" dirty="0" smtClean="0">
                <a:solidFill>
                  <a:srgbClr val="FF0000"/>
                </a:solidFill>
              </a:rPr>
              <a:t>Major Activity</a:t>
            </a:r>
          </a:p>
        </p:txBody>
      </p:sp>
      <p:sp>
        <p:nvSpPr>
          <p:cNvPr id="75779" name="Content Placeholder 2"/>
          <p:cNvSpPr>
            <a:spLocks noGrp="1"/>
          </p:cNvSpPr>
          <p:nvPr>
            <p:ph idx="1"/>
          </p:nvPr>
        </p:nvSpPr>
        <p:spPr/>
        <p:txBody>
          <a:bodyPr/>
          <a:lstStyle/>
          <a:p>
            <a:r>
              <a:rPr lang="en-US" dirty="0" smtClean="0"/>
              <a:t>This activity should take anywhere between an 1-2 hours to complete and can be found at the end of your workbook.</a:t>
            </a:r>
          </a:p>
          <a:p>
            <a:pPr>
              <a:buFont typeface="Arial" charset="0"/>
              <a:buNone/>
            </a:pPr>
            <a:endParaRPr lang="en-US" dirty="0" smtClean="0"/>
          </a:p>
          <a:p>
            <a:r>
              <a:rPr lang="en-US" dirty="0" smtClean="0"/>
              <a:t>Your instructor will let you know whether they wish for you to complete it in session time or your own time.</a:t>
            </a:r>
          </a:p>
        </p:txBody>
      </p:sp>
      <p:pic>
        <p:nvPicPr>
          <p:cNvPr id="4" name="Content Placeholder 6" descr="Fotolia_2204087_XS"/>
          <p:cNvPicPr>
            <a:picLocks noChangeAspect="1" noChangeArrowheads="1"/>
          </p:cNvPicPr>
          <p:nvPr/>
        </p:nvPicPr>
        <p:blipFill>
          <a:blip r:embed="rId2" cstate="print"/>
          <a:srcRect/>
          <a:stretch>
            <a:fillRect/>
          </a:stretch>
        </p:blipFill>
        <p:spPr bwMode="auto">
          <a:xfrm>
            <a:off x="3043423" y="4518813"/>
            <a:ext cx="3057155" cy="2339187"/>
          </a:xfrm>
          <a:prstGeom prst="rect">
            <a:avLst/>
          </a:prstGeom>
          <a:noFill/>
          <a:ln w="9525">
            <a:noFill/>
            <a:miter lim="800000"/>
            <a:headEnd/>
            <a:tailEnd/>
          </a:ln>
        </p:spPr>
      </p:pic>
    </p:spTree>
    <p:extLst>
      <p:ext uri="{BB962C8B-B14F-4D97-AF65-F5344CB8AC3E}">
        <p14:creationId xmlns:p14="http://schemas.microsoft.com/office/powerpoint/2010/main" val="2200593780"/>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Title 3"/>
          <p:cNvSpPr>
            <a:spLocks noGrp="1"/>
          </p:cNvSpPr>
          <p:nvPr>
            <p:ph type="title"/>
          </p:nvPr>
        </p:nvSpPr>
        <p:spPr>
          <a:xfrm>
            <a:off x="1476375" y="260350"/>
            <a:ext cx="6400800" cy="1143000"/>
          </a:xfrm>
        </p:spPr>
        <p:txBody>
          <a:bodyPr/>
          <a:lstStyle/>
          <a:p>
            <a:pPr eaLnBrk="1" hangingPunct="1"/>
            <a:r>
              <a:rPr lang="en-AU" smtClean="0"/>
              <a:t>Summary and Feedback</a:t>
            </a:r>
            <a:endParaRPr lang="en-CA" smtClean="0"/>
          </a:p>
        </p:txBody>
      </p:sp>
      <p:sp>
        <p:nvSpPr>
          <p:cNvPr id="178179" name="Content Placeholder 3"/>
          <p:cNvSpPr>
            <a:spLocks noGrp="1"/>
          </p:cNvSpPr>
          <p:nvPr>
            <p:ph idx="1"/>
          </p:nvPr>
        </p:nvSpPr>
        <p:spPr/>
        <p:txBody>
          <a:bodyPr/>
          <a:lstStyle/>
          <a:p>
            <a:r>
              <a:rPr lang="en-US" sz="2800" dirty="0" smtClean="0"/>
              <a:t>Did we meet our objectives?</a:t>
            </a:r>
          </a:p>
          <a:p>
            <a:r>
              <a:rPr lang="en-US" sz="2800" dirty="0" smtClean="0"/>
              <a:t>How did you find this session?</a:t>
            </a:r>
          </a:p>
          <a:p>
            <a:r>
              <a:rPr lang="en-US" sz="2800" dirty="0" smtClean="0"/>
              <a:t>Any questions?</a:t>
            </a:r>
          </a:p>
        </p:txBody>
      </p:sp>
      <p:pic>
        <p:nvPicPr>
          <p:cNvPr id="178180" name="Picture 3" descr="Fotolia_24005805_S.jpg"/>
          <p:cNvPicPr>
            <a:picLocks noChangeAspect="1"/>
          </p:cNvPicPr>
          <p:nvPr/>
        </p:nvPicPr>
        <p:blipFill>
          <a:blip r:embed="rId3" cstate="print"/>
          <a:srcRect/>
          <a:stretch>
            <a:fillRect/>
          </a:stretch>
        </p:blipFill>
        <p:spPr bwMode="auto">
          <a:xfrm>
            <a:off x="2124075" y="3141663"/>
            <a:ext cx="5435600" cy="24987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3" descr="c:\Users\Sophie\Desktop\ArtWork\Fotolia_10056570_S.jpg"/>
          <p:cNvPicPr>
            <a:picLocks noChangeAspect="1" noChangeArrowheads="1"/>
          </p:cNvPicPr>
          <p:nvPr/>
        </p:nvPicPr>
        <p:blipFill>
          <a:blip r:embed="rId3" cstate="print"/>
          <a:srcRect/>
          <a:stretch>
            <a:fillRect/>
          </a:stretch>
        </p:blipFill>
        <p:spPr bwMode="auto">
          <a:xfrm>
            <a:off x="1547813" y="549275"/>
            <a:ext cx="6308725" cy="6308725"/>
          </a:xfrm>
          <a:prstGeom prst="rect">
            <a:avLst/>
          </a:prstGeom>
          <a:noFill/>
          <a:ln w="9525">
            <a:noFill/>
            <a:miter lim="800000"/>
            <a:headEnd/>
            <a:tailEnd/>
          </a:ln>
        </p:spPr>
      </p:pic>
      <p:sp>
        <p:nvSpPr>
          <p:cNvPr id="77827" name="Title 1"/>
          <p:cNvSpPr>
            <a:spLocks noGrp="1"/>
          </p:cNvSpPr>
          <p:nvPr>
            <p:ph type="title"/>
          </p:nvPr>
        </p:nvSpPr>
        <p:spPr/>
        <p:txBody>
          <a:bodyPr/>
          <a:lstStyle/>
          <a:p>
            <a:r>
              <a:rPr lang="en-US" smtClean="0">
                <a:solidFill>
                  <a:srgbClr val="FF0000"/>
                </a:solidFill>
              </a:rPr>
              <a:t>Congratulations!</a:t>
            </a:r>
          </a:p>
        </p:txBody>
      </p:sp>
      <p:sp>
        <p:nvSpPr>
          <p:cNvPr id="77828" name="Content Placeholder 4"/>
          <p:cNvSpPr>
            <a:spLocks noGrp="1"/>
          </p:cNvSpPr>
          <p:nvPr>
            <p:ph idx="1"/>
          </p:nvPr>
        </p:nvSpPr>
        <p:spPr>
          <a:xfrm>
            <a:off x="457200" y="1600200"/>
            <a:ext cx="8435975" cy="4525963"/>
          </a:xfrm>
        </p:spPr>
        <p:txBody>
          <a:bodyPr/>
          <a:lstStyle/>
          <a:p>
            <a:pPr>
              <a:buFont typeface="Arial" charset="0"/>
              <a:buNone/>
            </a:pPr>
            <a:endParaRPr lang="en-US" dirty="0" smtClean="0"/>
          </a:p>
          <a:p>
            <a:pPr>
              <a:buFont typeface="Arial" charset="0"/>
              <a:buNone/>
            </a:pPr>
            <a:endParaRPr lang="en-US" sz="2800" dirty="0" smtClean="0"/>
          </a:p>
          <a:p>
            <a:pPr>
              <a:buFont typeface="Arial" charset="0"/>
              <a:buNone/>
            </a:pPr>
            <a:r>
              <a:rPr lang="en-US" sz="2800" dirty="0" smtClean="0"/>
              <a:t>You have now finished the unit…</a:t>
            </a:r>
          </a:p>
          <a:p>
            <a:pPr algn="ctr">
              <a:buFont typeface="Arial" charset="0"/>
              <a:buNone/>
            </a:pPr>
            <a:endParaRPr lang="en-US" sz="2800" dirty="0" smtClean="0"/>
          </a:p>
          <a:p>
            <a:pPr algn="ctr">
              <a:buFont typeface="Arial" charset="0"/>
              <a:buNone/>
            </a:pPr>
            <a:r>
              <a:rPr lang="en-US" sz="2800" dirty="0" smtClean="0"/>
              <a:t>‘Undertake Small Business Planning’</a:t>
            </a:r>
            <a:endParaRPr lang="en-AU" sz="2000" b="1" dirty="0" smtClean="0">
              <a:solidFill>
                <a:srgbClr val="FF0000"/>
              </a:solidFill>
            </a:endParaRPr>
          </a:p>
          <a:p>
            <a:pPr algn="r">
              <a:buFont typeface="Arial" charset="0"/>
              <a:buNone/>
            </a:pPr>
            <a:endParaRPr lang="en-US" dirty="0" smtClean="0"/>
          </a:p>
          <a:p>
            <a:pPr>
              <a:buFont typeface="Arial" charset="0"/>
              <a:buNone/>
            </a:pPr>
            <a:endParaRPr lang="en-US" dirty="0" smtClean="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743</TotalTime>
  <Words>1639</Words>
  <Application>Microsoft Office PowerPoint</Application>
  <PresentationFormat>On-screen Show (4:3)</PresentationFormat>
  <Paragraphs>360</Paragraphs>
  <Slides>77</Slides>
  <Notes>41</Notes>
  <HiddenSlides>0</HiddenSlides>
  <MMClips>0</MMClips>
  <ScaleCrop>false</ScaleCrop>
  <HeadingPairs>
    <vt:vector size="4" baseType="variant">
      <vt:variant>
        <vt:lpstr>Theme</vt:lpstr>
      </vt:variant>
      <vt:variant>
        <vt:i4>1</vt:i4>
      </vt:variant>
      <vt:variant>
        <vt:lpstr>Slide Titles</vt:lpstr>
      </vt:variant>
      <vt:variant>
        <vt:i4>77</vt:i4>
      </vt:variant>
    </vt:vector>
  </HeadingPairs>
  <TitlesOfParts>
    <vt:vector size="78" baseType="lpstr">
      <vt:lpstr>Office Theme</vt:lpstr>
      <vt:lpstr>PowerPoint Presentation</vt:lpstr>
      <vt:lpstr>Housekeeping</vt:lpstr>
      <vt:lpstr>Objectives</vt:lpstr>
      <vt:lpstr>Identify elements of the business plan</vt:lpstr>
      <vt:lpstr>Business plan</vt:lpstr>
      <vt:lpstr>Business plan</vt:lpstr>
      <vt:lpstr> Activity 1A</vt:lpstr>
      <vt:lpstr>Identify elements of the business plan</vt:lpstr>
      <vt:lpstr>The components of a business plan</vt:lpstr>
      <vt:lpstr>Target analysis</vt:lpstr>
      <vt:lpstr>Business goals and objectives</vt:lpstr>
      <vt:lpstr>Goals and objectives</vt:lpstr>
      <vt:lpstr>Goals and objectives</vt:lpstr>
      <vt:lpstr>Strategy formation</vt:lpstr>
      <vt:lpstr> Activity 1B</vt:lpstr>
      <vt:lpstr>Develop a business plan</vt:lpstr>
      <vt:lpstr>Business plan</vt:lpstr>
      <vt:lpstr>Business plan</vt:lpstr>
      <vt:lpstr>Workplace health and safety</vt:lpstr>
      <vt:lpstr>WHS legislation and codes of practice</vt:lpstr>
      <vt:lpstr>Develop a business plan</vt:lpstr>
      <vt:lpstr>Trade Practice Act</vt:lpstr>
      <vt:lpstr> Activity 2A</vt:lpstr>
      <vt:lpstr>Develop a business plan</vt:lpstr>
      <vt:lpstr>Market needs</vt:lpstr>
      <vt:lpstr>Market Size</vt:lpstr>
      <vt:lpstr> Activity 2B</vt:lpstr>
      <vt:lpstr>Develop a business plan</vt:lpstr>
      <vt:lpstr>Financial plan </vt:lpstr>
      <vt:lpstr>Start up expenses</vt:lpstr>
      <vt:lpstr>Operating expenses</vt:lpstr>
      <vt:lpstr>Example – Income Statement</vt:lpstr>
      <vt:lpstr>The cash flow projection</vt:lpstr>
      <vt:lpstr>Example - The Cash Flow Projection</vt:lpstr>
      <vt:lpstr>Balance sheet</vt:lpstr>
      <vt:lpstr>Sources and costs of finance</vt:lpstr>
      <vt:lpstr> Activity 2C</vt:lpstr>
      <vt:lpstr>Develop a business plan</vt:lpstr>
      <vt:lpstr>Marketing strategies</vt:lpstr>
      <vt:lpstr>Attendance at trade shows, conferences and other events</vt:lpstr>
      <vt:lpstr>Using the internet </vt:lpstr>
      <vt:lpstr> Activity 2D</vt:lpstr>
      <vt:lpstr>Develop a business plan</vt:lpstr>
      <vt:lpstr>Operational Plan</vt:lpstr>
      <vt:lpstr>Operations in your small business</vt:lpstr>
      <vt:lpstr> Activity 2E</vt:lpstr>
      <vt:lpstr>Develop a business plan</vt:lpstr>
      <vt:lpstr>Staffing requirements</vt:lpstr>
      <vt:lpstr>Staffing requirements</vt:lpstr>
      <vt:lpstr>Staffing requirements</vt:lpstr>
      <vt:lpstr>Small Business Organisation Chart</vt:lpstr>
      <vt:lpstr> Activity 2F</vt:lpstr>
      <vt:lpstr>Develop a business plan</vt:lpstr>
      <vt:lpstr>Internal and external risks</vt:lpstr>
      <vt:lpstr>Assessing risks</vt:lpstr>
      <vt:lpstr>Assessing risks</vt:lpstr>
      <vt:lpstr>Prioritising risks</vt:lpstr>
      <vt:lpstr> Activity 2G</vt:lpstr>
      <vt:lpstr>Develop a business plan</vt:lpstr>
      <vt:lpstr>Specialist Services</vt:lpstr>
      <vt:lpstr> Activity 2H</vt:lpstr>
      <vt:lpstr>Develop strategies for minimising risks</vt:lpstr>
      <vt:lpstr>Minimising Risks</vt:lpstr>
      <vt:lpstr> Activity 3A</vt:lpstr>
      <vt:lpstr>Develop strategies for minimising risks</vt:lpstr>
      <vt:lpstr>Risk management strategies</vt:lpstr>
      <vt:lpstr>Risk management strategies</vt:lpstr>
      <vt:lpstr>Consequence</vt:lpstr>
      <vt:lpstr>External/strategic context of Risk</vt:lpstr>
      <vt:lpstr> Activity 3B</vt:lpstr>
      <vt:lpstr>Develop strategies for minimising risks</vt:lpstr>
      <vt:lpstr>Contingency plan</vt:lpstr>
      <vt:lpstr> Activity 3C</vt:lpstr>
      <vt:lpstr> Skills and Knowledge Activity </vt:lpstr>
      <vt:lpstr>Major Activity</vt:lpstr>
      <vt:lpstr>Summary and Feedback</vt:lpstr>
      <vt:lpstr>Congratulations!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
  <cp:lastModifiedBy>Jamie Waller</cp:lastModifiedBy>
  <cp:revision>192</cp:revision>
  <dcterms:created xsi:type="dcterms:W3CDTF">2011-08-26T06:48:04Z</dcterms:created>
  <dcterms:modified xsi:type="dcterms:W3CDTF">2016-04-26T08:19:09Z</dcterms:modified>
</cp:coreProperties>
</file>