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7" r:id="rId2"/>
    <p:sldId id="309" r:id="rId3"/>
    <p:sldId id="437" r:id="rId4"/>
    <p:sldId id="626" r:id="rId5"/>
    <p:sldId id="392" r:id="rId6"/>
    <p:sldId id="504" r:id="rId7"/>
    <p:sldId id="595" r:id="rId8"/>
    <p:sldId id="596" r:id="rId9"/>
    <p:sldId id="597" r:id="rId10"/>
    <p:sldId id="598" r:id="rId11"/>
    <p:sldId id="439" r:id="rId12"/>
    <p:sldId id="396" r:id="rId13"/>
    <p:sldId id="440" r:id="rId14"/>
    <p:sldId id="627" r:id="rId15"/>
    <p:sldId id="628" r:id="rId16"/>
    <p:sldId id="629" r:id="rId17"/>
    <p:sldId id="630" r:id="rId18"/>
    <p:sldId id="399" r:id="rId19"/>
    <p:sldId id="586" r:id="rId20"/>
    <p:sldId id="599" r:id="rId21"/>
    <p:sldId id="600" r:id="rId22"/>
    <p:sldId id="588" r:id="rId23"/>
    <p:sldId id="589" r:id="rId24"/>
    <p:sldId id="601" r:id="rId25"/>
    <p:sldId id="602" r:id="rId26"/>
    <p:sldId id="603" r:id="rId27"/>
    <p:sldId id="591" r:id="rId28"/>
    <p:sldId id="592" r:id="rId29"/>
    <p:sldId id="604" r:id="rId30"/>
    <p:sldId id="605" r:id="rId31"/>
    <p:sldId id="594" r:id="rId32"/>
    <p:sldId id="562" r:id="rId33"/>
    <p:sldId id="606" r:id="rId34"/>
    <p:sldId id="607" r:id="rId35"/>
    <p:sldId id="608" r:id="rId36"/>
    <p:sldId id="564" r:id="rId37"/>
    <p:sldId id="565" r:id="rId38"/>
    <p:sldId id="609" r:id="rId39"/>
    <p:sldId id="610" r:id="rId40"/>
    <p:sldId id="567" r:id="rId41"/>
    <p:sldId id="568" r:id="rId42"/>
    <p:sldId id="611" r:id="rId43"/>
    <p:sldId id="612" r:id="rId44"/>
    <p:sldId id="613" r:id="rId45"/>
    <p:sldId id="570" r:id="rId46"/>
    <p:sldId id="571" r:id="rId47"/>
    <p:sldId id="636" r:id="rId48"/>
    <p:sldId id="637" r:id="rId49"/>
    <p:sldId id="573" r:id="rId50"/>
    <p:sldId id="538" r:id="rId51"/>
    <p:sldId id="621" r:id="rId52"/>
    <p:sldId id="622" r:id="rId53"/>
    <p:sldId id="618" r:id="rId54"/>
    <p:sldId id="619" r:id="rId55"/>
    <p:sldId id="620" r:id="rId56"/>
    <p:sldId id="540" r:id="rId57"/>
    <p:sldId id="514" r:id="rId58"/>
    <p:sldId id="623" r:id="rId59"/>
    <p:sldId id="624" r:id="rId60"/>
    <p:sldId id="625" r:id="rId61"/>
    <p:sldId id="516" r:id="rId62"/>
    <p:sldId id="517" r:id="rId63"/>
    <p:sldId id="518" r:id="rId64"/>
    <p:sldId id="631" r:id="rId65"/>
    <p:sldId id="632" r:id="rId66"/>
    <p:sldId id="633" r:id="rId67"/>
    <p:sldId id="519" r:id="rId68"/>
    <p:sldId id="520" r:id="rId69"/>
    <p:sldId id="521" r:id="rId70"/>
    <p:sldId id="634" r:id="rId71"/>
    <p:sldId id="635" r:id="rId72"/>
    <p:sldId id="522" r:id="rId73"/>
    <p:sldId id="435" r:id="rId74"/>
    <p:sldId id="418"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1890"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9/11/2018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31</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49</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56</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57</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61</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62</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67</a:t>
            </a:fld>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68</a:t>
            </a:fld>
            <a:endParaRPr lang="en-A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72</a:t>
            </a:fld>
            <a:endParaRPr lang="en-CA"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74</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9/11/2018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46045" y="1124744"/>
            <a:ext cx="7000875" cy="3875881"/>
          </a:xfrm>
          <a:prstGeom prst="rect">
            <a:avLst/>
          </a:prstGeom>
          <a:noFill/>
          <a:ln w="9525">
            <a:noFill/>
            <a:miter lim="800000"/>
            <a:headEnd/>
            <a:tailEnd/>
          </a:ln>
        </p:spPr>
        <p:txBody>
          <a:bodyPr/>
          <a:lstStyle/>
          <a:p>
            <a:pPr algn="r"/>
            <a:r>
              <a:rPr lang="en-GB" sz="4400" b="1" dirty="0">
                <a:solidFill>
                  <a:srgbClr val="C00000"/>
                </a:solidFill>
              </a:rPr>
              <a:t>BSBITU314</a:t>
            </a:r>
            <a:r>
              <a:rPr lang="en-AU" sz="4400" b="1" dirty="0" smtClean="0">
                <a:solidFill>
                  <a:srgbClr val="C00000"/>
                </a:solidFill>
              </a:rPr>
              <a:t> </a:t>
            </a:r>
            <a:endParaRPr lang="en-GB" sz="4400" b="1" dirty="0">
              <a:solidFill>
                <a:srgbClr val="C00000"/>
              </a:solidFill>
            </a:endParaRPr>
          </a:p>
          <a:p>
            <a:pPr algn="r"/>
            <a:r>
              <a:rPr lang="en-GB" sz="4400" b="1" dirty="0">
                <a:solidFill>
                  <a:srgbClr val="C00000"/>
                </a:solidFill>
              </a:rPr>
              <a:t>Design and produce spreadsheets</a:t>
            </a:r>
          </a:p>
        </p:txBody>
      </p:sp>
      <p:pic>
        <p:nvPicPr>
          <p:cNvPr id="3" name="Picture 2" descr="C:\Users\Emily Wilson\Pictures\financial_data_zoom_in_magnify_400_clr_6750.png"/>
          <p:cNvPicPr/>
          <p:nvPr/>
        </p:nvPicPr>
        <p:blipFill>
          <a:blip r:embed="rId3">
            <a:extLst>
              <a:ext uri="{28A0092B-C50C-407E-A947-70E740481C1C}">
                <a14:useLocalDpi xmlns:a14="http://schemas.microsoft.com/office/drawing/2010/main" val="0"/>
              </a:ext>
            </a:extLst>
          </a:blip>
          <a:srcRect/>
          <a:stretch>
            <a:fillRect/>
          </a:stretch>
        </p:blipFill>
        <p:spPr bwMode="auto">
          <a:xfrm>
            <a:off x="899592" y="2852936"/>
            <a:ext cx="4000760" cy="2821855"/>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Select and prepare resources</a:t>
            </a:r>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1.1 </a:t>
            </a:r>
            <a:r>
              <a:rPr lang="en-GB" sz="2800" dirty="0"/>
              <a:t>Identify spreadsheet task purpose and audience</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t>
            </a:r>
            <a:r>
              <a:rPr lang="en-GB" dirty="0" smtClean="0"/>
              <a:t>preadsheet </a:t>
            </a:r>
            <a:r>
              <a:rPr lang="en-GB" dirty="0"/>
              <a:t>task purpose</a:t>
            </a:r>
          </a:p>
        </p:txBody>
      </p:sp>
      <p:sp>
        <p:nvSpPr>
          <p:cNvPr id="3" name="Content Placeholder 2"/>
          <p:cNvSpPr>
            <a:spLocks noGrp="1"/>
          </p:cNvSpPr>
          <p:nvPr>
            <p:ph idx="1"/>
          </p:nvPr>
        </p:nvSpPr>
        <p:spPr/>
        <p:txBody>
          <a:bodyPr/>
          <a:lstStyle/>
          <a:p>
            <a:r>
              <a:rPr lang="en-GB" dirty="0"/>
              <a:t>Data storage</a:t>
            </a:r>
          </a:p>
          <a:p>
            <a:r>
              <a:rPr lang="en-GB" dirty="0"/>
              <a:t>Business accounting</a:t>
            </a:r>
          </a:p>
          <a:p>
            <a:r>
              <a:rPr lang="en-GB" dirty="0"/>
              <a:t>Budgeting</a:t>
            </a:r>
          </a:p>
          <a:p>
            <a:r>
              <a:rPr lang="en-GB" dirty="0"/>
              <a:t>Exporting data</a:t>
            </a:r>
          </a:p>
          <a:p>
            <a:r>
              <a:rPr lang="en-GB" dirty="0"/>
              <a:t>Data cleanup</a:t>
            </a:r>
          </a:p>
          <a:p>
            <a:r>
              <a:rPr lang="en-GB" dirty="0"/>
              <a:t>Creating reports and </a:t>
            </a:r>
            <a:r>
              <a:rPr lang="en-GB" dirty="0" smtClean="0"/>
              <a:t>charts.</a:t>
            </a:r>
            <a:endParaRPr lang="en-GB" dirty="0"/>
          </a:p>
          <a:p>
            <a:endParaRPr lang="en-GB" dirty="0"/>
          </a:p>
        </p:txBody>
      </p:sp>
      <p:pic>
        <p:nvPicPr>
          <p:cNvPr id="4" name="Picture 3" descr="C:\Users\Emily Wilson\Pictures\employee_fixated_on_computer_screen_400_clr_16351.png"/>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780928"/>
            <a:ext cx="2641466" cy="2785482"/>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a:t>
            </a:r>
            <a:r>
              <a:rPr lang="en-GB" dirty="0" smtClean="0"/>
              <a:t>udience </a:t>
            </a:r>
            <a:r>
              <a:rPr lang="en-GB" dirty="0"/>
              <a:t>characteristics:</a:t>
            </a:r>
          </a:p>
        </p:txBody>
      </p:sp>
      <p:sp>
        <p:nvSpPr>
          <p:cNvPr id="3" name="Content Placeholder 2"/>
          <p:cNvSpPr>
            <a:spLocks noGrp="1"/>
          </p:cNvSpPr>
          <p:nvPr>
            <p:ph idx="1"/>
          </p:nvPr>
        </p:nvSpPr>
        <p:spPr/>
        <p:txBody>
          <a:bodyPr/>
          <a:lstStyle/>
          <a:p>
            <a:pPr lvl="0"/>
            <a:r>
              <a:rPr lang="en-GB" dirty="0"/>
              <a:t>Age</a:t>
            </a:r>
          </a:p>
          <a:p>
            <a:pPr lvl="0"/>
            <a:r>
              <a:rPr lang="en-GB" dirty="0"/>
              <a:t>Location</a:t>
            </a:r>
          </a:p>
          <a:p>
            <a:pPr lvl="0"/>
            <a:r>
              <a:rPr lang="en-GB" dirty="0"/>
              <a:t>Gender</a:t>
            </a:r>
          </a:p>
          <a:p>
            <a:pPr lvl="0"/>
            <a:r>
              <a:rPr lang="en-GB" dirty="0"/>
              <a:t>Professional status</a:t>
            </a:r>
          </a:p>
          <a:p>
            <a:pPr lvl="0"/>
            <a:r>
              <a:rPr lang="en-GB" dirty="0"/>
              <a:t>Attitudes</a:t>
            </a:r>
          </a:p>
          <a:p>
            <a:r>
              <a:rPr lang="en-GB" dirty="0"/>
              <a:t>Behaviour.</a:t>
            </a:r>
          </a:p>
        </p:txBody>
      </p:sp>
      <p:pic>
        <p:nvPicPr>
          <p:cNvPr id="1026" name="Picture 2" descr="C:\Users\Emily Wilson\Pictures\stick_figures_standing_in_target_400_clr_2576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844824"/>
            <a:ext cx="3845312" cy="3364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4297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Select and prepare resources</a:t>
            </a:r>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1.2 </a:t>
            </a:r>
            <a:r>
              <a:rPr lang="en-GB" sz="2800" dirty="0"/>
              <a:t>Identify task requirements in relation to data entry, storage, output, timeline and presentation format</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 entry</a:t>
            </a:r>
          </a:p>
        </p:txBody>
      </p:sp>
      <p:sp>
        <p:nvSpPr>
          <p:cNvPr id="3" name="Content Placeholder 2"/>
          <p:cNvSpPr>
            <a:spLocks noGrp="1"/>
          </p:cNvSpPr>
          <p:nvPr>
            <p:ph idx="1"/>
          </p:nvPr>
        </p:nvSpPr>
        <p:spPr/>
        <p:txBody>
          <a:bodyPr/>
          <a:lstStyle/>
          <a:p>
            <a:r>
              <a:rPr lang="en-GB" dirty="0"/>
              <a:t>It is essential that you ensure the accuracy of data entry within your </a:t>
            </a:r>
            <a:r>
              <a:rPr lang="en-GB" dirty="0" smtClean="0"/>
              <a:t>spreadsheets</a:t>
            </a:r>
          </a:p>
          <a:p>
            <a:r>
              <a:rPr lang="en-GB" dirty="0" smtClean="0"/>
              <a:t>You </a:t>
            </a:r>
            <a:r>
              <a:rPr lang="en-GB" dirty="0"/>
              <a:t>should read any data carefully and ensure that it is transferred correctly into the </a:t>
            </a:r>
            <a:r>
              <a:rPr lang="en-GB" dirty="0" smtClean="0"/>
              <a:t>spreadsheet</a:t>
            </a:r>
          </a:p>
          <a:p>
            <a:r>
              <a:rPr lang="en-GB" dirty="0" smtClean="0"/>
              <a:t>The </a:t>
            </a:r>
            <a:r>
              <a:rPr lang="en-GB" dirty="0"/>
              <a:t>first type of data entry will require you to work on a completely new spreadsheet and use the keyboard to enter </a:t>
            </a:r>
            <a:r>
              <a:rPr lang="en-GB" dirty="0" smtClean="0"/>
              <a:t>data</a:t>
            </a:r>
          </a:p>
          <a:p>
            <a:r>
              <a:rPr lang="en-GB" dirty="0" smtClean="0"/>
              <a:t>However</a:t>
            </a:r>
            <a:r>
              <a:rPr lang="en-GB" dirty="0"/>
              <a:t>, you may also be required to transfer data from existing spreadsheets.</a:t>
            </a:r>
          </a:p>
        </p:txBody>
      </p:sp>
    </p:spTree>
    <p:extLst>
      <p:ext uri="{BB962C8B-B14F-4D97-AF65-F5344CB8AC3E}">
        <p14:creationId xmlns:p14="http://schemas.microsoft.com/office/powerpoint/2010/main" val="14591700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
            </a:r>
            <a:br>
              <a:rPr lang="en-GB" u="sng" dirty="0" smtClean="0"/>
            </a:br>
            <a:r>
              <a:rPr lang="en-GB" sz="4900" dirty="0" smtClean="0"/>
              <a:t>Storage</a:t>
            </a:r>
            <a:r>
              <a:rPr lang="en-GB" dirty="0"/>
              <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dirty="0"/>
              <a:t>There are numerous ways of storing your </a:t>
            </a:r>
            <a:r>
              <a:rPr lang="en-GB" dirty="0" smtClean="0"/>
              <a:t>spreadsheets</a:t>
            </a:r>
          </a:p>
          <a:p>
            <a:r>
              <a:rPr lang="en-GB" dirty="0" smtClean="0"/>
              <a:t>You </a:t>
            </a:r>
            <a:r>
              <a:rPr lang="en-GB" dirty="0"/>
              <a:t>may be expected to save them directly to specified computer </a:t>
            </a:r>
            <a:r>
              <a:rPr lang="en-GB" dirty="0" smtClean="0"/>
              <a:t>folders</a:t>
            </a:r>
          </a:p>
          <a:p>
            <a:r>
              <a:rPr lang="en-GB" dirty="0" smtClean="0"/>
              <a:t>There </a:t>
            </a:r>
            <a:r>
              <a:rPr lang="en-GB" dirty="0"/>
              <a:t>will be set file naming procedures which you are expected to follow </a:t>
            </a:r>
            <a:endParaRPr lang="en-GB" dirty="0" smtClean="0"/>
          </a:p>
          <a:p>
            <a:r>
              <a:rPr lang="en-GB" dirty="0" smtClean="0"/>
              <a:t>It </a:t>
            </a:r>
            <a:r>
              <a:rPr lang="en-GB" dirty="0"/>
              <a:t>might also be necessary to print paper copies of the </a:t>
            </a:r>
            <a:r>
              <a:rPr lang="en-GB" dirty="0" smtClean="0"/>
              <a:t>spreadsheets</a:t>
            </a:r>
          </a:p>
          <a:p>
            <a:r>
              <a:rPr lang="en-GB" dirty="0"/>
              <a:t>You should ensure that your spreadsheets are stored </a:t>
            </a:r>
            <a:r>
              <a:rPr lang="en-GB" dirty="0" smtClean="0"/>
              <a:t>securely.</a:t>
            </a:r>
            <a:endParaRPr lang="en-GB" dirty="0"/>
          </a:p>
        </p:txBody>
      </p:sp>
      <p:pic>
        <p:nvPicPr>
          <p:cNvPr id="4" name="Picture 3" descr="C:\Users\Tom\Pictures\cd_case_display_400_clr_17842.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5517232"/>
            <a:ext cx="1567180" cy="1176020"/>
          </a:xfrm>
          <a:prstGeom prst="rect">
            <a:avLst/>
          </a:prstGeom>
          <a:noFill/>
          <a:ln>
            <a:noFill/>
          </a:ln>
        </p:spPr>
      </p:pic>
    </p:spTree>
    <p:extLst>
      <p:ext uri="{BB962C8B-B14F-4D97-AF65-F5344CB8AC3E}">
        <p14:creationId xmlns:p14="http://schemas.microsoft.com/office/powerpoint/2010/main" val="38470678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Output</a:t>
            </a:r>
            <a:r>
              <a:rPr lang="en-GB" dirty="0"/>
              <a:t/>
            </a:r>
            <a:br>
              <a:rPr lang="en-GB" dirty="0"/>
            </a:br>
            <a:endParaRPr lang="en-GB" dirty="0"/>
          </a:p>
        </p:txBody>
      </p:sp>
      <p:sp>
        <p:nvSpPr>
          <p:cNvPr id="3" name="Content Placeholder 2"/>
          <p:cNvSpPr>
            <a:spLocks noGrp="1"/>
          </p:cNvSpPr>
          <p:nvPr>
            <p:ph idx="1"/>
          </p:nvPr>
        </p:nvSpPr>
        <p:spPr/>
        <p:txBody>
          <a:bodyPr>
            <a:normAutofit/>
          </a:bodyPr>
          <a:lstStyle/>
          <a:p>
            <a:r>
              <a:rPr lang="en-GB" dirty="0"/>
              <a:t>It is likely that you will be expected to act in accordance with strict requirements with regards to the output of your </a:t>
            </a:r>
            <a:r>
              <a:rPr lang="en-GB" dirty="0" smtClean="0"/>
              <a:t>spreadsheets</a:t>
            </a:r>
          </a:p>
          <a:p>
            <a:r>
              <a:rPr lang="en-GB" dirty="0" smtClean="0"/>
              <a:t>They </a:t>
            </a:r>
            <a:r>
              <a:rPr lang="en-GB" dirty="0"/>
              <a:t>may be intended for inclusion within textual documents or PowerPoint </a:t>
            </a:r>
            <a:r>
              <a:rPr lang="en-GB" dirty="0" smtClean="0"/>
              <a:t>presentations</a:t>
            </a:r>
          </a:p>
          <a:p>
            <a:r>
              <a:rPr lang="en-GB" dirty="0" smtClean="0"/>
              <a:t>They </a:t>
            </a:r>
            <a:r>
              <a:rPr lang="en-GB" dirty="0"/>
              <a:t>may also be printed in the form of overhead transparencies or attached to </a:t>
            </a:r>
            <a:r>
              <a:rPr lang="en-GB" dirty="0" smtClean="0"/>
              <a:t>emails</a:t>
            </a:r>
          </a:p>
          <a:p>
            <a:r>
              <a:rPr lang="en-GB" dirty="0" smtClean="0"/>
              <a:t>You </a:t>
            </a:r>
            <a:r>
              <a:rPr lang="en-GB" dirty="0"/>
              <a:t>should ensure that the spreadsheets are formatted </a:t>
            </a:r>
            <a:r>
              <a:rPr lang="en-GB" dirty="0" smtClean="0"/>
              <a:t>appropriately. </a:t>
            </a:r>
            <a:endParaRPr lang="en-GB" dirty="0"/>
          </a:p>
        </p:txBody>
      </p:sp>
    </p:spTree>
    <p:extLst>
      <p:ext uri="{BB962C8B-B14F-4D97-AF65-F5344CB8AC3E}">
        <p14:creationId xmlns:p14="http://schemas.microsoft.com/office/powerpoint/2010/main" val="14398721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Presentation</a:t>
            </a:r>
            <a:r>
              <a:rPr lang="en-GB" dirty="0"/>
              <a:t/>
            </a:r>
            <a:br>
              <a:rPr lang="en-GB" dirty="0"/>
            </a:br>
            <a:endParaRPr lang="en-GB" dirty="0"/>
          </a:p>
        </p:txBody>
      </p:sp>
      <p:sp>
        <p:nvSpPr>
          <p:cNvPr id="3" name="Content Placeholder 2"/>
          <p:cNvSpPr>
            <a:spLocks noGrp="1"/>
          </p:cNvSpPr>
          <p:nvPr>
            <p:ph idx="1"/>
          </p:nvPr>
        </p:nvSpPr>
        <p:spPr/>
        <p:txBody>
          <a:bodyPr/>
          <a:lstStyle/>
          <a:p>
            <a:r>
              <a:rPr lang="en-GB" dirty="0"/>
              <a:t>You must consider the ways in which information is presented within your </a:t>
            </a:r>
            <a:r>
              <a:rPr lang="en-GB" dirty="0" smtClean="0"/>
              <a:t>spreadsheets</a:t>
            </a:r>
          </a:p>
          <a:p>
            <a:r>
              <a:rPr lang="en-GB" dirty="0" smtClean="0"/>
              <a:t>There </a:t>
            </a:r>
            <a:r>
              <a:rPr lang="en-GB" dirty="0"/>
              <a:t>may be a need to organise groups of data into specific </a:t>
            </a:r>
            <a:r>
              <a:rPr lang="en-GB" dirty="0" smtClean="0"/>
              <a:t>headings</a:t>
            </a:r>
          </a:p>
          <a:p>
            <a:r>
              <a:rPr lang="en-GB" dirty="0" smtClean="0"/>
              <a:t>You </a:t>
            </a:r>
            <a:r>
              <a:rPr lang="en-GB" dirty="0"/>
              <a:t>might also be expected to use business logos, fonts, and styles within your </a:t>
            </a:r>
            <a:r>
              <a:rPr lang="en-GB" dirty="0" smtClean="0"/>
              <a:t>spreadsheets</a:t>
            </a:r>
          </a:p>
          <a:p>
            <a:r>
              <a:rPr lang="en-GB" dirty="0" smtClean="0"/>
              <a:t>Such </a:t>
            </a:r>
            <a:r>
              <a:rPr lang="en-GB" dirty="0"/>
              <a:t>requirements may well be specified within the spreadsheet design standard.</a:t>
            </a:r>
          </a:p>
        </p:txBody>
      </p:sp>
      <p:pic>
        <p:nvPicPr>
          <p:cNvPr id="4" name="Picture 3" descr="C:\Users\Tom\Pictures\check_off_with_pencil_400_clr_7226.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5229200"/>
            <a:ext cx="1579245" cy="1382395"/>
          </a:xfrm>
          <a:prstGeom prst="rect">
            <a:avLst/>
          </a:prstGeom>
          <a:noFill/>
          <a:ln>
            <a:noFill/>
          </a:ln>
        </p:spPr>
      </p:pic>
    </p:spTree>
    <p:extLst>
      <p:ext uri="{BB962C8B-B14F-4D97-AF65-F5344CB8AC3E}">
        <p14:creationId xmlns:p14="http://schemas.microsoft.com/office/powerpoint/2010/main" val="4029026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Select and prepare resources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1.3 </a:t>
            </a:r>
            <a:r>
              <a:rPr lang="en-GB" sz="2800" dirty="0"/>
              <a:t>Select most appropriate application to produce spreadsheet, in accordance with available resources and organisational policies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Selecting </a:t>
            </a:r>
            <a:r>
              <a:rPr lang="en-GB" sz="4900" dirty="0"/>
              <a:t>an appropriate spreadsheet application</a:t>
            </a:r>
            <a:r>
              <a:rPr lang="en-GB" dirty="0"/>
              <a:t/>
            </a:r>
            <a:br>
              <a:rPr lang="en-GB" dirty="0"/>
            </a:br>
            <a:endParaRPr lang="en-GB" dirty="0"/>
          </a:p>
        </p:txBody>
      </p:sp>
      <p:sp>
        <p:nvSpPr>
          <p:cNvPr id="3" name="Content Placeholder 2"/>
          <p:cNvSpPr>
            <a:spLocks noGrp="1"/>
          </p:cNvSpPr>
          <p:nvPr>
            <p:ph idx="1"/>
          </p:nvPr>
        </p:nvSpPr>
        <p:spPr/>
        <p:txBody>
          <a:bodyPr>
            <a:normAutofit/>
          </a:bodyPr>
          <a:lstStyle/>
          <a:p>
            <a:r>
              <a:rPr lang="en-GB" dirty="0" smtClean="0"/>
              <a:t>You </a:t>
            </a:r>
            <a:r>
              <a:rPr lang="en-GB" dirty="0"/>
              <a:t>will have to make the decision of whether to opt for an installed program or a cloud-based spreadsheet </a:t>
            </a:r>
            <a:r>
              <a:rPr lang="en-GB" dirty="0" smtClean="0"/>
              <a:t>solution</a:t>
            </a:r>
          </a:p>
          <a:p>
            <a:r>
              <a:rPr lang="en-GB" dirty="0" smtClean="0"/>
              <a:t>You </a:t>
            </a:r>
            <a:r>
              <a:rPr lang="en-GB" dirty="0"/>
              <a:t>may be assured of a relatively good level of developer support if you opt for an installed spreadsheet </a:t>
            </a:r>
            <a:r>
              <a:rPr lang="en-GB" dirty="0" smtClean="0"/>
              <a:t>program</a:t>
            </a:r>
          </a:p>
          <a:p>
            <a:r>
              <a:rPr lang="en-GB" dirty="0"/>
              <a:t>The level of available finance should also have a bearing on the selection of spreadsheet </a:t>
            </a:r>
            <a:r>
              <a:rPr lang="en-GB" dirty="0" smtClean="0"/>
              <a:t>programs.</a:t>
            </a:r>
            <a:endParaRPr lang="en-GB" dirty="0"/>
          </a:p>
        </p:txBody>
      </p:sp>
      <p:pic>
        <p:nvPicPr>
          <p:cNvPr id="2050" name="Picture 2" descr="C:\Users\Emily Wilson\Pictures\cloud_computing_computer_400_clr_922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5391218"/>
            <a:ext cx="2121024" cy="11930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
            </a:r>
            <a:br>
              <a:rPr lang="en-GB" u="sng" dirty="0" smtClean="0"/>
            </a:br>
            <a:r>
              <a:rPr lang="en-GB" sz="4900" dirty="0" smtClean="0"/>
              <a:t>Microsoft </a:t>
            </a:r>
            <a:r>
              <a:rPr lang="en-GB" sz="4900" dirty="0"/>
              <a:t>Excel</a:t>
            </a:r>
            <a:br>
              <a:rPr lang="en-GB" sz="4900" dirty="0"/>
            </a:br>
            <a:endParaRPr lang="en-GB" sz="4900" dirty="0"/>
          </a:p>
        </p:txBody>
      </p:sp>
      <p:sp>
        <p:nvSpPr>
          <p:cNvPr id="3" name="Content Placeholder 2"/>
          <p:cNvSpPr>
            <a:spLocks noGrp="1"/>
          </p:cNvSpPr>
          <p:nvPr>
            <p:ph idx="1"/>
          </p:nvPr>
        </p:nvSpPr>
        <p:spPr/>
        <p:txBody>
          <a:bodyPr>
            <a:normAutofit fontScale="92500" lnSpcReduction="10000"/>
          </a:bodyPr>
          <a:lstStyle/>
          <a:p>
            <a:r>
              <a:rPr lang="en-GB" dirty="0"/>
              <a:t>Microsoft Excel is the most popular spreadsheet application and is fully compatible with Microsoft </a:t>
            </a:r>
            <a:r>
              <a:rPr lang="en-GB" dirty="0" smtClean="0"/>
              <a:t>Windows</a:t>
            </a:r>
          </a:p>
          <a:p>
            <a:r>
              <a:rPr lang="en-GB" dirty="0" smtClean="0"/>
              <a:t>It </a:t>
            </a:r>
            <a:r>
              <a:rPr lang="en-GB" dirty="0"/>
              <a:t>can be used for a wide variety of purposes including the recording of business expenditure, budget planning, and presentation of financial </a:t>
            </a:r>
            <a:r>
              <a:rPr lang="en-GB" dirty="0" smtClean="0"/>
              <a:t>results</a:t>
            </a:r>
          </a:p>
          <a:p>
            <a:r>
              <a:rPr lang="en-GB" dirty="0" smtClean="0"/>
              <a:t>Excel </a:t>
            </a:r>
            <a:r>
              <a:rPr lang="en-GB" dirty="0"/>
              <a:t>is quite user-friendly and can be used for the purpose of carrying out various calculations, using basic </a:t>
            </a:r>
            <a:r>
              <a:rPr lang="en-GB" dirty="0" smtClean="0"/>
              <a:t>formulas</a:t>
            </a:r>
          </a:p>
          <a:p>
            <a:r>
              <a:rPr lang="en-GB" dirty="0" smtClean="0"/>
              <a:t>There </a:t>
            </a:r>
            <a:r>
              <a:rPr lang="en-GB" dirty="0"/>
              <a:t>are also a variety of chart and graph templates which can be used for the visual presentation of data. </a:t>
            </a:r>
          </a:p>
        </p:txBody>
      </p:sp>
      <p:pic>
        <p:nvPicPr>
          <p:cNvPr id="4" name="Picture 3" descr="C:\Users\Emily Wilson\Pictures\algebra_square_icon_400_clr_13847.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5582" y="5805264"/>
            <a:ext cx="940242" cy="940242"/>
          </a:xfrm>
          <a:prstGeom prst="rect">
            <a:avLst/>
          </a:prstGeom>
          <a:noFill/>
          <a:ln>
            <a:noFill/>
          </a:ln>
        </p:spPr>
      </p:pic>
    </p:spTree>
    <p:extLst>
      <p:ext uri="{BB962C8B-B14F-4D97-AF65-F5344CB8AC3E}">
        <p14:creationId xmlns:p14="http://schemas.microsoft.com/office/powerpoint/2010/main" val="16022808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
            </a:r>
            <a:br>
              <a:rPr lang="en-GB" u="sng" dirty="0" smtClean="0"/>
            </a:br>
            <a:r>
              <a:rPr lang="en-GB" sz="4900" dirty="0" smtClean="0"/>
              <a:t>Google </a:t>
            </a:r>
            <a:r>
              <a:rPr lang="en-GB" sz="4900" dirty="0"/>
              <a:t>Sheets</a:t>
            </a:r>
            <a:br>
              <a:rPr lang="en-GB" sz="4900" dirty="0"/>
            </a:br>
            <a:endParaRPr lang="en-GB" dirty="0"/>
          </a:p>
        </p:txBody>
      </p:sp>
      <p:sp>
        <p:nvSpPr>
          <p:cNvPr id="3" name="Content Placeholder 2"/>
          <p:cNvSpPr>
            <a:spLocks noGrp="1"/>
          </p:cNvSpPr>
          <p:nvPr>
            <p:ph idx="1"/>
          </p:nvPr>
        </p:nvSpPr>
        <p:spPr/>
        <p:txBody>
          <a:bodyPr/>
          <a:lstStyle/>
          <a:p>
            <a:r>
              <a:rPr lang="en-GB" dirty="0"/>
              <a:t>Google sheets is a freely available and popular alternative to Microsoft </a:t>
            </a:r>
            <a:r>
              <a:rPr lang="en-GB" dirty="0" smtClean="0"/>
              <a:t>Excel</a:t>
            </a:r>
          </a:p>
          <a:p>
            <a:r>
              <a:rPr lang="en-GB" dirty="0" smtClean="0"/>
              <a:t>You </a:t>
            </a:r>
            <a:r>
              <a:rPr lang="en-GB" dirty="0"/>
              <a:t>can access the sheets application upon registration for a Gmail </a:t>
            </a:r>
            <a:r>
              <a:rPr lang="en-GB" dirty="0" smtClean="0"/>
              <a:t>account</a:t>
            </a:r>
          </a:p>
          <a:p>
            <a:r>
              <a:rPr lang="en-GB" dirty="0" smtClean="0"/>
              <a:t>It </a:t>
            </a:r>
            <a:r>
              <a:rPr lang="en-GB" dirty="0"/>
              <a:t>comes complete with user-friendly features which allow for real-time </a:t>
            </a:r>
            <a:r>
              <a:rPr lang="en-GB" dirty="0" smtClean="0"/>
              <a:t>collaboration</a:t>
            </a:r>
          </a:p>
          <a:p>
            <a:r>
              <a:rPr lang="en-GB" dirty="0" smtClean="0"/>
              <a:t>It </a:t>
            </a:r>
            <a:r>
              <a:rPr lang="en-GB" dirty="0"/>
              <a:t>is also possible to transfer data from other Google applications such as Google Search and Google services.</a:t>
            </a:r>
          </a:p>
        </p:txBody>
      </p:sp>
    </p:spTree>
    <p:extLst>
      <p:ext uri="{BB962C8B-B14F-4D97-AF65-F5344CB8AC3E}">
        <p14:creationId xmlns:p14="http://schemas.microsoft.com/office/powerpoint/2010/main" val="42155451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
            </a:r>
            <a:br>
              <a:rPr lang="en-GB" u="sng" dirty="0" smtClean="0"/>
            </a:br>
            <a:r>
              <a:rPr lang="en-GB" sz="4900" dirty="0" smtClean="0"/>
              <a:t>iWork </a:t>
            </a:r>
            <a:r>
              <a:rPr lang="en-GB" sz="4900" dirty="0"/>
              <a:t>Numbers</a:t>
            </a:r>
            <a:r>
              <a:rPr lang="en-GB" dirty="0"/>
              <a:t/>
            </a:r>
            <a:br>
              <a:rPr lang="en-GB" dirty="0"/>
            </a:b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a:t>Numbers is another freely available spreadsheet application for Mac </a:t>
            </a:r>
            <a:r>
              <a:rPr lang="en-GB" dirty="0" smtClean="0"/>
              <a:t>users</a:t>
            </a:r>
          </a:p>
          <a:p>
            <a:r>
              <a:rPr lang="en-GB" dirty="0" smtClean="0"/>
              <a:t>It </a:t>
            </a:r>
            <a:r>
              <a:rPr lang="en-GB" dirty="0"/>
              <a:t>has a relatively clean and user-friendly interface, while still allowing for complex </a:t>
            </a:r>
            <a:r>
              <a:rPr lang="en-GB" dirty="0" smtClean="0"/>
              <a:t>calculations</a:t>
            </a:r>
          </a:p>
          <a:p>
            <a:r>
              <a:rPr lang="en-GB" dirty="0" smtClean="0"/>
              <a:t>There </a:t>
            </a:r>
            <a:r>
              <a:rPr lang="en-GB" dirty="0"/>
              <a:t>is also the option of saving spreadsheet documents to the iCloud, which will save a great deal of time for many </a:t>
            </a:r>
            <a:r>
              <a:rPr lang="en-GB" dirty="0" smtClean="0"/>
              <a:t>users</a:t>
            </a:r>
          </a:p>
          <a:p>
            <a:r>
              <a:rPr lang="en-GB" dirty="0" smtClean="0"/>
              <a:t>This </a:t>
            </a:r>
            <a:r>
              <a:rPr lang="en-GB" dirty="0"/>
              <a:t>allows for the convenience of accessing such documents wherever you are </a:t>
            </a:r>
            <a:r>
              <a:rPr lang="en-GB" dirty="0" smtClean="0"/>
              <a:t>working</a:t>
            </a:r>
          </a:p>
          <a:p>
            <a:r>
              <a:rPr lang="en-GB" dirty="0" smtClean="0"/>
              <a:t>There </a:t>
            </a:r>
            <a:r>
              <a:rPr lang="en-GB" dirty="0"/>
              <a:t>is also the option of real-time collaboration via the iCloud.</a:t>
            </a:r>
          </a:p>
          <a:p>
            <a:endParaRPr lang="en-GB" dirty="0"/>
          </a:p>
        </p:txBody>
      </p:sp>
    </p:spTree>
    <p:extLst>
      <p:ext uri="{BB962C8B-B14F-4D97-AF65-F5344CB8AC3E}">
        <p14:creationId xmlns:p14="http://schemas.microsoft.com/office/powerpoint/2010/main" val="11317345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
            </a:r>
            <a:br>
              <a:rPr lang="en-GB" u="sng" dirty="0" smtClean="0"/>
            </a:br>
            <a:r>
              <a:rPr lang="en-GB" sz="4900" dirty="0" smtClean="0"/>
              <a:t>OpenOffice </a:t>
            </a:r>
            <a:r>
              <a:rPr lang="en-GB" sz="4900" dirty="0"/>
              <a:t>Calc</a:t>
            </a:r>
            <a:r>
              <a:rPr lang="en-GB" sz="4900" dirty="0"/>
              <a:t/>
            </a:r>
            <a:br>
              <a:rPr lang="en-GB" sz="4900" dirty="0"/>
            </a:br>
            <a:endParaRPr lang="en-GB" sz="4900" dirty="0"/>
          </a:p>
        </p:txBody>
      </p:sp>
      <p:sp>
        <p:nvSpPr>
          <p:cNvPr id="3" name="Content Placeholder 2"/>
          <p:cNvSpPr>
            <a:spLocks noGrp="1"/>
          </p:cNvSpPr>
          <p:nvPr>
            <p:ph idx="1"/>
          </p:nvPr>
        </p:nvSpPr>
        <p:spPr/>
        <p:txBody>
          <a:bodyPr/>
          <a:lstStyle/>
          <a:p>
            <a:r>
              <a:rPr lang="en-GB" dirty="0"/>
              <a:t>The final freely available option in OpenOffice calc. This comes as part of the OpenOffice suite and has a wide variety of helpful functions and </a:t>
            </a:r>
            <a:r>
              <a:rPr lang="en-GB" dirty="0" smtClean="0"/>
              <a:t>features</a:t>
            </a:r>
          </a:p>
          <a:p>
            <a:r>
              <a:rPr lang="en-GB" dirty="0" smtClean="0"/>
              <a:t>You </a:t>
            </a:r>
            <a:r>
              <a:rPr lang="en-GB" dirty="0"/>
              <a:t>can transfer spreadsheets in various file formats (including </a:t>
            </a:r>
            <a:r>
              <a:rPr lang="en-GB" dirty="0"/>
              <a:t>xls</a:t>
            </a:r>
            <a:r>
              <a:rPr lang="en-GB" dirty="0"/>
              <a:t>) into OpenOffice </a:t>
            </a:r>
            <a:r>
              <a:rPr lang="en-GB" dirty="0" smtClean="0"/>
              <a:t>Calc</a:t>
            </a:r>
            <a:endParaRPr lang="en-GB" dirty="0" smtClean="0"/>
          </a:p>
          <a:p>
            <a:r>
              <a:rPr lang="en-GB" dirty="0" smtClean="0"/>
              <a:t>There </a:t>
            </a:r>
            <a:r>
              <a:rPr lang="en-GB" dirty="0"/>
              <a:t>are a range of regular program features, as well as extension and templates which can be used. </a:t>
            </a:r>
          </a:p>
          <a:p>
            <a:endParaRPr lang="en-GB" dirty="0"/>
          </a:p>
        </p:txBody>
      </p:sp>
      <p:pic>
        <p:nvPicPr>
          <p:cNvPr id="3074" name="Picture 2" descr="C:\Users\Emily Wilson\Pictures\calculator_pc_400_clr_261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5085184"/>
            <a:ext cx="2265040" cy="1353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510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Plan spreadsheet design</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2.1 </a:t>
            </a:r>
            <a:r>
              <a:rPr lang="en-GB" sz="2800" dirty="0"/>
              <a:t>Ensure spreadsheet design suits purpose, audience and information requirements of task</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Spreadsheet design may include:</a:t>
            </a:r>
          </a:p>
        </p:txBody>
      </p:sp>
      <p:sp>
        <p:nvSpPr>
          <p:cNvPr id="3" name="Content Placeholder 2"/>
          <p:cNvSpPr>
            <a:spLocks noGrp="1"/>
          </p:cNvSpPr>
          <p:nvPr>
            <p:ph idx="1"/>
          </p:nvPr>
        </p:nvSpPr>
        <p:spPr/>
        <p:txBody>
          <a:bodyPr>
            <a:normAutofit/>
          </a:bodyPr>
          <a:lstStyle/>
          <a:p>
            <a:pPr lvl="0"/>
            <a:r>
              <a:rPr lang="en-GB" dirty="0"/>
              <a:t>Appropriateness to required tasks</a:t>
            </a:r>
          </a:p>
          <a:p>
            <a:pPr lvl="0"/>
            <a:r>
              <a:rPr lang="en-GB" dirty="0"/>
              <a:t>Basic analysis</a:t>
            </a:r>
          </a:p>
          <a:p>
            <a:pPr lvl="0"/>
            <a:r>
              <a:rPr lang="en-GB" dirty="0"/>
              <a:t>Charts</a:t>
            </a:r>
          </a:p>
          <a:p>
            <a:pPr lvl="0"/>
            <a:r>
              <a:rPr lang="en-GB" dirty="0"/>
              <a:t>Formatting and reformatting </a:t>
            </a:r>
          </a:p>
          <a:p>
            <a:pPr lvl="0"/>
            <a:r>
              <a:rPr lang="en-GB" dirty="0"/>
              <a:t>Formulae</a:t>
            </a:r>
          </a:p>
          <a:p>
            <a:pPr lvl="0"/>
            <a:r>
              <a:rPr lang="en-GB" dirty="0"/>
              <a:t>Functions</a:t>
            </a:r>
          </a:p>
          <a:p>
            <a:pPr lvl="0"/>
            <a:r>
              <a:rPr lang="en-GB" dirty="0"/>
              <a:t>Headers and </a:t>
            </a:r>
            <a:r>
              <a:rPr lang="en-GB" dirty="0" smtClean="0"/>
              <a:t>footers.</a:t>
            </a:r>
            <a:endParaRPr lang="en-GB" dirty="0"/>
          </a:p>
        </p:txBody>
      </p:sp>
      <p:pic>
        <p:nvPicPr>
          <p:cNvPr id="4" name="Picture 3" descr="C:\Users\Tom\Pictures\key_pie_piece_fit_400_clr_14069.png"/>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140968"/>
            <a:ext cx="3105517" cy="2863711"/>
          </a:xfrm>
          <a:prstGeom prst="rect">
            <a:avLst/>
          </a:prstGeom>
          <a:noFill/>
          <a:ln>
            <a:noFill/>
          </a:ln>
        </p:spPr>
      </p:pic>
    </p:spTree>
    <p:extLst>
      <p:ext uri="{BB962C8B-B14F-4D97-AF65-F5344CB8AC3E}">
        <p14:creationId xmlns:p14="http://schemas.microsoft.com/office/powerpoint/2010/main" val="19307765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Spreadsheet design may include:</a:t>
            </a:r>
          </a:p>
        </p:txBody>
      </p:sp>
      <p:sp>
        <p:nvSpPr>
          <p:cNvPr id="3" name="Content Placeholder 2"/>
          <p:cNvSpPr>
            <a:spLocks noGrp="1"/>
          </p:cNvSpPr>
          <p:nvPr>
            <p:ph idx="1"/>
          </p:nvPr>
        </p:nvSpPr>
        <p:spPr/>
        <p:txBody>
          <a:bodyPr/>
          <a:lstStyle/>
          <a:p>
            <a:pPr lvl="0"/>
            <a:r>
              <a:rPr lang="en-GB" dirty="0"/>
              <a:t>Headings</a:t>
            </a:r>
          </a:p>
          <a:p>
            <a:pPr lvl="0"/>
            <a:r>
              <a:rPr lang="en-GB" dirty="0"/>
              <a:t>Headings and labels</a:t>
            </a:r>
          </a:p>
          <a:p>
            <a:pPr lvl="0"/>
            <a:r>
              <a:rPr lang="en-GB" dirty="0"/>
              <a:t>Identification and parameters</a:t>
            </a:r>
          </a:p>
          <a:p>
            <a:pPr lvl="0"/>
            <a:r>
              <a:rPr lang="en-GB" dirty="0"/>
              <a:t>Import and export of data</a:t>
            </a:r>
          </a:p>
          <a:p>
            <a:pPr lvl="0"/>
            <a:r>
              <a:rPr lang="en-GB" dirty="0"/>
              <a:t>Labels</a:t>
            </a:r>
          </a:p>
          <a:p>
            <a:pPr lvl="0"/>
            <a:r>
              <a:rPr lang="en-GB" dirty="0"/>
              <a:t>Macros</a:t>
            </a:r>
          </a:p>
          <a:p>
            <a:pPr lvl="0"/>
            <a:r>
              <a:rPr lang="en-GB" dirty="0"/>
              <a:t>Multi-page documents</a:t>
            </a:r>
          </a:p>
          <a:p>
            <a:r>
              <a:rPr lang="en-GB" dirty="0"/>
              <a:t>Split screen operation.</a:t>
            </a:r>
          </a:p>
          <a:p>
            <a:endParaRPr lang="en-GB" dirty="0"/>
          </a:p>
        </p:txBody>
      </p:sp>
      <p:pic>
        <p:nvPicPr>
          <p:cNvPr id="4" name="Picture 2" descr="C:\Users\Emily Wilson\Pictures\woman_computer_work_station_400_clr_7855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140968"/>
            <a:ext cx="2841104" cy="2841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33342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Plan spreadsheet design</a:t>
            </a:r>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2.2 </a:t>
            </a:r>
            <a:r>
              <a:rPr lang="en-GB" sz="2800" dirty="0"/>
              <a:t>Ensure spreadsheet design enhances readability and appearance, and meets organisational and task requirements for style and layout</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Different layouts and styles that you may want to consider include:</a:t>
            </a:r>
          </a:p>
        </p:txBody>
      </p:sp>
      <p:sp>
        <p:nvSpPr>
          <p:cNvPr id="3" name="Content Placeholder 2"/>
          <p:cNvSpPr>
            <a:spLocks noGrp="1"/>
          </p:cNvSpPr>
          <p:nvPr>
            <p:ph idx="1"/>
          </p:nvPr>
        </p:nvSpPr>
        <p:spPr>
          <a:xfrm>
            <a:off x="457200" y="1844824"/>
            <a:ext cx="8229600" cy="4281339"/>
          </a:xfrm>
        </p:spPr>
        <p:txBody>
          <a:bodyPr>
            <a:normAutofit/>
          </a:bodyPr>
          <a:lstStyle/>
          <a:p>
            <a:pPr lvl="0"/>
            <a:r>
              <a:rPr lang="en-GB" dirty="0"/>
              <a:t>Paper size and page orientation</a:t>
            </a:r>
          </a:p>
          <a:p>
            <a:pPr lvl="0"/>
            <a:r>
              <a:rPr lang="en-GB" dirty="0"/>
              <a:t>Text font, colour, and size</a:t>
            </a:r>
          </a:p>
          <a:p>
            <a:pPr lvl="0"/>
            <a:r>
              <a:rPr lang="en-GB" dirty="0"/>
              <a:t>Headings and subheadings </a:t>
            </a:r>
          </a:p>
          <a:p>
            <a:pPr lvl="0"/>
            <a:r>
              <a:rPr lang="en-GB" dirty="0"/>
              <a:t>Margins and page </a:t>
            </a:r>
            <a:r>
              <a:rPr lang="en-GB" dirty="0" smtClean="0"/>
              <a:t>breaks</a:t>
            </a:r>
          </a:p>
          <a:p>
            <a:pPr lvl="0"/>
            <a:r>
              <a:rPr lang="en-GB" dirty="0" smtClean="0"/>
              <a:t>Headings and footers.</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rot="20904482">
            <a:off x="4024463" y="3943488"/>
            <a:ext cx="4626074" cy="2186930"/>
          </a:xfrm>
          <a:prstGeom prst="rect">
            <a:avLst/>
          </a:prstGeom>
        </p:spPr>
      </p:pic>
    </p:spTree>
    <p:extLst>
      <p:ext uri="{BB962C8B-B14F-4D97-AF65-F5344CB8AC3E}">
        <p14:creationId xmlns:p14="http://schemas.microsoft.com/office/powerpoint/2010/main" val="21873978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Different layouts and styles that you may want to consider include:</a:t>
            </a:r>
          </a:p>
        </p:txBody>
      </p:sp>
      <p:sp>
        <p:nvSpPr>
          <p:cNvPr id="3" name="Content Placeholder 2"/>
          <p:cNvSpPr>
            <a:spLocks noGrp="1"/>
          </p:cNvSpPr>
          <p:nvPr>
            <p:ph idx="1"/>
          </p:nvPr>
        </p:nvSpPr>
        <p:spPr>
          <a:xfrm>
            <a:off x="457200" y="1844824"/>
            <a:ext cx="8229600" cy="4281339"/>
          </a:xfrm>
        </p:spPr>
        <p:txBody>
          <a:bodyPr/>
          <a:lstStyle/>
          <a:p>
            <a:pPr lvl="0"/>
            <a:r>
              <a:rPr lang="en-GB" dirty="0"/>
              <a:t>Justification</a:t>
            </a:r>
          </a:p>
          <a:p>
            <a:pPr lvl="0"/>
            <a:r>
              <a:rPr lang="en-GB" dirty="0"/>
              <a:t>Page numbering</a:t>
            </a:r>
          </a:p>
          <a:p>
            <a:pPr lvl="0"/>
            <a:r>
              <a:rPr lang="en-GB" dirty="0"/>
              <a:t>Underlining, italics, and bold</a:t>
            </a:r>
          </a:p>
          <a:p>
            <a:r>
              <a:rPr lang="en-GB" dirty="0"/>
              <a:t>Tables.</a:t>
            </a:r>
          </a:p>
          <a:p>
            <a:endParaRPr lang="en-GB" dirty="0"/>
          </a:p>
        </p:txBody>
      </p:sp>
    </p:spTree>
    <p:extLst>
      <p:ext uri="{BB962C8B-B14F-4D97-AF65-F5344CB8AC3E}">
        <p14:creationId xmlns:p14="http://schemas.microsoft.com/office/powerpoint/2010/main" val="23269811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Organisational and task requirements may include:</a:t>
            </a:r>
          </a:p>
        </p:txBody>
      </p:sp>
      <p:sp>
        <p:nvSpPr>
          <p:cNvPr id="3" name="Content Placeholder 2"/>
          <p:cNvSpPr>
            <a:spLocks noGrp="1"/>
          </p:cNvSpPr>
          <p:nvPr>
            <p:ph idx="1"/>
          </p:nvPr>
        </p:nvSpPr>
        <p:spPr/>
        <p:txBody>
          <a:bodyPr/>
          <a:lstStyle/>
          <a:p>
            <a:pPr lvl="0"/>
            <a:r>
              <a:rPr lang="en-GB" dirty="0"/>
              <a:t>Company colour scheme and logo</a:t>
            </a:r>
          </a:p>
          <a:p>
            <a:pPr lvl="0"/>
            <a:r>
              <a:rPr lang="en-GB" dirty="0"/>
              <a:t>Consistent corporate image and content restrictions</a:t>
            </a:r>
          </a:p>
          <a:p>
            <a:pPr lvl="0"/>
            <a:r>
              <a:rPr lang="en-GB" dirty="0"/>
              <a:t>Established guidelines and procedures for document production</a:t>
            </a:r>
          </a:p>
          <a:p>
            <a:pPr lvl="0"/>
            <a:r>
              <a:rPr lang="en-GB" dirty="0"/>
              <a:t>House styles and templates</a:t>
            </a:r>
          </a:p>
          <a:p>
            <a:pPr lvl="0"/>
            <a:r>
              <a:rPr lang="en-GB" dirty="0"/>
              <a:t>Observing copyright legislation </a:t>
            </a:r>
          </a:p>
          <a:p>
            <a:r>
              <a:rPr lang="en-GB" dirty="0"/>
              <a:t>Organisation name, time, date, document title, filename, etc. In header/footer.</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6732240" y="5157192"/>
            <a:ext cx="1674624" cy="1193676"/>
          </a:xfrm>
          <a:prstGeom prst="rect">
            <a:avLst/>
          </a:prstGeom>
        </p:spPr>
      </p:pic>
    </p:spTree>
    <p:extLst>
      <p:ext uri="{BB962C8B-B14F-4D97-AF65-F5344CB8AC3E}">
        <p14:creationId xmlns:p14="http://schemas.microsoft.com/office/powerpoint/2010/main" val="42746257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Plan spreadsheet design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2.3 </a:t>
            </a:r>
            <a:r>
              <a:rPr lang="en-GB" sz="2800" dirty="0"/>
              <a:t>Use available application functions to ensure consistency of design and layout, adhering to organisational and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Consistency of design and layout may include:</a:t>
            </a:r>
          </a:p>
        </p:txBody>
      </p:sp>
      <p:sp>
        <p:nvSpPr>
          <p:cNvPr id="3" name="Content Placeholder 2"/>
          <p:cNvSpPr>
            <a:spLocks noGrp="1"/>
          </p:cNvSpPr>
          <p:nvPr>
            <p:ph idx="1"/>
          </p:nvPr>
        </p:nvSpPr>
        <p:spPr/>
        <p:txBody>
          <a:bodyPr/>
          <a:lstStyle/>
          <a:p>
            <a:pPr lvl="0"/>
            <a:r>
              <a:rPr lang="en-GB" dirty="0"/>
              <a:t>Borders</a:t>
            </a:r>
          </a:p>
          <a:p>
            <a:pPr lvl="0"/>
            <a:r>
              <a:rPr lang="en-GB" dirty="0"/>
              <a:t>Bullet/number lists</a:t>
            </a:r>
          </a:p>
          <a:p>
            <a:pPr lvl="0"/>
            <a:r>
              <a:rPr lang="en-GB" dirty="0"/>
              <a:t>Captions</a:t>
            </a:r>
          </a:p>
          <a:p>
            <a:pPr lvl="0"/>
            <a:r>
              <a:rPr lang="en-GB" dirty="0"/>
              <a:t>Consistency with other business document</a:t>
            </a:r>
          </a:p>
          <a:p>
            <a:pPr lvl="0"/>
            <a:r>
              <a:rPr lang="en-GB" dirty="0"/>
              <a:t>Page numbers</a:t>
            </a:r>
          </a:p>
          <a:p>
            <a:pPr lvl="0"/>
            <a:r>
              <a:rPr lang="en-GB" dirty="0"/>
              <a:t>Spacings</a:t>
            </a:r>
          </a:p>
          <a:p>
            <a:r>
              <a:rPr lang="en-GB" dirty="0"/>
              <a:t>Typeface styles and point size.</a:t>
            </a:r>
          </a:p>
        </p:txBody>
      </p:sp>
      <p:pic>
        <p:nvPicPr>
          <p:cNvPr id="1026" name="Picture 2" descr="C:\Users\Tom\Pictures\bullet_point_stick_figure_point_high_400_clr_282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212976"/>
            <a:ext cx="2126523" cy="3209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6114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a:t>
            </a:r>
            <a:r>
              <a:rPr lang="en-GB" dirty="0" smtClean="0"/>
              <a:t>utomatic </a:t>
            </a:r>
            <a:r>
              <a:rPr lang="en-GB" dirty="0"/>
              <a:t>functions</a:t>
            </a:r>
          </a:p>
        </p:txBody>
      </p:sp>
      <p:sp>
        <p:nvSpPr>
          <p:cNvPr id="3" name="Content Placeholder 2"/>
          <p:cNvSpPr>
            <a:spLocks noGrp="1"/>
          </p:cNvSpPr>
          <p:nvPr>
            <p:ph idx="1"/>
          </p:nvPr>
        </p:nvSpPr>
        <p:spPr/>
        <p:txBody>
          <a:bodyPr>
            <a:normAutofit lnSpcReduction="10000"/>
          </a:bodyPr>
          <a:lstStyle/>
          <a:p>
            <a:r>
              <a:rPr lang="en-GB" dirty="0"/>
              <a:t>Auto date</a:t>
            </a:r>
          </a:p>
          <a:p>
            <a:r>
              <a:rPr lang="en-GB" dirty="0"/>
              <a:t>Auto correct</a:t>
            </a:r>
          </a:p>
          <a:p>
            <a:r>
              <a:rPr lang="en-GB" dirty="0"/>
              <a:t>Auto format</a:t>
            </a:r>
          </a:p>
          <a:p>
            <a:r>
              <a:rPr lang="en-GB" dirty="0"/>
              <a:t>Auto text</a:t>
            </a:r>
          </a:p>
          <a:p>
            <a:r>
              <a:rPr lang="en-GB" dirty="0"/>
              <a:t>Default settings</a:t>
            </a:r>
          </a:p>
          <a:p>
            <a:r>
              <a:rPr lang="en-GB" dirty="0"/>
              <a:t>Headers and footers</a:t>
            </a:r>
          </a:p>
          <a:p>
            <a:r>
              <a:rPr lang="en-GB" dirty="0"/>
              <a:t>Page numbering</a:t>
            </a:r>
          </a:p>
          <a:p>
            <a:r>
              <a:rPr lang="en-GB" dirty="0"/>
              <a:t>Styles</a:t>
            </a:r>
          </a:p>
          <a:p>
            <a:r>
              <a:rPr lang="en-GB" dirty="0"/>
              <a:t>Table </a:t>
            </a:r>
            <a:r>
              <a:rPr lang="en-GB" dirty="0" smtClean="0"/>
              <a:t>headings.</a:t>
            </a:r>
            <a:endParaRPr lang="en-GB" dirty="0"/>
          </a:p>
          <a:p>
            <a:endParaRPr lang="en-GB" dirty="0"/>
          </a:p>
        </p:txBody>
      </p:sp>
      <p:pic>
        <p:nvPicPr>
          <p:cNvPr id="4" name="Picture 3" descr="C:\Users\Tom\Pictures\left_mouse_click_highlight_400_clr_13862.png"/>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780928"/>
            <a:ext cx="2302242" cy="3048858"/>
          </a:xfrm>
          <a:prstGeom prst="rect">
            <a:avLst/>
          </a:prstGeom>
          <a:noFill/>
          <a:ln>
            <a:noFill/>
          </a:ln>
        </p:spPr>
      </p:pic>
    </p:spTree>
    <p:extLst>
      <p:ext uri="{BB962C8B-B14F-4D97-AF65-F5344CB8AC3E}">
        <p14:creationId xmlns:p14="http://schemas.microsoft.com/office/powerpoint/2010/main" val="24707213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Create spreadsheet</a:t>
            </a:r>
          </a:p>
        </p:txBody>
      </p:sp>
      <p:sp>
        <p:nvSpPr>
          <p:cNvPr id="6" name="TextBox 5"/>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3.1 </a:t>
            </a:r>
            <a:r>
              <a:rPr lang="en-GB" sz="2800" dirty="0"/>
              <a:t>Enter data, check and amend to maintain consistency of design and layout, in accordance with organisational and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Entering data</a:t>
            </a:r>
          </a:p>
        </p:txBody>
      </p:sp>
      <p:sp>
        <p:nvSpPr>
          <p:cNvPr id="3" name="Content Placeholder 2"/>
          <p:cNvSpPr>
            <a:spLocks noGrp="1"/>
          </p:cNvSpPr>
          <p:nvPr>
            <p:ph idx="1"/>
          </p:nvPr>
        </p:nvSpPr>
        <p:spPr/>
        <p:txBody>
          <a:bodyPr/>
          <a:lstStyle/>
          <a:p>
            <a:r>
              <a:rPr lang="en-GB" dirty="0"/>
              <a:t>Time and care should be taken when inputting data into spreadsheets</a:t>
            </a:r>
          </a:p>
          <a:p>
            <a:r>
              <a:rPr lang="en-GB" dirty="0"/>
              <a:t>You are advised to organise the layout of your spreadsheets for the effective avoidance of such </a:t>
            </a:r>
            <a:r>
              <a:rPr lang="en-GB" dirty="0" smtClean="0"/>
              <a:t>issues</a:t>
            </a:r>
          </a:p>
          <a:p>
            <a:r>
              <a:rPr lang="en-GB" dirty="0" smtClean="0"/>
              <a:t>It </a:t>
            </a:r>
            <a:r>
              <a:rPr lang="en-GB" dirty="0"/>
              <a:t>would be advisable to use forms for the purpose of quick and accurate data </a:t>
            </a:r>
            <a:r>
              <a:rPr lang="en-GB" dirty="0" smtClean="0"/>
              <a:t>entry</a:t>
            </a:r>
          </a:p>
          <a:p>
            <a:r>
              <a:rPr lang="en-GB" dirty="0" smtClean="0"/>
              <a:t>You </a:t>
            </a:r>
            <a:r>
              <a:rPr lang="en-GB" dirty="0"/>
              <a:t>should also make the most of functions and </a:t>
            </a:r>
            <a:r>
              <a:rPr lang="en-GB" dirty="0" smtClean="0"/>
              <a:t>formulas.</a:t>
            </a:r>
            <a:endParaRPr lang="en-GB" dirty="0"/>
          </a:p>
          <a:p>
            <a:endParaRPr lang="en-GB" dirty="0"/>
          </a:p>
        </p:txBody>
      </p:sp>
      <p:pic>
        <p:nvPicPr>
          <p:cNvPr id="2050" name="Picture 2" descr="C:\Users\Tom\Pictures\stick_figure_workstation_400_clr_204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5445224"/>
            <a:ext cx="1616968" cy="1212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7848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Checking data may include:</a:t>
            </a:r>
          </a:p>
        </p:txBody>
      </p:sp>
      <p:sp>
        <p:nvSpPr>
          <p:cNvPr id="3" name="Content Placeholder 2"/>
          <p:cNvSpPr>
            <a:spLocks noGrp="1"/>
          </p:cNvSpPr>
          <p:nvPr>
            <p:ph idx="1"/>
          </p:nvPr>
        </p:nvSpPr>
        <p:spPr/>
        <p:txBody>
          <a:bodyPr/>
          <a:lstStyle/>
          <a:p>
            <a:pPr lvl="0"/>
            <a:r>
              <a:rPr lang="en-GB" dirty="0"/>
              <a:t>Accuracy of data</a:t>
            </a:r>
          </a:p>
          <a:p>
            <a:pPr lvl="0"/>
            <a:r>
              <a:rPr lang="en-GB" dirty="0"/>
              <a:t>Accuracy of formulae with calculator</a:t>
            </a:r>
          </a:p>
          <a:p>
            <a:pPr lvl="0"/>
            <a:r>
              <a:rPr lang="en-GB" dirty="0"/>
              <a:t>Ensuring instructions with regard to content and format have been followed</a:t>
            </a:r>
          </a:p>
          <a:p>
            <a:pPr lvl="0"/>
            <a:r>
              <a:rPr lang="en-GB" dirty="0"/>
              <a:t>Proofreading</a:t>
            </a:r>
          </a:p>
          <a:p>
            <a:r>
              <a:rPr lang="en-GB" dirty="0"/>
              <a:t>Spelling, electronically and </a:t>
            </a:r>
            <a:r>
              <a:rPr lang="en-GB" dirty="0" smtClean="0"/>
              <a:t>manually.</a:t>
            </a:r>
            <a:endParaRPr lang="en-GB" dirty="0"/>
          </a:p>
        </p:txBody>
      </p:sp>
      <p:pic>
        <p:nvPicPr>
          <p:cNvPr id="4" name="Picture 3" descr="C:\Users\Tom\Pictures\searching_stick_figure_400_clr_181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4193833"/>
            <a:ext cx="2565122" cy="2638623"/>
          </a:xfrm>
          <a:prstGeom prst="rect">
            <a:avLst/>
          </a:prstGeom>
          <a:noFill/>
          <a:ln>
            <a:noFill/>
          </a:ln>
        </p:spPr>
      </p:pic>
    </p:spTree>
    <p:extLst>
      <p:ext uri="{BB962C8B-B14F-4D97-AF65-F5344CB8AC3E}">
        <p14:creationId xmlns:p14="http://schemas.microsoft.com/office/powerpoint/2010/main" val="6246737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amendments</a:t>
            </a:r>
          </a:p>
        </p:txBody>
      </p:sp>
      <p:sp>
        <p:nvSpPr>
          <p:cNvPr id="3" name="Content Placeholder 2"/>
          <p:cNvSpPr>
            <a:spLocks noGrp="1"/>
          </p:cNvSpPr>
          <p:nvPr>
            <p:ph idx="1"/>
          </p:nvPr>
        </p:nvSpPr>
        <p:spPr/>
        <p:txBody>
          <a:bodyPr>
            <a:normAutofit lnSpcReduction="10000"/>
          </a:bodyPr>
          <a:lstStyle/>
          <a:p>
            <a:r>
              <a:rPr lang="en-GB" dirty="0"/>
              <a:t>You should also account for any feedback provided by colleagues who have helped you in the review </a:t>
            </a:r>
            <a:r>
              <a:rPr lang="en-GB" dirty="0" smtClean="0"/>
              <a:t>process</a:t>
            </a:r>
          </a:p>
          <a:p>
            <a:r>
              <a:rPr lang="en-GB" dirty="0" smtClean="0"/>
              <a:t>You </a:t>
            </a:r>
            <a:r>
              <a:rPr lang="en-GB" dirty="0"/>
              <a:t>can alter the content by double clicking on a cell, making the necessary corrections, and then clicking </a:t>
            </a:r>
            <a:r>
              <a:rPr lang="en-GB" dirty="0" smtClean="0"/>
              <a:t>enter</a:t>
            </a:r>
          </a:p>
          <a:p>
            <a:r>
              <a:rPr lang="en-GB" dirty="0" smtClean="0"/>
              <a:t>It </a:t>
            </a:r>
            <a:r>
              <a:rPr lang="en-GB" dirty="0"/>
              <a:t>is also possible to make amendments via the formula </a:t>
            </a:r>
            <a:r>
              <a:rPr lang="en-GB" dirty="0" smtClean="0"/>
              <a:t>bar</a:t>
            </a:r>
          </a:p>
          <a:p>
            <a:r>
              <a:rPr lang="en-GB" dirty="0" smtClean="0"/>
              <a:t>Alternative </a:t>
            </a:r>
            <a:r>
              <a:rPr lang="en-GB" dirty="0"/>
              <a:t>use may be made of the Autocorrect </a:t>
            </a:r>
            <a:r>
              <a:rPr lang="en-GB" dirty="0" smtClean="0"/>
              <a:t>feature.</a:t>
            </a:r>
            <a:endParaRPr lang="en-GB" dirty="0"/>
          </a:p>
        </p:txBody>
      </p:sp>
    </p:spTree>
    <p:extLst>
      <p:ext uri="{BB962C8B-B14F-4D97-AF65-F5344CB8AC3E}">
        <p14:creationId xmlns:p14="http://schemas.microsoft.com/office/powerpoint/2010/main" val="20431097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Create spreadsheet</a:t>
            </a:r>
          </a:p>
        </p:txBody>
      </p:sp>
      <p:sp>
        <p:nvSpPr>
          <p:cNvPr id="8" name="TextBox 7"/>
          <p:cNvSpPr txBox="1"/>
          <p:nvPr/>
        </p:nvSpPr>
        <p:spPr>
          <a:xfrm>
            <a:off x="5220072" y="2043113"/>
            <a:ext cx="3744416" cy="4401205"/>
          </a:xfrm>
          <a:prstGeom prst="rect">
            <a:avLst/>
          </a:prstGeom>
          <a:noFill/>
        </p:spPr>
        <p:txBody>
          <a:bodyPr wrap="square" rtlCol="0">
            <a:spAutoFit/>
          </a:bodyPr>
          <a:lstStyle/>
          <a:p>
            <a:r>
              <a:rPr lang="en-AU" sz="2800" b="1" dirty="0" smtClean="0">
                <a:latin typeface="+mj-lt"/>
              </a:rPr>
              <a:t>3.2 </a:t>
            </a:r>
            <a:r>
              <a:rPr lang="en-GB" sz="2800" dirty="0"/>
              <a:t>Format spreadsheet using application functions to adjust page and cell layout to meet information requirements, in accordance with organisational style and presentation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Formatting the spreadsheet</a:t>
            </a:r>
          </a:p>
        </p:txBody>
      </p:sp>
      <p:sp>
        <p:nvSpPr>
          <p:cNvPr id="3" name="Content Placeholder 2"/>
          <p:cNvSpPr>
            <a:spLocks noGrp="1"/>
          </p:cNvSpPr>
          <p:nvPr>
            <p:ph idx="1"/>
          </p:nvPr>
        </p:nvSpPr>
        <p:spPr/>
        <p:txBody>
          <a:bodyPr/>
          <a:lstStyle/>
          <a:p>
            <a:r>
              <a:rPr lang="en-GB" dirty="0"/>
              <a:t>Alignment on page</a:t>
            </a:r>
          </a:p>
          <a:p>
            <a:r>
              <a:rPr lang="en-GB" dirty="0"/>
              <a:t>Enhancements to format - borders, patterns and colours</a:t>
            </a:r>
          </a:p>
          <a:p>
            <a:r>
              <a:rPr lang="en-GB" dirty="0"/>
              <a:t>Use of absolute and relative cell </a:t>
            </a:r>
            <a:r>
              <a:rPr lang="en-GB" dirty="0" smtClean="0"/>
              <a:t>addresses.</a:t>
            </a:r>
            <a:endParaRPr lang="en-GB" dirty="0"/>
          </a:p>
          <a:p>
            <a:endParaRPr lang="en-GB"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2915816" y="4351878"/>
            <a:ext cx="3249161" cy="1271265"/>
          </a:xfrm>
          <a:prstGeom prst="rect">
            <a:avLst/>
          </a:prstGeom>
        </p:spPr>
      </p:pic>
    </p:spTree>
    <p:extLst>
      <p:ext uri="{BB962C8B-B14F-4D97-AF65-F5344CB8AC3E}">
        <p14:creationId xmlns:p14="http://schemas.microsoft.com/office/powerpoint/2010/main" val="173861141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software functions</a:t>
            </a:r>
          </a:p>
        </p:txBody>
      </p:sp>
      <p:sp>
        <p:nvSpPr>
          <p:cNvPr id="3" name="Content Placeholder 2"/>
          <p:cNvSpPr>
            <a:spLocks noGrp="1"/>
          </p:cNvSpPr>
          <p:nvPr>
            <p:ph idx="1"/>
          </p:nvPr>
        </p:nvSpPr>
        <p:spPr/>
        <p:txBody>
          <a:bodyPr/>
          <a:lstStyle/>
          <a:p>
            <a:r>
              <a:rPr lang="en-GB" dirty="0"/>
              <a:t>Adding/deleting columns/rows</a:t>
            </a:r>
          </a:p>
          <a:p>
            <a:r>
              <a:rPr lang="en-GB" dirty="0"/>
              <a:t>Formatting cells</a:t>
            </a:r>
          </a:p>
          <a:p>
            <a:r>
              <a:rPr lang="en-GB" dirty="0"/>
              <a:t>Sizing columns/rows</a:t>
            </a:r>
          </a:p>
          <a:p>
            <a:r>
              <a:rPr lang="en-GB" dirty="0"/>
              <a:t>Using macros</a:t>
            </a:r>
          </a:p>
          <a:p>
            <a:r>
              <a:rPr lang="en-GB" dirty="0"/>
              <a:t>Utilising </a:t>
            </a:r>
            <a:r>
              <a:rPr lang="en-GB" dirty="0" smtClean="0"/>
              <a:t>shortcuts.</a:t>
            </a:r>
            <a:endParaRPr lang="en-GB" dirty="0"/>
          </a:p>
          <a:p>
            <a:endParaRPr lang="en-GB"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4644008" y="4221088"/>
            <a:ext cx="3822913" cy="1682358"/>
          </a:xfrm>
          <a:prstGeom prst="rect">
            <a:avLst/>
          </a:prstGeom>
        </p:spPr>
      </p:pic>
    </p:spTree>
    <p:extLst>
      <p:ext uri="{BB962C8B-B14F-4D97-AF65-F5344CB8AC3E}">
        <p14:creationId xmlns:p14="http://schemas.microsoft.com/office/powerpoint/2010/main" val="28663213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Create spreadsheet</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3.3 </a:t>
            </a:r>
            <a:r>
              <a:rPr lang="en-GB" sz="2800" dirty="0"/>
              <a:t>Ensure formulae are tested and used to confirm output meets task requirements, in consultation with appropriate personnel as required</a:t>
            </a:r>
            <a:endParaRPr lang="en-AU" sz="2800" dirty="0">
              <a:latin typeface="+mj-l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Formulae may include:</a:t>
            </a:r>
          </a:p>
        </p:txBody>
      </p:sp>
      <p:sp>
        <p:nvSpPr>
          <p:cNvPr id="3" name="Content Placeholder 2"/>
          <p:cNvSpPr>
            <a:spLocks noGrp="1"/>
          </p:cNvSpPr>
          <p:nvPr>
            <p:ph idx="1"/>
          </p:nvPr>
        </p:nvSpPr>
        <p:spPr/>
        <p:txBody>
          <a:bodyPr/>
          <a:lstStyle/>
          <a:p>
            <a:pPr lvl="0"/>
            <a:r>
              <a:rPr lang="en-GB" dirty="0"/>
              <a:t>Average</a:t>
            </a:r>
          </a:p>
          <a:p>
            <a:pPr lvl="0"/>
            <a:r>
              <a:rPr lang="en-GB" dirty="0"/>
              <a:t>Division</a:t>
            </a:r>
          </a:p>
          <a:p>
            <a:pPr lvl="0"/>
            <a:r>
              <a:rPr lang="en-GB" dirty="0"/>
              <a:t>Multiplication</a:t>
            </a:r>
          </a:p>
          <a:p>
            <a:pPr lvl="0"/>
            <a:r>
              <a:rPr lang="en-GB" dirty="0"/>
              <a:t>Percentage</a:t>
            </a:r>
          </a:p>
          <a:p>
            <a:pPr lvl="0"/>
            <a:r>
              <a:rPr lang="en-GB" dirty="0"/>
              <a:t>Subtraction</a:t>
            </a:r>
          </a:p>
          <a:p>
            <a:pPr lvl="0"/>
            <a:r>
              <a:rPr lang="en-GB" dirty="0"/>
              <a:t>Sum</a:t>
            </a:r>
          </a:p>
          <a:p>
            <a:r>
              <a:rPr lang="en-GB" dirty="0"/>
              <a:t>Combinations of above.</a:t>
            </a:r>
          </a:p>
        </p:txBody>
      </p:sp>
      <p:pic>
        <p:nvPicPr>
          <p:cNvPr id="3074" name="Picture 2" descr="C:\Users\Tom\Pictures\multiplication_sign_1697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2914972"/>
            <a:ext cx="2962300" cy="296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8219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Follow this procedure in order to evaluate formulae:</a:t>
            </a:r>
          </a:p>
        </p:txBody>
      </p:sp>
      <p:sp>
        <p:nvSpPr>
          <p:cNvPr id="3" name="Content Placeholder 2"/>
          <p:cNvSpPr>
            <a:spLocks noGrp="1"/>
          </p:cNvSpPr>
          <p:nvPr>
            <p:ph idx="1"/>
          </p:nvPr>
        </p:nvSpPr>
        <p:spPr>
          <a:xfrm>
            <a:off x="457200" y="1772816"/>
            <a:ext cx="8229600" cy="4353347"/>
          </a:xfrm>
        </p:spPr>
        <p:txBody>
          <a:bodyPr/>
          <a:lstStyle/>
          <a:p>
            <a:pPr lvl="0"/>
            <a:r>
              <a:rPr lang="en-GB" dirty="0"/>
              <a:t>Select the cell including the formula</a:t>
            </a:r>
          </a:p>
          <a:p>
            <a:pPr lvl="0"/>
            <a:r>
              <a:rPr lang="en-GB" dirty="0"/>
              <a:t>Select the formula tab and click on evaluate formula</a:t>
            </a:r>
          </a:p>
          <a:p>
            <a:r>
              <a:rPr lang="en-GB" dirty="0"/>
              <a:t>Click on the evaluate button in the dialogue box once for each expression that needs evaluating.</a:t>
            </a: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3131840" y="4581128"/>
            <a:ext cx="2921000" cy="1056640"/>
          </a:xfrm>
          <a:prstGeom prst="rect">
            <a:avLst/>
          </a:prstGeom>
        </p:spPr>
      </p:pic>
    </p:spTree>
    <p:extLst>
      <p:ext uri="{BB962C8B-B14F-4D97-AF65-F5344CB8AC3E}">
        <p14:creationId xmlns:p14="http://schemas.microsoft.com/office/powerpoint/2010/main" val="35559498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U</a:t>
            </a:r>
            <a:r>
              <a:rPr lang="en-GB" dirty="0" smtClean="0"/>
              <a:t>se </a:t>
            </a:r>
            <a:r>
              <a:rPr lang="en-GB" dirty="0"/>
              <a:t>the error checking tool, as follows:</a:t>
            </a:r>
          </a:p>
        </p:txBody>
      </p:sp>
      <p:sp>
        <p:nvSpPr>
          <p:cNvPr id="3" name="Content Placeholder 2"/>
          <p:cNvSpPr>
            <a:spLocks noGrp="1"/>
          </p:cNvSpPr>
          <p:nvPr>
            <p:ph idx="1"/>
          </p:nvPr>
        </p:nvSpPr>
        <p:spPr/>
        <p:txBody>
          <a:bodyPr>
            <a:normAutofit/>
          </a:bodyPr>
          <a:lstStyle/>
          <a:p>
            <a:pPr lvl="0"/>
            <a:r>
              <a:rPr lang="en-GB" dirty="0"/>
              <a:t>Select the cell containing the formula</a:t>
            </a:r>
          </a:p>
          <a:p>
            <a:pPr lvl="0"/>
            <a:r>
              <a:rPr lang="en-GB" dirty="0"/>
              <a:t>Select the formula tab and click on the error checking button</a:t>
            </a:r>
          </a:p>
          <a:p>
            <a:pPr lvl="0"/>
            <a:r>
              <a:rPr lang="en-GB" dirty="0"/>
              <a:t>Choose from </a:t>
            </a:r>
            <a:r>
              <a:rPr lang="en-GB" dirty="0" smtClean="0"/>
              <a:t>options, including:</a:t>
            </a:r>
            <a:endParaRPr lang="en-GB" dirty="0"/>
          </a:p>
          <a:p>
            <a:pPr lvl="1">
              <a:buFont typeface="Courier New" panose="02070309020205020404" pitchFamily="49" charset="0"/>
              <a:buChar char="o"/>
            </a:pPr>
            <a:r>
              <a:rPr lang="en-GB" dirty="0"/>
              <a:t>help on this error </a:t>
            </a:r>
          </a:p>
          <a:p>
            <a:pPr lvl="1">
              <a:buFont typeface="Courier New" panose="02070309020205020404" pitchFamily="49" charset="0"/>
              <a:buChar char="o"/>
            </a:pPr>
            <a:r>
              <a:rPr lang="en-GB" dirty="0"/>
              <a:t>show calculation steps </a:t>
            </a:r>
          </a:p>
          <a:p>
            <a:pPr lvl="1">
              <a:buFont typeface="Courier New" panose="02070309020205020404" pitchFamily="49" charset="0"/>
              <a:buChar char="o"/>
            </a:pPr>
            <a:r>
              <a:rPr lang="en-GB" dirty="0"/>
              <a:t>ignore the </a:t>
            </a:r>
            <a:r>
              <a:rPr lang="en-GB" dirty="0" smtClean="0"/>
              <a:t>error.</a:t>
            </a:r>
            <a:endParaRPr lang="en-GB" dirty="0"/>
          </a:p>
          <a:p>
            <a:endParaRPr lang="en-GB" dirty="0"/>
          </a:p>
        </p:txBody>
      </p:sp>
      <p:pic>
        <p:nvPicPr>
          <p:cNvPr id="4098" name="Picture 2" descr="C:\Users\Tom\Pictures\keyboard_help_key_400_clr_883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794225"/>
            <a:ext cx="2115839" cy="21158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674904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Create spreadsheet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3.4 </a:t>
            </a:r>
            <a:r>
              <a:rPr lang="en-GB" sz="2800" dirty="0"/>
              <a:t>Use relevant help functions to overcome intermediate-level issues with spreadsheet design and production</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relevant help functions</a:t>
            </a:r>
          </a:p>
        </p:txBody>
      </p:sp>
      <p:sp>
        <p:nvSpPr>
          <p:cNvPr id="3" name="Content Placeholder 2"/>
          <p:cNvSpPr>
            <a:spLocks noGrp="1"/>
          </p:cNvSpPr>
          <p:nvPr>
            <p:ph idx="1"/>
          </p:nvPr>
        </p:nvSpPr>
        <p:spPr/>
        <p:txBody>
          <a:bodyPr/>
          <a:lstStyle/>
          <a:p>
            <a:r>
              <a:rPr lang="en-GB" dirty="0"/>
              <a:t>You are advised to use the relevant help functions whenever you have trouble completing set tasks and processes when using spreadsheet </a:t>
            </a:r>
            <a:r>
              <a:rPr lang="en-GB" dirty="0" smtClean="0"/>
              <a:t>applications</a:t>
            </a:r>
          </a:p>
          <a:p>
            <a:r>
              <a:rPr lang="en-GB" dirty="0" smtClean="0"/>
              <a:t>Access </a:t>
            </a:r>
            <a:r>
              <a:rPr lang="en-GB" dirty="0"/>
              <a:t>of the help functions in applications such as Microsoft Excel will allow you to find information on the use of particular commands and functions. </a:t>
            </a: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6228184" y="4405815"/>
            <a:ext cx="1823086" cy="2420888"/>
          </a:xfrm>
          <a:prstGeom prst="rect">
            <a:avLst/>
          </a:prstGeom>
        </p:spPr>
      </p:pic>
    </p:spTree>
    <p:extLst>
      <p:ext uri="{BB962C8B-B14F-4D97-AF65-F5344CB8AC3E}">
        <p14:creationId xmlns:p14="http://schemas.microsoft.com/office/powerpoint/2010/main" val="263627491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rmAutofit fontScale="90000"/>
          </a:bodyPr>
          <a:lstStyle/>
          <a:p>
            <a:r>
              <a:rPr lang="en-GB" sz="4900" dirty="0" smtClean="0"/>
              <a:t/>
            </a:r>
            <a:br>
              <a:rPr lang="en-GB" sz="4900" dirty="0" smtClean="0"/>
            </a:br>
            <a:r>
              <a:rPr lang="en-GB" sz="4900" dirty="0" smtClean="0"/>
              <a:t>You </a:t>
            </a:r>
            <a:r>
              <a:rPr lang="en-GB" sz="4900" dirty="0"/>
              <a:t>might have to overcome these problems with design and production:</a:t>
            </a:r>
            <a:r>
              <a:rPr lang="en-GB" dirty="0"/>
              <a:t/>
            </a:r>
            <a:br>
              <a:rPr lang="en-GB" dirty="0"/>
            </a:br>
            <a:endParaRPr lang="en-GB" dirty="0"/>
          </a:p>
        </p:txBody>
      </p:sp>
      <p:sp>
        <p:nvSpPr>
          <p:cNvPr id="3" name="Content Placeholder 2"/>
          <p:cNvSpPr>
            <a:spLocks noGrp="1"/>
          </p:cNvSpPr>
          <p:nvPr>
            <p:ph idx="1"/>
          </p:nvPr>
        </p:nvSpPr>
        <p:spPr>
          <a:xfrm>
            <a:off x="467544" y="2492896"/>
            <a:ext cx="8229600" cy="4525963"/>
          </a:xfrm>
        </p:spPr>
        <p:txBody>
          <a:bodyPr/>
          <a:lstStyle/>
          <a:p>
            <a:pPr lvl="0"/>
            <a:r>
              <a:rPr lang="en-GB" dirty="0"/>
              <a:t>Difficulty switching between worksheets</a:t>
            </a:r>
          </a:p>
          <a:p>
            <a:pPr lvl="0"/>
            <a:r>
              <a:rPr lang="en-GB" dirty="0"/>
              <a:t>Incorrect use of pivot tables</a:t>
            </a:r>
          </a:p>
          <a:p>
            <a:pPr lvl="0"/>
            <a:r>
              <a:rPr lang="en-GB" dirty="0"/>
              <a:t>Formula not working properly</a:t>
            </a:r>
          </a:p>
          <a:p>
            <a:pPr lvl="0"/>
            <a:r>
              <a:rPr lang="en-GB" dirty="0"/>
              <a:t>Error messages being displayed.</a:t>
            </a:r>
          </a:p>
          <a:p>
            <a:endParaRPr lang="en-GB" dirty="0"/>
          </a:p>
        </p:txBody>
      </p:sp>
      <p:pic>
        <p:nvPicPr>
          <p:cNvPr id="4098" name="Picture 2" descr="C:\Users\Emily Wilson\Pictures\stick_figure_holding_exclamation_mark_780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3429000"/>
            <a:ext cx="2040524" cy="29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32556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Produce intermediate-level charts</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4.1 </a:t>
            </a:r>
            <a:r>
              <a:rPr lang="en-GB" sz="2800" dirty="0"/>
              <a:t>Select chart type and design that that offers analysis of numerical data, and meets organisational and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Produce intermediate-level charts</a:t>
            </a:r>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a:latin typeface="+mj-lt"/>
              </a:rPr>
              <a:t>4.2 </a:t>
            </a:r>
            <a:r>
              <a:rPr lang="en-GB" sz="2800" dirty="0"/>
              <a:t>Create charts using appropriate data range in spreadsheet</a:t>
            </a:r>
            <a:endParaRPr lang="en-AU" sz="2800" dirty="0">
              <a:latin typeface="+mj-lt"/>
            </a:endParaRPr>
          </a:p>
        </p:txBody>
      </p:sp>
    </p:spTree>
    <p:extLst>
      <p:ext uri="{BB962C8B-B14F-4D97-AF65-F5344CB8AC3E}">
        <p14:creationId xmlns:p14="http://schemas.microsoft.com/office/powerpoint/2010/main" val="266507292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Produce intermediate-level charts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4.3 </a:t>
            </a:r>
            <a:r>
              <a:rPr lang="en-GB" sz="2800" dirty="0"/>
              <a:t>Modify chart type and layout using formatting features, adhering to organisational and task requirements</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219873413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a:t>
            </a:r>
            <a:r>
              <a:rPr lang="en-GB" dirty="0" smtClean="0"/>
              <a:t>ypes </a:t>
            </a:r>
            <a:r>
              <a:rPr lang="en-GB" dirty="0"/>
              <a:t>of charts that you can choose from in </a:t>
            </a:r>
            <a:r>
              <a:rPr lang="en-GB" dirty="0" smtClean="0"/>
              <a:t>Excel:</a:t>
            </a:r>
            <a:endParaRPr lang="en-GB" dirty="0"/>
          </a:p>
        </p:txBody>
      </p:sp>
      <p:sp>
        <p:nvSpPr>
          <p:cNvPr id="3" name="Content Placeholder 2"/>
          <p:cNvSpPr>
            <a:spLocks noGrp="1"/>
          </p:cNvSpPr>
          <p:nvPr>
            <p:ph idx="1"/>
          </p:nvPr>
        </p:nvSpPr>
        <p:spPr>
          <a:xfrm>
            <a:off x="457200" y="2132856"/>
            <a:ext cx="8229600" cy="3993307"/>
          </a:xfrm>
        </p:spPr>
        <p:txBody>
          <a:bodyPr/>
          <a:lstStyle/>
          <a:p>
            <a:r>
              <a:rPr lang="en-GB" dirty="0"/>
              <a:t>Column charts </a:t>
            </a:r>
          </a:p>
          <a:p>
            <a:r>
              <a:rPr lang="en-GB" dirty="0"/>
              <a:t>Line charts </a:t>
            </a:r>
          </a:p>
          <a:p>
            <a:r>
              <a:rPr lang="en-GB" dirty="0"/>
              <a:t>Bar charts </a:t>
            </a:r>
          </a:p>
          <a:p>
            <a:r>
              <a:rPr lang="en-GB" dirty="0"/>
              <a:t>Area charts </a:t>
            </a:r>
          </a:p>
          <a:p>
            <a:r>
              <a:rPr lang="en-GB" dirty="0"/>
              <a:t>Scatter </a:t>
            </a:r>
            <a:r>
              <a:rPr lang="en-GB" dirty="0" smtClean="0"/>
              <a:t>charts. </a:t>
            </a:r>
            <a:endParaRPr lang="en-GB" dirty="0"/>
          </a:p>
          <a:p>
            <a:endParaRPr lang="en-GB"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4197464" y="2852936"/>
            <a:ext cx="4014073" cy="1368152"/>
          </a:xfrm>
          <a:prstGeom prst="rect">
            <a:avLst/>
          </a:prstGeom>
        </p:spPr>
      </p:pic>
    </p:spTree>
    <p:extLst>
      <p:ext uri="{BB962C8B-B14F-4D97-AF65-F5344CB8AC3E}">
        <p14:creationId xmlns:p14="http://schemas.microsoft.com/office/powerpoint/2010/main" val="20765807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This procedure should be followed for the creation of charts:</a:t>
            </a:r>
          </a:p>
        </p:txBody>
      </p:sp>
      <p:sp>
        <p:nvSpPr>
          <p:cNvPr id="3" name="Content Placeholder 2"/>
          <p:cNvSpPr>
            <a:spLocks noGrp="1"/>
          </p:cNvSpPr>
          <p:nvPr>
            <p:ph idx="1"/>
          </p:nvPr>
        </p:nvSpPr>
        <p:spPr>
          <a:xfrm>
            <a:off x="457200" y="1772816"/>
            <a:ext cx="8229600" cy="4353347"/>
          </a:xfrm>
        </p:spPr>
        <p:txBody>
          <a:bodyPr/>
          <a:lstStyle/>
          <a:p>
            <a:pPr lvl="0"/>
            <a:r>
              <a:rPr lang="en-GB" dirty="0"/>
              <a:t>Highlight the relevant range of data, including any titles and headings</a:t>
            </a:r>
          </a:p>
          <a:p>
            <a:pPr lvl="0"/>
            <a:r>
              <a:rPr lang="en-GB" dirty="0"/>
              <a:t>Select the insert tab and choose from the chart types</a:t>
            </a:r>
          </a:p>
          <a:p>
            <a:pPr lvl="0"/>
            <a:r>
              <a:rPr lang="en-GB" dirty="0"/>
              <a:t>If you are unsure of which type of chart to insert then select the drop down chart menu and click on all chart types</a:t>
            </a:r>
          </a:p>
          <a:p>
            <a:r>
              <a:rPr lang="en-GB" dirty="0"/>
              <a:t>Choose the most appropriate chart type and click on ok.</a:t>
            </a:r>
          </a:p>
        </p:txBody>
      </p:sp>
      <p:pic>
        <p:nvPicPr>
          <p:cNvPr id="4" name="Picture 3" descr="C:\Users\Tom\Pictures\circular_pie_chart_data_sheet_400_clr_4477.png"/>
          <p:cNvPicPr/>
          <p:nvPr/>
        </p:nvPicPr>
        <p:blipFill>
          <a:blip r:embed="rId2">
            <a:extLst>
              <a:ext uri="{28A0092B-C50C-407E-A947-70E740481C1C}">
                <a14:useLocalDpi xmlns:a14="http://schemas.microsoft.com/office/drawing/2010/main" val="0"/>
              </a:ext>
            </a:extLst>
          </a:blip>
          <a:srcRect/>
          <a:stretch>
            <a:fillRect/>
          </a:stretch>
        </p:blipFill>
        <p:spPr bwMode="auto">
          <a:xfrm>
            <a:off x="6084168" y="5301208"/>
            <a:ext cx="2104390" cy="1448435"/>
          </a:xfrm>
          <a:prstGeom prst="rect">
            <a:avLst/>
          </a:prstGeom>
          <a:noFill/>
          <a:ln>
            <a:noFill/>
          </a:ln>
        </p:spPr>
      </p:pic>
    </p:spTree>
    <p:extLst>
      <p:ext uri="{BB962C8B-B14F-4D97-AF65-F5344CB8AC3E}">
        <p14:creationId xmlns:p14="http://schemas.microsoft.com/office/powerpoint/2010/main" val="231922803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Changes that can be made via the layout </a:t>
            </a:r>
            <a:r>
              <a:rPr lang="en-GB" dirty="0" smtClean="0"/>
              <a:t>tab:</a:t>
            </a:r>
            <a:endParaRPr lang="en-GB" dirty="0"/>
          </a:p>
        </p:txBody>
      </p:sp>
      <p:sp>
        <p:nvSpPr>
          <p:cNvPr id="3" name="Content Placeholder 2"/>
          <p:cNvSpPr>
            <a:spLocks noGrp="1"/>
          </p:cNvSpPr>
          <p:nvPr>
            <p:ph idx="1"/>
          </p:nvPr>
        </p:nvSpPr>
        <p:spPr>
          <a:xfrm>
            <a:off x="457200" y="1772816"/>
            <a:ext cx="8229600" cy="4353347"/>
          </a:xfrm>
        </p:spPr>
        <p:txBody>
          <a:bodyPr/>
          <a:lstStyle/>
          <a:p>
            <a:pPr lvl="0"/>
            <a:r>
              <a:rPr lang="en-GB" dirty="0"/>
              <a:t>Positioning of the chart table</a:t>
            </a:r>
          </a:p>
          <a:p>
            <a:pPr lvl="0"/>
            <a:r>
              <a:rPr lang="en-GB" dirty="0"/>
              <a:t>Use of axis titles</a:t>
            </a:r>
          </a:p>
          <a:p>
            <a:pPr lvl="0"/>
            <a:r>
              <a:rPr lang="en-GB" dirty="0"/>
              <a:t>Inclusion of legend</a:t>
            </a:r>
          </a:p>
          <a:p>
            <a:pPr lvl="0"/>
            <a:r>
              <a:rPr lang="en-GB" dirty="0"/>
              <a:t>Changing of data labels</a:t>
            </a:r>
          </a:p>
          <a:p>
            <a:pPr lvl="0"/>
            <a:r>
              <a:rPr lang="en-GB" dirty="0"/>
              <a:t>Changing of axes and gridlines</a:t>
            </a:r>
          </a:p>
          <a:p>
            <a:r>
              <a:rPr lang="en-GB" dirty="0"/>
              <a:t>Changing of plot area.</a:t>
            </a: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4259932" y="5157192"/>
            <a:ext cx="4250303" cy="1014090"/>
          </a:xfrm>
          <a:prstGeom prst="rect">
            <a:avLst/>
          </a:prstGeom>
        </p:spPr>
      </p:pic>
    </p:spTree>
    <p:extLst>
      <p:ext uri="{BB962C8B-B14F-4D97-AF65-F5344CB8AC3E}">
        <p14:creationId xmlns:p14="http://schemas.microsoft.com/office/powerpoint/2010/main" val="201327273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Finalise and present spreadsheets</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5.1 </a:t>
            </a:r>
            <a:r>
              <a:rPr lang="en-GB" sz="2800" dirty="0"/>
              <a:t>Review and edit final spreadsheet and any accompanying charts, and prepare for delivery in accordance with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procedure for previewing a </a:t>
            </a:r>
            <a:r>
              <a:rPr lang="en-GB" dirty="0" smtClean="0"/>
              <a:t>worksheet:</a:t>
            </a:r>
            <a:endParaRPr lang="en-GB" dirty="0"/>
          </a:p>
        </p:txBody>
      </p:sp>
      <p:sp>
        <p:nvSpPr>
          <p:cNvPr id="3" name="Content Placeholder 2"/>
          <p:cNvSpPr>
            <a:spLocks noGrp="1"/>
          </p:cNvSpPr>
          <p:nvPr>
            <p:ph idx="1"/>
          </p:nvPr>
        </p:nvSpPr>
        <p:spPr>
          <a:xfrm>
            <a:off x="457200" y="1844824"/>
            <a:ext cx="5122912" cy="4281339"/>
          </a:xfrm>
        </p:spPr>
        <p:txBody>
          <a:bodyPr/>
          <a:lstStyle/>
          <a:p>
            <a:pPr lvl="0"/>
            <a:r>
              <a:rPr lang="en-GB" dirty="0"/>
              <a:t>Select the appropriate worksheet tab (it is possible to select multiple worksheets by holding down ctrl while selecting additional sheets)</a:t>
            </a:r>
          </a:p>
          <a:p>
            <a:pPr lvl="0"/>
            <a:r>
              <a:rPr lang="en-GB" dirty="0"/>
              <a:t>Click on the file button and select the print option</a:t>
            </a:r>
          </a:p>
          <a:p>
            <a:r>
              <a:rPr lang="en-GB" dirty="0"/>
              <a:t>Cycle through the worksheets as </a:t>
            </a:r>
            <a:r>
              <a:rPr lang="en-GB" dirty="0" smtClean="0"/>
              <a:t>necessary.</a:t>
            </a:r>
            <a:endParaRPr lang="en-GB"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5940152" y="2204864"/>
            <a:ext cx="2447146" cy="3828648"/>
          </a:xfrm>
          <a:prstGeom prst="rect">
            <a:avLst/>
          </a:prstGeom>
        </p:spPr>
      </p:pic>
    </p:spTree>
    <p:extLst>
      <p:ext uri="{BB962C8B-B14F-4D97-AF65-F5344CB8AC3E}">
        <p14:creationId xmlns:p14="http://schemas.microsoft.com/office/powerpoint/2010/main" val="318783532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Adjusting</a:t>
            </a:r>
            <a:r>
              <a:rPr lang="en-GB" dirty="0"/>
              <a:t/>
            </a:r>
            <a:br>
              <a:rPr lang="en-GB" dirty="0"/>
            </a:br>
            <a:endParaRPr lang="en-GB" dirty="0"/>
          </a:p>
        </p:txBody>
      </p:sp>
      <p:sp>
        <p:nvSpPr>
          <p:cNvPr id="3" name="Content Placeholder 2"/>
          <p:cNvSpPr>
            <a:spLocks noGrp="1"/>
          </p:cNvSpPr>
          <p:nvPr>
            <p:ph idx="1"/>
          </p:nvPr>
        </p:nvSpPr>
        <p:spPr/>
        <p:txBody>
          <a:bodyPr/>
          <a:lstStyle/>
          <a:p>
            <a:r>
              <a:rPr lang="en-GB" dirty="0"/>
              <a:t>If you’d like to change the page margins then click the show margins button and drag them to the appropriate </a:t>
            </a:r>
            <a:r>
              <a:rPr lang="en-GB" dirty="0" smtClean="0"/>
              <a:t>position</a:t>
            </a:r>
          </a:p>
          <a:p>
            <a:r>
              <a:rPr lang="en-GB" dirty="0" smtClean="0"/>
              <a:t>You </a:t>
            </a:r>
            <a:r>
              <a:rPr lang="en-GB" dirty="0"/>
              <a:t>can also change the page orientation, size, and scaling via the drop-down </a:t>
            </a:r>
            <a:r>
              <a:rPr lang="en-GB" dirty="0" smtClean="0"/>
              <a:t>menus</a:t>
            </a:r>
          </a:p>
          <a:p>
            <a:r>
              <a:rPr lang="en-GB" dirty="0" smtClean="0"/>
              <a:t>Additional </a:t>
            </a:r>
            <a:r>
              <a:rPr lang="en-GB" dirty="0"/>
              <a:t>adjustments can be made to the appearance of full-page charts prior to </a:t>
            </a:r>
            <a:r>
              <a:rPr lang="en-GB" dirty="0" smtClean="0"/>
              <a:t>printing.</a:t>
            </a:r>
            <a:endParaRPr lang="en-GB" dirty="0"/>
          </a:p>
        </p:txBody>
      </p:sp>
    </p:spTree>
    <p:extLst>
      <p:ext uri="{BB962C8B-B14F-4D97-AF65-F5344CB8AC3E}">
        <p14:creationId xmlns:p14="http://schemas.microsoft.com/office/powerpoint/2010/main" val="54729509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Printing</a:t>
            </a:r>
          </a:p>
        </p:txBody>
      </p:sp>
      <p:sp>
        <p:nvSpPr>
          <p:cNvPr id="3" name="Content Placeholder 2"/>
          <p:cNvSpPr>
            <a:spLocks noGrp="1"/>
          </p:cNvSpPr>
          <p:nvPr>
            <p:ph idx="1"/>
          </p:nvPr>
        </p:nvSpPr>
        <p:spPr/>
        <p:txBody>
          <a:bodyPr>
            <a:normAutofit lnSpcReduction="10000"/>
          </a:bodyPr>
          <a:lstStyle/>
          <a:p>
            <a:r>
              <a:rPr lang="en-GB" dirty="0"/>
              <a:t>There are a number of options when it comes to the printing of data and charts included in Excel </a:t>
            </a:r>
            <a:r>
              <a:rPr lang="en-GB" dirty="0" smtClean="0"/>
              <a:t>worksheets</a:t>
            </a:r>
          </a:p>
          <a:p>
            <a:r>
              <a:rPr lang="en-GB" dirty="0" smtClean="0"/>
              <a:t>It </a:t>
            </a:r>
            <a:r>
              <a:rPr lang="en-GB" dirty="0"/>
              <a:t>is possible to print worksheets in their entirety or select and print individual </a:t>
            </a:r>
            <a:r>
              <a:rPr lang="en-GB" dirty="0" smtClean="0"/>
              <a:t>elements</a:t>
            </a:r>
          </a:p>
          <a:p>
            <a:r>
              <a:rPr lang="en-GB" dirty="0" smtClean="0"/>
              <a:t>You </a:t>
            </a:r>
            <a:r>
              <a:rPr lang="en-GB" dirty="0"/>
              <a:t>may choose to print the highlighted selection, a single worksheet, or multiple worksheets in Excel via the settings </a:t>
            </a:r>
            <a:r>
              <a:rPr lang="en-GB" dirty="0" smtClean="0"/>
              <a:t>menu</a:t>
            </a:r>
          </a:p>
          <a:p>
            <a:r>
              <a:rPr lang="en-GB" dirty="0" smtClean="0"/>
              <a:t>It </a:t>
            </a:r>
            <a:r>
              <a:rPr lang="en-GB" dirty="0"/>
              <a:t>is also possible to select and </a:t>
            </a:r>
            <a:r>
              <a:rPr lang="en-GB" dirty="0"/>
              <a:t> </a:t>
            </a:r>
            <a:r>
              <a:rPr lang="en-GB" dirty="0" smtClean="0"/>
              <a:t>                                </a:t>
            </a:r>
            <a:r>
              <a:rPr lang="en-GB" dirty="0" smtClean="0"/>
              <a:t>print </a:t>
            </a:r>
            <a:r>
              <a:rPr lang="en-GB" dirty="0"/>
              <a:t>tables individually.</a:t>
            </a:r>
          </a:p>
          <a:p>
            <a:endParaRPr lang="en-GB" dirty="0"/>
          </a:p>
        </p:txBody>
      </p:sp>
      <p:pic>
        <p:nvPicPr>
          <p:cNvPr id="8194" name="Picture 2" descr="C:\Users\Tom\Pictures\computer_with_printer_400_clr_1008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685119"/>
            <a:ext cx="2766828" cy="1577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26829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Finalise and present spreadsheets</a:t>
            </a:r>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5.2 </a:t>
            </a:r>
            <a:r>
              <a:rPr lang="en-GB" sz="2800" dirty="0"/>
              <a:t>Deliver document to relevant audience within designated timelines and in accordance with organisational requirements for speed and accuracy</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Designated </a:t>
            </a:r>
            <a:r>
              <a:rPr lang="en-GB" sz="4900" dirty="0"/>
              <a:t>timelines may include:</a:t>
            </a:r>
            <a:br>
              <a:rPr lang="en-GB" sz="4900" dirty="0"/>
            </a:br>
            <a:endParaRPr lang="en-GB" dirty="0"/>
          </a:p>
        </p:txBody>
      </p:sp>
      <p:sp>
        <p:nvSpPr>
          <p:cNvPr id="3" name="Content Placeholder 2"/>
          <p:cNvSpPr>
            <a:spLocks noGrp="1"/>
          </p:cNvSpPr>
          <p:nvPr>
            <p:ph idx="1"/>
          </p:nvPr>
        </p:nvSpPr>
        <p:spPr/>
        <p:txBody>
          <a:bodyPr/>
          <a:lstStyle/>
          <a:p>
            <a:pPr lvl="0"/>
            <a:r>
              <a:rPr lang="en-GB" dirty="0"/>
              <a:t>Organisational timeline, e.g. deadline requirements</a:t>
            </a:r>
          </a:p>
          <a:p>
            <a:pPr lvl="0"/>
            <a:r>
              <a:rPr lang="en-GB" dirty="0"/>
              <a:t>Timeline agreed with internal/external client</a:t>
            </a:r>
          </a:p>
          <a:p>
            <a:r>
              <a:rPr lang="en-GB" dirty="0"/>
              <a:t>Timeline agreed with supervisor/person requiring document.</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
            </a:r>
            <a:br>
              <a:rPr lang="en-GB" dirty="0" smtClean="0"/>
            </a:br>
            <a:r>
              <a:rPr lang="en-GB" dirty="0" smtClean="0"/>
              <a:t>Designated </a:t>
            </a:r>
            <a:r>
              <a:rPr lang="en-GB" dirty="0"/>
              <a:t>timelines may be:</a:t>
            </a:r>
            <a:br>
              <a:rPr lang="en-GB" dirty="0"/>
            </a:br>
            <a:endParaRPr lang="en-GB" dirty="0"/>
          </a:p>
        </p:txBody>
      </p:sp>
      <p:sp>
        <p:nvSpPr>
          <p:cNvPr id="3" name="Content Placeholder 2"/>
          <p:cNvSpPr>
            <a:spLocks noGrp="1"/>
          </p:cNvSpPr>
          <p:nvPr>
            <p:ph idx="1"/>
          </p:nvPr>
        </p:nvSpPr>
        <p:spPr/>
        <p:txBody>
          <a:bodyPr/>
          <a:lstStyle/>
          <a:p>
            <a:pPr lvl="0"/>
            <a:r>
              <a:rPr lang="en-GB" dirty="0"/>
              <a:t>Within organisational deadline</a:t>
            </a:r>
          </a:p>
          <a:p>
            <a:pPr lvl="0"/>
            <a:r>
              <a:rPr lang="en-GB" dirty="0"/>
              <a:t>Within an agreed period </a:t>
            </a:r>
          </a:p>
          <a:p>
            <a:pPr lvl="0"/>
            <a:r>
              <a:rPr lang="en-GB" dirty="0"/>
              <a:t>By the end of the month</a:t>
            </a:r>
          </a:p>
          <a:p>
            <a:pPr lvl="0"/>
            <a:r>
              <a:rPr lang="en-GB" dirty="0"/>
              <a:t>Daily</a:t>
            </a:r>
          </a:p>
          <a:p>
            <a:pPr lvl="0"/>
            <a:r>
              <a:rPr lang="en-GB" dirty="0"/>
              <a:t>As requested.</a:t>
            </a:r>
          </a:p>
          <a:p>
            <a:endParaRPr lang="en-GB" dirty="0"/>
          </a:p>
        </p:txBody>
      </p:sp>
      <p:pic>
        <p:nvPicPr>
          <p:cNvPr id="4" name="Picture 3" descr="C:\Users\Tom\Pictures\clock_and_calendar_400_clr_9588.png"/>
          <p:cNvPicPr/>
          <p:nvPr/>
        </p:nvPicPr>
        <p:blipFill>
          <a:blip r:embed="rId2">
            <a:extLst>
              <a:ext uri="{28A0092B-C50C-407E-A947-70E740481C1C}">
                <a14:useLocalDpi xmlns:a14="http://schemas.microsoft.com/office/drawing/2010/main" val="0"/>
              </a:ext>
            </a:extLst>
          </a:blip>
          <a:srcRect/>
          <a:stretch>
            <a:fillRect/>
          </a:stretch>
        </p:blipFill>
        <p:spPr bwMode="auto">
          <a:xfrm>
            <a:off x="5058969" y="2492896"/>
            <a:ext cx="2913866" cy="3092048"/>
          </a:xfrm>
          <a:prstGeom prst="rect">
            <a:avLst/>
          </a:prstGeom>
          <a:noFill/>
          <a:ln>
            <a:noFill/>
          </a:ln>
        </p:spPr>
      </p:pic>
    </p:spTree>
    <p:extLst>
      <p:ext uri="{BB962C8B-B14F-4D97-AF65-F5344CB8AC3E}">
        <p14:creationId xmlns:p14="http://schemas.microsoft.com/office/powerpoint/2010/main" val="348126002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a:t>
            </a:r>
            <a:r>
              <a:rPr lang="en-GB" dirty="0" smtClean="0"/>
              <a:t>onsider </a:t>
            </a:r>
            <a:r>
              <a:rPr lang="en-GB" dirty="0"/>
              <a:t>these data inputting strategies:</a:t>
            </a:r>
          </a:p>
        </p:txBody>
      </p:sp>
      <p:sp>
        <p:nvSpPr>
          <p:cNvPr id="3" name="Content Placeholder 2"/>
          <p:cNvSpPr>
            <a:spLocks noGrp="1"/>
          </p:cNvSpPr>
          <p:nvPr>
            <p:ph idx="1"/>
          </p:nvPr>
        </p:nvSpPr>
        <p:spPr>
          <a:xfrm>
            <a:off x="395536" y="1700808"/>
            <a:ext cx="8229600" cy="4525963"/>
          </a:xfrm>
        </p:spPr>
        <p:txBody>
          <a:bodyPr/>
          <a:lstStyle/>
          <a:p>
            <a:pPr lvl="0"/>
            <a:r>
              <a:rPr lang="en-GB" dirty="0"/>
              <a:t>Use keyboard and mouse shortcuts</a:t>
            </a:r>
          </a:p>
          <a:p>
            <a:pPr lvl="0"/>
            <a:r>
              <a:rPr lang="en-GB" dirty="0"/>
              <a:t>Use the data entry form</a:t>
            </a:r>
          </a:p>
          <a:p>
            <a:pPr lvl="0"/>
            <a:r>
              <a:rPr lang="en-GB" dirty="0"/>
              <a:t>Ensure that headings can be seen at all times.</a:t>
            </a:r>
          </a:p>
          <a:p>
            <a:endParaRPr lang="en-GB" dirty="0"/>
          </a:p>
        </p:txBody>
      </p:sp>
    </p:spTree>
    <p:extLst>
      <p:ext uri="{BB962C8B-B14F-4D97-AF65-F5344CB8AC3E}">
        <p14:creationId xmlns:p14="http://schemas.microsoft.com/office/powerpoint/2010/main" val="427245840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Good </a:t>
            </a:r>
            <a:r>
              <a:rPr lang="en-GB" sz="4900" dirty="0"/>
              <a:t>time management strategies include:</a:t>
            </a:r>
            <a:r>
              <a:rPr lang="en-GB" dirty="0"/>
              <a:t/>
            </a:r>
            <a:br>
              <a:rPr lang="en-GB" dirty="0"/>
            </a:br>
            <a:endParaRPr lang="en-GB" dirty="0"/>
          </a:p>
        </p:txBody>
      </p:sp>
      <p:sp>
        <p:nvSpPr>
          <p:cNvPr id="3" name="Content Placeholder 2"/>
          <p:cNvSpPr>
            <a:spLocks noGrp="1"/>
          </p:cNvSpPr>
          <p:nvPr>
            <p:ph idx="1"/>
          </p:nvPr>
        </p:nvSpPr>
        <p:spPr>
          <a:xfrm>
            <a:off x="467544" y="1628800"/>
            <a:ext cx="8229600" cy="4525963"/>
          </a:xfrm>
        </p:spPr>
        <p:txBody>
          <a:bodyPr/>
          <a:lstStyle/>
          <a:p>
            <a:pPr lvl="0"/>
            <a:r>
              <a:rPr lang="en-GB" dirty="0"/>
              <a:t>Recording your deadlines</a:t>
            </a:r>
          </a:p>
          <a:p>
            <a:pPr lvl="0"/>
            <a:r>
              <a:rPr lang="en-GB" dirty="0"/>
              <a:t>Prioritising your tasks </a:t>
            </a:r>
          </a:p>
          <a:p>
            <a:pPr lvl="0"/>
            <a:r>
              <a:rPr lang="en-GB" dirty="0"/>
              <a:t>Keeping track of your progress</a:t>
            </a:r>
          </a:p>
          <a:p>
            <a:pPr lvl="0"/>
            <a:r>
              <a:rPr lang="en-GB" dirty="0"/>
              <a:t>Knowing how to deal with problems that may arise. </a:t>
            </a:r>
          </a:p>
          <a:p>
            <a:endParaRPr lang="en-GB" dirty="0"/>
          </a:p>
        </p:txBody>
      </p:sp>
      <p:pic>
        <p:nvPicPr>
          <p:cNvPr id="4" name="Picture 3" descr="Fotolia_26734401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3680990"/>
            <a:ext cx="2843396" cy="2843396"/>
          </a:xfrm>
          <a:prstGeom prst="rect">
            <a:avLst/>
          </a:prstGeom>
          <a:noFill/>
        </p:spPr>
      </p:pic>
    </p:spTree>
    <p:extLst>
      <p:ext uri="{BB962C8B-B14F-4D97-AF65-F5344CB8AC3E}">
        <p14:creationId xmlns:p14="http://schemas.microsoft.com/office/powerpoint/2010/main" val="157946743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Finalise and present spreadsheets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5.3 </a:t>
            </a:r>
            <a:r>
              <a:rPr lang="en-GB" sz="2800" dirty="0"/>
              <a:t>Name and store spreadsheet appropriately in accordance with organisational requirements and exit application without data loss/damage</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Tips when naming your documents include:</a:t>
            </a:r>
          </a:p>
        </p:txBody>
      </p:sp>
      <p:sp>
        <p:nvSpPr>
          <p:cNvPr id="3" name="Content Placeholder 2"/>
          <p:cNvSpPr>
            <a:spLocks noGrp="1"/>
          </p:cNvSpPr>
          <p:nvPr>
            <p:ph idx="1"/>
          </p:nvPr>
        </p:nvSpPr>
        <p:spPr>
          <a:xfrm>
            <a:off x="457200" y="1600200"/>
            <a:ext cx="8229600" cy="4997152"/>
          </a:xfrm>
        </p:spPr>
        <p:txBody>
          <a:bodyPr>
            <a:normAutofit lnSpcReduction="10000"/>
          </a:bodyPr>
          <a:lstStyle/>
          <a:p>
            <a:pPr lvl="0"/>
            <a:r>
              <a:rPr lang="en-GB" dirty="0"/>
              <a:t>Use keywords</a:t>
            </a:r>
          </a:p>
          <a:p>
            <a:pPr lvl="0"/>
            <a:r>
              <a:rPr lang="en-GB" dirty="0"/>
              <a:t>Use your name or initials</a:t>
            </a:r>
          </a:p>
          <a:p>
            <a:pPr lvl="0"/>
            <a:r>
              <a:rPr lang="en-GB" dirty="0"/>
              <a:t>Use date</a:t>
            </a:r>
          </a:p>
          <a:p>
            <a:pPr lvl="0"/>
            <a:r>
              <a:rPr lang="en-GB" dirty="0"/>
              <a:t>Use alphabetic codes</a:t>
            </a:r>
          </a:p>
          <a:p>
            <a:pPr lvl="0"/>
            <a:r>
              <a:rPr lang="en-GB" dirty="0"/>
              <a:t>Use version numbers </a:t>
            </a:r>
          </a:p>
          <a:p>
            <a:pPr lvl="0"/>
            <a:r>
              <a:rPr lang="en-GB" dirty="0"/>
              <a:t>Use descriptors</a:t>
            </a:r>
          </a:p>
          <a:p>
            <a:pPr lvl="0"/>
            <a:r>
              <a:rPr lang="en-GB" dirty="0"/>
              <a:t>Use underscores </a:t>
            </a:r>
          </a:p>
          <a:p>
            <a:pPr lvl="0"/>
            <a:r>
              <a:rPr lang="en-GB" dirty="0"/>
              <a:t>Use common names</a:t>
            </a:r>
          </a:p>
          <a:p>
            <a:pPr lvl="0"/>
            <a:r>
              <a:rPr lang="en-GB" dirty="0"/>
              <a:t>Be detailed</a:t>
            </a:r>
          </a:p>
          <a:p>
            <a:r>
              <a:rPr lang="en-GB" dirty="0"/>
              <a:t>Be consistent.</a:t>
            </a:r>
          </a:p>
        </p:txBody>
      </p:sp>
      <p:pic>
        <p:nvPicPr>
          <p:cNvPr id="4" name="Picture 3" descr="search file.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573016"/>
            <a:ext cx="2792934" cy="2810376"/>
          </a:xfrm>
          <a:prstGeom prst="rect">
            <a:avLst/>
          </a:prstGeom>
          <a:noFill/>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16208523_S.jpg"/>
          <p:cNvPicPr/>
          <p:nvPr/>
        </p:nvPicPr>
        <p:blipFill>
          <a:blip r:embed="rId2" cstate="print">
            <a:extLst>
              <a:ext uri="{28A0092B-C50C-407E-A947-70E740481C1C}">
                <a14:useLocalDpi xmlns:a14="http://schemas.microsoft.com/office/drawing/2010/main" val="0"/>
              </a:ext>
            </a:extLst>
          </a:blip>
          <a:stretch>
            <a:fillRect/>
          </a:stretch>
        </p:blipFill>
        <p:spPr>
          <a:xfrm>
            <a:off x="6012160" y="1196752"/>
            <a:ext cx="2603798" cy="1835899"/>
          </a:xfrm>
          <a:prstGeom prst="rect">
            <a:avLst/>
          </a:prstGeom>
        </p:spPr>
      </p:pic>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Tips </a:t>
            </a:r>
            <a:r>
              <a:rPr lang="en-GB" sz="4900" dirty="0"/>
              <a:t>when storing your documents include:</a:t>
            </a:r>
            <a:r>
              <a:rPr lang="en-GB" dirty="0"/>
              <a:t/>
            </a:r>
            <a:br>
              <a:rPr lang="en-GB" dirty="0"/>
            </a:br>
            <a:endParaRPr lang="en-GB" dirty="0"/>
          </a:p>
        </p:txBody>
      </p:sp>
      <p:sp>
        <p:nvSpPr>
          <p:cNvPr id="3" name="Content Placeholder 2"/>
          <p:cNvSpPr>
            <a:spLocks noGrp="1"/>
          </p:cNvSpPr>
          <p:nvPr>
            <p:ph idx="1"/>
          </p:nvPr>
        </p:nvSpPr>
        <p:spPr/>
        <p:txBody>
          <a:bodyPr/>
          <a:lstStyle/>
          <a:p>
            <a:pPr lvl="0"/>
            <a:r>
              <a:rPr lang="en-GB" dirty="0"/>
              <a:t>Store similar documents together</a:t>
            </a:r>
          </a:p>
          <a:p>
            <a:pPr lvl="0"/>
            <a:r>
              <a:rPr lang="en-GB" dirty="0"/>
              <a:t>Don’t save unnecessary documents</a:t>
            </a:r>
          </a:p>
          <a:p>
            <a:pPr lvl="0"/>
            <a:r>
              <a:rPr lang="en-GB" dirty="0"/>
              <a:t>Avoid large folder structures</a:t>
            </a:r>
          </a:p>
          <a:p>
            <a:pPr lvl="0"/>
            <a:r>
              <a:rPr lang="en-GB" dirty="0"/>
              <a:t>Use shortcuts rather than having multiple copies</a:t>
            </a:r>
          </a:p>
          <a:p>
            <a:pPr lvl="0"/>
            <a:r>
              <a:rPr lang="en-GB" dirty="0"/>
              <a:t>Colour code your folders </a:t>
            </a:r>
          </a:p>
          <a:p>
            <a:pPr lvl="0"/>
            <a:r>
              <a:rPr lang="en-GB" dirty="0"/>
              <a:t>Think about storing documents online (e.g. Microsoft SharePoint 2010 or Windows Live SkyDrive)</a:t>
            </a:r>
          </a:p>
          <a:p>
            <a:r>
              <a:rPr lang="en-GB" dirty="0"/>
              <a:t>Make sure that the documents that you use every day can be accessed easily.</a:t>
            </a:r>
          </a:p>
        </p:txBody>
      </p:sp>
    </p:spTree>
    <p:extLst>
      <p:ext uri="{BB962C8B-B14F-4D97-AF65-F5344CB8AC3E}">
        <p14:creationId xmlns:p14="http://schemas.microsoft.com/office/powerpoint/2010/main" val="153379900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Exiting without information loss or damage</a:t>
            </a:r>
          </a:p>
        </p:txBody>
      </p:sp>
      <p:sp>
        <p:nvSpPr>
          <p:cNvPr id="3" name="Content Placeholder 2"/>
          <p:cNvSpPr>
            <a:spLocks noGrp="1"/>
          </p:cNvSpPr>
          <p:nvPr>
            <p:ph idx="1"/>
          </p:nvPr>
        </p:nvSpPr>
        <p:spPr/>
        <p:txBody>
          <a:bodyPr/>
          <a:lstStyle/>
          <a:p>
            <a:pPr marL="0" indent="0">
              <a:buNone/>
            </a:pPr>
            <a:r>
              <a:rPr lang="en-GB" b="1" dirty="0"/>
              <a:t>To save a document, either</a:t>
            </a:r>
            <a:r>
              <a:rPr lang="en-GB" b="1" dirty="0" smtClean="0"/>
              <a:t>:</a:t>
            </a:r>
          </a:p>
          <a:p>
            <a:pPr lvl="0"/>
            <a:r>
              <a:rPr lang="en-GB" dirty="0"/>
              <a:t>Press Ctrl and S together</a:t>
            </a:r>
          </a:p>
          <a:p>
            <a:pPr lvl="0"/>
            <a:r>
              <a:rPr lang="en-GB" dirty="0"/>
              <a:t>Click the ‘File’ tab and click ‘Save’ or ‘Save as’</a:t>
            </a:r>
          </a:p>
          <a:p>
            <a:r>
              <a:rPr lang="en-GB" dirty="0"/>
              <a:t>Click the save icon across the top of your document (see image</a:t>
            </a:r>
            <a:r>
              <a:rPr lang="en-GB" dirty="0" smtClean="0"/>
              <a:t>).</a:t>
            </a:r>
          </a:p>
          <a:p>
            <a:pPr marL="0" indent="0">
              <a:buNone/>
            </a:pPr>
            <a:r>
              <a:rPr lang="en-GB" dirty="0"/>
              <a:t>Once you know that you have saved your document you can then close it. If your document does close without saving you may find that your program recovers the unsaved version. </a:t>
            </a:r>
          </a:p>
          <a:p>
            <a:pPr marL="0" indent="0">
              <a:buNone/>
            </a:pPr>
            <a:endParaRPr lang="en-GB" b="1" dirty="0"/>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5733256"/>
            <a:ext cx="1131565" cy="758949"/>
          </a:xfrm>
          <a:prstGeom prst="rect">
            <a:avLst/>
          </a:prstGeom>
          <a:noFill/>
          <a:ln>
            <a:noFill/>
          </a:ln>
        </p:spPr>
      </p:pic>
    </p:spTree>
    <p:extLst>
      <p:ext uri="{BB962C8B-B14F-4D97-AF65-F5344CB8AC3E}">
        <p14:creationId xmlns:p14="http://schemas.microsoft.com/office/powerpoint/2010/main" val="237792226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1020</TotalTime>
  <Words>2092</Words>
  <Application>Microsoft Office PowerPoint</Application>
  <PresentationFormat>On-screen Show (4:3)</PresentationFormat>
  <Paragraphs>331</Paragraphs>
  <Slides>74</Slides>
  <Notes>32</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PowerPoint Presentation</vt:lpstr>
      <vt:lpstr>Select and prepare resources</vt:lpstr>
      <vt:lpstr>Spreadsheet task purpose</vt:lpstr>
      <vt:lpstr>Audience characteristics:</vt:lpstr>
      <vt:lpstr> Activity 1A  </vt:lpstr>
      <vt:lpstr>Select and prepare resources</vt:lpstr>
      <vt:lpstr>Data entry</vt:lpstr>
      <vt:lpstr> Storage </vt:lpstr>
      <vt:lpstr> Output </vt:lpstr>
      <vt:lpstr> Presentation </vt:lpstr>
      <vt:lpstr> Activity 1B  </vt:lpstr>
      <vt:lpstr>Select and prepare resources</vt:lpstr>
      <vt:lpstr> Selecting an appropriate spreadsheet application </vt:lpstr>
      <vt:lpstr> Microsoft Excel </vt:lpstr>
      <vt:lpstr> Google Sheets </vt:lpstr>
      <vt:lpstr> iWork Numbers </vt:lpstr>
      <vt:lpstr> OpenOffice Calc </vt:lpstr>
      <vt:lpstr> Activity 1C  </vt:lpstr>
      <vt:lpstr>Plan spreadsheet design</vt:lpstr>
      <vt:lpstr>Spreadsheet design may include:</vt:lpstr>
      <vt:lpstr>Spreadsheet design may include:</vt:lpstr>
      <vt:lpstr> Activity 2A  </vt:lpstr>
      <vt:lpstr>Plan spreadsheet design</vt:lpstr>
      <vt:lpstr>Different layouts and styles that you may want to consider include:</vt:lpstr>
      <vt:lpstr>Different layouts and styles that you may want to consider include:</vt:lpstr>
      <vt:lpstr>Organisational and task requirements may include:</vt:lpstr>
      <vt:lpstr> Activity 2B  </vt:lpstr>
      <vt:lpstr>Plan spreadsheet design</vt:lpstr>
      <vt:lpstr>Consistency of design and layout may include:</vt:lpstr>
      <vt:lpstr>Automatic functions</vt:lpstr>
      <vt:lpstr> Activity 2C  </vt:lpstr>
      <vt:lpstr>Create spreadsheet</vt:lpstr>
      <vt:lpstr>Entering data</vt:lpstr>
      <vt:lpstr>Checking data may include:</vt:lpstr>
      <vt:lpstr>Making amendments</vt:lpstr>
      <vt:lpstr> Activity 3A  </vt:lpstr>
      <vt:lpstr>Create spreadsheet</vt:lpstr>
      <vt:lpstr>Formatting the spreadsheet</vt:lpstr>
      <vt:lpstr>Using software functions</vt:lpstr>
      <vt:lpstr> Activity 3B  </vt:lpstr>
      <vt:lpstr>Create spreadsheet</vt:lpstr>
      <vt:lpstr>Formulae may include:</vt:lpstr>
      <vt:lpstr>Follow this procedure in order to evaluate formulae:</vt:lpstr>
      <vt:lpstr>Use the error checking tool, as follows:</vt:lpstr>
      <vt:lpstr> Activity 3C  </vt:lpstr>
      <vt:lpstr>Create spreadsheet</vt:lpstr>
      <vt:lpstr>Using relevant help functions</vt:lpstr>
      <vt:lpstr> You might have to overcome these problems with design and production: </vt:lpstr>
      <vt:lpstr> Activity 3D  </vt:lpstr>
      <vt:lpstr>Produce intermediate-level charts</vt:lpstr>
      <vt:lpstr>Produce intermediate-level charts</vt:lpstr>
      <vt:lpstr>Produce intermediate-level charts</vt:lpstr>
      <vt:lpstr>Types of charts that you can choose from in Excel:</vt:lpstr>
      <vt:lpstr>This procedure should be followed for the creation of charts:</vt:lpstr>
      <vt:lpstr>Changes that can be made via the layout tab:</vt:lpstr>
      <vt:lpstr> Activity 4A  </vt:lpstr>
      <vt:lpstr>Finalise and present spreadsheets</vt:lpstr>
      <vt:lpstr>The procedure for previewing a worksheet:</vt:lpstr>
      <vt:lpstr> Adjusting </vt:lpstr>
      <vt:lpstr>Printing</vt:lpstr>
      <vt:lpstr> Activity 5A  </vt:lpstr>
      <vt:lpstr>Finalise and present spreadsheets</vt:lpstr>
      <vt:lpstr> Designated timelines may include: </vt:lpstr>
      <vt:lpstr> Designated timelines may be: </vt:lpstr>
      <vt:lpstr>Consider these data inputting strategies:</vt:lpstr>
      <vt:lpstr> Good time management strategies include: </vt:lpstr>
      <vt:lpstr> Activity 5B  </vt:lpstr>
      <vt:lpstr>Finalise and present spreadsheets</vt:lpstr>
      <vt:lpstr>Tips when naming your documents include:</vt:lpstr>
      <vt:lpstr> Tips when storing your documents include: </vt:lpstr>
      <vt:lpstr>Exiting without information loss or damage</vt:lpstr>
      <vt:lpstr> Activity 5C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Kelsey</cp:lastModifiedBy>
  <cp:revision>259</cp:revision>
  <dcterms:created xsi:type="dcterms:W3CDTF">2011-08-26T06:48:04Z</dcterms:created>
  <dcterms:modified xsi:type="dcterms:W3CDTF">2018-11-09T10:48:41Z</dcterms:modified>
</cp:coreProperties>
</file>