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64" r:id="rId11"/>
    <p:sldId id="267" r:id="rId12"/>
    <p:sldId id="265"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0FD89-8FDF-486D-A749-C2439BA3D4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FCEA970-4CA0-4B0D-9748-6AFABA526C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C1BDB84-B7E2-4B59-AEFB-B7645AA9E39D}"/>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161B4D91-145A-4054-81B8-30E770C6557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62DC260-D3E7-4317-B9D0-290D6C137335}"/>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3117706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0B3C7-A4EB-4896-85DC-1CB254B228CA}"/>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36905C59-C3A6-402F-B61A-4915F87446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DB9CCB4-B73A-4631-8313-876085181041}"/>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ECA70DD6-1929-4569-89EC-FFEBB5A88EB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105FA0E-EEC6-4513-8906-489965BBB77B}"/>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2212874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A036-3E91-4D60-A9D0-1B16AB5957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E1D6CAC5-2DD9-4B82-8876-CE6F9C8BF9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A754C0-A3F0-4286-8A77-5117DC12872D}"/>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F1E075DD-398C-48C5-A8FF-C5E1AAA8CA6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9BDAA78-F278-4453-A54E-7D3DA497E8CF}"/>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51165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62B15-4E9C-40F2-AB9C-3BD2C75EE69F}"/>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EE7ABA4B-32D4-4143-BE07-CA85C68089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17E63327-56F5-4774-BCFF-8366CB0179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C82FA240-93F0-4B25-96B2-88BAAAFBDCA6}"/>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6" name="Footer Placeholder 5">
            <a:extLst>
              <a:ext uri="{FF2B5EF4-FFF2-40B4-BE49-F238E27FC236}">
                <a16:creationId xmlns:a16="http://schemas.microsoft.com/office/drawing/2014/main" id="{86BEC7CD-152E-496A-BF70-1FF8BD8A95F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490775C-5E0F-4DB6-AD98-8F3A247A911F}"/>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1277570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9713A-679D-4BD9-8C6E-8F4B712406C8}"/>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C20A422-0311-4E8F-8AE2-28E897283E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4AFE6F-9A3F-467F-B81B-5F16D35BCBE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86FB3AAC-8BE0-4C3C-8DC6-8AD15D95FD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C98641-D7F9-4779-821C-CBD0170948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3671A9B6-EE47-4210-8D1F-1BE6C7D6EEA5}"/>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8" name="Footer Placeholder 7">
            <a:extLst>
              <a:ext uri="{FF2B5EF4-FFF2-40B4-BE49-F238E27FC236}">
                <a16:creationId xmlns:a16="http://schemas.microsoft.com/office/drawing/2014/main" id="{74736215-2C94-440D-8A7A-CE643077400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B4594957-DFB6-42B2-86F1-C6DF78007E41}"/>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3531344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961E6-829E-44A0-9C39-2E61FBF2369E}"/>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EEF57F6D-777A-4071-A150-6D86DA8DCE9A}"/>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4" name="Footer Placeholder 3">
            <a:extLst>
              <a:ext uri="{FF2B5EF4-FFF2-40B4-BE49-F238E27FC236}">
                <a16:creationId xmlns:a16="http://schemas.microsoft.com/office/drawing/2014/main" id="{2FC43748-FF6E-4A73-B13D-E3DD9EDED000}"/>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72BFB6C5-E187-466E-B349-FBCA2AC16D36}"/>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1496460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9280A3-956C-47FD-8AFE-034064AF071C}"/>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3" name="Footer Placeholder 2">
            <a:extLst>
              <a:ext uri="{FF2B5EF4-FFF2-40B4-BE49-F238E27FC236}">
                <a16:creationId xmlns:a16="http://schemas.microsoft.com/office/drawing/2014/main" id="{DC4AD91C-49EA-440D-8984-DCE9A5CD56FC}"/>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2CA4ABEB-EA21-4BD9-8AF0-D0CE62053819}"/>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669975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38983-D8F4-47A5-9CE4-561CAFA03A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2FDC9F5C-1188-40B1-ADBB-CB57867252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CC2D2883-31BC-4D7D-8DF4-A452A8847A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F2DA2-E053-4996-9AFB-135F4CC9B868}"/>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6" name="Footer Placeholder 5">
            <a:extLst>
              <a:ext uri="{FF2B5EF4-FFF2-40B4-BE49-F238E27FC236}">
                <a16:creationId xmlns:a16="http://schemas.microsoft.com/office/drawing/2014/main" id="{8C1A832C-75FC-419D-9F3C-5EED61715E7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D0E1BD02-8418-40C2-9F6A-5B5F6F3341E3}"/>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319144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EA494-734B-4FAD-B03F-A269B97E75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DC2B4D66-7C76-4249-852F-184416234E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1F5D9CDF-766D-456D-87C3-B43F12B6CD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9D5591-49E4-494D-B900-2B943DBE7361}"/>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6" name="Footer Placeholder 5">
            <a:extLst>
              <a:ext uri="{FF2B5EF4-FFF2-40B4-BE49-F238E27FC236}">
                <a16:creationId xmlns:a16="http://schemas.microsoft.com/office/drawing/2014/main" id="{E6173C56-8AEA-49C5-978E-293450D4B07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28FB517-2EBA-4B3B-860D-6C6F7015257F}"/>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4112664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1F7BB-5C3D-44B0-879A-17F4F7C0DF6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26417D5-2A19-4323-A324-CCE23D8578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9F4389B-F445-47F0-9ECB-BEB9BC570670}"/>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95C793B0-3D31-4D53-AC6F-4DC10A70238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2DE99B8-50B4-4D38-A956-5E9F2A66C8B8}"/>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1903031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0C73E9-2C53-45B6-BC20-229011B49A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451BAFB6-1F85-4F0B-A48C-4EA698BF504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8F6760A-4BBE-419C-94E9-86AA05B2BAE0}"/>
              </a:ext>
            </a:extLst>
          </p:cNvPr>
          <p:cNvSpPr>
            <a:spLocks noGrp="1"/>
          </p:cNvSpPr>
          <p:nvPr>
            <p:ph type="dt" sz="half" idx="10"/>
          </p:nvPr>
        </p:nvSpPr>
        <p:spPr/>
        <p:txBody>
          <a:body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2EB95A48-FAA1-43F0-BF95-8ECAA952DD7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6C7FE10-DDB9-4FEB-BEB3-3A45E8B6AFCA}"/>
              </a:ext>
            </a:extLst>
          </p:cNvPr>
          <p:cNvSpPr>
            <a:spLocks noGrp="1"/>
          </p:cNvSpPr>
          <p:nvPr>
            <p:ph type="sldNum" sz="quarter" idx="12"/>
          </p:nvPr>
        </p:nvSpPr>
        <p:spPr/>
        <p:txBody>
          <a:bodyPr/>
          <a:lstStyle/>
          <a:p>
            <a:fld id="{37895009-1E32-4789-9CC2-51D949266C53}" type="slidenum">
              <a:rPr lang="en-AU" smtClean="0"/>
              <a:t>‹#›</a:t>
            </a:fld>
            <a:endParaRPr lang="en-AU"/>
          </a:p>
        </p:txBody>
      </p:sp>
    </p:spTree>
    <p:extLst>
      <p:ext uri="{BB962C8B-B14F-4D97-AF65-F5344CB8AC3E}">
        <p14:creationId xmlns:p14="http://schemas.microsoft.com/office/powerpoint/2010/main" val="2195300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732DEE-3782-4E37-9447-85A787E122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D20C4AF9-904D-450E-9891-EB63779E25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F57C312-8CF2-4935-BCB4-4039AC59B6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1F2812-44D2-4A47-BFA9-AE5C0819F711}" type="datetimeFigureOut">
              <a:rPr lang="en-AU" smtClean="0"/>
              <a:t>29/07/2020</a:t>
            </a:fld>
            <a:endParaRPr lang="en-AU"/>
          </a:p>
        </p:txBody>
      </p:sp>
      <p:sp>
        <p:nvSpPr>
          <p:cNvPr id="5" name="Footer Placeholder 4">
            <a:extLst>
              <a:ext uri="{FF2B5EF4-FFF2-40B4-BE49-F238E27FC236}">
                <a16:creationId xmlns:a16="http://schemas.microsoft.com/office/drawing/2014/main" id="{2D2A18A8-AF7A-4D6F-81EC-6C85B8EC8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664FD7E0-6C1A-4525-A726-DF4C19B497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895009-1E32-4789-9CC2-51D949266C53}" type="slidenum">
              <a:rPr lang="en-AU" smtClean="0"/>
              <a:t>‹#›</a:t>
            </a:fld>
            <a:endParaRPr lang="en-AU"/>
          </a:p>
        </p:txBody>
      </p:sp>
    </p:spTree>
    <p:extLst>
      <p:ext uri="{BB962C8B-B14F-4D97-AF65-F5344CB8AC3E}">
        <p14:creationId xmlns:p14="http://schemas.microsoft.com/office/powerpoint/2010/main" val="2709095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AFC454B-A080-4D23-B177-6D5356C6E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427"/>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58029" y="333478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474479" y="1096414"/>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F729AE-F109-45C3-942A-AAC09C4FD664}"/>
              </a:ext>
            </a:extLst>
          </p:cNvPr>
          <p:cNvSpPr>
            <a:spLocks noGrp="1"/>
          </p:cNvSpPr>
          <p:nvPr>
            <p:ph type="ctrTitle"/>
          </p:nvPr>
        </p:nvSpPr>
        <p:spPr>
          <a:xfrm>
            <a:off x="4038600" y="1939159"/>
            <a:ext cx="7644627" cy="2751086"/>
          </a:xfrm>
        </p:spPr>
        <p:txBody>
          <a:bodyPr>
            <a:noAutofit/>
          </a:bodyPr>
          <a:lstStyle/>
          <a:p>
            <a:pPr algn="r"/>
            <a:r>
              <a:rPr lang="en-GB" sz="4800" dirty="0"/>
              <a:t>SITHIND002 Source and use information on the hospitality industry- Bar attendant</a:t>
            </a:r>
            <a:endParaRPr lang="en-AU" sz="4800" dirty="0"/>
          </a:p>
        </p:txBody>
      </p:sp>
      <p:sp>
        <p:nvSpPr>
          <p:cNvPr id="3" name="Subtitle 2">
            <a:extLst>
              <a:ext uri="{FF2B5EF4-FFF2-40B4-BE49-F238E27FC236}">
                <a16:creationId xmlns:a16="http://schemas.microsoft.com/office/drawing/2014/main" id="{DA05BBC6-48D3-41F9-A411-825E99953C1A}"/>
              </a:ext>
            </a:extLst>
          </p:cNvPr>
          <p:cNvSpPr>
            <a:spLocks noGrp="1"/>
          </p:cNvSpPr>
          <p:nvPr>
            <p:ph type="subTitle" idx="1"/>
          </p:nvPr>
        </p:nvSpPr>
        <p:spPr>
          <a:xfrm>
            <a:off x="4038600" y="4782320"/>
            <a:ext cx="7644627" cy="1329443"/>
          </a:xfrm>
        </p:spPr>
        <p:txBody>
          <a:bodyPr>
            <a:normAutofit/>
          </a:bodyPr>
          <a:lstStyle/>
          <a:p>
            <a:pPr algn="r"/>
            <a:r>
              <a:rPr lang="en-AU" dirty="0"/>
              <a:t>By Keaton jones</a:t>
            </a:r>
          </a:p>
        </p:txBody>
      </p:sp>
    </p:spTree>
    <p:extLst>
      <p:ext uri="{BB962C8B-B14F-4D97-AF65-F5344CB8AC3E}">
        <p14:creationId xmlns:p14="http://schemas.microsoft.com/office/powerpoint/2010/main" val="1253498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BEB84B-612F-4F0A-8CB6-6ED689DE4097}"/>
              </a:ext>
            </a:extLst>
          </p:cNvPr>
          <p:cNvSpPr>
            <a:spLocks noGrp="1"/>
          </p:cNvSpPr>
          <p:nvPr>
            <p:ph type="title"/>
          </p:nvPr>
        </p:nvSpPr>
        <p:spPr>
          <a:xfrm>
            <a:off x="686834" y="1153572"/>
            <a:ext cx="3200400" cy="4461163"/>
          </a:xfrm>
        </p:spPr>
        <p:txBody>
          <a:bodyPr>
            <a:normAutofit/>
          </a:bodyPr>
          <a:lstStyle/>
          <a:p>
            <a:r>
              <a:rPr lang="en-AU">
                <a:solidFill>
                  <a:srgbClr val="FFFFFF"/>
                </a:solidFill>
              </a:rPr>
              <a:t>Sectors in hospitality industry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095B73E-21BF-424B-927C-BCBCF1C113F7}"/>
              </a:ext>
            </a:extLst>
          </p:cNvPr>
          <p:cNvSpPr>
            <a:spLocks noGrp="1"/>
          </p:cNvSpPr>
          <p:nvPr>
            <p:ph idx="1"/>
          </p:nvPr>
        </p:nvSpPr>
        <p:spPr>
          <a:xfrm>
            <a:off x="4447308" y="591344"/>
            <a:ext cx="6906491" cy="5585619"/>
          </a:xfrm>
        </p:spPr>
        <p:txBody>
          <a:bodyPr anchor="ctr">
            <a:normAutofit/>
          </a:bodyPr>
          <a:lstStyle/>
          <a:p>
            <a:pPr marL="0" indent="0">
              <a:buNone/>
            </a:pPr>
            <a:r>
              <a:rPr lang="en-AU" dirty="0"/>
              <a:t>Hospitality sectors where Bar staff can work include:</a:t>
            </a:r>
          </a:p>
          <a:p>
            <a:r>
              <a:rPr lang="en-AU" dirty="0" err="1"/>
              <a:t>Accomodation</a:t>
            </a:r>
            <a:r>
              <a:rPr lang="en-AU" dirty="0"/>
              <a:t>-  hotels and resorts</a:t>
            </a:r>
          </a:p>
          <a:p>
            <a:r>
              <a:rPr lang="en-AU" dirty="0"/>
              <a:t>Entertainment and recreation – theatres, fairs, performances and live shows</a:t>
            </a:r>
          </a:p>
          <a:p>
            <a:r>
              <a:rPr lang="en-AU" dirty="0"/>
              <a:t>Food and beverage – </a:t>
            </a:r>
            <a:r>
              <a:rPr lang="en-AU" dirty="0" err="1"/>
              <a:t>restraunts</a:t>
            </a:r>
            <a:r>
              <a:rPr lang="en-AU" dirty="0"/>
              <a:t>, café’s and bars</a:t>
            </a:r>
          </a:p>
          <a:p>
            <a:r>
              <a:rPr lang="en-AU" dirty="0"/>
              <a:t>Gaming – clubs and casinos</a:t>
            </a:r>
          </a:p>
        </p:txBody>
      </p:sp>
    </p:spTree>
    <p:extLst>
      <p:ext uri="{BB962C8B-B14F-4D97-AF65-F5344CB8AC3E}">
        <p14:creationId xmlns:p14="http://schemas.microsoft.com/office/powerpoint/2010/main" val="46199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31E202-6822-46A9-97F9-DE69327574A8}"/>
              </a:ext>
            </a:extLst>
          </p:cNvPr>
          <p:cNvSpPr>
            <a:spLocks noGrp="1"/>
          </p:cNvSpPr>
          <p:nvPr>
            <p:ph type="title"/>
          </p:nvPr>
        </p:nvSpPr>
        <p:spPr>
          <a:xfrm>
            <a:off x="686834" y="1153572"/>
            <a:ext cx="3200400" cy="4461163"/>
          </a:xfrm>
        </p:spPr>
        <p:txBody>
          <a:bodyPr>
            <a:normAutofit/>
          </a:bodyPr>
          <a:lstStyle/>
          <a:p>
            <a:r>
              <a:rPr lang="en-AU" sz="4100">
                <a:solidFill>
                  <a:srgbClr val="FFFFFF"/>
                </a:solidFill>
              </a:rPr>
              <a:t>Personal requirements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F19D0CF-75CF-4B64-833C-642FBBFB6E80}"/>
              </a:ext>
            </a:extLst>
          </p:cNvPr>
          <p:cNvSpPr>
            <a:spLocks noGrp="1"/>
          </p:cNvSpPr>
          <p:nvPr>
            <p:ph idx="1"/>
          </p:nvPr>
        </p:nvSpPr>
        <p:spPr>
          <a:xfrm>
            <a:off x="4447308" y="591344"/>
            <a:ext cx="6906491" cy="5585619"/>
          </a:xfrm>
        </p:spPr>
        <p:txBody>
          <a:bodyPr anchor="ctr">
            <a:normAutofit/>
          </a:bodyPr>
          <a:lstStyle/>
          <a:p>
            <a:pPr marL="0" indent="0">
              <a:buNone/>
            </a:pPr>
            <a:r>
              <a:rPr lang="en-AU" dirty="0"/>
              <a:t>Bar staff employees should be:</a:t>
            </a:r>
          </a:p>
          <a:p>
            <a:r>
              <a:rPr lang="en-AU" sz="2200" dirty="0"/>
              <a:t>patient and friendly.</a:t>
            </a:r>
          </a:p>
          <a:p>
            <a:r>
              <a:rPr lang="en-AU" sz="2200" dirty="0"/>
              <a:t>expected to work flexible hours, this includes split shifts and weekends. </a:t>
            </a:r>
          </a:p>
          <a:p>
            <a:r>
              <a:rPr lang="en-AU" sz="2200" dirty="0"/>
              <a:t>expected to have their Responsible Service of Alcohol </a:t>
            </a:r>
          </a:p>
          <a:p>
            <a:r>
              <a:rPr lang="en-AU" sz="2200" dirty="0"/>
              <a:t> expected to have Good interpersonal skills</a:t>
            </a:r>
          </a:p>
          <a:p>
            <a:r>
              <a:rPr lang="en-AU" sz="2200" dirty="0"/>
              <a:t>Expected to have a Good memory</a:t>
            </a:r>
          </a:p>
          <a:p>
            <a:r>
              <a:rPr lang="en-AU" sz="2200" dirty="0"/>
              <a:t>expected to work quickly and efficiently</a:t>
            </a:r>
          </a:p>
          <a:p>
            <a:r>
              <a:rPr lang="en-AU" sz="2200" dirty="0"/>
              <a:t>expected to Enjoy working with people</a:t>
            </a:r>
          </a:p>
          <a:p>
            <a:r>
              <a:rPr lang="en-AU" sz="2200" dirty="0"/>
              <a:t>expected to Good personal presentation</a:t>
            </a:r>
          </a:p>
          <a:p>
            <a:r>
              <a:rPr lang="en-AU" sz="2200" dirty="0"/>
              <a:t>expected to Good cash handling skills</a:t>
            </a:r>
          </a:p>
          <a:p>
            <a:r>
              <a:rPr lang="en-AU" sz="2200" dirty="0"/>
              <a:t>expected to be Able to stand for long periods of time</a:t>
            </a:r>
          </a:p>
          <a:p>
            <a:r>
              <a:rPr lang="en-AU" sz="2200" dirty="0"/>
              <a:t>Expected to work under pressure</a:t>
            </a:r>
          </a:p>
          <a:p>
            <a:pPr marL="0" indent="0">
              <a:buNone/>
            </a:pPr>
            <a:endParaRPr lang="en-AU" dirty="0"/>
          </a:p>
        </p:txBody>
      </p:sp>
    </p:spTree>
    <p:extLst>
      <p:ext uri="{BB962C8B-B14F-4D97-AF65-F5344CB8AC3E}">
        <p14:creationId xmlns:p14="http://schemas.microsoft.com/office/powerpoint/2010/main" val="2876550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274EE0-DCCD-4060-ADBB-729E17F30DC3}"/>
              </a:ext>
            </a:extLst>
          </p:cNvPr>
          <p:cNvSpPr>
            <a:spLocks noGrp="1"/>
          </p:cNvSpPr>
          <p:nvPr>
            <p:ph type="title"/>
          </p:nvPr>
        </p:nvSpPr>
        <p:spPr>
          <a:xfrm>
            <a:off x="686834" y="1153572"/>
            <a:ext cx="3200400" cy="4461163"/>
          </a:xfrm>
        </p:spPr>
        <p:txBody>
          <a:bodyPr>
            <a:normAutofit/>
          </a:bodyPr>
          <a:lstStyle/>
          <a:p>
            <a:r>
              <a:rPr lang="en-AU">
                <a:solidFill>
                  <a:srgbClr val="FFFFFF"/>
                </a:solidFill>
              </a:rPr>
              <a:t>Duties of bar staff</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5D40A04-4CFC-4D2E-BED0-C85FBD7578D9}"/>
              </a:ext>
            </a:extLst>
          </p:cNvPr>
          <p:cNvSpPr>
            <a:spLocks noGrp="1"/>
          </p:cNvSpPr>
          <p:nvPr>
            <p:ph idx="1"/>
          </p:nvPr>
        </p:nvSpPr>
        <p:spPr>
          <a:xfrm>
            <a:off x="4447308" y="591344"/>
            <a:ext cx="6906491" cy="6114256"/>
          </a:xfrm>
        </p:spPr>
        <p:txBody>
          <a:bodyPr anchor="ctr">
            <a:normAutofit fontScale="85000" lnSpcReduction="20000"/>
          </a:bodyPr>
          <a:lstStyle/>
          <a:p>
            <a:pPr marL="0" indent="0">
              <a:buNone/>
            </a:pPr>
            <a:r>
              <a:rPr lang="en-AU" sz="4000" dirty="0"/>
              <a:t>Bar Staff are expected to do the following duties</a:t>
            </a:r>
          </a:p>
          <a:p>
            <a:r>
              <a:rPr lang="en-GB" dirty="0"/>
              <a:t>Serve alcoholic and non-alcoholic drinks</a:t>
            </a:r>
          </a:p>
          <a:p>
            <a:r>
              <a:rPr lang="en-GB" dirty="0"/>
              <a:t>Draw beer from the tap or pour from bottles</a:t>
            </a:r>
          </a:p>
          <a:p>
            <a:r>
              <a:rPr lang="en-GB" dirty="0"/>
              <a:t>Mix ingredients to make cocktails and slice fruit to garnish drinks</a:t>
            </a:r>
          </a:p>
          <a:p>
            <a:r>
              <a:rPr lang="en-GB" dirty="0"/>
              <a:t>Collect payment, operate cash registers, EFTPOS and give change</a:t>
            </a:r>
          </a:p>
          <a:p>
            <a:r>
              <a:rPr lang="en-GB" dirty="0"/>
              <a:t>Collect glasses from tables and place them in glass-washing machines</a:t>
            </a:r>
          </a:p>
          <a:p>
            <a:r>
              <a:rPr lang="en-GB" dirty="0"/>
              <a:t>Wipe down tables</a:t>
            </a:r>
          </a:p>
          <a:p>
            <a:r>
              <a:rPr lang="en-GB" dirty="0"/>
              <a:t>Clean bar service area and polish glasses</a:t>
            </a:r>
          </a:p>
          <a:p>
            <a:r>
              <a:rPr lang="en-GB" dirty="0"/>
              <a:t>Arrange bottles and glasses on shelves</a:t>
            </a:r>
          </a:p>
          <a:p>
            <a:r>
              <a:rPr lang="en-GB" dirty="0"/>
              <a:t>Assist in the cellar</a:t>
            </a:r>
          </a:p>
          <a:p>
            <a:r>
              <a:rPr lang="en-GB" dirty="0"/>
              <a:t>Assist in stock control</a:t>
            </a:r>
          </a:p>
          <a:p>
            <a:r>
              <a:rPr lang="en-GB" dirty="0"/>
              <a:t>Maintain workplace hygiene, occupational health and safety, and security procedures</a:t>
            </a:r>
          </a:p>
        </p:txBody>
      </p:sp>
    </p:spTree>
    <p:extLst>
      <p:ext uri="{BB962C8B-B14F-4D97-AF65-F5344CB8AC3E}">
        <p14:creationId xmlns:p14="http://schemas.microsoft.com/office/powerpoint/2010/main" val="2683223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D7E43D-2688-4211-BD11-DED29D4D4DF3}"/>
              </a:ext>
            </a:extLst>
          </p:cNvPr>
          <p:cNvSpPr>
            <a:spLocks noGrp="1"/>
          </p:cNvSpPr>
          <p:nvPr>
            <p:ph type="title"/>
          </p:nvPr>
        </p:nvSpPr>
        <p:spPr>
          <a:xfrm>
            <a:off x="686834" y="1153572"/>
            <a:ext cx="3200400" cy="4461163"/>
          </a:xfrm>
        </p:spPr>
        <p:txBody>
          <a:bodyPr>
            <a:normAutofit/>
          </a:bodyPr>
          <a:lstStyle/>
          <a:p>
            <a:r>
              <a:rPr lang="en-AU">
                <a:solidFill>
                  <a:srgbClr val="FFFFFF"/>
                </a:solidFill>
              </a:rPr>
              <a:t>Education and training required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CA358E3-39BD-46ED-AE1C-5B470D4D414D}"/>
              </a:ext>
            </a:extLst>
          </p:cNvPr>
          <p:cNvSpPr>
            <a:spLocks noGrp="1"/>
          </p:cNvSpPr>
          <p:nvPr>
            <p:ph idx="1"/>
          </p:nvPr>
        </p:nvSpPr>
        <p:spPr>
          <a:xfrm>
            <a:off x="4447308" y="591344"/>
            <a:ext cx="6906491" cy="5585619"/>
          </a:xfrm>
        </p:spPr>
        <p:txBody>
          <a:bodyPr anchor="ctr">
            <a:normAutofit/>
          </a:bodyPr>
          <a:lstStyle/>
          <a:p>
            <a:pPr marL="0" indent="0">
              <a:buNone/>
            </a:pPr>
            <a:r>
              <a:rPr lang="en-AU" dirty="0"/>
              <a:t>You can work as a bar attendant without formal education, you will most likely receive informal training on the job.</a:t>
            </a:r>
          </a:p>
          <a:p>
            <a:pPr marL="0" indent="0">
              <a:buNone/>
            </a:pPr>
            <a:r>
              <a:rPr lang="en-AU" dirty="0"/>
              <a:t>You may also become a bar attendant through a traineeship or VET qualification – Certificate II or III in Hospitality.</a:t>
            </a:r>
          </a:p>
          <a:p>
            <a:pPr marL="0" indent="0">
              <a:buNone/>
            </a:pPr>
            <a:endParaRPr lang="en-AU" dirty="0"/>
          </a:p>
          <a:p>
            <a:pPr marL="0" indent="0">
              <a:buNone/>
            </a:pPr>
            <a:r>
              <a:rPr lang="en-AU" dirty="0"/>
              <a:t>Bar staff must have an RSA ( responsible service of Alcohol ) certificate. These are widely offered by TAFE institutes and registered training organisations.</a:t>
            </a:r>
          </a:p>
        </p:txBody>
      </p:sp>
    </p:spTree>
    <p:extLst>
      <p:ext uri="{BB962C8B-B14F-4D97-AF65-F5344CB8AC3E}">
        <p14:creationId xmlns:p14="http://schemas.microsoft.com/office/powerpoint/2010/main" val="144066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AFECEB-CED0-445F-A4B6-8E1CB6C79BC7}"/>
              </a:ext>
            </a:extLst>
          </p:cNvPr>
          <p:cNvSpPr>
            <a:spLocks noGrp="1"/>
          </p:cNvSpPr>
          <p:nvPr>
            <p:ph type="title"/>
          </p:nvPr>
        </p:nvSpPr>
        <p:spPr>
          <a:xfrm>
            <a:off x="686834" y="1153572"/>
            <a:ext cx="3200400" cy="4461163"/>
          </a:xfrm>
        </p:spPr>
        <p:txBody>
          <a:bodyPr>
            <a:normAutofit/>
          </a:bodyPr>
          <a:lstStyle/>
          <a:p>
            <a:r>
              <a:rPr lang="en-AU">
                <a:solidFill>
                  <a:srgbClr val="FFFFFF"/>
                </a:solidFill>
              </a:rPr>
              <a:t>Heading trade unions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3F0785-81A3-451D-B2DE-AC02444B5767}"/>
              </a:ext>
            </a:extLst>
          </p:cNvPr>
          <p:cNvSpPr>
            <a:spLocks noGrp="1"/>
          </p:cNvSpPr>
          <p:nvPr>
            <p:ph idx="1"/>
          </p:nvPr>
        </p:nvSpPr>
        <p:spPr>
          <a:xfrm>
            <a:off x="4447308" y="591344"/>
            <a:ext cx="6906491" cy="5585619"/>
          </a:xfrm>
        </p:spPr>
        <p:txBody>
          <a:bodyPr anchor="ctr">
            <a:normAutofit/>
          </a:bodyPr>
          <a:lstStyle/>
          <a:p>
            <a:pPr marL="0" indent="0">
              <a:buNone/>
            </a:pPr>
            <a:r>
              <a:rPr lang="en-AU" dirty="0"/>
              <a:t>Hospitality workers can be members of the following unions.</a:t>
            </a:r>
          </a:p>
          <a:p>
            <a:pPr marL="0" indent="0">
              <a:buNone/>
            </a:pPr>
            <a:endParaRPr lang="en-AU" dirty="0"/>
          </a:p>
          <a:p>
            <a:r>
              <a:rPr lang="en-AU" dirty="0"/>
              <a:t>Australian workers Union</a:t>
            </a:r>
          </a:p>
          <a:p>
            <a:r>
              <a:rPr lang="en-AU" dirty="0"/>
              <a:t>United workers union</a:t>
            </a:r>
          </a:p>
          <a:p>
            <a:endParaRPr lang="en-AU" dirty="0"/>
          </a:p>
          <a:p>
            <a:pPr marL="0" indent="0">
              <a:buNone/>
            </a:pPr>
            <a:r>
              <a:rPr lang="en-AU" dirty="0"/>
              <a:t>Being part of a union means that you can get higher wages, as well as expert advice on wages conditions, your rights, access to union lawyers if you're hurt at work and assistance for workplace problems</a:t>
            </a:r>
          </a:p>
        </p:txBody>
      </p:sp>
      <p:pic>
        <p:nvPicPr>
          <p:cNvPr id="4" name="Picture 3">
            <a:extLst>
              <a:ext uri="{FF2B5EF4-FFF2-40B4-BE49-F238E27FC236}">
                <a16:creationId xmlns:a16="http://schemas.microsoft.com/office/drawing/2014/main" id="{FAAE280F-CEF5-41C1-8578-47CC66422043}"/>
              </a:ext>
            </a:extLst>
          </p:cNvPr>
          <p:cNvPicPr>
            <a:picLocks noChangeAspect="1"/>
          </p:cNvPicPr>
          <p:nvPr/>
        </p:nvPicPr>
        <p:blipFill>
          <a:blip r:embed="rId2"/>
          <a:stretch>
            <a:fillRect/>
          </a:stretch>
        </p:blipFill>
        <p:spPr>
          <a:xfrm>
            <a:off x="9393043" y="1536316"/>
            <a:ext cx="2295525" cy="1200150"/>
          </a:xfrm>
          <a:prstGeom prst="rect">
            <a:avLst/>
          </a:prstGeom>
        </p:spPr>
      </p:pic>
      <p:pic>
        <p:nvPicPr>
          <p:cNvPr id="5" name="Picture 4">
            <a:extLst>
              <a:ext uri="{FF2B5EF4-FFF2-40B4-BE49-F238E27FC236}">
                <a16:creationId xmlns:a16="http://schemas.microsoft.com/office/drawing/2014/main" id="{BA9939E2-35E8-4788-8E70-E665D2CFC59C}"/>
              </a:ext>
            </a:extLst>
          </p:cNvPr>
          <p:cNvPicPr>
            <a:picLocks noChangeAspect="1"/>
          </p:cNvPicPr>
          <p:nvPr/>
        </p:nvPicPr>
        <p:blipFill>
          <a:blip r:embed="rId3"/>
          <a:stretch>
            <a:fillRect/>
          </a:stretch>
        </p:blipFill>
        <p:spPr>
          <a:xfrm>
            <a:off x="9727813" y="2795965"/>
            <a:ext cx="1625986" cy="1176376"/>
          </a:xfrm>
          <a:prstGeom prst="rect">
            <a:avLst/>
          </a:prstGeom>
        </p:spPr>
      </p:pic>
    </p:spTree>
    <p:extLst>
      <p:ext uri="{BB962C8B-B14F-4D97-AF65-F5344CB8AC3E}">
        <p14:creationId xmlns:p14="http://schemas.microsoft.com/office/powerpoint/2010/main" val="3158768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D5277E-3E5A-4738-95BB-F2E894B62482}"/>
              </a:ext>
            </a:extLst>
          </p:cNvPr>
          <p:cNvSpPr>
            <a:spLocks noGrp="1"/>
          </p:cNvSpPr>
          <p:nvPr>
            <p:ph type="title"/>
          </p:nvPr>
        </p:nvSpPr>
        <p:spPr>
          <a:xfrm>
            <a:off x="686834" y="1153572"/>
            <a:ext cx="3200400" cy="4461163"/>
          </a:xfrm>
        </p:spPr>
        <p:txBody>
          <a:bodyPr>
            <a:normAutofit/>
          </a:bodyPr>
          <a:lstStyle/>
          <a:p>
            <a:r>
              <a:rPr lang="en-AU">
                <a:solidFill>
                  <a:srgbClr val="FFFFFF"/>
                </a:solidFill>
              </a:rPr>
              <a:t>Industry Associations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180508-F305-4059-BD54-579DC3F9440E}"/>
              </a:ext>
            </a:extLst>
          </p:cNvPr>
          <p:cNvSpPr>
            <a:spLocks noGrp="1"/>
          </p:cNvSpPr>
          <p:nvPr>
            <p:ph idx="1"/>
          </p:nvPr>
        </p:nvSpPr>
        <p:spPr>
          <a:xfrm>
            <a:off x="4447308" y="591344"/>
            <a:ext cx="6906491" cy="5585619"/>
          </a:xfrm>
        </p:spPr>
        <p:txBody>
          <a:bodyPr anchor="ctr">
            <a:normAutofit/>
          </a:bodyPr>
          <a:lstStyle/>
          <a:p>
            <a:pPr marL="0" indent="0">
              <a:buNone/>
            </a:pPr>
            <a:r>
              <a:rPr lang="en-GB" dirty="0"/>
              <a:t>Industry organisations usually provide members with key information and updates, like how legislation changes the way you do business, run training and education programs and lobby on behalf of your industry to influence government choices.</a:t>
            </a:r>
          </a:p>
          <a:p>
            <a:pPr marL="0" indent="0">
              <a:buNone/>
            </a:pPr>
            <a:r>
              <a:rPr lang="en-AU" dirty="0"/>
              <a:t>Some industry associations for hospitality are</a:t>
            </a:r>
          </a:p>
          <a:p>
            <a:r>
              <a:rPr lang="en-AU" dirty="0"/>
              <a:t>Australian beverages council</a:t>
            </a:r>
          </a:p>
          <a:p>
            <a:r>
              <a:rPr lang="en-AU" dirty="0"/>
              <a:t>Restaurant and catering Queensland</a:t>
            </a:r>
          </a:p>
          <a:p>
            <a:endParaRPr lang="en-AU" dirty="0"/>
          </a:p>
        </p:txBody>
      </p:sp>
      <p:pic>
        <p:nvPicPr>
          <p:cNvPr id="4" name="Picture 3">
            <a:extLst>
              <a:ext uri="{FF2B5EF4-FFF2-40B4-BE49-F238E27FC236}">
                <a16:creationId xmlns:a16="http://schemas.microsoft.com/office/drawing/2014/main" id="{19CD58B3-7649-43CB-B7CB-C31E6F0BD975}"/>
              </a:ext>
            </a:extLst>
          </p:cNvPr>
          <p:cNvPicPr>
            <a:picLocks noChangeAspect="1"/>
          </p:cNvPicPr>
          <p:nvPr/>
        </p:nvPicPr>
        <p:blipFill>
          <a:blip r:embed="rId2"/>
          <a:stretch>
            <a:fillRect/>
          </a:stretch>
        </p:blipFill>
        <p:spPr>
          <a:xfrm>
            <a:off x="4305234" y="5272882"/>
            <a:ext cx="3105150" cy="1476375"/>
          </a:xfrm>
          <a:prstGeom prst="rect">
            <a:avLst/>
          </a:prstGeom>
        </p:spPr>
      </p:pic>
      <p:pic>
        <p:nvPicPr>
          <p:cNvPr id="5" name="Picture 4">
            <a:extLst>
              <a:ext uri="{FF2B5EF4-FFF2-40B4-BE49-F238E27FC236}">
                <a16:creationId xmlns:a16="http://schemas.microsoft.com/office/drawing/2014/main" id="{DCA2E122-6FA2-415D-A07A-E68260C5D0DB}"/>
              </a:ext>
            </a:extLst>
          </p:cNvPr>
          <p:cNvPicPr>
            <a:picLocks noChangeAspect="1"/>
          </p:cNvPicPr>
          <p:nvPr/>
        </p:nvPicPr>
        <p:blipFill>
          <a:blip r:embed="rId3"/>
          <a:stretch>
            <a:fillRect/>
          </a:stretch>
        </p:blipFill>
        <p:spPr>
          <a:xfrm>
            <a:off x="7766685" y="5426869"/>
            <a:ext cx="3867150" cy="1181100"/>
          </a:xfrm>
          <a:prstGeom prst="rect">
            <a:avLst/>
          </a:prstGeom>
        </p:spPr>
      </p:pic>
    </p:spTree>
    <p:extLst>
      <p:ext uri="{BB962C8B-B14F-4D97-AF65-F5344CB8AC3E}">
        <p14:creationId xmlns:p14="http://schemas.microsoft.com/office/powerpoint/2010/main" val="1831826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F7660E-5CED-4FE4-8865-76078D0C507E}"/>
              </a:ext>
            </a:extLst>
          </p:cNvPr>
          <p:cNvSpPr>
            <a:spLocks noGrp="1"/>
          </p:cNvSpPr>
          <p:nvPr>
            <p:ph type="title"/>
          </p:nvPr>
        </p:nvSpPr>
        <p:spPr>
          <a:xfrm>
            <a:off x="686834" y="1153572"/>
            <a:ext cx="3200400" cy="4461163"/>
          </a:xfrm>
        </p:spPr>
        <p:txBody>
          <a:bodyPr>
            <a:normAutofit/>
          </a:bodyPr>
          <a:lstStyle/>
          <a:p>
            <a:r>
              <a:rPr lang="en-AU" sz="4100" dirty="0">
                <a:solidFill>
                  <a:srgbClr val="FFFFFF"/>
                </a:solidFill>
              </a:rPr>
              <a:t>Anti Discrimination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FD0CCFE-3E3D-492F-8EBE-2D3206E82DCA}"/>
              </a:ext>
            </a:extLst>
          </p:cNvPr>
          <p:cNvSpPr>
            <a:spLocks noGrp="1"/>
          </p:cNvSpPr>
          <p:nvPr>
            <p:ph idx="1"/>
          </p:nvPr>
        </p:nvSpPr>
        <p:spPr>
          <a:xfrm>
            <a:off x="4447308" y="591344"/>
            <a:ext cx="6906491" cy="5585619"/>
          </a:xfrm>
        </p:spPr>
        <p:txBody>
          <a:bodyPr anchor="ctr">
            <a:normAutofit fontScale="77500" lnSpcReduction="20000"/>
          </a:bodyPr>
          <a:lstStyle/>
          <a:p>
            <a:pPr marL="0" indent="0">
              <a:buNone/>
            </a:pPr>
            <a:r>
              <a:rPr lang="en-AU" dirty="0"/>
              <a:t>Under Australia's anti-discrimination laws employers must provide equal employment opportunities. This means you cannot discriminate the employee based on race, gender or age, meaning that everyone gets treated equally.</a:t>
            </a:r>
          </a:p>
          <a:p>
            <a:pPr marL="0" indent="0">
              <a:buNone/>
            </a:pPr>
            <a:r>
              <a:rPr lang="en-AU" dirty="0"/>
              <a:t>You cannot be discriminated based on:</a:t>
            </a:r>
          </a:p>
          <a:p>
            <a:r>
              <a:rPr lang="en-AU" dirty="0"/>
              <a:t>Age</a:t>
            </a:r>
          </a:p>
          <a:p>
            <a:r>
              <a:rPr lang="en-AU" dirty="0"/>
              <a:t>Gender</a:t>
            </a:r>
          </a:p>
          <a:p>
            <a:r>
              <a:rPr lang="en-AU" dirty="0"/>
              <a:t>Impairment/disability</a:t>
            </a:r>
          </a:p>
          <a:p>
            <a:r>
              <a:rPr lang="en-AU" dirty="0"/>
              <a:t>Pregnancy and breastfeeding</a:t>
            </a:r>
          </a:p>
          <a:p>
            <a:r>
              <a:rPr lang="en-AU" dirty="0"/>
              <a:t>Race and religion</a:t>
            </a:r>
          </a:p>
          <a:p>
            <a:r>
              <a:rPr lang="en-AU" dirty="0"/>
              <a:t>Sexuality</a:t>
            </a:r>
          </a:p>
          <a:p>
            <a:r>
              <a:rPr lang="en-AU" dirty="0"/>
              <a:t>Relationship status</a:t>
            </a:r>
          </a:p>
          <a:p>
            <a:r>
              <a:rPr lang="en-AU" dirty="0"/>
              <a:t>Political beliefs</a:t>
            </a:r>
          </a:p>
          <a:p>
            <a:r>
              <a:rPr lang="en-AU" dirty="0"/>
              <a:t>Trade union activity</a:t>
            </a:r>
          </a:p>
          <a:p>
            <a:r>
              <a:rPr lang="en-AU" dirty="0"/>
              <a:t>Lawful sexual activity</a:t>
            </a:r>
          </a:p>
          <a:p>
            <a:r>
              <a:rPr lang="en-AU" dirty="0"/>
              <a:t>Family responsibilities</a:t>
            </a:r>
          </a:p>
          <a:p>
            <a:pPr marL="0" indent="0">
              <a:buNone/>
            </a:pPr>
            <a:endParaRPr lang="en-AU" dirty="0"/>
          </a:p>
        </p:txBody>
      </p:sp>
    </p:spTree>
    <p:extLst>
      <p:ext uri="{BB962C8B-B14F-4D97-AF65-F5344CB8AC3E}">
        <p14:creationId xmlns:p14="http://schemas.microsoft.com/office/powerpoint/2010/main" val="1900529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84592E-DD70-4D93-997C-7DEA06AB757B}"/>
              </a:ext>
            </a:extLst>
          </p:cNvPr>
          <p:cNvSpPr>
            <a:spLocks noGrp="1"/>
          </p:cNvSpPr>
          <p:nvPr>
            <p:ph type="title"/>
          </p:nvPr>
        </p:nvSpPr>
        <p:spPr>
          <a:xfrm>
            <a:off x="686834" y="1153572"/>
            <a:ext cx="3200400" cy="4461163"/>
          </a:xfrm>
        </p:spPr>
        <p:txBody>
          <a:bodyPr>
            <a:normAutofit/>
          </a:bodyPr>
          <a:lstStyle/>
          <a:p>
            <a:r>
              <a:rPr lang="en-AU">
                <a:solidFill>
                  <a:srgbClr val="FFFFFF"/>
                </a:solidFill>
              </a:rPr>
              <a:t>Equal opportunity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1674FB5-E937-4100-A034-6F2AA85E1F0C}"/>
              </a:ext>
            </a:extLst>
          </p:cNvPr>
          <p:cNvSpPr>
            <a:spLocks noGrp="1"/>
          </p:cNvSpPr>
          <p:nvPr>
            <p:ph idx="1"/>
          </p:nvPr>
        </p:nvSpPr>
        <p:spPr>
          <a:xfrm>
            <a:off x="4447308" y="591344"/>
            <a:ext cx="6906491" cy="5585619"/>
          </a:xfrm>
        </p:spPr>
        <p:txBody>
          <a:bodyPr anchor="ctr">
            <a:normAutofit/>
          </a:bodyPr>
          <a:lstStyle/>
          <a:p>
            <a:pPr marL="0" indent="0">
              <a:buNone/>
            </a:pPr>
            <a:r>
              <a:rPr lang="en-AU" dirty="0"/>
              <a:t>Under Queensland's anti-discrimination laws, employers must offer equal employment opportunities. This means that people are treated on their merits at every stage of their employment.</a:t>
            </a:r>
          </a:p>
          <a:p>
            <a:pPr marL="0" indent="0">
              <a:buNone/>
            </a:pPr>
            <a:r>
              <a:rPr lang="en-AU" dirty="0"/>
              <a:t>These stages consist of the recruitment stage, to their daily duties stage, possible promotions, training and development opportunities, to their resignation, retrenchment or redundancy.</a:t>
            </a:r>
          </a:p>
          <a:p>
            <a:pPr marL="0" indent="0">
              <a:buNone/>
            </a:pPr>
            <a:endParaRPr lang="en-AU" dirty="0"/>
          </a:p>
        </p:txBody>
      </p:sp>
    </p:spTree>
    <p:extLst>
      <p:ext uri="{BB962C8B-B14F-4D97-AF65-F5344CB8AC3E}">
        <p14:creationId xmlns:p14="http://schemas.microsoft.com/office/powerpoint/2010/main" val="888107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C60A67-6071-4375-9E5B-66255B1FA76D}"/>
              </a:ext>
            </a:extLst>
          </p:cNvPr>
          <p:cNvSpPr>
            <a:spLocks noGrp="1"/>
          </p:cNvSpPr>
          <p:nvPr>
            <p:ph type="title"/>
          </p:nvPr>
        </p:nvSpPr>
        <p:spPr>
          <a:xfrm>
            <a:off x="686834" y="1153572"/>
            <a:ext cx="3200400" cy="4461163"/>
          </a:xfrm>
        </p:spPr>
        <p:txBody>
          <a:bodyPr>
            <a:normAutofit/>
          </a:bodyPr>
          <a:lstStyle/>
          <a:p>
            <a:r>
              <a:rPr lang="en-AU">
                <a:solidFill>
                  <a:srgbClr val="FFFFFF"/>
                </a:solidFill>
              </a:rPr>
              <a:t>Hospitality legislation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860A64B-3B73-4E74-A5A9-33A46333BF2B}"/>
              </a:ext>
            </a:extLst>
          </p:cNvPr>
          <p:cNvSpPr>
            <a:spLocks noGrp="1"/>
          </p:cNvSpPr>
          <p:nvPr>
            <p:ph idx="1"/>
          </p:nvPr>
        </p:nvSpPr>
        <p:spPr>
          <a:xfrm>
            <a:off x="4447308" y="591344"/>
            <a:ext cx="6906491" cy="5585619"/>
          </a:xfrm>
        </p:spPr>
        <p:txBody>
          <a:bodyPr anchor="ctr">
            <a:normAutofit/>
          </a:bodyPr>
          <a:lstStyle/>
          <a:p>
            <a:pPr marL="0" indent="0">
              <a:buNone/>
            </a:pPr>
            <a:r>
              <a:rPr lang="en-GB" sz="2400" dirty="0"/>
              <a:t>The food Act of 2006 is the primary food safety legislation in Queensland and applies to all Queensland food businesses.</a:t>
            </a:r>
          </a:p>
          <a:p>
            <a:pPr marL="0" indent="0">
              <a:buNone/>
            </a:pPr>
            <a:r>
              <a:rPr lang="en-GB" sz="2400" dirty="0"/>
              <a:t>The objectives of the act are to:</a:t>
            </a:r>
          </a:p>
          <a:p>
            <a:r>
              <a:rPr lang="en-GB" sz="2400" dirty="0"/>
              <a:t>Ensure food for sale is safe</a:t>
            </a:r>
          </a:p>
          <a:p>
            <a:r>
              <a:rPr lang="en-GB" sz="2400" dirty="0"/>
              <a:t>To prevent misleading conduct in the sale of food</a:t>
            </a:r>
          </a:p>
          <a:p>
            <a:r>
              <a:rPr lang="en-GB" sz="2400" dirty="0"/>
              <a:t>To apply the Australia new Zealand food standard code</a:t>
            </a:r>
          </a:p>
          <a:p>
            <a:pPr marL="0" indent="0">
              <a:buNone/>
            </a:pPr>
            <a:r>
              <a:rPr lang="en-GB" sz="2400" dirty="0"/>
              <a:t>The Act manages food safety according to the level of risk the business presents.</a:t>
            </a:r>
          </a:p>
          <a:p>
            <a:pPr marL="0" indent="0">
              <a:buNone/>
            </a:pPr>
            <a:r>
              <a:rPr lang="en-GB" sz="2400" dirty="0"/>
              <a:t>It is enforced by Queensland Health and local government.</a:t>
            </a:r>
            <a:endParaRPr lang="en-AU" sz="2400" dirty="0"/>
          </a:p>
        </p:txBody>
      </p:sp>
    </p:spTree>
    <p:extLst>
      <p:ext uri="{BB962C8B-B14F-4D97-AF65-F5344CB8AC3E}">
        <p14:creationId xmlns:p14="http://schemas.microsoft.com/office/powerpoint/2010/main" val="621338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45CC93-5BEE-4CE6-8BBE-152EC4D42DB6}"/>
              </a:ext>
            </a:extLst>
          </p:cNvPr>
          <p:cNvSpPr>
            <a:spLocks noGrp="1"/>
          </p:cNvSpPr>
          <p:nvPr>
            <p:ph type="title"/>
          </p:nvPr>
        </p:nvSpPr>
        <p:spPr>
          <a:xfrm>
            <a:off x="686834" y="1153572"/>
            <a:ext cx="3200400" cy="4461163"/>
          </a:xfrm>
        </p:spPr>
        <p:txBody>
          <a:bodyPr>
            <a:normAutofit/>
          </a:bodyPr>
          <a:lstStyle/>
          <a:p>
            <a:r>
              <a:rPr lang="en-AU" dirty="0">
                <a:solidFill>
                  <a:srgbClr val="FFFFFF"/>
                </a:solidFill>
              </a:rPr>
              <a:t>Hospitality legislation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9DD315E-DEB8-4B30-A097-89B64CD125A2}"/>
              </a:ext>
            </a:extLst>
          </p:cNvPr>
          <p:cNvSpPr>
            <a:spLocks noGrp="1"/>
          </p:cNvSpPr>
          <p:nvPr>
            <p:ph idx="1"/>
          </p:nvPr>
        </p:nvSpPr>
        <p:spPr>
          <a:xfrm>
            <a:off x="4447308" y="591344"/>
            <a:ext cx="6906491" cy="5585619"/>
          </a:xfrm>
        </p:spPr>
        <p:txBody>
          <a:bodyPr anchor="ctr">
            <a:normAutofit fontScale="92500" lnSpcReduction="20000"/>
          </a:bodyPr>
          <a:lstStyle/>
          <a:p>
            <a:pPr marL="0" indent="0">
              <a:buNone/>
            </a:pPr>
            <a:r>
              <a:rPr lang="en-AU" dirty="0"/>
              <a:t>It is mandatory for certain people involved in Queensland liquor industry to have a current Responsible Service of Alcohol (RSA) certificate.</a:t>
            </a:r>
          </a:p>
          <a:p>
            <a:pPr marL="0" indent="0">
              <a:buNone/>
            </a:pPr>
            <a:r>
              <a:rPr lang="en-AU" dirty="0"/>
              <a:t>Minors under the age of 18 are forbidden from purchasing alcoholic drinks on premises.</a:t>
            </a:r>
          </a:p>
          <a:p>
            <a:pPr marL="0" indent="0">
              <a:buNone/>
            </a:pPr>
            <a:r>
              <a:rPr lang="en-AU" dirty="0"/>
              <a:t>Staff may ask to see I.D to prove age before serving alcohol. </a:t>
            </a:r>
          </a:p>
          <a:p>
            <a:pPr marL="0" indent="0">
              <a:buNone/>
            </a:pPr>
            <a:r>
              <a:rPr lang="en-AU" dirty="0"/>
              <a:t>Staff are permitted to request minors be removed from the licensed venue.</a:t>
            </a:r>
          </a:p>
          <a:p>
            <a:pPr marL="0" indent="0">
              <a:buNone/>
            </a:pPr>
            <a:r>
              <a:rPr lang="en-AU" dirty="0"/>
              <a:t>Staff who supply minors with alcohol will be fined, as well as the minor who procured it.</a:t>
            </a:r>
          </a:p>
          <a:p>
            <a:pPr marL="0" indent="0">
              <a:buNone/>
            </a:pPr>
            <a:r>
              <a:rPr lang="en-AU" dirty="0"/>
              <a:t>Unduly intoxicated patron’s may also be requested to leave by staff members and security.</a:t>
            </a:r>
          </a:p>
          <a:p>
            <a:pPr marL="0" indent="0">
              <a:buNone/>
            </a:pPr>
            <a:r>
              <a:rPr lang="en-AU" dirty="0"/>
              <a:t>Disorderly patrons pose a risk to other patrons, and may be removed from the premises by staff and security.</a:t>
            </a:r>
          </a:p>
        </p:txBody>
      </p:sp>
    </p:spTree>
    <p:extLst>
      <p:ext uri="{BB962C8B-B14F-4D97-AF65-F5344CB8AC3E}">
        <p14:creationId xmlns:p14="http://schemas.microsoft.com/office/powerpoint/2010/main" val="907583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0739F1-9AC3-450E-BB7E-15B7BBF41755}"/>
              </a:ext>
            </a:extLst>
          </p:cNvPr>
          <p:cNvSpPr>
            <a:spLocks noGrp="1"/>
          </p:cNvSpPr>
          <p:nvPr>
            <p:ph type="title"/>
          </p:nvPr>
        </p:nvSpPr>
        <p:spPr>
          <a:xfrm>
            <a:off x="686834" y="1153572"/>
            <a:ext cx="3200400" cy="4461163"/>
          </a:xfrm>
        </p:spPr>
        <p:txBody>
          <a:bodyPr>
            <a:normAutofit/>
          </a:bodyPr>
          <a:lstStyle/>
          <a:p>
            <a:r>
              <a:rPr lang="en-AU" dirty="0">
                <a:solidFill>
                  <a:srgbClr val="FFFFFF"/>
                </a:solidFill>
              </a:rPr>
              <a:t>Ethical dilemma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B0E0354-DDA1-4152-89CD-AA7EA5EB0513}"/>
              </a:ext>
            </a:extLst>
          </p:cNvPr>
          <p:cNvSpPr>
            <a:spLocks noGrp="1"/>
          </p:cNvSpPr>
          <p:nvPr>
            <p:ph idx="1"/>
          </p:nvPr>
        </p:nvSpPr>
        <p:spPr>
          <a:xfrm>
            <a:off x="4571020" y="591343"/>
            <a:ext cx="6906491" cy="5585619"/>
          </a:xfrm>
        </p:spPr>
        <p:txBody>
          <a:bodyPr anchor="ctr">
            <a:normAutofit/>
          </a:bodyPr>
          <a:lstStyle/>
          <a:p>
            <a:pPr marL="0" indent="0">
              <a:buNone/>
            </a:pPr>
            <a:r>
              <a:rPr lang="en-AU" b="1" dirty="0"/>
              <a:t>Confidentiality</a:t>
            </a:r>
          </a:p>
          <a:p>
            <a:pPr marL="0" indent="0">
              <a:buNone/>
            </a:pPr>
            <a:r>
              <a:rPr lang="en-AU" dirty="0"/>
              <a:t>In hospitality, it is very common to encounter ethical dilemma’s. most of these dilemmas come from sharing information. </a:t>
            </a:r>
          </a:p>
          <a:p>
            <a:pPr marL="0" indent="0">
              <a:buNone/>
            </a:pPr>
            <a:r>
              <a:rPr lang="en-AU" dirty="0"/>
              <a:t>You should not disclose any information to friends, family or staff members.</a:t>
            </a:r>
          </a:p>
          <a:p>
            <a:pPr marL="0" indent="0">
              <a:buNone/>
            </a:pPr>
            <a:r>
              <a:rPr lang="en-AU" dirty="0"/>
              <a:t>It is important not to share information such as alarm codes, safe combinations and the amount of money the business makes. </a:t>
            </a:r>
          </a:p>
          <a:p>
            <a:pPr marL="0" indent="0">
              <a:buNone/>
            </a:pPr>
            <a:r>
              <a:rPr lang="en-AU" dirty="0"/>
              <a:t>This is confidential information, and sharing it could result in legal problems.</a:t>
            </a:r>
          </a:p>
        </p:txBody>
      </p:sp>
    </p:spTree>
    <p:extLst>
      <p:ext uri="{BB962C8B-B14F-4D97-AF65-F5344CB8AC3E}">
        <p14:creationId xmlns:p14="http://schemas.microsoft.com/office/powerpoint/2010/main" val="1529146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2307DA-F295-4C3F-9860-6CCD67B1D1DE}"/>
              </a:ext>
            </a:extLst>
          </p:cNvPr>
          <p:cNvSpPr>
            <a:spLocks noGrp="1"/>
          </p:cNvSpPr>
          <p:nvPr>
            <p:ph type="title"/>
          </p:nvPr>
        </p:nvSpPr>
        <p:spPr>
          <a:xfrm>
            <a:off x="686834" y="1153572"/>
            <a:ext cx="3200400" cy="4461163"/>
          </a:xfrm>
        </p:spPr>
        <p:txBody>
          <a:bodyPr>
            <a:normAutofit/>
          </a:bodyPr>
          <a:lstStyle/>
          <a:p>
            <a:r>
              <a:rPr lang="en-AU" dirty="0">
                <a:solidFill>
                  <a:srgbClr val="FFFFFF"/>
                </a:solidFill>
              </a:rPr>
              <a:t>Ethical dilemmas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07FF7AB-FC1B-4F18-A1A0-DFC4507C9304}"/>
              </a:ext>
            </a:extLst>
          </p:cNvPr>
          <p:cNvSpPr>
            <a:spLocks noGrp="1"/>
          </p:cNvSpPr>
          <p:nvPr>
            <p:ph idx="1"/>
          </p:nvPr>
        </p:nvSpPr>
        <p:spPr>
          <a:xfrm>
            <a:off x="4447308" y="591344"/>
            <a:ext cx="6906491" cy="5585619"/>
          </a:xfrm>
        </p:spPr>
        <p:txBody>
          <a:bodyPr anchor="ctr">
            <a:normAutofit lnSpcReduction="10000"/>
          </a:bodyPr>
          <a:lstStyle/>
          <a:p>
            <a:pPr marL="0" indent="0">
              <a:buNone/>
            </a:pPr>
            <a:r>
              <a:rPr lang="en-AU" b="1" dirty="0"/>
              <a:t>Tipping</a:t>
            </a:r>
          </a:p>
          <a:p>
            <a:pPr marL="0" indent="0">
              <a:buNone/>
            </a:pPr>
            <a:r>
              <a:rPr lang="en-AU" dirty="0"/>
              <a:t>Another ethical area is tips and tipping. </a:t>
            </a:r>
          </a:p>
          <a:p>
            <a:pPr marL="0" indent="0">
              <a:buNone/>
            </a:pPr>
            <a:r>
              <a:rPr lang="en-AU" dirty="0"/>
              <a:t>In Australia it is not compulsory to tip, and some businesses do not allow tipping. </a:t>
            </a:r>
          </a:p>
          <a:p>
            <a:pPr marL="0" indent="0">
              <a:buNone/>
            </a:pPr>
            <a:r>
              <a:rPr lang="en-AU" dirty="0"/>
              <a:t>It is important never to:</a:t>
            </a:r>
          </a:p>
          <a:p>
            <a:r>
              <a:rPr lang="en-AU" dirty="0"/>
              <a:t>Give the impression to customers that you need a tip</a:t>
            </a:r>
          </a:p>
          <a:p>
            <a:r>
              <a:rPr lang="en-AU" dirty="0"/>
              <a:t>show annoyance if a customer doesn’t tip</a:t>
            </a:r>
          </a:p>
          <a:p>
            <a:r>
              <a:rPr lang="en-AU" dirty="0"/>
              <a:t>Give worse service to a customer who doesn’t tip</a:t>
            </a:r>
          </a:p>
          <a:p>
            <a:pPr marL="0" indent="0">
              <a:buNone/>
            </a:pPr>
            <a:endParaRPr lang="en-AU" dirty="0"/>
          </a:p>
          <a:p>
            <a:pPr marL="0" indent="0">
              <a:buNone/>
            </a:pPr>
            <a:r>
              <a:rPr lang="en-AU" dirty="0"/>
              <a:t>Always thank a customer sincerely for a tip, no matter how small.</a:t>
            </a:r>
          </a:p>
          <a:p>
            <a:endParaRPr lang="en-AU" dirty="0"/>
          </a:p>
        </p:txBody>
      </p:sp>
    </p:spTree>
    <p:extLst>
      <p:ext uri="{BB962C8B-B14F-4D97-AF65-F5344CB8AC3E}">
        <p14:creationId xmlns:p14="http://schemas.microsoft.com/office/powerpoint/2010/main" val="2970879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88B311-C1AB-46B5-AD8D-F55FBD583766}"/>
              </a:ext>
            </a:extLst>
          </p:cNvPr>
          <p:cNvSpPr>
            <a:spLocks noGrp="1"/>
          </p:cNvSpPr>
          <p:nvPr>
            <p:ph type="title"/>
          </p:nvPr>
        </p:nvSpPr>
        <p:spPr>
          <a:xfrm>
            <a:off x="686834" y="1153572"/>
            <a:ext cx="3200400" cy="4461163"/>
          </a:xfrm>
        </p:spPr>
        <p:txBody>
          <a:bodyPr>
            <a:normAutofit/>
          </a:bodyPr>
          <a:lstStyle/>
          <a:p>
            <a:r>
              <a:rPr lang="en-AU" dirty="0">
                <a:solidFill>
                  <a:srgbClr val="FFFFFF"/>
                </a:solidFill>
              </a:rPr>
              <a:t>Staying updated with industry news and information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AA13AC4-4611-4B2D-B0FC-C3965287FEBC}"/>
              </a:ext>
            </a:extLst>
          </p:cNvPr>
          <p:cNvSpPr>
            <a:spLocks noGrp="1"/>
          </p:cNvSpPr>
          <p:nvPr>
            <p:ph idx="1"/>
          </p:nvPr>
        </p:nvSpPr>
        <p:spPr>
          <a:xfrm>
            <a:off x="4447308" y="591344"/>
            <a:ext cx="6906491" cy="5585619"/>
          </a:xfrm>
        </p:spPr>
        <p:txBody>
          <a:bodyPr anchor="ctr">
            <a:normAutofit/>
          </a:bodyPr>
          <a:lstStyle/>
          <a:p>
            <a:pPr marL="0" indent="0">
              <a:buNone/>
            </a:pPr>
            <a:r>
              <a:rPr lang="en-AU" dirty="0"/>
              <a:t>It is important that hospitality workers are continuously up to date on new and relevant information  on your industry.</a:t>
            </a:r>
          </a:p>
          <a:p>
            <a:pPr marL="0" indent="0">
              <a:buNone/>
            </a:pPr>
            <a:r>
              <a:rPr lang="en-AU" dirty="0"/>
              <a:t>Some sources of useful information are:</a:t>
            </a:r>
          </a:p>
          <a:p>
            <a:r>
              <a:rPr lang="en-AU" dirty="0"/>
              <a:t>Memo or notice boards</a:t>
            </a:r>
          </a:p>
          <a:p>
            <a:r>
              <a:rPr lang="en-AU" dirty="0"/>
              <a:t>Trade magazines</a:t>
            </a:r>
          </a:p>
          <a:p>
            <a:r>
              <a:rPr lang="en-AU" dirty="0"/>
              <a:t>Industry newsletters</a:t>
            </a:r>
          </a:p>
          <a:p>
            <a:r>
              <a:rPr lang="en-AU" dirty="0"/>
              <a:t>Text books</a:t>
            </a:r>
          </a:p>
          <a:p>
            <a:r>
              <a:rPr lang="en-AU" dirty="0"/>
              <a:t>Other staff and team meetings</a:t>
            </a:r>
          </a:p>
          <a:p>
            <a:r>
              <a:rPr lang="en-AU" dirty="0"/>
              <a:t>Trainers at training sessions</a:t>
            </a:r>
          </a:p>
        </p:txBody>
      </p:sp>
    </p:spTree>
    <p:extLst>
      <p:ext uri="{BB962C8B-B14F-4D97-AF65-F5344CB8AC3E}">
        <p14:creationId xmlns:p14="http://schemas.microsoft.com/office/powerpoint/2010/main" val="4179563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953</Words>
  <Application>Microsoft Office PowerPoint</Application>
  <PresentationFormat>Widescreen</PresentationFormat>
  <Paragraphs>109</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SITHIND002 Source and use information on the hospitality industry- Bar attendant</vt:lpstr>
      <vt:lpstr>Sectors in hospitality industry</vt:lpstr>
      <vt:lpstr>Personal requirements</vt:lpstr>
      <vt:lpstr>Duties of bar staff</vt:lpstr>
      <vt:lpstr>Education and training required</vt:lpstr>
      <vt:lpstr>Heading trade unions</vt:lpstr>
      <vt:lpstr>Industry Associations</vt:lpstr>
      <vt:lpstr>Anti Discrimination</vt:lpstr>
      <vt:lpstr>Equal opportunity</vt:lpstr>
      <vt:lpstr>Hospitality legislation</vt:lpstr>
      <vt:lpstr>Hospitality legislation</vt:lpstr>
      <vt:lpstr>Ethical dilemma</vt:lpstr>
      <vt:lpstr>Ethical dilemmas</vt:lpstr>
      <vt:lpstr>Staying updated with industry news and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SITHIND002 Source and use information on the hospitality industry- Bar attendant</dc:title>
  <dc:creator>JONES, Keaton (kjone323)</dc:creator>
  <cp:lastModifiedBy>JONES, Keaton (kjone323)</cp:lastModifiedBy>
  <cp:revision>1</cp:revision>
  <dcterms:created xsi:type="dcterms:W3CDTF">2020-07-29T01:36:10Z</dcterms:created>
  <dcterms:modified xsi:type="dcterms:W3CDTF">2020-07-29T01:39:00Z</dcterms:modified>
</cp:coreProperties>
</file>