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9" r:id="rId3"/>
    <p:sldId id="259" r:id="rId4"/>
    <p:sldId id="260" r:id="rId5"/>
    <p:sldId id="261" r:id="rId6"/>
    <p:sldId id="265" r:id="rId7"/>
    <p:sldId id="262" r:id="rId8"/>
    <p:sldId id="264" r:id="rId9"/>
    <p:sldId id="266" r:id="rId10"/>
    <p:sldId id="267" r:id="rId11"/>
    <p:sldId id="268" r:id="rId12"/>
    <p:sldId id="269" r:id="rId13"/>
    <p:sldId id="270" r:id="rId14"/>
    <p:sldId id="271" r:id="rId15"/>
    <p:sldId id="277" r:id="rId16"/>
    <p:sldId id="278" r:id="rId17"/>
    <p:sldId id="258"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51" d="100"/>
          <a:sy n="51" d="100"/>
        </p:scale>
        <p:origin x="88" y="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3108543"/>
          </a:xfrm>
          <a:prstGeom prst="rect">
            <a:avLst/>
          </a:prstGeom>
          <a:noFill/>
        </p:spPr>
        <p:txBody>
          <a:bodyPr wrap="square" rtlCol="0">
            <a:spAutoFit/>
          </a:bodyPr>
          <a:lstStyle/>
          <a:p>
            <a:r>
              <a:rPr lang="en-AU" sz="2800" dirty="0" smtClean="0"/>
              <a:t>HAND AND POWER TOOLS </a:t>
            </a:r>
          </a:p>
          <a:p>
            <a:r>
              <a:rPr lang="en-AU" sz="2800" dirty="0" smtClean="0"/>
              <a:t>INCLUDING CONSTRUCTION PLANT</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fontScale="85000" lnSpcReduction="20000"/>
          </a:bodyPr>
          <a:lstStyle/>
          <a:p>
            <a:pPr lvl="0"/>
            <a:r>
              <a:rPr lang="en-AU" dirty="0"/>
              <a:t>Describe the statutory requirements relating to hand and power tools.</a:t>
            </a:r>
          </a:p>
          <a:p>
            <a:pPr lvl="0"/>
            <a:r>
              <a:rPr lang="en-AU" dirty="0"/>
              <a:t>Understand some of the hazards and the risks associated with hand and power tools and other construction plant.</a:t>
            </a:r>
          </a:p>
          <a:p>
            <a:pPr lvl="0"/>
            <a:r>
              <a:rPr lang="en-AU" dirty="0"/>
              <a:t>Understand the need for documented training for personnel required to use and/or maintain hand and power tools and other construction plant.</a:t>
            </a:r>
          </a:p>
          <a:p>
            <a:pPr lvl="0"/>
            <a:r>
              <a:rPr lang="en-AU" dirty="0"/>
              <a:t>Describe the selection process of effective and appropriate personal protective equipment for personnel required to use and/or maintain hand and power tools and other construction plant.</a:t>
            </a:r>
          </a:p>
        </p:txBody>
      </p:sp>
    </p:spTree>
    <p:extLst>
      <p:ext uri="{BB962C8B-B14F-4D97-AF65-F5344CB8AC3E}">
        <p14:creationId xmlns:p14="http://schemas.microsoft.com/office/powerpoint/2010/main" val="690191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Hand and Power Tools</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a:t>There are five basic principles that can help minimise the risk associated with the use of hand and power tools.  They are:</a:t>
            </a:r>
          </a:p>
          <a:p>
            <a:pPr lvl="0"/>
            <a:r>
              <a:rPr lang="en-AU" dirty="0"/>
              <a:t>Keep all tools in good condition with regular maintenance;</a:t>
            </a:r>
          </a:p>
          <a:p>
            <a:pPr lvl="0"/>
            <a:r>
              <a:rPr lang="en-AU" dirty="0"/>
              <a:t>Use the right tool for the job;</a:t>
            </a:r>
          </a:p>
          <a:p>
            <a:pPr lvl="0"/>
            <a:r>
              <a:rPr lang="en-AU" dirty="0"/>
              <a:t>Examine each tool for damage before use and do not use damaged tools;</a:t>
            </a:r>
          </a:p>
          <a:p>
            <a:pPr lvl="0"/>
            <a:r>
              <a:rPr lang="en-AU" dirty="0"/>
              <a:t>Operate tools according to the manufacturer’s specifications; and</a:t>
            </a:r>
          </a:p>
          <a:p>
            <a:pPr lvl="0"/>
            <a:r>
              <a:rPr lang="en-AU" dirty="0"/>
              <a:t>Provide and use properly, the right personal protective equipment.</a:t>
            </a:r>
          </a:p>
          <a:p>
            <a:pPr marL="0" indent="0">
              <a:buNone/>
            </a:pPr>
            <a:endParaRPr lang="en-AU" dirty="0"/>
          </a:p>
        </p:txBody>
      </p:sp>
    </p:spTree>
    <p:extLst>
      <p:ext uri="{BB962C8B-B14F-4D97-AF65-F5344CB8AC3E}">
        <p14:creationId xmlns:p14="http://schemas.microsoft.com/office/powerpoint/2010/main" val="143140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Hand Tools</a:t>
            </a:r>
            <a:endParaRPr lang="en-AU" dirty="0"/>
          </a:p>
        </p:txBody>
      </p:sp>
      <p:sp>
        <p:nvSpPr>
          <p:cNvPr id="3" name="Content Placeholder 2"/>
          <p:cNvSpPr>
            <a:spLocks noGrp="1"/>
          </p:cNvSpPr>
          <p:nvPr>
            <p:ph idx="1"/>
          </p:nvPr>
        </p:nvSpPr>
        <p:spPr>
          <a:xfrm>
            <a:off x="457200" y="1600200"/>
            <a:ext cx="8229600" cy="4792054"/>
          </a:xfrm>
        </p:spPr>
        <p:txBody>
          <a:bodyPr>
            <a:normAutofit fontScale="92500" lnSpcReduction="20000"/>
          </a:bodyPr>
          <a:lstStyle/>
          <a:p>
            <a:pPr marL="0" indent="0">
              <a:buNone/>
            </a:pPr>
            <a:r>
              <a:rPr lang="en-AU" dirty="0"/>
              <a:t>Hand tools are tools that are powered manually.  They include anything from an axe to a wrench.  The greatest risks associated with hand tools result from misuse and improper maintenance</a:t>
            </a:r>
            <a:r>
              <a:rPr lang="en-AU" dirty="0" smtClean="0"/>
              <a:t>.</a:t>
            </a:r>
          </a:p>
          <a:p>
            <a:pPr marL="0" indent="0">
              <a:buNone/>
            </a:pPr>
            <a:endParaRPr lang="en-AU" dirty="0"/>
          </a:p>
          <a:p>
            <a:pPr marL="0" indent="0">
              <a:buNone/>
            </a:pPr>
            <a:r>
              <a:rPr lang="en-AU" dirty="0"/>
              <a:t>The PSBU is responsible for the safe condition of tools and equipment used by workers. A PCBU shall not issue or permit the use of unsafe hand tools.  Workers should be trained in the proper use and safe handling of all tools and equipment.</a:t>
            </a:r>
          </a:p>
          <a:p>
            <a:pPr marL="0" indent="0">
              <a:buNone/>
            </a:pPr>
            <a:endParaRPr lang="en-AU" dirty="0"/>
          </a:p>
        </p:txBody>
      </p:sp>
    </p:spTree>
    <p:extLst>
      <p:ext uri="{BB962C8B-B14F-4D97-AF65-F5344CB8AC3E}">
        <p14:creationId xmlns:p14="http://schemas.microsoft.com/office/powerpoint/2010/main" val="1077488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Power Tools</a:t>
            </a:r>
            <a:endParaRPr lang="en-AU" dirty="0"/>
          </a:p>
        </p:txBody>
      </p:sp>
      <p:sp>
        <p:nvSpPr>
          <p:cNvPr id="3" name="Content Placeholder 2"/>
          <p:cNvSpPr>
            <a:spLocks noGrp="1"/>
          </p:cNvSpPr>
          <p:nvPr>
            <p:ph idx="1"/>
          </p:nvPr>
        </p:nvSpPr>
        <p:spPr/>
        <p:txBody>
          <a:bodyPr/>
          <a:lstStyle/>
          <a:p>
            <a:pPr marL="0" indent="0">
              <a:buNone/>
            </a:pPr>
            <a:r>
              <a:rPr lang="en-AU" dirty="0"/>
              <a:t>Types of power tools are determined by their power source: electric, pneumatic, liquid fuel, hydraulic and powder actuated.</a:t>
            </a:r>
          </a:p>
          <a:p>
            <a:pPr marL="0" indent="0">
              <a:buNone/>
            </a:pPr>
            <a:endParaRPr lang="en-AU"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127"/>
          <a:stretch/>
        </p:blipFill>
        <p:spPr>
          <a:xfrm>
            <a:off x="2871787" y="3616036"/>
            <a:ext cx="3400425" cy="2880619"/>
          </a:xfrm>
          <a:prstGeom prst="rect">
            <a:avLst/>
          </a:prstGeom>
        </p:spPr>
      </p:pic>
    </p:spTree>
    <p:extLst>
      <p:ext uri="{BB962C8B-B14F-4D97-AF65-F5344CB8AC3E}">
        <p14:creationId xmlns:p14="http://schemas.microsoft.com/office/powerpoint/2010/main" val="4164631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Power Tools</a:t>
            </a:r>
            <a:endParaRPr lang="en-AU" dirty="0"/>
          </a:p>
        </p:txBody>
      </p:sp>
      <p:sp>
        <p:nvSpPr>
          <p:cNvPr id="3" name="Content Placeholder 2"/>
          <p:cNvSpPr>
            <a:spLocks noGrp="1"/>
          </p:cNvSpPr>
          <p:nvPr>
            <p:ph idx="1"/>
          </p:nvPr>
        </p:nvSpPr>
        <p:spPr>
          <a:xfrm>
            <a:off x="457200" y="1600200"/>
            <a:ext cx="8229600" cy="4852555"/>
          </a:xfrm>
        </p:spPr>
        <p:txBody>
          <a:bodyPr>
            <a:normAutofit fontScale="32500" lnSpcReduction="20000"/>
          </a:bodyPr>
          <a:lstStyle/>
          <a:p>
            <a:pPr marL="0" indent="0">
              <a:buNone/>
            </a:pPr>
            <a:r>
              <a:rPr lang="en-AU" sz="6200" b="1" dirty="0" smtClean="0"/>
              <a:t>Minimising the risk:</a:t>
            </a:r>
          </a:p>
          <a:p>
            <a:pPr lvl="0"/>
            <a:r>
              <a:rPr lang="en-AU" sz="4900" dirty="0"/>
              <a:t>Never carry a tool by the cord or hose;</a:t>
            </a:r>
          </a:p>
          <a:p>
            <a:pPr lvl="0"/>
            <a:r>
              <a:rPr lang="en-AU" sz="4900" dirty="0"/>
              <a:t>Never yank the cord or the hose to disconnect it from the receptacle;</a:t>
            </a:r>
          </a:p>
          <a:p>
            <a:pPr lvl="0"/>
            <a:r>
              <a:rPr lang="en-AU" sz="4900" dirty="0"/>
              <a:t>Keep all cords and hoses away from heat, oil and sharp objects;</a:t>
            </a:r>
          </a:p>
          <a:p>
            <a:pPr lvl="0"/>
            <a:r>
              <a:rPr lang="en-AU" sz="4900" dirty="0"/>
              <a:t>Disconnect tools when not in use, before servicing and cleaning and when changing accessories such a blades, bits and cutters;</a:t>
            </a:r>
          </a:p>
          <a:p>
            <a:pPr lvl="0"/>
            <a:r>
              <a:rPr lang="en-AU" sz="4900" dirty="0"/>
              <a:t>Keep all people who are not involved with the work at a safe distance from the work area;</a:t>
            </a:r>
          </a:p>
          <a:p>
            <a:pPr lvl="0"/>
            <a:r>
              <a:rPr lang="en-AU" sz="4900" dirty="0"/>
              <a:t>Secure work with clamps or a </a:t>
            </a:r>
            <a:r>
              <a:rPr lang="en-AU" sz="4900" dirty="0" smtClean="0"/>
              <a:t>vice, </a:t>
            </a:r>
            <a:r>
              <a:rPr lang="en-AU" sz="4900" dirty="0"/>
              <a:t>freeing both hands to operate the tool;</a:t>
            </a:r>
          </a:p>
          <a:p>
            <a:pPr lvl="0"/>
            <a:r>
              <a:rPr lang="en-AU" sz="4900" dirty="0"/>
              <a:t>Avoid accidental starting.  Do not hold fingers on the switch button while carrying a plugged-in tool;</a:t>
            </a:r>
          </a:p>
          <a:p>
            <a:pPr lvl="0"/>
            <a:r>
              <a:rPr lang="en-AU" sz="4900" dirty="0"/>
              <a:t>Maintain tools with </a:t>
            </a:r>
            <a:r>
              <a:rPr lang="en-AU" sz="4900" dirty="0" smtClean="0"/>
              <a:t>care;</a:t>
            </a:r>
            <a:endParaRPr lang="en-AU" sz="4900" dirty="0"/>
          </a:p>
          <a:p>
            <a:pPr lvl="0"/>
            <a:r>
              <a:rPr lang="en-AU" sz="4900" dirty="0"/>
              <a:t>Follow instructions in the user’s manual for lubricating and changing accessories;</a:t>
            </a:r>
          </a:p>
          <a:p>
            <a:pPr lvl="0"/>
            <a:r>
              <a:rPr lang="en-AU" sz="4900" dirty="0"/>
              <a:t>Be sure to keep good footing and maintain good balance when operating power tools;</a:t>
            </a:r>
          </a:p>
          <a:p>
            <a:pPr lvl="0"/>
            <a:r>
              <a:rPr lang="en-AU" sz="4900" dirty="0"/>
              <a:t>Wear appropriate clothing for the </a:t>
            </a:r>
            <a:r>
              <a:rPr lang="en-AU" sz="4900" dirty="0" smtClean="0"/>
              <a:t>task;</a:t>
            </a:r>
            <a:endParaRPr lang="en-AU" sz="4900" dirty="0"/>
          </a:p>
          <a:p>
            <a:pPr lvl="0"/>
            <a:r>
              <a:rPr lang="en-AU" sz="4900" dirty="0"/>
              <a:t>Remove all damaged portable equipment from use and tag them “Do Not Use”.  Place lockout devices on all stationery equipment that requires replacement, repair or servicing.</a:t>
            </a:r>
          </a:p>
          <a:p>
            <a:pPr marL="0" indent="0">
              <a:buNone/>
            </a:pPr>
            <a:r>
              <a:rPr lang="en-AU" dirty="0" smtClean="0"/>
              <a:t> </a:t>
            </a:r>
            <a:endParaRPr lang="en-AU" dirty="0"/>
          </a:p>
        </p:txBody>
      </p:sp>
    </p:spTree>
    <p:extLst>
      <p:ext uri="{BB962C8B-B14F-4D97-AF65-F5344CB8AC3E}">
        <p14:creationId xmlns:p14="http://schemas.microsoft.com/office/powerpoint/2010/main" val="3703485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
            </a:r>
            <a:br>
              <a:rPr lang="en-AU" dirty="0" smtClean="0"/>
            </a:br>
            <a:r>
              <a:rPr lang="en-AU" dirty="0" smtClean="0"/>
              <a:t>Power Tools</a:t>
            </a:r>
            <a:br>
              <a:rPr lang="en-AU" dirty="0" smtClean="0"/>
            </a:br>
            <a:endParaRPr lang="en-AU"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b="6745"/>
          <a:stretch/>
        </p:blipFill>
        <p:spPr>
          <a:xfrm>
            <a:off x="2305479" y="2499879"/>
            <a:ext cx="4678516" cy="3651539"/>
          </a:xfrm>
          <a:prstGeom prst="rect">
            <a:avLst/>
          </a:prstGeom>
        </p:spPr>
      </p:pic>
      <p:sp>
        <p:nvSpPr>
          <p:cNvPr id="6" name="TextBox 5"/>
          <p:cNvSpPr txBox="1"/>
          <p:nvPr/>
        </p:nvSpPr>
        <p:spPr>
          <a:xfrm>
            <a:off x="457200" y="1672936"/>
            <a:ext cx="2192482" cy="584775"/>
          </a:xfrm>
          <a:prstGeom prst="rect">
            <a:avLst/>
          </a:prstGeom>
          <a:noFill/>
        </p:spPr>
        <p:txBody>
          <a:bodyPr wrap="square" rtlCol="0">
            <a:spAutoFit/>
          </a:bodyPr>
          <a:lstStyle/>
          <a:p>
            <a:r>
              <a:rPr lang="en-AU" sz="3200" dirty="0" smtClean="0"/>
              <a:t>Guarding</a:t>
            </a:r>
            <a:endParaRPr lang="en-AU" sz="3200" dirty="0"/>
          </a:p>
        </p:txBody>
      </p:sp>
    </p:spTree>
    <p:extLst>
      <p:ext uri="{BB962C8B-B14F-4D97-AF65-F5344CB8AC3E}">
        <p14:creationId xmlns:p14="http://schemas.microsoft.com/office/powerpoint/2010/main" val="18724783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Electric Tools</a:t>
            </a:r>
            <a:endParaRPr lang="en-AU" dirty="0"/>
          </a:p>
        </p:txBody>
      </p:sp>
      <p:sp>
        <p:nvSpPr>
          <p:cNvPr id="3" name="Content Placeholder 2"/>
          <p:cNvSpPr>
            <a:spLocks noGrp="1"/>
          </p:cNvSpPr>
          <p:nvPr>
            <p:ph idx="1"/>
          </p:nvPr>
        </p:nvSpPr>
        <p:spPr>
          <a:xfrm>
            <a:off x="457200" y="1600200"/>
            <a:ext cx="8229600" cy="4883727"/>
          </a:xfrm>
        </p:spPr>
        <p:txBody>
          <a:bodyPr>
            <a:normAutofit fontScale="70000" lnSpcReduction="20000"/>
          </a:bodyPr>
          <a:lstStyle/>
          <a:p>
            <a:pPr marL="0" indent="0">
              <a:buNone/>
            </a:pPr>
            <a:r>
              <a:rPr lang="en-AU" sz="3400" dirty="0"/>
              <a:t>The following general practices should be followed when using electric tools:</a:t>
            </a:r>
          </a:p>
          <a:p>
            <a:pPr lvl="0"/>
            <a:r>
              <a:rPr lang="en-AU" sz="3400" dirty="0"/>
              <a:t>Operate electric tools within their design limitations;</a:t>
            </a:r>
          </a:p>
          <a:p>
            <a:pPr lvl="0"/>
            <a:r>
              <a:rPr lang="en-AU" sz="3400" dirty="0"/>
              <a:t>Use gloves and appropriate safety footwear when using electric tools;</a:t>
            </a:r>
          </a:p>
          <a:p>
            <a:pPr lvl="0"/>
            <a:r>
              <a:rPr lang="en-AU" sz="3400" dirty="0"/>
              <a:t>Store electric tools in a dry place when not in use;</a:t>
            </a:r>
          </a:p>
          <a:p>
            <a:pPr lvl="0"/>
            <a:r>
              <a:rPr lang="en-AU" sz="3400" dirty="0"/>
              <a:t>Do not use electric tools in damp or wet locations unless they are approved for that purpose;</a:t>
            </a:r>
          </a:p>
          <a:p>
            <a:pPr lvl="0"/>
            <a:r>
              <a:rPr lang="en-AU" sz="3400" dirty="0"/>
              <a:t>Keep work areas well lighted when operating electric tools; and</a:t>
            </a:r>
          </a:p>
          <a:p>
            <a:pPr lvl="0"/>
            <a:r>
              <a:rPr lang="en-AU" sz="3400" dirty="0"/>
              <a:t>Ensure that cords from electric tools do not present themselves as a tripping hazard.</a:t>
            </a:r>
          </a:p>
          <a:p>
            <a:pPr lvl="0"/>
            <a:r>
              <a:rPr lang="en-AU" sz="3400" dirty="0"/>
              <a:t>Ensure that all specified electrical equipment is tested and tagged in accordance with legislative requirements.</a:t>
            </a:r>
          </a:p>
          <a:p>
            <a:pPr marL="0" indent="0">
              <a:buNone/>
            </a:pPr>
            <a:endParaRPr lang="en-AU" dirty="0"/>
          </a:p>
        </p:txBody>
      </p:sp>
    </p:spTree>
    <p:extLst>
      <p:ext uri="{BB962C8B-B14F-4D97-AF65-F5344CB8AC3E}">
        <p14:creationId xmlns:p14="http://schemas.microsoft.com/office/powerpoint/2010/main" val="1056409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Portable abrasive wheel tools</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Portable abrasive grinding, cutting, polishing and wire buffing wheels create special safety problems because they may throw off flying fragments.  Abrasive wheel tools must be equipped with guards that:</a:t>
            </a:r>
          </a:p>
          <a:p>
            <a:pPr lvl="0"/>
            <a:r>
              <a:rPr lang="en-AU" dirty="0"/>
              <a:t>Cover the spindle end, nut and flange projections;</a:t>
            </a:r>
          </a:p>
          <a:p>
            <a:pPr lvl="0"/>
            <a:r>
              <a:rPr lang="en-AU" dirty="0"/>
              <a:t>Maintain proper alignment with the wheel; and</a:t>
            </a:r>
          </a:p>
          <a:p>
            <a:pPr lvl="0"/>
            <a:r>
              <a:rPr lang="en-AU" dirty="0"/>
              <a:t>Do not exceed the strength of the fastenings.</a:t>
            </a:r>
          </a:p>
          <a:p>
            <a:pPr marL="0" indent="0">
              <a:buNone/>
            </a:pPr>
            <a:endParaRPr lang="en-AU" dirty="0"/>
          </a:p>
        </p:txBody>
      </p:sp>
    </p:spTree>
    <p:extLst>
      <p:ext uri="{BB962C8B-B14F-4D97-AF65-F5344CB8AC3E}">
        <p14:creationId xmlns:p14="http://schemas.microsoft.com/office/powerpoint/2010/main" val="3156620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Portable abrasive wheel tools</a:t>
            </a:r>
          </a:p>
        </p:txBody>
      </p:sp>
      <p:sp>
        <p:nvSpPr>
          <p:cNvPr id="3" name="Content Placeholder 2"/>
          <p:cNvSpPr>
            <a:spLocks noGrp="1"/>
          </p:cNvSpPr>
          <p:nvPr>
            <p:ph idx="1"/>
          </p:nvPr>
        </p:nvSpPr>
        <p:spPr>
          <a:xfrm>
            <a:off x="457200" y="1600200"/>
            <a:ext cx="5133109" cy="4525963"/>
          </a:xfrm>
        </p:spPr>
        <p:txBody>
          <a:bodyPr/>
          <a:lstStyle/>
          <a:p>
            <a:pPr marL="0" indent="0">
              <a:buNone/>
            </a:pPr>
            <a:r>
              <a:rPr lang="en-AU" dirty="0"/>
              <a:t>When using a powered grinder:</a:t>
            </a:r>
          </a:p>
          <a:p>
            <a:pPr lvl="0"/>
            <a:r>
              <a:rPr lang="en-AU" dirty="0"/>
              <a:t>Always use eye and/or face protection;</a:t>
            </a:r>
          </a:p>
          <a:p>
            <a:pPr lvl="0"/>
            <a:r>
              <a:rPr lang="en-AU" dirty="0"/>
              <a:t>Turn off the power when not in use; and</a:t>
            </a:r>
          </a:p>
          <a:p>
            <a:pPr lvl="0"/>
            <a:r>
              <a:rPr lang="en-AU" dirty="0"/>
              <a:t>Never clamp a hand-held grinder in a </a:t>
            </a:r>
            <a:r>
              <a:rPr lang="en-AU" dirty="0" smtClean="0"/>
              <a:t>vice.</a:t>
            </a:r>
            <a:endParaRPr lang="en-AU" dirty="0"/>
          </a:p>
          <a:p>
            <a:pPr marL="0" indent="0">
              <a:buNone/>
            </a:pPr>
            <a:endParaRPr lang="en-AU"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b="7071"/>
          <a:stretch/>
        </p:blipFill>
        <p:spPr>
          <a:xfrm>
            <a:off x="5832763" y="1600200"/>
            <a:ext cx="3048000" cy="4062845"/>
          </a:xfrm>
          <a:prstGeom prst="rect">
            <a:avLst/>
          </a:prstGeom>
        </p:spPr>
      </p:pic>
    </p:spTree>
    <p:extLst>
      <p:ext uri="{BB962C8B-B14F-4D97-AF65-F5344CB8AC3E}">
        <p14:creationId xmlns:p14="http://schemas.microsoft.com/office/powerpoint/2010/main" val="1440623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Pneumatic tools</a:t>
            </a:r>
            <a:endParaRPr lang="en-AU" dirty="0"/>
          </a:p>
        </p:txBody>
      </p:sp>
      <p:sp>
        <p:nvSpPr>
          <p:cNvPr id="3" name="Content Placeholder 2"/>
          <p:cNvSpPr>
            <a:spLocks noGrp="1"/>
          </p:cNvSpPr>
          <p:nvPr>
            <p:ph idx="1"/>
          </p:nvPr>
        </p:nvSpPr>
        <p:spPr/>
        <p:txBody>
          <a:bodyPr>
            <a:normAutofit lnSpcReduction="10000"/>
          </a:bodyPr>
          <a:lstStyle/>
          <a:p>
            <a:pPr marL="0" indent="0">
              <a:buNone/>
            </a:pPr>
            <a:r>
              <a:rPr lang="en-AU" dirty="0"/>
              <a:t>Pneumatic tools are powered by compressed air and include chippers, drills, hammers and sanders.</a:t>
            </a:r>
          </a:p>
          <a:p>
            <a:endParaRPr lang="en-AU" dirty="0" smtClean="0"/>
          </a:p>
          <a:p>
            <a:pPr marL="0" indent="0">
              <a:buNone/>
            </a:pPr>
            <a:r>
              <a:rPr lang="en-AU" dirty="0" smtClean="0"/>
              <a:t>There </a:t>
            </a:r>
            <a:r>
              <a:rPr lang="en-AU" dirty="0"/>
              <a:t>are several dangers associated with the use of pneumatic tools.  First and foremost, is the danger of getting hit by one of the tool’s attachments or by some kind of fastener the worker is using with the tool.</a:t>
            </a:r>
          </a:p>
          <a:p>
            <a:pPr marL="0" indent="0">
              <a:buNone/>
            </a:pPr>
            <a:endParaRPr lang="en-AU" dirty="0"/>
          </a:p>
        </p:txBody>
      </p:sp>
    </p:spTree>
    <p:extLst>
      <p:ext uri="{BB962C8B-B14F-4D97-AF65-F5344CB8AC3E}">
        <p14:creationId xmlns:p14="http://schemas.microsoft.com/office/powerpoint/2010/main" val="1993593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Liquid fuel tools</a:t>
            </a:r>
            <a:endParaRPr lang="en-AU" dirty="0"/>
          </a:p>
        </p:txBody>
      </p:sp>
      <p:sp>
        <p:nvSpPr>
          <p:cNvPr id="3" name="Content Placeholder 2"/>
          <p:cNvSpPr>
            <a:spLocks noGrp="1"/>
          </p:cNvSpPr>
          <p:nvPr>
            <p:ph idx="1"/>
          </p:nvPr>
        </p:nvSpPr>
        <p:spPr/>
        <p:txBody>
          <a:bodyPr/>
          <a:lstStyle/>
          <a:p>
            <a:pPr marL="0" indent="0">
              <a:buNone/>
            </a:pPr>
            <a:r>
              <a:rPr lang="en-US" dirty="0"/>
              <a:t>Fuel-powered tools are usually operated on ULP.  The most serious hazard associated with the use of fuel-powered tools comes from fuel </a:t>
            </a:r>
            <a:r>
              <a:rPr lang="en-US" dirty="0" err="1"/>
              <a:t>vapours</a:t>
            </a:r>
            <a:r>
              <a:rPr lang="en-US" dirty="0"/>
              <a:t> that can burn or explode and also give off dangerous exhaust fumes. </a:t>
            </a:r>
            <a:endParaRPr lang="en-AU" dirty="0"/>
          </a:p>
        </p:txBody>
      </p:sp>
    </p:spTree>
    <p:extLst>
      <p:ext uri="{BB962C8B-B14F-4D97-AF65-F5344CB8AC3E}">
        <p14:creationId xmlns:p14="http://schemas.microsoft.com/office/powerpoint/2010/main" val="1349896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Hydraulic power tools</a:t>
            </a:r>
            <a:endParaRPr lang="en-AU" dirty="0"/>
          </a:p>
        </p:txBody>
      </p:sp>
      <p:sp>
        <p:nvSpPr>
          <p:cNvPr id="3" name="Content Placeholder 2"/>
          <p:cNvSpPr>
            <a:spLocks noGrp="1"/>
          </p:cNvSpPr>
          <p:nvPr>
            <p:ph idx="1"/>
          </p:nvPr>
        </p:nvSpPr>
        <p:spPr/>
        <p:txBody>
          <a:bodyPr>
            <a:normAutofit fontScale="92500"/>
          </a:bodyPr>
          <a:lstStyle/>
          <a:p>
            <a:pPr marL="0" indent="0">
              <a:buNone/>
            </a:pPr>
            <a:r>
              <a:rPr lang="en-US" dirty="0"/>
              <a:t>The fluid used in hydraulic power tools must be an approved fire resistant fluid and must retain its operating characteristics at the most extreme temperatures to which it will be exposed. </a:t>
            </a:r>
            <a:endParaRPr lang="en-US" dirty="0" smtClean="0"/>
          </a:p>
          <a:p>
            <a:pPr marL="0" indent="0">
              <a:buNone/>
            </a:pPr>
            <a:endParaRPr lang="en-US" dirty="0"/>
          </a:p>
          <a:p>
            <a:pPr marL="0" indent="0">
              <a:buNone/>
            </a:pPr>
            <a:r>
              <a:rPr lang="en-AU" dirty="0"/>
              <a:t>The manufacturer’s recommended safe operating pressure for hoses, valves, pipes, filters and other fittings must not be exceeded.</a:t>
            </a:r>
          </a:p>
          <a:p>
            <a:pPr marL="0" indent="0">
              <a:buNone/>
            </a:pPr>
            <a:endParaRPr lang="en-AU" dirty="0"/>
          </a:p>
        </p:txBody>
      </p:sp>
    </p:spTree>
    <p:extLst>
      <p:ext uri="{BB962C8B-B14F-4D97-AF65-F5344CB8AC3E}">
        <p14:creationId xmlns:p14="http://schemas.microsoft.com/office/powerpoint/2010/main" val="9720952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Powder-actuated tools</a:t>
            </a:r>
            <a:endParaRPr lang="en-AU"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Powder Actuated Tools (PATs) are used to fasten construction materials to concrete, steel or brick and consist of the tool, a fastener and an explosive charge; they are commonly referred to as explosive power tools</a:t>
            </a:r>
            <a:r>
              <a:rPr lang="en-US" dirty="0" smtClean="0"/>
              <a:t>.</a:t>
            </a:r>
          </a:p>
          <a:p>
            <a:pPr marL="0" indent="0">
              <a:buNone/>
            </a:pPr>
            <a:endParaRPr lang="en-US" dirty="0"/>
          </a:p>
          <a:p>
            <a:pPr marL="0" indent="0">
              <a:buNone/>
            </a:pPr>
            <a:r>
              <a:rPr lang="en-US" dirty="0"/>
              <a:t>Both high-velocity and low-velocity type PATs can be safely operated when basic safety procedures, outlined below, are observed and the manufacturers’ operational guidelines are followed.</a:t>
            </a:r>
            <a:endParaRPr lang="en-AU" dirty="0"/>
          </a:p>
          <a:p>
            <a:pPr marL="0" indent="0">
              <a:buNone/>
            </a:pPr>
            <a:endParaRPr lang="en-AU" dirty="0"/>
          </a:p>
        </p:txBody>
      </p:sp>
    </p:spTree>
    <p:extLst>
      <p:ext uri="{BB962C8B-B14F-4D97-AF65-F5344CB8AC3E}">
        <p14:creationId xmlns:p14="http://schemas.microsoft.com/office/powerpoint/2010/main" val="1372153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Compressed air nailing tools</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b="1" dirty="0" smtClean="0"/>
              <a:t>Safety procedures:</a:t>
            </a:r>
          </a:p>
          <a:p>
            <a:pPr lvl="0"/>
            <a:r>
              <a:rPr lang="en-AU" dirty="0"/>
              <a:t>Review the owner’s manual carefully with all operators. </a:t>
            </a:r>
          </a:p>
          <a:p>
            <a:pPr lvl="0"/>
            <a:r>
              <a:rPr lang="en-AU" dirty="0"/>
              <a:t>Always wear safety glasses. </a:t>
            </a:r>
          </a:p>
          <a:p>
            <a:pPr lvl="0"/>
            <a:r>
              <a:rPr lang="en-AU" dirty="0"/>
              <a:t>Do not hold the trigger down unless you’re purposefully firing the tool. This is especially important when descending ladders. </a:t>
            </a:r>
          </a:p>
          <a:p>
            <a:pPr lvl="0"/>
            <a:r>
              <a:rPr lang="en-AU" dirty="0"/>
              <a:t>Keep people out of range of fire. Exercise extreme caution when using an air tool around another worker. </a:t>
            </a:r>
          </a:p>
          <a:p>
            <a:pPr lvl="0"/>
            <a:r>
              <a:rPr lang="en-AU" dirty="0"/>
              <a:t>Never point the tool at anyone. Treat the tool like a firearm. Never assume the tool is empty. </a:t>
            </a:r>
          </a:p>
          <a:p>
            <a:pPr lvl="0"/>
            <a:r>
              <a:rPr lang="en-AU" dirty="0"/>
              <a:t>Disconnect the air hose before clearing a jam or making adjustments. </a:t>
            </a:r>
          </a:p>
          <a:p>
            <a:pPr lvl="0"/>
            <a:r>
              <a:rPr lang="en-AU" dirty="0"/>
              <a:t>Do not fire the tool unless the nose is firmly pressed against a work piece. </a:t>
            </a:r>
          </a:p>
          <a:p>
            <a:pPr marL="0" indent="0">
              <a:buNone/>
            </a:pPr>
            <a:endParaRPr lang="en-AU" dirty="0"/>
          </a:p>
        </p:txBody>
      </p:sp>
    </p:spTree>
    <p:extLst>
      <p:ext uri="{BB962C8B-B14F-4D97-AF65-F5344CB8AC3E}">
        <p14:creationId xmlns:p14="http://schemas.microsoft.com/office/powerpoint/2010/main" val="8904998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Masonry and concrete cutting</a:t>
            </a:r>
            <a:endParaRPr lang="en-AU" dirty="0"/>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22314" t="9570" r="-122314" b="-3162"/>
          <a:stretch/>
        </p:blipFill>
        <p:spPr>
          <a:xfrm>
            <a:off x="3314700" y="1691481"/>
            <a:ext cx="2514600" cy="4065083"/>
          </a:xfrm>
        </p:spPr>
      </p:pic>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b="5210"/>
          <a:stretch/>
        </p:blipFill>
        <p:spPr>
          <a:xfrm>
            <a:off x="3013364" y="1417638"/>
            <a:ext cx="3065318" cy="5018809"/>
          </a:xfrm>
          <a:prstGeom prst="rect">
            <a:avLst/>
          </a:prstGeom>
        </p:spPr>
      </p:pic>
    </p:spTree>
    <p:extLst>
      <p:ext uri="{BB962C8B-B14F-4D97-AF65-F5344CB8AC3E}">
        <p14:creationId xmlns:p14="http://schemas.microsoft.com/office/powerpoint/2010/main" val="604132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358</TotalTime>
  <Words>1020</Words>
  <Application>Microsoft Office PowerPoint</Application>
  <PresentationFormat>On-screen Show (4:3)</PresentationFormat>
  <Paragraphs>85</Paragraphs>
  <Slides>17</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17</vt:i4>
      </vt:variant>
    </vt:vector>
  </HeadingPairs>
  <TitlesOfParts>
    <vt:vector size="19" baseType="lpstr">
      <vt:lpstr>Arial</vt:lpstr>
      <vt:lpstr>Office Theme</vt:lpstr>
      <vt:lpstr>PowerPoint Presentation</vt:lpstr>
      <vt:lpstr>Assessment Criteria</vt:lpstr>
      <vt:lpstr>Hand and Power Tools</vt:lpstr>
      <vt:lpstr>Hand Tools</vt:lpstr>
      <vt:lpstr>Power Tools</vt:lpstr>
      <vt:lpstr>Power Tools</vt:lpstr>
      <vt:lpstr> Power Tools </vt:lpstr>
      <vt:lpstr>Electric Tools</vt:lpstr>
      <vt:lpstr>Portable abrasive wheel tools</vt:lpstr>
      <vt:lpstr>Portable abrasive wheel tools</vt:lpstr>
      <vt:lpstr>Pneumatic tools</vt:lpstr>
      <vt:lpstr>Liquid fuel tools</vt:lpstr>
      <vt:lpstr>Hydraulic power tools</vt:lpstr>
      <vt:lpstr>Powder-actuated tools</vt:lpstr>
      <vt:lpstr>Compressed air nailing tools</vt:lpstr>
      <vt:lpstr>Masonry and concrete cutting</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19</cp:revision>
  <dcterms:created xsi:type="dcterms:W3CDTF">2018-06-15T02:04:24Z</dcterms:created>
  <dcterms:modified xsi:type="dcterms:W3CDTF">2018-08-01T09:30:57Z</dcterms:modified>
</cp:coreProperties>
</file>