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5"/>
  </p:notesMasterIdLst>
  <p:sldIdLst>
    <p:sldId id="672" r:id="rId2"/>
    <p:sldId id="673" r:id="rId3"/>
    <p:sldId id="674" r:id="rId4"/>
    <p:sldId id="793" r:id="rId5"/>
    <p:sldId id="841" r:id="rId6"/>
    <p:sldId id="689" r:id="rId7"/>
    <p:sldId id="838" r:id="rId8"/>
    <p:sldId id="707" r:id="rId9"/>
    <p:sldId id="840" r:id="rId10"/>
    <p:sldId id="708" r:id="rId11"/>
    <p:sldId id="709" r:id="rId12"/>
    <p:sldId id="710" r:id="rId13"/>
    <p:sldId id="711" r:id="rId14"/>
    <p:sldId id="712" r:id="rId15"/>
    <p:sldId id="818" r:id="rId16"/>
    <p:sldId id="842" r:id="rId17"/>
    <p:sldId id="713" r:id="rId18"/>
    <p:sldId id="849" r:id="rId19"/>
    <p:sldId id="722" r:id="rId20"/>
    <p:sldId id="860" r:id="rId21"/>
    <p:sldId id="822" r:id="rId22"/>
    <p:sldId id="867" r:id="rId23"/>
    <p:sldId id="868" r:id="rId24"/>
    <p:sldId id="873" r:id="rId25"/>
    <p:sldId id="876" r:id="rId26"/>
    <p:sldId id="878" r:id="rId27"/>
    <p:sldId id="877" r:id="rId28"/>
    <p:sldId id="879" r:id="rId29"/>
    <p:sldId id="880" r:id="rId30"/>
    <p:sldId id="883" r:id="rId31"/>
    <p:sldId id="884" r:id="rId32"/>
    <p:sldId id="887" r:id="rId33"/>
    <p:sldId id="888" r:id="rId34"/>
    <p:sldId id="889" r:id="rId35"/>
    <p:sldId id="891" r:id="rId36"/>
    <p:sldId id="896" r:id="rId37"/>
    <p:sldId id="901" r:id="rId38"/>
    <p:sldId id="905" r:id="rId39"/>
    <p:sldId id="912" r:id="rId40"/>
    <p:sldId id="913" r:id="rId41"/>
    <p:sldId id="910" r:id="rId42"/>
    <p:sldId id="915" r:id="rId43"/>
    <p:sldId id="918" r:id="rId44"/>
    <p:sldId id="919" r:id="rId45"/>
    <p:sldId id="920" r:id="rId46"/>
    <p:sldId id="923" r:id="rId47"/>
    <p:sldId id="924" r:id="rId48"/>
    <p:sldId id="925" r:id="rId49"/>
    <p:sldId id="928" r:id="rId50"/>
    <p:sldId id="930" r:id="rId51"/>
    <p:sldId id="932" r:id="rId52"/>
    <p:sldId id="936" r:id="rId53"/>
    <p:sldId id="937" r:id="rId54"/>
    <p:sldId id="938" r:id="rId55"/>
    <p:sldId id="939" r:id="rId56"/>
    <p:sldId id="940" r:id="rId57"/>
    <p:sldId id="941" r:id="rId58"/>
    <p:sldId id="942" r:id="rId59"/>
    <p:sldId id="943" r:id="rId60"/>
    <p:sldId id="944" r:id="rId61"/>
    <p:sldId id="947" r:id="rId62"/>
    <p:sldId id="946" r:id="rId63"/>
    <p:sldId id="948" r:id="rId64"/>
  </p:sldIdLst>
  <p:sldSz cx="9144000" cy="6858000" type="screen4x3"/>
  <p:notesSz cx="6858000" cy="9144000"/>
  <p:custDataLst>
    <p:tags r:id="rId6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DF1B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71" autoAdjust="0"/>
    <p:restoredTop sz="83479" autoAdjust="0"/>
  </p:normalViewPr>
  <p:slideViewPr>
    <p:cSldViewPr>
      <p:cViewPr varScale="1">
        <p:scale>
          <a:sx n="93" d="100"/>
          <a:sy n="93" d="100"/>
        </p:scale>
        <p:origin x="166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76138D-2466-4294-826B-1FA8217A4789}" type="datetimeFigureOut">
              <a:rPr lang="en-AU" smtClean="0"/>
              <a:t>15/01/2019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148DB-3FE9-4D28-BD36-78F34097927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04390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1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9697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FD6D-60B6-6845-AA71-6C0B53ED031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820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Q1-2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8172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Q3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0577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Q4 &amp; 5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691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Q6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87221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Q7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238678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Q8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34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05912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Q9 &amp; 10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36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7464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Q11 &amp;12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42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809480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Q14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47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56201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Q15 &amp; 16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48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33818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49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55870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Q17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51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59915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Q18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52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5756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Q19</a:t>
            </a: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148DB-3FE9-4D28-BD36-78F34097927C}" type="slidenum">
              <a:rPr lang="en-AU" smtClean="0"/>
              <a:t>57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58454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beng.CAG\Desktop\Document Templates\PPT jpgs\jpgs\Trades_PPT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 userDrawn="1"/>
        </p:nvSpPr>
        <p:spPr>
          <a:xfrm>
            <a:off x="539552" y="4293096"/>
            <a:ext cx="417646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4005064"/>
            <a:ext cx="5122912" cy="1138138"/>
          </a:xfr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Rectangle 6"/>
          <p:cNvSpPr/>
          <p:nvPr userDrawn="1"/>
        </p:nvSpPr>
        <p:spPr>
          <a:xfrm>
            <a:off x="6604000" y="4114800"/>
            <a:ext cx="2184400" cy="9482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68"/>
          <a:stretch/>
        </p:blipFill>
        <p:spPr>
          <a:xfrm>
            <a:off x="6554490" y="4060500"/>
            <a:ext cx="2589510" cy="102726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1pPr>
            <a:lvl2pPr marL="742950" indent="-28575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Font typeface="Verdana" panose="020B0604030504040204" pitchFamily="34" charset="0"/>
              <a:buChar char="−"/>
              <a:defRPr sz="1800"/>
            </a:lvl2pPr>
            <a:lvl3pPr marL="1143000" indent="-2286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Font typeface="Verdana" panose="020B0604030504040204" pitchFamily="34" charset="0"/>
              <a:buChar char="−"/>
              <a:defRPr sz="1800"/>
            </a:lvl3pPr>
            <a:lvl4pPr marL="1600200" indent="-2286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Font typeface="Verdana" panose="020B0604030504040204" pitchFamily="34" charset="0"/>
              <a:buChar char="−"/>
              <a:defRPr sz="1800"/>
            </a:lvl4pPr>
            <a:lvl5pPr marL="2057400" indent="-2286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Font typeface="Verdana" panose="020B0604030504040204" pitchFamily="34" charset="0"/>
              <a:buChar char="−"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46F99B8-A95E-43E5-881D-F9A01FA344EB}" type="slidenum">
              <a:rPr lang="en-AU"/>
              <a:pPr/>
              <a:t>‹#›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49349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beng.CAG\Desktop\Document Templates\PPT jpgs\jpgs\Trades_PPT2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24745"/>
            <a:ext cx="8229600" cy="4896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2800" b="1" kern="1200" cap="all" baseline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C8102E"/>
        </a:buClr>
        <a:buFont typeface="Verdana" panose="020B0604030504040204" pitchFamily="34" charset="0"/>
        <a:buChar char="−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C8102E"/>
        </a:buClr>
        <a:buFont typeface="Verdana" panose="020B0604030504040204" pitchFamily="34" charset="0"/>
        <a:buChar char="−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C8102E"/>
        </a:buClr>
        <a:buFont typeface="Verdana" panose="020B0604030504040204" pitchFamily="34" charset="0"/>
        <a:buChar char="−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C8102E"/>
        </a:buClr>
        <a:buFont typeface="Verdana" panose="020B0604030504040204" pitchFamily="34" charset="0"/>
        <a:buChar char="−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dcm.nt.gov.au/strong_service_delivery/supporting_government/current_northern_territory_legislation_database" TargetMode="External"/><Relationship Id="rId3" Type="http://schemas.openxmlformats.org/officeDocument/2006/relationships/hyperlink" Target="http://www.legislation.nsw.gov.au/" TargetMode="External"/><Relationship Id="rId7" Type="http://schemas.openxmlformats.org/officeDocument/2006/relationships/hyperlink" Target="http://www.thelaw.tas.gov.au/" TargetMode="External"/><Relationship Id="rId2" Type="http://schemas.openxmlformats.org/officeDocument/2006/relationships/hyperlink" Target="http://www.legislation.qld.gov.a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lp.wa.gov.au/legislation/statutes.nsf/default.html" TargetMode="External"/><Relationship Id="rId5" Type="http://schemas.openxmlformats.org/officeDocument/2006/relationships/hyperlink" Target="http://www.legislation.sa.gov.au/" TargetMode="External"/><Relationship Id="rId4" Type="http://schemas.openxmlformats.org/officeDocument/2006/relationships/hyperlink" Target="http://www.legislation.vic.gov.au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ctrenching.com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digallco.com" TargetMode="Externa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7.png"/><Relationship Id="rId4" Type="http://schemas.microsoft.com/office/2007/relationships/hdphoto" Target="../media/hdphoto3.wdp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993110"/>
            <a:ext cx="6408712" cy="1138138"/>
          </a:xfrm>
        </p:spPr>
        <p:txBody>
          <a:bodyPr/>
          <a:lstStyle/>
          <a:p>
            <a:r>
              <a:rPr lang="en-US" sz="2000" dirty="0" smtClean="0"/>
              <a:t>RIICPL401D </a:t>
            </a:r>
            <a:r>
              <a:rPr lang="en-PH" sz="2000" dirty="0" smtClean="0"/>
              <a:t>Apply </a:t>
            </a:r>
            <a:r>
              <a:rPr lang="en-PH" sz="2000" dirty="0"/>
              <a:t>the principles for the installation of underground service using open </a:t>
            </a:r>
            <a:r>
              <a:rPr lang="en-PH" sz="2000" dirty="0" smtClean="0"/>
              <a:t>excavation</a:t>
            </a:r>
            <a:r>
              <a:rPr lang="en-US" sz="2000" dirty="0" smtClean="0"/>
              <a:t> </a:t>
            </a:r>
            <a:endParaRPr lang="en-AU" sz="20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0"/>
          <a:stretch/>
        </p:blipFill>
        <p:spPr bwMode="auto">
          <a:xfrm>
            <a:off x="0" y="0"/>
            <a:ext cx="9180512" cy="400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9169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Overview</a:t>
            </a:r>
            <a:endParaRPr lang="en-US" dirty="0"/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760"/>
            <a:ext cx="7488832" cy="4392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This unit will cover:</a:t>
            </a:r>
          </a:p>
          <a:p>
            <a:r>
              <a:rPr lang="en-GB" dirty="0"/>
              <a:t>Plan and prepare tasks</a:t>
            </a:r>
          </a:p>
          <a:p>
            <a:r>
              <a:rPr lang="en-GB" dirty="0"/>
              <a:t>Leadership and Supervision</a:t>
            </a:r>
          </a:p>
          <a:p>
            <a:r>
              <a:rPr lang="en-GB" dirty="0"/>
              <a:t>Oversee the execution of tasks</a:t>
            </a:r>
          </a:p>
          <a:p>
            <a:r>
              <a:rPr lang="en-GB" dirty="0"/>
              <a:t>Reporting on the Execution of tasks</a:t>
            </a: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61385083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2750"/>
            <a:ext cx="8363271" cy="502657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AU" b="1" dirty="0" smtClean="0"/>
              <a:t>Section 1: 	</a:t>
            </a:r>
            <a:r>
              <a:rPr lang="en-AU" sz="1100" b="1" dirty="0" smtClean="0"/>
              <a:t>(LG </a:t>
            </a:r>
            <a:r>
              <a:rPr lang="en-AU" sz="1100" b="1" dirty="0" err="1" smtClean="0"/>
              <a:t>Chapt</a:t>
            </a:r>
            <a:r>
              <a:rPr lang="en-AU" sz="1100" b="1" dirty="0" smtClean="0"/>
              <a:t>. 1)</a:t>
            </a:r>
          </a:p>
          <a:p>
            <a:pPr marL="0" lvl="0" indent="0">
              <a:buClr>
                <a:srgbClr val="F79646">
                  <a:lumMod val="75000"/>
                </a:srgbClr>
              </a:buClr>
              <a:buNone/>
            </a:pPr>
            <a:r>
              <a:rPr lang="en-GB" dirty="0" smtClean="0">
                <a:solidFill>
                  <a:prstClr val="black"/>
                </a:solidFill>
              </a:rPr>
              <a:t>Plan and prepare tasks				</a:t>
            </a:r>
            <a:r>
              <a:rPr lang="en-GB" sz="1600" dirty="0" smtClean="0">
                <a:solidFill>
                  <a:prstClr val="black"/>
                </a:solidFill>
              </a:rPr>
              <a:t>Slides 04-71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AU" b="1" dirty="0" smtClean="0">
                <a:solidFill>
                  <a:prstClr val="black"/>
                </a:solidFill>
              </a:rPr>
              <a:t>Section 2: </a:t>
            </a:r>
            <a:r>
              <a:rPr lang="en-AU" b="1" dirty="0">
                <a:solidFill>
                  <a:prstClr val="black"/>
                </a:solidFill>
              </a:rPr>
              <a:t>	</a:t>
            </a:r>
            <a:r>
              <a:rPr lang="en-AU" sz="1100" b="1" dirty="0" smtClean="0">
                <a:solidFill>
                  <a:prstClr val="black"/>
                </a:solidFill>
              </a:rPr>
              <a:t>(LG </a:t>
            </a:r>
            <a:r>
              <a:rPr lang="en-AU" sz="1100" b="1" dirty="0" err="1" smtClean="0">
                <a:solidFill>
                  <a:prstClr val="black"/>
                </a:solidFill>
              </a:rPr>
              <a:t>Chapt</a:t>
            </a:r>
            <a:r>
              <a:rPr lang="en-AU" sz="1100" b="1" dirty="0" smtClean="0">
                <a:solidFill>
                  <a:prstClr val="black"/>
                </a:solidFill>
              </a:rPr>
              <a:t> 2)</a:t>
            </a:r>
            <a:endParaRPr lang="en-AU" sz="1100" b="1" dirty="0">
              <a:solidFill>
                <a:prstClr val="black"/>
              </a:solidFill>
            </a:endParaRPr>
          </a:p>
          <a:p>
            <a:pPr marL="0" lvl="0" indent="0">
              <a:buClr>
                <a:srgbClr val="F79646">
                  <a:lumMod val="75000"/>
                </a:srgbClr>
              </a:buClr>
              <a:buNone/>
            </a:pPr>
            <a:r>
              <a:rPr lang="en-GB" dirty="0">
                <a:solidFill>
                  <a:prstClr val="black"/>
                </a:solidFill>
              </a:rPr>
              <a:t>Leadership and </a:t>
            </a:r>
            <a:r>
              <a:rPr lang="en-GB" dirty="0" smtClean="0">
                <a:solidFill>
                  <a:prstClr val="black"/>
                </a:solidFill>
              </a:rPr>
              <a:t>Supervision		</a:t>
            </a:r>
            <a:r>
              <a:rPr lang="en-GB" dirty="0">
                <a:solidFill>
                  <a:prstClr val="black"/>
                </a:solidFill>
              </a:rPr>
              <a:t>	</a:t>
            </a:r>
            <a:r>
              <a:rPr lang="en-GB" sz="1600" dirty="0">
                <a:solidFill>
                  <a:prstClr val="black"/>
                </a:solidFill>
              </a:rPr>
              <a:t>Slides </a:t>
            </a:r>
            <a:r>
              <a:rPr lang="en-GB" sz="1600" dirty="0" smtClean="0">
                <a:solidFill>
                  <a:prstClr val="black"/>
                </a:solidFill>
              </a:rPr>
              <a:t>72-102</a:t>
            </a:r>
            <a:endParaRPr lang="en-GB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AU" b="1" dirty="0">
                <a:solidFill>
                  <a:prstClr val="black"/>
                </a:solidFill>
              </a:rPr>
              <a:t>Section </a:t>
            </a:r>
            <a:r>
              <a:rPr lang="en-AU" b="1" dirty="0" smtClean="0">
                <a:solidFill>
                  <a:prstClr val="black"/>
                </a:solidFill>
              </a:rPr>
              <a:t>3: </a:t>
            </a:r>
            <a:r>
              <a:rPr lang="en-AU" b="1" dirty="0">
                <a:solidFill>
                  <a:prstClr val="black"/>
                </a:solidFill>
              </a:rPr>
              <a:t>	</a:t>
            </a:r>
            <a:r>
              <a:rPr lang="en-AU" sz="1100" b="1" dirty="0">
                <a:solidFill>
                  <a:prstClr val="black"/>
                </a:solidFill>
              </a:rPr>
              <a:t>(LG </a:t>
            </a:r>
            <a:r>
              <a:rPr lang="en-AU" sz="1100" b="1" dirty="0" err="1">
                <a:solidFill>
                  <a:prstClr val="black"/>
                </a:solidFill>
              </a:rPr>
              <a:t>Chapt</a:t>
            </a:r>
            <a:r>
              <a:rPr lang="en-AU" sz="1100" b="1" dirty="0">
                <a:solidFill>
                  <a:prstClr val="black"/>
                </a:solidFill>
              </a:rPr>
              <a:t> </a:t>
            </a:r>
            <a:r>
              <a:rPr lang="en-AU" sz="1100" b="1" dirty="0" smtClean="0">
                <a:solidFill>
                  <a:prstClr val="black"/>
                </a:solidFill>
              </a:rPr>
              <a:t>3)</a:t>
            </a:r>
            <a:endParaRPr lang="en-AU" sz="1100" b="1" dirty="0">
              <a:solidFill>
                <a:prstClr val="black"/>
              </a:solidFill>
            </a:endParaRPr>
          </a:p>
          <a:p>
            <a:pPr marL="0" lvl="0" indent="0">
              <a:buClr>
                <a:srgbClr val="F79646">
                  <a:lumMod val="75000"/>
                </a:srgbClr>
              </a:buClr>
              <a:buNone/>
            </a:pPr>
            <a:r>
              <a:rPr lang="en-GB" dirty="0">
                <a:solidFill>
                  <a:prstClr val="black"/>
                </a:solidFill>
              </a:rPr>
              <a:t>Oversee the execution of </a:t>
            </a:r>
            <a:r>
              <a:rPr lang="en-GB" dirty="0" smtClean="0">
                <a:solidFill>
                  <a:prstClr val="black"/>
                </a:solidFill>
              </a:rPr>
              <a:t>tasks	</a:t>
            </a:r>
            <a:r>
              <a:rPr lang="en-GB" sz="1600" dirty="0">
                <a:solidFill>
                  <a:prstClr val="black"/>
                </a:solidFill>
              </a:rPr>
              <a:t>  </a:t>
            </a:r>
            <a:r>
              <a:rPr lang="en-GB" sz="1600" dirty="0" smtClean="0">
                <a:solidFill>
                  <a:prstClr val="black"/>
                </a:solidFill>
              </a:rPr>
              <a:t>      		Slides 103-122</a:t>
            </a:r>
            <a:endParaRPr lang="en-GB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AU" b="1" dirty="0">
                <a:solidFill>
                  <a:prstClr val="black"/>
                </a:solidFill>
              </a:rPr>
              <a:t>Section </a:t>
            </a:r>
            <a:r>
              <a:rPr lang="en-AU" b="1" dirty="0" smtClean="0">
                <a:solidFill>
                  <a:prstClr val="black"/>
                </a:solidFill>
              </a:rPr>
              <a:t>4: </a:t>
            </a:r>
            <a:r>
              <a:rPr lang="en-AU" b="1" dirty="0">
                <a:solidFill>
                  <a:prstClr val="black"/>
                </a:solidFill>
              </a:rPr>
              <a:t>	</a:t>
            </a:r>
            <a:r>
              <a:rPr lang="en-AU" sz="1100" b="1" dirty="0">
                <a:solidFill>
                  <a:prstClr val="black"/>
                </a:solidFill>
              </a:rPr>
              <a:t>(LG </a:t>
            </a:r>
            <a:r>
              <a:rPr lang="en-AU" sz="1100" b="1" dirty="0" err="1">
                <a:solidFill>
                  <a:prstClr val="black"/>
                </a:solidFill>
              </a:rPr>
              <a:t>Chapt</a:t>
            </a:r>
            <a:r>
              <a:rPr lang="en-AU" sz="1100" b="1" dirty="0">
                <a:solidFill>
                  <a:prstClr val="black"/>
                </a:solidFill>
              </a:rPr>
              <a:t> </a:t>
            </a:r>
            <a:r>
              <a:rPr lang="en-AU" sz="1100" b="1" dirty="0" smtClean="0">
                <a:solidFill>
                  <a:prstClr val="black"/>
                </a:solidFill>
              </a:rPr>
              <a:t>4)</a:t>
            </a:r>
            <a:endParaRPr lang="en-AU" sz="1100" b="1" dirty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solidFill>
                  <a:prstClr val="black"/>
                </a:solidFill>
              </a:rPr>
              <a:t>Reporting on the Execution of tasks	</a:t>
            </a:r>
            <a:r>
              <a:rPr lang="en-GB" sz="1600" dirty="0">
                <a:solidFill>
                  <a:prstClr val="black"/>
                </a:solidFill>
              </a:rPr>
              <a:t>  </a:t>
            </a:r>
            <a:r>
              <a:rPr lang="en-GB" sz="1600" dirty="0" smtClean="0">
                <a:solidFill>
                  <a:prstClr val="black"/>
                </a:solidFill>
              </a:rPr>
              <a:t>      	Slides 123-133</a:t>
            </a:r>
            <a:endParaRPr lang="en-AU" sz="1000" b="1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400" dirty="0" smtClean="0"/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234783409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05064"/>
            <a:ext cx="5122912" cy="1138138"/>
          </a:xfrm>
        </p:spPr>
        <p:txBody>
          <a:bodyPr/>
          <a:lstStyle/>
          <a:p>
            <a:r>
              <a:rPr lang="en-US" sz="2400" dirty="0" smtClean="0"/>
              <a:t>Section 1: </a:t>
            </a:r>
            <a:br>
              <a:rPr lang="en-US" sz="2400" dirty="0" smtClean="0"/>
            </a:br>
            <a:r>
              <a:rPr lang="en-US" sz="2400" dirty="0" smtClean="0"/>
              <a:t>PLAN AND PREPARE TASKS</a:t>
            </a:r>
            <a:endParaRPr lang="en-US" sz="2400" dirty="0"/>
          </a:p>
        </p:txBody>
      </p:sp>
      <p:pic>
        <p:nvPicPr>
          <p:cNvPr id="5" name="Picture 4" descr="http://lawgovpol.com/wp-content/uploads/legislatio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98"/>
            <a:ext cx="9144000" cy="40095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581108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Section 1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4464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The </a:t>
            </a:r>
            <a:r>
              <a:rPr lang="en-AU" dirty="0" smtClean="0"/>
              <a:t>following </a:t>
            </a:r>
            <a:r>
              <a:rPr lang="en-AU" dirty="0"/>
              <a:t>areas are covered in this </a:t>
            </a:r>
            <a:r>
              <a:rPr lang="en-AU" dirty="0" smtClean="0"/>
              <a:t>section:</a:t>
            </a:r>
          </a:p>
          <a:p>
            <a:r>
              <a:rPr lang="en-AU" dirty="0"/>
              <a:t>Legislation</a:t>
            </a:r>
          </a:p>
          <a:p>
            <a:r>
              <a:rPr lang="en-AU" dirty="0"/>
              <a:t>Review the installation and identify required tasks</a:t>
            </a:r>
          </a:p>
          <a:p>
            <a:r>
              <a:rPr lang="en-AU" dirty="0"/>
              <a:t>Access, interpret and clarify the specific task information and requirements</a:t>
            </a:r>
          </a:p>
          <a:p>
            <a:r>
              <a:rPr lang="en-AU" dirty="0"/>
              <a:t>Ensure a job plan is available</a:t>
            </a:r>
          </a:p>
          <a:p>
            <a:pPr marL="0" indent="0">
              <a:buNone/>
            </a:pPr>
            <a:endParaRPr lang="en-AU" sz="1200" dirty="0" smtClean="0"/>
          </a:p>
        </p:txBody>
      </p:sp>
    </p:spTree>
    <p:extLst>
      <p:ext uri="{BB962C8B-B14F-4D97-AF65-F5344CB8AC3E}">
        <p14:creationId xmlns:p14="http://schemas.microsoft.com/office/powerpoint/2010/main" val="311216095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88640"/>
            <a:ext cx="6563072" cy="706090"/>
          </a:xfrm>
        </p:spPr>
        <p:txBody>
          <a:bodyPr/>
          <a:lstStyle/>
          <a:p>
            <a:r>
              <a:rPr lang="en-US" dirty="0" smtClean="0"/>
              <a:t>Legislation </a:t>
            </a:r>
            <a:r>
              <a:rPr lang="en-US" sz="1200" dirty="0" smtClean="0">
                <a:solidFill>
                  <a:prstClr val="black"/>
                </a:solidFill>
              </a:rPr>
              <a:t>(LG pg. 10-12)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95535" y="1052736"/>
            <a:ext cx="8550249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Workplace Health and Safety Act </a:t>
            </a:r>
            <a:r>
              <a:rPr lang="en-A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2011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Workplace Health and Safety regulation </a:t>
            </a:r>
            <a:r>
              <a:rPr lang="en-A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2011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Electrical Safety Act </a:t>
            </a:r>
            <a:r>
              <a:rPr lang="en-A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2002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Electrical Safety Regulation </a:t>
            </a:r>
            <a:r>
              <a:rPr lang="en-A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2013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Excavation work Code of Practice 2013 </a:t>
            </a:r>
            <a:b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(can be used to develop Standard Operating Procedure)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630">
            <a:off x="4928834" y="2914967"/>
            <a:ext cx="3846513" cy="177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37776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7544" y="135287"/>
            <a:ext cx="6563072" cy="706090"/>
          </a:xfrm>
        </p:spPr>
        <p:txBody>
          <a:bodyPr/>
          <a:lstStyle/>
          <a:p>
            <a:r>
              <a:rPr lang="en-US" dirty="0" smtClean="0"/>
              <a:t>Legislation </a:t>
            </a:r>
            <a:r>
              <a:rPr lang="en-US" sz="1200" dirty="0">
                <a:solidFill>
                  <a:prstClr val="black"/>
                </a:solidFill>
              </a:rPr>
              <a:t>(LG </a:t>
            </a:r>
            <a:r>
              <a:rPr lang="en-US" sz="1200" dirty="0" smtClean="0">
                <a:solidFill>
                  <a:prstClr val="black"/>
                </a:solidFill>
              </a:rPr>
              <a:t>pg. 10-12)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3752696"/>
              </p:ext>
            </p:extLst>
          </p:nvPr>
        </p:nvGraphicFramePr>
        <p:xfrm>
          <a:off x="611560" y="1196752"/>
          <a:ext cx="8208912" cy="3901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770096"/>
                <a:gridCol w="7438816"/>
              </a:tblGrid>
              <a:tr h="46558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QLD</a:t>
                      </a:r>
                      <a:endParaRPr lang="en-PH" sz="16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2"/>
                        </a:rPr>
                        <a:t>www.legislation.qld.gov.au</a:t>
                      </a:r>
                      <a:r>
                        <a:rPr lang="en-AU" sz="16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  <a:tr h="2240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NSW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3"/>
                        </a:rPr>
                        <a:t>www.legislation.nsw.gov.au</a:t>
                      </a: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  <a:tr h="2240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VIC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4"/>
                        </a:rPr>
                        <a:t>www.legislation.vic.gov.au</a:t>
                      </a: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  <a:tr h="2240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SA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5"/>
                        </a:rPr>
                        <a:t>www.legislation.sa.gov.au</a:t>
                      </a:r>
                      <a:r>
                        <a:rPr lang="en-AU" sz="16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  <a:tr h="2240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WA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6"/>
                        </a:rPr>
                        <a:t>http://www.slp.wa.gov.au/legislation/statutes.nsf/default.html</a:t>
                      </a: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  <a:tr h="2240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TAS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7"/>
                        </a:rPr>
                        <a:t>http://www.thelaw.tas.gov.au/</a:t>
                      </a:r>
                      <a:r>
                        <a:rPr lang="en-AU" sz="16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  <a:tr h="44805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NT</a:t>
                      </a:r>
                      <a:endParaRPr lang="en-PH" sz="16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AU" sz="1600" u="sng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hlinkClick r:id="rId8"/>
                        </a:rPr>
                        <a:t>http://dcm.nt.gov.au/strong_service_delivery/supporting_government/current_northern_territory_legislation_database</a:t>
                      </a:r>
                      <a:r>
                        <a:rPr lang="en-AU" sz="16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6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18220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asic RGB"/>
          <p:cNvPicPr/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1277">
            <a:off x="4369068" y="964445"/>
            <a:ext cx="4484590" cy="505762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44624"/>
            <a:ext cx="8280920" cy="1008112"/>
          </a:xfrm>
        </p:spPr>
        <p:txBody>
          <a:bodyPr/>
          <a:lstStyle/>
          <a:p>
            <a:r>
              <a:rPr lang="en-AU" dirty="0"/>
              <a:t>Review the installation and identify required tasks</a:t>
            </a:r>
            <a:r>
              <a:rPr lang="en-PH" dirty="0"/>
              <a:t/>
            </a:r>
            <a:br>
              <a:rPr lang="en-PH" dirty="0"/>
            </a:br>
            <a:r>
              <a:rPr lang="en-US" sz="1200" dirty="0" smtClean="0">
                <a:solidFill>
                  <a:prstClr val="black"/>
                </a:solidFill>
              </a:rPr>
              <a:t>(</a:t>
            </a:r>
            <a:r>
              <a:rPr lang="en-US" sz="1200" dirty="0">
                <a:solidFill>
                  <a:prstClr val="black"/>
                </a:solidFill>
              </a:rPr>
              <a:t>LG pg. </a:t>
            </a:r>
            <a:r>
              <a:rPr lang="en-US" sz="1200" dirty="0" smtClean="0">
                <a:solidFill>
                  <a:prstClr val="black"/>
                </a:solidFill>
              </a:rPr>
              <a:t>12-17)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052736"/>
            <a:ext cx="8550249" cy="547260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AU" sz="2600" b="1" dirty="0"/>
              <a:t>T</a:t>
            </a:r>
            <a:r>
              <a:rPr lang="en-AU" sz="2600" b="1" cap="small" dirty="0"/>
              <a:t>he installation of underground services involves a number of specific </a:t>
            </a:r>
            <a:r>
              <a:rPr lang="en-AU" sz="2600" b="1" cap="small" dirty="0" smtClean="0"/>
              <a:t>tasks; these </a:t>
            </a:r>
            <a:r>
              <a:rPr lang="en-AU" sz="2600" b="1" cap="small" dirty="0"/>
              <a:t>include:</a:t>
            </a:r>
            <a:endParaRPr lang="en-PH" sz="2600" b="1" cap="small" dirty="0"/>
          </a:p>
          <a:p>
            <a:pPr lvl="0">
              <a:lnSpc>
                <a:spcPct val="145000"/>
              </a:lnSpc>
            </a:pPr>
            <a:r>
              <a:rPr lang="en-AU" sz="2600" dirty="0"/>
              <a:t>Establishing the work area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Transporting materials to site and unloading 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Locate existing underground services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Excavation of the trench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Treatment of the trench with appropriate control to make safe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Placement of services in the trench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Installation of the required markers/locators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Removal of the trench treatments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Backfilling of the trench</a:t>
            </a:r>
            <a:endParaRPr lang="en-PH" sz="2600" dirty="0"/>
          </a:p>
          <a:p>
            <a:pPr lvl="0">
              <a:lnSpc>
                <a:spcPct val="145000"/>
              </a:lnSpc>
            </a:pPr>
            <a:r>
              <a:rPr lang="en-AU" sz="2600" dirty="0"/>
              <a:t>Modify existing plans with updated information</a:t>
            </a:r>
            <a:endParaRPr lang="en-PH" sz="2600" dirty="0"/>
          </a:p>
          <a:p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43710899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43.jpg" descr="http://www.mhecontrol.com/Images/People/crane_inspection.jpg"/>
          <p:cNvPicPr/>
          <p:nvPr/>
        </p:nvPicPr>
        <p:blipFill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886"/>
          <a:stretch/>
        </p:blipFill>
        <p:spPr bwMode="auto">
          <a:xfrm>
            <a:off x="773385" y="1107681"/>
            <a:ext cx="8172400" cy="5227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7139136" cy="1008112"/>
          </a:xfrm>
        </p:spPr>
        <p:txBody>
          <a:bodyPr/>
          <a:lstStyle/>
          <a:p>
            <a:r>
              <a:rPr lang="en-AU" dirty="0"/>
              <a:t>Review the installation and identify required tasks</a:t>
            </a:r>
            <a:r>
              <a:rPr lang="en-PH" dirty="0"/>
              <a:t/>
            </a:r>
            <a:br>
              <a:rPr lang="en-PH" dirty="0"/>
            </a:br>
            <a:r>
              <a:rPr lang="en-US" sz="1200" dirty="0" smtClean="0">
                <a:solidFill>
                  <a:prstClr val="black"/>
                </a:solidFill>
              </a:rPr>
              <a:t>(</a:t>
            </a:r>
            <a:r>
              <a:rPr lang="en-US" sz="1200" dirty="0">
                <a:solidFill>
                  <a:prstClr val="black"/>
                </a:solidFill>
              </a:rPr>
              <a:t>LG pg. </a:t>
            </a:r>
            <a:r>
              <a:rPr lang="en-US" sz="1200" dirty="0" smtClean="0">
                <a:solidFill>
                  <a:prstClr val="black"/>
                </a:solidFill>
              </a:rPr>
              <a:t>12-13)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032447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en-PH" b="1" dirty="0" smtClean="0"/>
              <a:t>E</a:t>
            </a:r>
            <a:r>
              <a:rPr lang="en-PH" b="1" cap="small" dirty="0" smtClean="0"/>
              <a:t>stablishing </a:t>
            </a:r>
            <a:r>
              <a:rPr lang="en-PH" b="1" cap="small" dirty="0"/>
              <a:t>the work area may include the following</a:t>
            </a:r>
            <a:r>
              <a:rPr lang="en-PH" b="1" cap="small" dirty="0" smtClean="0"/>
              <a:t>:</a:t>
            </a:r>
          </a:p>
          <a:p>
            <a:r>
              <a:rPr lang="en-AU" dirty="0"/>
              <a:t>Communicating with others who may be affected by the work   with timeframes and associated risks </a:t>
            </a:r>
            <a:endParaRPr lang="en-PH" dirty="0"/>
          </a:p>
          <a:p>
            <a:r>
              <a:rPr lang="en-AU" dirty="0"/>
              <a:t>Establishing a physical barricade of the area to restrict entry by unauthorised people.   This may be a fence, bollards or demarcation/barricading placed around the work area</a:t>
            </a:r>
            <a:endParaRPr lang="en-PH" dirty="0"/>
          </a:p>
          <a:p>
            <a:r>
              <a:rPr lang="en-AU" dirty="0"/>
              <a:t>Installation of signage to warn people of the risks, and the rules or process for entry to the work area</a:t>
            </a:r>
            <a:endParaRPr lang="en-PH" dirty="0"/>
          </a:p>
          <a:p>
            <a:r>
              <a:rPr lang="en-AU" dirty="0"/>
              <a:t>Contact details of the responsible people for the work</a:t>
            </a:r>
            <a:endParaRPr lang="en-PH" dirty="0"/>
          </a:p>
          <a:p>
            <a:pPr marL="0" indent="0">
              <a:buClrTx/>
              <a:buNone/>
            </a:pP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155778469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96543"/>
          </a:xfrm>
        </p:spPr>
        <p:txBody>
          <a:bodyPr>
            <a:normAutofit/>
          </a:bodyPr>
          <a:lstStyle/>
          <a:p>
            <a:pPr marL="0" lvl="0" indent="0">
              <a:buClrTx/>
              <a:buNone/>
            </a:pPr>
            <a:r>
              <a:rPr lang="en-AU" b="1" cap="small" dirty="0" smtClean="0"/>
              <a:t>Transporting </a:t>
            </a:r>
            <a:r>
              <a:rPr lang="en-AU" b="1" cap="small" dirty="0"/>
              <a:t>materials to site and unloading may include the following:</a:t>
            </a:r>
            <a:endParaRPr lang="en-PH" b="1" cap="small" dirty="0"/>
          </a:p>
          <a:p>
            <a:pPr marL="0" indent="0">
              <a:buClrTx/>
              <a:buNone/>
            </a:pPr>
            <a:endParaRPr lang="en-A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39552" y="2132856"/>
            <a:ext cx="5071687" cy="311431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Ensuring the area is safe &amp; spotters in place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Unload the vehicle using plan &amp;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Qualified Dogger, if using a crane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Store materials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Install signage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Restrict </a:t>
            </a:r>
            <a:r>
              <a:rPr lang="en-PH" sz="17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unauthorised</a:t>
            </a:r>
            <a:r>
              <a:rPr lang="en-PH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access</a:t>
            </a:r>
          </a:p>
        </p:txBody>
      </p:sp>
      <p:sp>
        <p:nvSpPr>
          <p:cNvPr id="10" name="Title 4"/>
          <p:cNvSpPr txBox="1">
            <a:spLocks/>
          </p:cNvSpPr>
          <p:nvPr/>
        </p:nvSpPr>
        <p:spPr>
          <a:xfrm>
            <a:off x="467544" y="188640"/>
            <a:ext cx="713913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14)</a:t>
            </a:r>
            <a:endParaRPr lang="en-US" dirty="0"/>
          </a:p>
        </p:txBody>
      </p:sp>
      <p:pic>
        <p:nvPicPr>
          <p:cNvPr id="7" name="Picture 6" descr="https://farm4.staticflickr.com/3553/5771949674_7b9159c5f5_o.jpg"/>
          <p:cNvPicPr/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50" b="31655"/>
          <a:stretch/>
        </p:blipFill>
        <p:spPr bwMode="auto">
          <a:xfrm rot="835447">
            <a:off x="4415059" y="3452194"/>
            <a:ext cx="4682406" cy="2458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504701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4896543"/>
          </a:xfrm>
        </p:spPr>
        <p:txBody>
          <a:bodyPr>
            <a:normAutofit/>
          </a:bodyPr>
          <a:lstStyle/>
          <a:p>
            <a:pPr marL="0" lvl="0" indent="0">
              <a:buClrTx/>
              <a:buNone/>
            </a:pPr>
            <a:endParaRPr lang="en-AU" sz="100" b="1" dirty="0" smtClean="0"/>
          </a:p>
          <a:p>
            <a:pPr marL="0" lvl="0" indent="0">
              <a:buClrTx/>
              <a:buNone/>
            </a:pPr>
            <a:r>
              <a:rPr lang="en-AU" b="1" dirty="0" smtClean="0"/>
              <a:t>L</a:t>
            </a:r>
            <a:r>
              <a:rPr lang="en-AU" b="1" cap="small" dirty="0" smtClean="0"/>
              <a:t>ocate </a:t>
            </a:r>
            <a:r>
              <a:rPr lang="en-AU" b="1" cap="small" dirty="0"/>
              <a:t>existing underground services</a:t>
            </a:r>
            <a:endParaRPr lang="en-PH" b="1" cap="small" dirty="0"/>
          </a:p>
          <a:p>
            <a:pPr marL="0" lvl="0" indent="0">
              <a:buNone/>
            </a:pPr>
            <a:r>
              <a:rPr lang="en-A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2204864"/>
            <a:ext cx="5832648" cy="2189061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Locator equipment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Potholing </a:t>
            </a:r>
            <a:r>
              <a:rPr lang="en-AU" sz="17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en-AU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manual or vacuum excavation)</a:t>
            </a:r>
            <a:endParaRPr lang="en-PH" sz="17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Using Ground Penetrating Radar (GPR)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Mark existing services (survey paint or short pegs) </a:t>
            </a:r>
          </a:p>
        </p:txBody>
      </p:sp>
      <p:sp>
        <p:nvSpPr>
          <p:cNvPr id="17" name="Title 4"/>
          <p:cNvSpPr txBox="1">
            <a:spLocks/>
          </p:cNvSpPr>
          <p:nvPr/>
        </p:nvSpPr>
        <p:spPr>
          <a:xfrm>
            <a:off x="467544" y="188640"/>
            <a:ext cx="821925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14)</a:t>
            </a:r>
            <a:endParaRPr lang="en-US" dirty="0"/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6671">
            <a:off x="135957" y="4387400"/>
            <a:ext cx="3694473" cy="2174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905" y="1984772"/>
            <a:ext cx="3408781" cy="1341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060813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6249" y="1856839"/>
            <a:ext cx="2782283" cy="209262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 suitable plant</a:t>
            </a:r>
            <a:endParaRPr lang="en-PH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Place removed material to the side</a:t>
            </a:r>
            <a:endParaRPr lang="en-PH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Dig/excavate to required depth</a:t>
            </a:r>
            <a:endParaRPr lang="en-PH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7" descr="http://cdn-4.psndealer.com/e2/dealersite/images/randjmaterialhandling/Trench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64" y="1477510"/>
            <a:ext cx="2514600" cy="3842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 descr="http://www.trenchaus.com.au/images/gallery/trencher/0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481" y="1483510"/>
            <a:ext cx="2640965" cy="1855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http://melcarrelectric.com/images/underground-trenchin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482" y="3573015"/>
            <a:ext cx="264096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57200" y="1156682"/>
            <a:ext cx="49904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A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en-AU" b="1" cap="small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xcavation of the </a:t>
            </a:r>
            <a:r>
              <a:rPr lang="en-AU" b="1" cap="small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trench may involve:</a:t>
            </a:r>
            <a:endParaRPr lang="en-PH" b="1" cap="small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Title 4"/>
          <p:cNvSpPr txBox="1">
            <a:spLocks/>
          </p:cNvSpPr>
          <p:nvPr/>
        </p:nvSpPr>
        <p:spPr>
          <a:xfrm>
            <a:off x="467544" y="116632"/>
            <a:ext cx="713913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13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644008" y="6444044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B6343907-CA20-4A18-A65E-B232C9258812}" type="slidenum">
              <a:rPr lang="en-AU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ctr"/>
              <a:t>13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H" b="1" dirty="0" smtClean="0"/>
              <a:t>T</a:t>
            </a:r>
            <a:r>
              <a:rPr lang="en-PH" b="1" cap="small" dirty="0" smtClean="0"/>
              <a:t>reatment </a:t>
            </a:r>
            <a:r>
              <a:rPr lang="en-PH" b="1" cap="small" dirty="0"/>
              <a:t>of the trench with appropriate control to </a:t>
            </a:r>
            <a:r>
              <a:rPr lang="en-PH" b="1" cap="small" dirty="0" smtClean="0"/>
              <a:t>make safe      may include:</a:t>
            </a:r>
          </a:p>
          <a:p>
            <a:pPr marL="0" indent="0">
              <a:buNone/>
            </a:pPr>
            <a:endParaRPr lang="en-PH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845492" y="1844822"/>
            <a:ext cx="3296280" cy="1781971"/>
            <a:chOff x="396275" y="2193576"/>
            <a:chExt cx="3296280" cy="1713212"/>
          </a:xfrm>
        </p:grpSpPr>
        <p:pic>
          <p:nvPicPr>
            <p:cNvPr id="9" name="Picture 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82630" y="2420888"/>
              <a:ext cx="3209925" cy="148590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96275" y="2193576"/>
              <a:ext cx="2627784" cy="251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100" b="1" dirty="0" smtClean="0">
                  <a:solidFill>
                    <a:schemeClr val="accent6">
                      <a:lumMod val="7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Battering</a:t>
              </a:r>
              <a:endParaRPr lang="en-PH" sz="11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932040" y="1844824"/>
            <a:ext cx="3294737" cy="1785739"/>
            <a:chOff x="4392488" y="2003301"/>
            <a:chExt cx="3294737" cy="1785739"/>
          </a:xfrm>
        </p:grpSpPr>
        <p:sp>
          <p:nvSpPr>
            <p:cNvPr id="13" name="TextBox 12"/>
            <p:cNvSpPr txBox="1"/>
            <p:nvPr/>
          </p:nvSpPr>
          <p:spPr>
            <a:xfrm>
              <a:off x="4392488" y="2003301"/>
              <a:ext cx="26277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100" b="1" dirty="0" smtClean="0">
                  <a:solidFill>
                    <a:schemeClr val="accent6">
                      <a:lumMod val="7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Benching</a:t>
              </a:r>
              <a:endParaRPr lang="en-PH" sz="11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pic>
          <p:nvPicPr>
            <p:cNvPr id="14" name="Picture 13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479205" y="2293615"/>
              <a:ext cx="3208020" cy="1495425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895420" y="3933056"/>
            <a:ext cx="3320711" cy="1872208"/>
            <a:chOff x="546823" y="3940156"/>
            <a:chExt cx="3320711" cy="1615504"/>
          </a:xfrm>
        </p:grpSpPr>
        <p:pic>
          <p:nvPicPr>
            <p:cNvPr id="23" name="Picture 22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590413" y="4207987"/>
              <a:ext cx="3209925" cy="1347673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46823" y="3940156"/>
              <a:ext cx="3320711" cy="3718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PH" sz="1100" b="1" dirty="0" smtClean="0">
                  <a:solidFill>
                    <a:schemeClr val="accent6">
                      <a:lumMod val="7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 </a:t>
              </a:r>
              <a:r>
                <a:rPr lang="en-PH" sz="1100" b="1" dirty="0">
                  <a:solidFill>
                    <a:schemeClr val="accent6">
                      <a:lumMod val="7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combination of battering and benching</a:t>
              </a:r>
              <a:endParaRPr lang="en-PH" sz="14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965784" y="3950799"/>
            <a:ext cx="3528255" cy="1854466"/>
            <a:chOff x="4603760" y="3959808"/>
            <a:chExt cx="3320711" cy="1623827"/>
          </a:xfrm>
        </p:grpSpPr>
        <p:sp>
          <p:nvSpPr>
            <p:cNvPr id="27" name="TextBox 26"/>
            <p:cNvSpPr txBox="1"/>
            <p:nvPr/>
          </p:nvSpPr>
          <p:spPr>
            <a:xfrm>
              <a:off x="4603760" y="3959808"/>
              <a:ext cx="3320711" cy="229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AU" sz="1100" b="1" dirty="0">
                  <a:solidFill>
                    <a:schemeClr val="accent6">
                      <a:lumMod val="7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Shoring</a:t>
              </a:r>
              <a:endParaRPr lang="en-PH" sz="11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pic>
          <p:nvPicPr>
            <p:cNvPr id="29" name="Picture 28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3616" y="4216057"/>
              <a:ext cx="3038475" cy="1367578"/>
            </a:xfrm>
            <a:prstGeom prst="rect">
              <a:avLst/>
            </a:prstGeom>
          </p:spPr>
        </p:pic>
      </p:grpSp>
      <p:sp>
        <p:nvSpPr>
          <p:cNvPr id="30" name="Title 4"/>
          <p:cNvSpPr txBox="1">
            <a:spLocks/>
          </p:cNvSpPr>
          <p:nvPr/>
        </p:nvSpPr>
        <p:spPr>
          <a:xfrm>
            <a:off x="467544" y="116632"/>
            <a:ext cx="713913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68303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9552" y="1556791"/>
            <a:ext cx="3528392" cy="459548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 </a:t>
            </a:r>
            <a:r>
              <a:rPr lang="en-AU" b="1" dirty="0"/>
              <a:t>P</a:t>
            </a:r>
            <a:r>
              <a:rPr lang="en-AU" b="1" cap="small" dirty="0"/>
              <a:t>lacement of services in the trench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1556792"/>
            <a:ext cx="3456383" cy="4595489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PH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This </a:t>
            </a:r>
            <a:r>
              <a:rPr lang="en-PH" sz="1700" dirty="0">
                <a:latin typeface="Verdana" pitchFamily="34" charset="0"/>
                <a:ea typeface="Verdana" pitchFamily="34" charset="0"/>
                <a:cs typeface="Verdana" pitchFamily="34" charset="0"/>
              </a:rPr>
              <a:t>may include: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Installation </a:t>
            </a:r>
            <a:r>
              <a:rPr lang="en-PH" sz="1700" dirty="0">
                <a:latin typeface="Verdana" pitchFamily="34" charset="0"/>
                <a:ea typeface="Verdana" pitchFamily="34" charset="0"/>
                <a:cs typeface="Verdana" pitchFamily="34" charset="0"/>
              </a:rPr>
              <a:t>of the required bedding or supporting sand or gravel in accordance with the clients or manufacturers design or specification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Using </a:t>
            </a:r>
            <a:r>
              <a:rPr lang="en-PH" sz="1700" dirty="0">
                <a:latin typeface="Verdana" pitchFamily="34" charset="0"/>
                <a:ea typeface="Verdana" pitchFamily="34" charset="0"/>
                <a:cs typeface="Verdana" pitchFamily="34" charset="0"/>
              </a:rPr>
              <a:t>an excavator to lift 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>
                <a:latin typeface="Verdana" pitchFamily="34" charset="0"/>
                <a:ea typeface="Verdana" pitchFamily="34" charset="0"/>
                <a:cs typeface="Verdana" pitchFamily="34" charset="0"/>
              </a:rPr>
              <a:t>the services into the trench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Using </a:t>
            </a:r>
            <a:r>
              <a:rPr lang="en-PH" sz="1700" dirty="0">
                <a:latin typeface="Verdana" pitchFamily="34" charset="0"/>
                <a:ea typeface="Verdana" pitchFamily="34" charset="0"/>
                <a:cs typeface="Verdana" pitchFamily="34" charset="0"/>
              </a:rPr>
              <a:t>a dedicated machine to place the services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318767" y="1556792"/>
            <a:ext cx="3248424" cy="2440548"/>
            <a:chOff x="0" y="0"/>
            <a:chExt cx="2695575" cy="2440548"/>
          </a:xfrm>
        </p:grpSpPr>
        <p:pic>
          <p:nvPicPr>
            <p:cNvPr id="9" name="Picture 8" descr="http://www.plctrenching.com/MVC-827F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95575" cy="20212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75"/>
            <p:cNvSpPr txBox="1"/>
            <p:nvPr/>
          </p:nvSpPr>
          <p:spPr>
            <a:xfrm>
              <a:off x="0" y="2040498"/>
              <a:ext cx="1933575" cy="400050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500"/>
                </a:spcBef>
                <a:spcAft>
                  <a:spcPts val="500"/>
                </a:spcAft>
              </a:pPr>
              <a:r>
                <a:rPr lang="en-AU" sz="1000" dirty="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Calibri" panose="020F0502020204030204" pitchFamily="34" charset="0"/>
                </a:rPr>
                <a:t>Source: </a:t>
              </a:r>
              <a:r>
                <a:rPr lang="en-AU" sz="1000" u="sng" dirty="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  <a:hlinkClick r:id="rId3"/>
                </a:rPr>
                <a:t>www.plctrenching.com</a:t>
              </a:r>
              <a:r>
                <a:rPr lang="en-AU" sz="800" dirty="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rPr>
                <a:t>	</a:t>
              </a:r>
              <a:endParaRPr lang="en-PH" sz="1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296187" y="3797315"/>
            <a:ext cx="3271004" cy="2612239"/>
            <a:chOff x="0" y="0"/>
            <a:chExt cx="2694940" cy="2357259"/>
          </a:xfrm>
        </p:grpSpPr>
        <p:pic>
          <p:nvPicPr>
            <p:cNvPr id="12" name="Picture 11" descr="http://www.digallco.com/graphics/Trenching%20water%20pipeline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94940" cy="20212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Text Box 77"/>
            <p:cNvSpPr txBox="1"/>
            <p:nvPr/>
          </p:nvSpPr>
          <p:spPr>
            <a:xfrm>
              <a:off x="0" y="2014359"/>
              <a:ext cx="1914525" cy="342900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500"/>
                </a:spcBef>
                <a:spcAft>
                  <a:spcPts val="500"/>
                </a:spcAft>
              </a:pPr>
              <a:r>
                <a:rPr lang="en-AU" sz="1000" dirty="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rPr>
                <a:t>Source: </a:t>
              </a:r>
              <a:r>
                <a:rPr lang="en-AU" sz="1000" u="sng" dirty="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  <a:hlinkClick r:id="rId5"/>
                </a:rPr>
                <a:t>www.digallco.com</a:t>
              </a:r>
              <a:endParaRPr lang="en-PH" sz="1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5" name="Title 4"/>
          <p:cNvSpPr txBox="1">
            <a:spLocks/>
          </p:cNvSpPr>
          <p:nvPr/>
        </p:nvSpPr>
        <p:spPr>
          <a:xfrm>
            <a:off x="467544" y="116632"/>
            <a:ext cx="713913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66469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dirty="0" smtClean="0"/>
              <a:t> </a:t>
            </a:r>
            <a:r>
              <a:rPr lang="en-AU" b="1" cap="small" dirty="0"/>
              <a:t>Installation of the required markers/locators </a:t>
            </a:r>
            <a:endParaRPr lang="en-PH" b="1" cap="small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7" name="TextBox 6"/>
          <p:cNvSpPr txBox="1"/>
          <p:nvPr/>
        </p:nvSpPr>
        <p:spPr>
          <a:xfrm>
            <a:off x="483981" y="1772816"/>
            <a:ext cx="3240360" cy="397775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PH" i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Types: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Non </a:t>
            </a:r>
            <a:r>
              <a:rPr lang="en-PH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detectable underground warning tapes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Detectable </a:t>
            </a:r>
            <a:r>
              <a:rPr lang="en-PH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mesh underground warning tape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Detectable </a:t>
            </a:r>
            <a:r>
              <a:rPr lang="en-PH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wave underground warning tape</a:t>
            </a:r>
          </a:p>
        </p:txBody>
      </p:sp>
      <p:sp>
        <p:nvSpPr>
          <p:cNvPr id="13" name="Title 4"/>
          <p:cNvSpPr txBox="1">
            <a:spLocks/>
          </p:cNvSpPr>
          <p:nvPr/>
        </p:nvSpPr>
        <p:spPr>
          <a:xfrm>
            <a:off x="467544" y="116632"/>
            <a:ext cx="713913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16-17)</a:t>
            </a:r>
            <a:endParaRPr lang="en-US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332424"/>
              </p:ext>
            </p:extLst>
          </p:nvPr>
        </p:nvGraphicFramePr>
        <p:xfrm>
          <a:off x="4048188" y="1484784"/>
          <a:ext cx="4968000" cy="4739293"/>
        </p:xfrm>
        <a:graphic>
          <a:graphicData uri="http://schemas.openxmlformats.org/drawingml/2006/table">
            <a:tbl>
              <a:tblPr bandRow="1"/>
              <a:tblGrid>
                <a:gridCol w="1585827"/>
                <a:gridCol w="1947907"/>
                <a:gridCol w="1434266"/>
              </a:tblGrid>
              <a:tr h="315953"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Asset Type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Colour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Symbol Examples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Gas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Yellow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HPGM or GM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Sewer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Green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Stormwater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Purple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SS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Telecommunications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Telstra Orange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ETSA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 (H/V &amp; L/V)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Traffic Signals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TS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Street Lighting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SL, SPL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1904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Railways (TransAdelaide)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Orange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Railways (ARTC)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Orange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ARTC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Railways (G&amp;W)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Orange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G&amp;W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Water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Blue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Fibre Optic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Orange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3"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Reclaimed Water 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14300" algn="ct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Purple</a:t>
                      </a:r>
                      <a:endParaRPr lang="en-PH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algn="jus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AU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RW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907704" y="6318388"/>
            <a:ext cx="5895564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AU" dirty="0"/>
              <a:t>AS5488-2013 Classification of Subsurface Utility </a:t>
            </a:r>
            <a:r>
              <a:rPr lang="en-AU" dirty="0" smtClean="0"/>
              <a:t>Information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106956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mage result for backfill excavation"/>
          <p:cNvPicPr/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94"/>
          <a:stretch/>
        </p:blipFill>
        <p:spPr bwMode="auto">
          <a:xfrm>
            <a:off x="107504" y="1052736"/>
            <a:ext cx="9036496" cy="5019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459" y="1438406"/>
            <a:ext cx="8488585" cy="424847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cap="small" dirty="0" smtClean="0"/>
              <a:t>Backfilling </a:t>
            </a:r>
            <a:r>
              <a:rPr lang="en-AU" b="1" cap="small" dirty="0"/>
              <a:t>the trench</a:t>
            </a:r>
            <a:endParaRPr lang="en-PH" b="1" cap="small" dirty="0"/>
          </a:p>
          <a:p>
            <a:pPr lvl="0"/>
            <a:r>
              <a:rPr lang="en-AU" dirty="0"/>
              <a:t>Initial ground level has been recorded</a:t>
            </a:r>
            <a:endParaRPr lang="en-PH" dirty="0"/>
          </a:p>
          <a:p>
            <a:pPr lvl="0"/>
            <a:r>
              <a:rPr lang="en-AU" dirty="0"/>
              <a:t>A sample of backfilling materials is accepted by Site Engineer</a:t>
            </a:r>
            <a:endParaRPr lang="en-PH" dirty="0"/>
          </a:p>
          <a:p>
            <a:pPr lvl="0"/>
            <a:r>
              <a:rPr lang="en-AU" dirty="0"/>
              <a:t>Marking &amp; reference points established for final level</a:t>
            </a:r>
            <a:endParaRPr lang="en-PH" dirty="0"/>
          </a:p>
          <a:p>
            <a:pPr lvl="0"/>
            <a:r>
              <a:rPr lang="en-AU" dirty="0"/>
              <a:t>Backfilling completed in sub-grade layers</a:t>
            </a:r>
          </a:p>
          <a:p>
            <a:pPr lvl="0"/>
            <a:r>
              <a:rPr lang="en-AU" dirty="0"/>
              <a:t>Watering &amp;compacting completed </a:t>
            </a:r>
          </a:p>
          <a:p>
            <a:pPr lvl="0"/>
            <a:r>
              <a:rPr lang="en-AU" dirty="0"/>
              <a:t>Required density tested &amp; achieved</a:t>
            </a:r>
          </a:p>
          <a:p>
            <a:pPr lvl="0"/>
            <a:r>
              <a:rPr lang="en-AU" dirty="0"/>
              <a:t>Plans updated &amp; communicated</a:t>
            </a:r>
          </a:p>
        </p:txBody>
      </p:sp>
      <p:sp>
        <p:nvSpPr>
          <p:cNvPr id="17" name="Title 4"/>
          <p:cNvSpPr txBox="1">
            <a:spLocks/>
          </p:cNvSpPr>
          <p:nvPr/>
        </p:nvSpPr>
        <p:spPr>
          <a:xfrm>
            <a:off x="467544" y="188640"/>
            <a:ext cx="713913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baseline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AU" dirty="0" smtClean="0"/>
              <a:t>Review the installation and identify required tasks</a:t>
            </a:r>
            <a:r>
              <a:rPr lang="en-PH" dirty="0" smtClean="0"/>
              <a:t/>
            </a:r>
            <a:br>
              <a:rPr lang="en-PH" dirty="0" smtClean="0"/>
            </a:br>
            <a:r>
              <a:rPr lang="en-US" sz="1200" dirty="0" smtClean="0">
                <a:solidFill>
                  <a:prstClr val="black"/>
                </a:solidFill>
              </a:rPr>
              <a:t>(LG pg. 17)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81334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4"/>
          <a:stretch/>
        </p:blipFill>
        <p:spPr bwMode="auto">
          <a:xfrm>
            <a:off x="1257011" y="1020810"/>
            <a:ext cx="6264696" cy="528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67544" y="1700808"/>
            <a:ext cx="8208912" cy="30775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 smtClean="0"/>
              <a:t>Planning:</a:t>
            </a:r>
            <a:r>
              <a:rPr lang="en-AU" cap="small" dirty="0" smtClean="0"/>
              <a:t> 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“</a:t>
            </a:r>
            <a:r>
              <a:rPr lang="en-AU" dirty="0"/>
              <a:t>Thinking is difficult, as it calls not only for recall but for patient analysis.  It means questioning assumptions and considering alternatives.”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(</a:t>
            </a:r>
            <a:r>
              <a:rPr lang="en-AU" dirty="0"/>
              <a:t>Burns, 2003, p51</a:t>
            </a:r>
            <a:r>
              <a:rPr lang="en-AU" dirty="0" smtClean="0"/>
              <a:t>).</a:t>
            </a:r>
            <a:endParaRPr lang="en-P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562670"/>
            <a:ext cx="8219256" cy="706090"/>
          </a:xfrm>
        </p:spPr>
        <p:txBody>
          <a:bodyPr/>
          <a:lstStyle/>
          <a:p>
            <a:r>
              <a:rPr lang="en-PH" sz="2400" dirty="0"/>
              <a:t>Access, interpret and clarify the specific task information and </a:t>
            </a:r>
            <a:r>
              <a:rPr lang="en-PH" sz="2400" dirty="0" smtClean="0"/>
              <a:t>requirements </a:t>
            </a:r>
            <a:r>
              <a:rPr lang="en-US" sz="1200" dirty="0" smtClean="0">
                <a:solidFill>
                  <a:prstClr val="black"/>
                </a:solidFill>
              </a:rPr>
              <a:t>(LG pg</a:t>
            </a:r>
            <a:r>
              <a:rPr lang="en-US" sz="1200" dirty="0">
                <a:solidFill>
                  <a:prstClr val="black"/>
                </a:solidFill>
              </a:rPr>
              <a:t>. </a:t>
            </a:r>
            <a:r>
              <a:rPr lang="en-US" sz="1200" dirty="0" smtClean="0">
                <a:solidFill>
                  <a:prstClr val="black"/>
                </a:solidFill>
              </a:rPr>
              <a:t>18-27)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20667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706090"/>
          </a:xfrm>
        </p:spPr>
        <p:txBody>
          <a:bodyPr/>
          <a:lstStyle/>
          <a:p>
            <a:r>
              <a:rPr lang="en-PH" sz="2400" dirty="0"/>
              <a:t>Access, interpret and clarify the specific task information and </a:t>
            </a:r>
            <a:r>
              <a:rPr lang="en-PH" sz="2400" dirty="0" smtClean="0"/>
              <a:t>requirements </a:t>
            </a:r>
            <a:r>
              <a:rPr lang="en-US" sz="1200" dirty="0" smtClean="0">
                <a:solidFill>
                  <a:prstClr val="black"/>
                </a:solidFill>
              </a:rPr>
              <a:t>(LG pg</a:t>
            </a:r>
            <a:r>
              <a:rPr lang="en-US" sz="1200" dirty="0">
                <a:solidFill>
                  <a:prstClr val="black"/>
                </a:solidFill>
              </a:rPr>
              <a:t>. </a:t>
            </a:r>
            <a:r>
              <a:rPr lang="en-US" sz="1200" dirty="0" smtClean="0">
                <a:solidFill>
                  <a:prstClr val="black"/>
                </a:solidFill>
              </a:rPr>
              <a:t>19)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93836" y="2441788"/>
            <a:ext cx="451021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Legislation, Codes of Practice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Other compliance documentation</a:t>
            </a: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Company policies &amp; procedures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Risk assessments &amp; controls</a:t>
            </a: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Plant &amp; equipment specifications</a:t>
            </a: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Site plans &amp; processes</a:t>
            </a: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Work instructions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Materials suppliers</a:t>
            </a: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" r="2849"/>
          <a:stretch/>
        </p:blipFill>
        <p:spPr bwMode="auto">
          <a:xfrm>
            <a:off x="4788024" y="2931055"/>
            <a:ext cx="4248472" cy="342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" b="5359"/>
          <a:stretch/>
        </p:blipFill>
        <p:spPr bwMode="auto">
          <a:xfrm>
            <a:off x="323528" y="1124745"/>
            <a:ext cx="385192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4209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61654"/>
            <a:ext cx="5796136" cy="5807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0324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/>
              <a:t>Safe work method statements</a:t>
            </a:r>
            <a:endParaRPr lang="en-PH" b="1" cap="small" dirty="0"/>
          </a:p>
          <a:p>
            <a:pPr marL="0" indent="0">
              <a:buNone/>
            </a:pPr>
            <a:r>
              <a:rPr lang="en-AU" dirty="0" smtClean="0"/>
              <a:t>The </a:t>
            </a:r>
            <a:r>
              <a:rPr lang="en-AU" dirty="0"/>
              <a:t>SWMS must: </a:t>
            </a:r>
            <a:endParaRPr lang="en-PH" dirty="0"/>
          </a:p>
          <a:p>
            <a:r>
              <a:rPr lang="en-AU" dirty="0" smtClean="0"/>
              <a:t>Type </a:t>
            </a:r>
            <a:r>
              <a:rPr lang="en-AU" dirty="0"/>
              <a:t>of high risk construction work </a:t>
            </a:r>
            <a:endParaRPr lang="en-AU" dirty="0" smtClean="0"/>
          </a:p>
          <a:p>
            <a:r>
              <a:rPr lang="en-AU" dirty="0" smtClean="0"/>
              <a:t>Hazards &amp; risks </a:t>
            </a:r>
          </a:p>
          <a:p>
            <a:r>
              <a:rPr lang="en-AU" dirty="0" smtClean="0"/>
              <a:t>Controls</a:t>
            </a:r>
            <a:endParaRPr lang="en-PH" dirty="0"/>
          </a:p>
          <a:p>
            <a:r>
              <a:rPr lang="en-AU" dirty="0" smtClean="0"/>
              <a:t>How control </a:t>
            </a:r>
            <a:r>
              <a:rPr lang="en-AU" dirty="0"/>
              <a:t>measures will be implemented, monitored </a:t>
            </a:r>
            <a:r>
              <a:rPr lang="en-AU" dirty="0" smtClean="0"/>
              <a:t>&amp; reviewed</a:t>
            </a:r>
          </a:p>
          <a:p>
            <a:r>
              <a:rPr lang="en-AU" dirty="0" smtClean="0"/>
              <a:t>Developed </a:t>
            </a:r>
            <a:r>
              <a:rPr lang="en-AU" dirty="0"/>
              <a:t>in consultation with workers </a:t>
            </a:r>
            <a:r>
              <a:rPr lang="en-AU" dirty="0" smtClean="0"/>
              <a:t>&amp; those </a:t>
            </a:r>
            <a:r>
              <a:rPr lang="en-AU" dirty="0"/>
              <a:t>carrying out the high risk construction </a:t>
            </a:r>
            <a:r>
              <a:rPr lang="en-AU" dirty="0" smtClean="0"/>
              <a:t>work</a:t>
            </a:r>
            <a:endParaRPr lang="en-PH" dirty="0"/>
          </a:p>
        </p:txBody>
      </p:sp>
      <p:sp>
        <p:nvSpPr>
          <p:cNvPr id="7" name="Title 4"/>
          <p:cNvSpPr>
            <a:spLocks noGrp="1"/>
          </p:cNvSpPr>
          <p:nvPr>
            <p:ph type="title"/>
          </p:nvPr>
        </p:nvSpPr>
        <p:spPr>
          <a:xfrm>
            <a:off x="457200" y="562670"/>
            <a:ext cx="8229600" cy="706090"/>
          </a:xfrm>
        </p:spPr>
        <p:txBody>
          <a:bodyPr/>
          <a:lstStyle/>
          <a:p>
            <a:r>
              <a:rPr lang="en-PH" sz="2400" dirty="0"/>
              <a:t>Access, interpret and clarify the specific task information and </a:t>
            </a:r>
            <a:r>
              <a:rPr lang="en-PH" sz="2400" dirty="0" smtClean="0"/>
              <a:t>requirements </a:t>
            </a:r>
            <a:r>
              <a:rPr lang="en-US" sz="1200" dirty="0" smtClean="0">
                <a:solidFill>
                  <a:prstClr val="black"/>
                </a:solidFill>
              </a:rPr>
              <a:t>(PL pg</a:t>
            </a:r>
            <a:r>
              <a:rPr lang="en-US" sz="1200" dirty="0">
                <a:solidFill>
                  <a:prstClr val="black"/>
                </a:solidFill>
              </a:rPr>
              <a:t>. </a:t>
            </a:r>
            <a:r>
              <a:rPr lang="en-US" sz="1200" dirty="0" smtClean="0">
                <a:solidFill>
                  <a:prstClr val="black"/>
                </a:solidFill>
              </a:rPr>
              <a:t>25)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45517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ttp://www.dayjob.com/images/pic_mechanical_engineering_degree.jpg"/>
          <p:cNvPicPr/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88840"/>
            <a:ext cx="5112568" cy="4048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95536" y="1268760"/>
            <a:ext cx="5616624" cy="25644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 smtClean="0"/>
              <a:t>Engineering </a:t>
            </a:r>
            <a:r>
              <a:rPr lang="en-AU" b="1" cap="small" dirty="0"/>
              <a:t>Survey Principles</a:t>
            </a:r>
            <a:endParaRPr lang="en-PH" b="1" cap="small" dirty="0"/>
          </a:p>
          <a:p>
            <a:r>
              <a:rPr lang="en-PH" dirty="0" smtClean="0"/>
              <a:t>Providing a framework (providing control)</a:t>
            </a:r>
          </a:p>
          <a:p>
            <a:r>
              <a:rPr lang="en-PH" dirty="0" smtClean="0"/>
              <a:t>Planning</a:t>
            </a:r>
          </a:p>
          <a:p>
            <a:r>
              <a:rPr lang="en-PH" dirty="0" smtClean="0"/>
              <a:t>Independent checks</a:t>
            </a:r>
          </a:p>
          <a:p>
            <a:r>
              <a:rPr lang="en-PH" dirty="0" smtClean="0"/>
              <a:t>Safeguarding</a:t>
            </a:r>
          </a:p>
          <a:p>
            <a:endParaRPr lang="en-PH" b="1" cap="small" dirty="0" smtClean="0"/>
          </a:p>
          <a:p>
            <a:endParaRPr lang="en-PH" b="1" cap="small" dirty="0"/>
          </a:p>
          <a:p>
            <a:endParaRPr lang="en-PH" dirty="0"/>
          </a:p>
        </p:txBody>
      </p:sp>
      <p:sp>
        <p:nvSpPr>
          <p:cNvPr id="7" name="Title 4"/>
          <p:cNvSpPr>
            <a:spLocks noGrp="1"/>
          </p:cNvSpPr>
          <p:nvPr>
            <p:ph type="title"/>
          </p:nvPr>
        </p:nvSpPr>
        <p:spPr>
          <a:xfrm>
            <a:off x="457200" y="562670"/>
            <a:ext cx="8229600" cy="706090"/>
          </a:xfrm>
        </p:spPr>
        <p:txBody>
          <a:bodyPr/>
          <a:lstStyle/>
          <a:p>
            <a:r>
              <a:rPr lang="en-PH" sz="2400" dirty="0"/>
              <a:t>Access, interpret and clarify the specific task information and </a:t>
            </a:r>
            <a:r>
              <a:rPr lang="en-PH" sz="2400" dirty="0" smtClean="0"/>
              <a:t>requirements </a:t>
            </a:r>
            <a:r>
              <a:rPr lang="en-US" sz="1200" dirty="0" smtClean="0">
                <a:solidFill>
                  <a:prstClr val="black"/>
                </a:solidFill>
              </a:rPr>
              <a:t>(PL pg</a:t>
            </a:r>
            <a:r>
              <a:rPr lang="en-US" sz="1200" dirty="0">
                <a:solidFill>
                  <a:prstClr val="black"/>
                </a:solidFill>
              </a:rPr>
              <a:t>. </a:t>
            </a:r>
            <a:r>
              <a:rPr lang="en-US" sz="1200" dirty="0" smtClean="0">
                <a:solidFill>
                  <a:prstClr val="black"/>
                </a:solidFill>
              </a:rPr>
              <a:t>26)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2970"/>
            <a:ext cx="5170487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859933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76211"/>
            <a:ext cx="3096345" cy="161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939824"/>
            <a:ext cx="5868144" cy="532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72550"/>
            <a:ext cx="8291264" cy="47767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 smtClean="0"/>
              <a:t>Planning</a:t>
            </a:r>
          </a:p>
          <a:p>
            <a:r>
              <a:rPr lang="en-AU" dirty="0" smtClean="0"/>
              <a:t>Bar charts</a:t>
            </a:r>
          </a:p>
          <a:p>
            <a:r>
              <a:rPr lang="en-AU" dirty="0" smtClean="0"/>
              <a:t>Gantt charts</a:t>
            </a:r>
          </a:p>
          <a:p>
            <a:r>
              <a:rPr lang="en-AU" dirty="0"/>
              <a:t>Work Breakdown Schedule </a:t>
            </a:r>
            <a:r>
              <a:rPr lang="en-AU" dirty="0" smtClean="0"/>
              <a:t>WBS</a:t>
            </a:r>
          </a:p>
          <a:p>
            <a:r>
              <a:rPr lang="en-AU" dirty="0" smtClean="0"/>
              <a:t>Interdependencies </a:t>
            </a:r>
          </a:p>
          <a:p>
            <a:r>
              <a:rPr lang="en-AU" dirty="0" smtClean="0"/>
              <a:t>Requirements – legislation, compliance, client, site, organisational</a:t>
            </a:r>
          </a:p>
          <a:p>
            <a:r>
              <a:rPr lang="en-AU" dirty="0" smtClean="0"/>
              <a:t>Consulting</a:t>
            </a:r>
          </a:p>
          <a:p>
            <a:r>
              <a:rPr lang="en-AU" dirty="0" smtClean="0"/>
              <a:t>Communicating</a:t>
            </a:r>
          </a:p>
          <a:p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363272" cy="706090"/>
          </a:xfrm>
        </p:spPr>
        <p:txBody>
          <a:bodyPr/>
          <a:lstStyle/>
          <a:p>
            <a:r>
              <a:rPr lang="en-AU" dirty="0"/>
              <a:t>Ensure a job plan </a:t>
            </a:r>
            <a:r>
              <a:rPr lang="en-AU" dirty="0" smtClean="0"/>
              <a:t>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27)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88645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019" y="1052736"/>
            <a:ext cx="5760192" cy="5061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3528" y="1172416"/>
            <a:ext cx="4104456" cy="53527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/>
              <a:t>Resourcing / Scheduling</a:t>
            </a:r>
            <a:endParaRPr lang="en-PH" b="1" cap="small" dirty="0"/>
          </a:p>
          <a:p>
            <a:pPr lvl="0"/>
            <a:r>
              <a:rPr lang="en-AU" dirty="0" smtClean="0"/>
              <a:t>Realistic </a:t>
            </a:r>
            <a:r>
              <a:rPr lang="en-AU" dirty="0"/>
              <a:t>planning and estimating</a:t>
            </a:r>
            <a:endParaRPr lang="en-PH" dirty="0"/>
          </a:p>
          <a:p>
            <a:pPr lvl="0"/>
            <a:r>
              <a:rPr lang="en-AU" dirty="0"/>
              <a:t>Clean goal setting and planning</a:t>
            </a:r>
            <a:endParaRPr lang="en-PH" dirty="0"/>
          </a:p>
          <a:p>
            <a:pPr lvl="0"/>
            <a:r>
              <a:rPr lang="en-AU" dirty="0"/>
              <a:t>Smart and hard work</a:t>
            </a:r>
            <a:endParaRPr lang="en-PH" dirty="0"/>
          </a:p>
          <a:p>
            <a:pPr lvl="0"/>
            <a:r>
              <a:rPr lang="en-AU" dirty="0"/>
              <a:t>Efficient use of ready resources</a:t>
            </a:r>
            <a:endParaRPr lang="en-PH" dirty="0"/>
          </a:p>
          <a:p>
            <a:pPr lvl="0"/>
            <a:r>
              <a:rPr lang="en-AU" dirty="0"/>
              <a:t>Creative use of associated/allied resources</a:t>
            </a:r>
            <a:endParaRPr lang="en-PH" dirty="0"/>
          </a:p>
          <a:p>
            <a:r>
              <a:rPr lang="en-AU" dirty="0"/>
              <a:t>Effective management of </a:t>
            </a:r>
            <a:r>
              <a:rPr lang="en-AU" dirty="0" smtClean="0"/>
              <a:t>time</a:t>
            </a: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29)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5438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556792"/>
            <a:ext cx="4322032" cy="4242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172550"/>
            <a:ext cx="4258817" cy="53527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cap="small" dirty="0"/>
              <a:t>Resourcing / </a:t>
            </a:r>
            <a:r>
              <a:rPr lang="en-AU" b="1" cap="small" dirty="0" smtClean="0"/>
              <a:t>Scheduling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List tasks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List actions for each task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Develop timeline/schedule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Allocate resources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Identify possible problems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Develop monitoring strategies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Assign tasks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Estimate costs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Implement plan</a:t>
            </a:r>
          </a:p>
          <a:p>
            <a:pPr>
              <a:buFont typeface="+mj-lt"/>
              <a:buAutoNum type="arabicPeriod"/>
            </a:pPr>
            <a:r>
              <a:rPr lang="en-AU" dirty="0" smtClean="0"/>
              <a:t>Continuously improve</a:t>
            </a:r>
            <a:endParaRPr lang="en-PH" dirty="0"/>
          </a:p>
          <a:p>
            <a:pPr marL="0" indent="0">
              <a:buNone/>
            </a:pPr>
            <a:endParaRPr lang="en-PH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29)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05437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age result for pla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810" y="1988840"/>
            <a:ext cx="6191809" cy="436498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7544" y="1988840"/>
            <a:ext cx="3466729" cy="6002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/>
              <a:t>What goes in a plan? </a:t>
            </a: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63272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52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1567">
            <a:off x="643141" y="-27989"/>
            <a:ext cx="8385156" cy="740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84784"/>
            <a:ext cx="8488585" cy="36966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cap="small" dirty="0"/>
              <a:t>Estimating </a:t>
            </a:r>
            <a:r>
              <a:rPr lang="en-AU" b="1" cap="small" dirty="0" smtClean="0"/>
              <a:t>Costs</a:t>
            </a:r>
          </a:p>
          <a:p>
            <a:r>
              <a:rPr lang="en-AU" dirty="0"/>
              <a:t>Volumes,</a:t>
            </a:r>
            <a:endParaRPr lang="en-PH" dirty="0"/>
          </a:p>
          <a:p>
            <a:r>
              <a:rPr lang="en-AU" dirty="0"/>
              <a:t>Grades,</a:t>
            </a:r>
            <a:endParaRPr lang="en-PH" dirty="0"/>
          </a:p>
          <a:p>
            <a:r>
              <a:rPr lang="en-AU" dirty="0"/>
              <a:t>Percentages,</a:t>
            </a:r>
            <a:endParaRPr lang="en-PH" dirty="0"/>
          </a:p>
          <a:p>
            <a:r>
              <a:rPr lang="en-AU" dirty="0"/>
              <a:t>Areas, and</a:t>
            </a:r>
            <a:endParaRPr lang="en-PH" dirty="0"/>
          </a:p>
          <a:p>
            <a:r>
              <a:rPr lang="en-AU" dirty="0"/>
              <a:t>Resource consumption figures; including required supply rates.</a:t>
            </a:r>
            <a:endParaRPr lang="en-PH" dirty="0"/>
          </a:p>
          <a:p>
            <a:pPr marL="0" indent="0">
              <a:spcBef>
                <a:spcPts val="500"/>
              </a:spcBef>
              <a:spcAft>
                <a:spcPts val="500"/>
              </a:spcAft>
              <a:buNone/>
            </a:pPr>
            <a:r>
              <a:rPr lang="en-AU" dirty="0">
                <a:solidFill>
                  <a:srgbClr val="000000"/>
                </a:solidFill>
              </a:rPr>
              <a:t>When you calculate costs effectively, you will be able to allocate resources and develop schedules to successfully manage the job.</a:t>
            </a:r>
            <a:endParaRPr lang="en-PH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AU" b="1" cap="small" dirty="0" smtClean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706090"/>
          </a:xfrm>
        </p:spPr>
        <p:txBody>
          <a:bodyPr/>
          <a:lstStyle/>
          <a:p>
            <a:r>
              <a:rPr lang="en-AU" dirty="0"/>
              <a:t>Ensure a job plan </a:t>
            </a:r>
            <a:r>
              <a:rPr lang="en-AU" dirty="0" smtClean="0"/>
              <a:t>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30840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172550"/>
            <a:ext cx="8488585" cy="5352794"/>
          </a:xfrm>
        </p:spPr>
        <p:txBody>
          <a:bodyPr>
            <a:normAutofit fontScale="92500" lnSpcReduction="10000"/>
          </a:bodyPr>
          <a:lstStyle/>
          <a:p>
            <a:pPr marL="0" marR="0" indent="0" algn="just">
              <a:spcBef>
                <a:spcPts val="1000"/>
              </a:spcBef>
              <a:spcAft>
                <a:spcPts val="1000"/>
              </a:spcAft>
              <a:buNone/>
            </a:pPr>
            <a:r>
              <a:rPr lang="en-AU" b="1" cap="small" dirty="0"/>
              <a:t>Principles of Cost Estimation</a:t>
            </a:r>
            <a:endParaRPr lang="en-PH" b="1" cap="small" dirty="0"/>
          </a:p>
          <a:p>
            <a:pPr marL="0" indent="0">
              <a:buNone/>
            </a:pPr>
            <a:r>
              <a:rPr lang="en-PH" b="1" dirty="0" smtClean="0"/>
              <a:t>A structured estimating process should produce: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Quality </a:t>
            </a:r>
            <a:r>
              <a:rPr lang="en-PH" dirty="0"/>
              <a:t>estimates,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Consistency </a:t>
            </a:r>
            <a:r>
              <a:rPr lang="en-PH" dirty="0"/>
              <a:t>– checks and balances,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Improved </a:t>
            </a:r>
            <a:r>
              <a:rPr lang="en-PH" dirty="0"/>
              <a:t>accuracy and confidence,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Improved </a:t>
            </a:r>
            <a:r>
              <a:rPr lang="en-PH" dirty="0"/>
              <a:t>competency and contracting of personnel,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Alignment </a:t>
            </a:r>
            <a:r>
              <a:rPr lang="en-PH" dirty="0"/>
              <a:t>with all stakeholders,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Reduce </a:t>
            </a:r>
            <a:r>
              <a:rPr lang="en-PH" dirty="0"/>
              <a:t>uncertainty,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Reduce </a:t>
            </a:r>
            <a:r>
              <a:rPr lang="en-PH" dirty="0"/>
              <a:t>costs,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Reduce </a:t>
            </a:r>
            <a:r>
              <a:rPr lang="en-PH" dirty="0"/>
              <a:t>cost over-runs, and</a:t>
            </a:r>
          </a:p>
          <a:p>
            <a:pPr>
              <a:lnSpc>
                <a:spcPct val="135000"/>
              </a:lnSpc>
            </a:pPr>
            <a:r>
              <a:rPr lang="en-PH" dirty="0" smtClean="0"/>
              <a:t>Save </a:t>
            </a:r>
            <a:r>
              <a:rPr lang="en-PH" dirty="0"/>
              <a:t>time.</a:t>
            </a:r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33)</a:t>
            </a:r>
            <a:endParaRPr lang="en-US" dirty="0"/>
          </a:p>
        </p:txBody>
      </p:sp>
      <p:pic>
        <p:nvPicPr>
          <p:cNvPr id="6" name="Picture 5" descr="Implementation Cost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2259">
            <a:off x="6149465" y="4185124"/>
            <a:ext cx="2402570" cy="1878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624591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172550"/>
            <a:ext cx="8488585" cy="5352794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1000"/>
              </a:spcBef>
              <a:spcAft>
                <a:spcPts val="1000"/>
              </a:spcAft>
              <a:buNone/>
            </a:pPr>
            <a:r>
              <a:rPr lang="en-AU" b="1" cap="small" dirty="0"/>
              <a:t>Principles of Cost Estimation</a:t>
            </a:r>
            <a:endParaRPr lang="en-PH" b="1" cap="small" dirty="0"/>
          </a:p>
          <a:p>
            <a:pPr marL="0" indent="0">
              <a:buNone/>
              <a:tabLst>
                <a:tab pos="347663" algn="l"/>
              </a:tabLst>
            </a:pPr>
            <a:r>
              <a:rPr lang="en-PH" b="1" dirty="0" smtClean="0"/>
              <a:t>The </a:t>
            </a:r>
            <a:r>
              <a:rPr lang="en-PH" b="1" dirty="0"/>
              <a:t>Key steps in Estimating: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Overview </a:t>
            </a:r>
            <a:r>
              <a:rPr lang="en-PH" sz="1700" dirty="0"/>
              <a:t>total estimating process,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Review </a:t>
            </a:r>
            <a:r>
              <a:rPr lang="en-PH" sz="1700" dirty="0"/>
              <a:t>estimating requirements, 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Planning </a:t>
            </a:r>
            <a:r>
              <a:rPr lang="en-PH" sz="1700" dirty="0"/>
              <a:t>the estimate,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Structuring </a:t>
            </a:r>
            <a:r>
              <a:rPr lang="en-PH" sz="1700" dirty="0"/>
              <a:t>the estimate,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Developing </a:t>
            </a:r>
            <a:r>
              <a:rPr lang="en-PH" sz="1700" dirty="0"/>
              <a:t>the estimate,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err="1" smtClean="0"/>
              <a:t>Analysing</a:t>
            </a:r>
            <a:r>
              <a:rPr lang="en-PH" sz="1700" dirty="0" smtClean="0"/>
              <a:t> </a:t>
            </a:r>
            <a:r>
              <a:rPr lang="en-PH" sz="1700" dirty="0"/>
              <a:t>cost risk and contingency allocation,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Documenting</a:t>
            </a:r>
            <a:r>
              <a:rPr lang="en-PH" sz="1700" dirty="0"/>
              <a:t>,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Review </a:t>
            </a:r>
            <a:r>
              <a:rPr lang="en-PH" sz="1700" dirty="0"/>
              <a:t>and issue estimate, and</a:t>
            </a:r>
          </a:p>
          <a:p>
            <a:pPr>
              <a:lnSpc>
                <a:spcPct val="135000"/>
              </a:lnSpc>
              <a:tabLst>
                <a:tab pos="347663" algn="l"/>
              </a:tabLst>
            </a:pPr>
            <a:r>
              <a:rPr lang="en-PH" sz="1700" dirty="0" smtClean="0"/>
              <a:t>Balance </a:t>
            </a:r>
            <a:r>
              <a:rPr lang="en-PH" sz="1700" dirty="0"/>
              <a:t>estimate against actuals for reconciliation.</a:t>
            </a:r>
          </a:p>
          <a:p>
            <a:pPr marL="0" indent="519113">
              <a:buNone/>
            </a:pPr>
            <a:endParaRPr lang="en-PH" dirty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63272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19208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43608" y="956526"/>
            <a:ext cx="4320480" cy="38424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47663" algn="l"/>
              </a:tabLst>
            </a:pPr>
            <a:r>
              <a:rPr lang="en-PH" b="1" dirty="0" smtClean="0">
                <a:solidFill>
                  <a:schemeClr val="tx2"/>
                </a:solidFill>
              </a:rPr>
              <a:t>The </a:t>
            </a:r>
            <a:r>
              <a:rPr lang="en-PH" b="1" dirty="0">
                <a:solidFill>
                  <a:schemeClr val="tx2"/>
                </a:solidFill>
              </a:rPr>
              <a:t>Key steps in Estimating:</a:t>
            </a:r>
          </a:p>
          <a:p>
            <a:pPr marL="0" indent="396875">
              <a:buNone/>
              <a:tabLst>
                <a:tab pos="347663" algn="l"/>
              </a:tabLst>
            </a:pPr>
            <a:endParaRPr lang="en-PH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PH" dirty="0">
              <a:solidFill>
                <a:schemeClr val="tx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73006"/>
            <a:ext cx="8352928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34)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082399"/>
              </p:ext>
            </p:extLst>
          </p:nvPr>
        </p:nvGraphicFramePr>
        <p:xfrm>
          <a:off x="368285" y="1412776"/>
          <a:ext cx="8524195" cy="4933702"/>
        </p:xfrm>
        <a:graphic>
          <a:graphicData uri="http://schemas.openxmlformats.org/drawingml/2006/table">
            <a:tbl>
              <a:tblPr firstRow="1" firstCol="1" bandRow="1"/>
              <a:tblGrid>
                <a:gridCol w="2115483"/>
                <a:gridCol w="3177105"/>
                <a:gridCol w="3231607"/>
              </a:tblGrid>
              <a:tr h="2880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n-AU" sz="11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ESTIMATION PRINCIPLE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n-AU" sz="11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DESCRIPTION</a:t>
                      </a: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endParaRPr lang="en-PH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10887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What:</a:t>
                      </a:r>
                      <a:r>
                        <a:rPr lang="en-AU" sz="15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b="1" i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Scope definition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Equipment required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Layout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Material requirements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Engineering standards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7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How:</a:t>
                      </a:r>
                      <a:r>
                        <a:rPr lang="en-AU" sz="15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b="1" i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Execution strategy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Project </a:t>
                      </a: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organisation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Contracting requirements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Constraints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7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When:</a:t>
                      </a:r>
                      <a:r>
                        <a:rPr lang="en-AU" sz="15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b="1" i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Schedule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Delivery timeline and </a:t>
                      </a: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date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Escalation of costs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Currency conversions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38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Where:</a:t>
                      </a:r>
                      <a:r>
                        <a:rPr lang="en-AU" sz="1500" b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en-AU" sz="1500" b="1" i="1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Location specifics</a:t>
                      </a:r>
                      <a:endParaRPr lang="en-PH" sz="15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Supply sources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Import regulations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Cost of local </a:t>
                      </a: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sourcing</a:t>
                      </a: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Productivity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r>
                        <a:rPr lang="en-AU" sz="1500" kern="12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Engineering and approvals processes</a:t>
                      </a:r>
                      <a:endParaRPr lang="en-PH" sz="1500" kern="1200" dirty="0" smtClean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342900" marR="0" lvl="0" indent="-342900" algn="l" defTabSz="914400" rtl="0" eaLnBrk="1" latinLnBrk="0" hangingPunct="1">
                        <a:lnSpc>
                          <a:spcPct val="12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C8102E"/>
                        </a:buClr>
                        <a:buFont typeface="Arial" pitchFamily="34" charset="0"/>
                        <a:buChar char="•"/>
                        <a:tabLst>
                          <a:tab pos="347663" algn="l"/>
                        </a:tabLst>
                      </a:pPr>
                      <a:endParaRPr lang="en-PH" sz="1500" kern="1200" dirty="0">
                        <a:solidFill>
                          <a:schemeClr val="tx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0013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172550"/>
            <a:ext cx="3106689" cy="53527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/>
              <a:t>Resource </a:t>
            </a:r>
            <a:r>
              <a:rPr lang="en-AU" b="1" dirty="0"/>
              <a:t>Costs</a:t>
            </a:r>
            <a:endParaRPr lang="en-PH" dirty="0"/>
          </a:p>
          <a:p>
            <a:pPr lvl="0"/>
            <a:r>
              <a:rPr lang="en-AU" dirty="0" smtClean="0"/>
              <a:t>Equipment</a:t>
            </a:r>
          </a:p>
          <a:p>
            <a:pPr lvl="0"/>
            <a:r>
              <a:rPr lang="en-AU" dirty="0" smtClean="0"/>
              <a:t>Materials</a:t>
            </a:r>
          </a:p>
          <a:p>
            <a:pPr lvl="0"/>
            <a:r>
              <a:rPr lang="en-AU" dirty="0" smtClean="0"/>
              <a:t>Services</a:t>
            </a:r>
          </a:p>
          <a:p>
            <a:pPr marL="0" indent="0">
              <a:buNone/>
            </a:pPr>
            <a:r>
              <a:rPr lang="en-AU" b="1" dirty="0"/>
              <a:t>Unit Costs </a:t>
            </a:r>
            <a:endParaRPr lang="en-PH" dirty="0"/>
          </a:p>
          <a:p>
            <a:pPr lvl="0"/>
            <a:r>
              <a:rPr lang="en-AU" dirty="0"/>
              <a:t>Building </a:t>
            </a:r>
            <a:r>
              <a:rPr lang="en-AU" dirty="0" smtClean="0"/>
              <a:t>costs</a:t>
            </a:r>
            <a:endParaRPr lang="en-PH" dirty="0"/>
          </a:p>
          <a:p>
            <a:pPr lvl="0"/>
            <a:r>
              <a:rPr lang="en-AU" dirty="0" smtClean="0"/>
              <a:t>Paving</a:t>
            </a:r>
            <a:endParaRPr lang="en-PH" dirty="0"/>
          </a:p>
          <a:p>
            <a:pPr lvl="0"/>
            <a:r>
              <a:rPr lang="en-AU" dirty="0"/>
              <a:t>Brick </a:t>
            </a:r>
            <a:r>
              <a:rPr lang="en-AU" dirty="0" smtClean="0"/>
              <a:t>quantities</a:t>
            </a:r>
            <a:endParaRPr lang="en-PH" dirty="0"/>
          </a:p>
          <a:p>
            <a:pPr lvl="0"/>
            <a:r>
              <a:rPr lang="en-AU" dirty="0"/>
              <a:t>Soil </a:t>
            </a:r>
            <a:r>
              <a:rPr lang="en-AU" dirty="0" smtClean="0"/>
              <a:t>quantities</a:t>
            </a:r>
          </a:p>
          <a:p>
            <a:pPr lvl="0"/>
            <a:r>
              <a:rPr lang="en-AU" dirty="0" smtClean="0"/>
              <a:t>Concrete </a:t>
            </a:r>
            <a:r>
              <a:rPr lang="en-AU" dirty="0"/>
              <a:t>quantities</a:t>
            </a:r>
            <a:endParaRPr lang="en-PH" dirty="0"/>
          </a:p>
          <a:p>
            <a:pPr marL="0" indent="396875">
              <a:buNone/>
              <a:tabLst>
                <a:tab pos="347663" algn="l"/>
              </a:tabLst>
            </a:pPr>
            <a:endParaRPr lang="en-PH" dirty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706090"/>
          </a:xfrm>
        </p:spPr>
        <p:txBody>
          <a:bodyPr/>
          <a:lstStyle/>
          <a:p>
            <a:r>
              <a:rPr lang="en-AU" dirty="0"/>
              <a:t>Ensure a job plan </a:t>
            </a:r>
            <a:r>
              <a:rPr lang="en-AU" dirty="0" smtClean="0"/>
              <a:t>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34)</a:t>
            </a: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25013"/>
            <a:ext cx="3641303" cy="3272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852936"/>
            <a:ext cx="2798763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7698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93" y="1356822"/>
            <a:ext cx="7391592" cy="491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72550"/>
            <a:ext cx="8423720" cy="513677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b="1" cap="small" dirty="0"/>
              <a:t>Common Estimating Mistakes</a:t>
            </a:r>
            <a:endParaRPr lang="en-PH" b="1" cap="small" dirty="0"/>
          </a:p>
          <a:p>
            <a:pPr lvl="0"/>
            <a:r>
              <a:rPr lang="en-US" dirty="0"/>
              <a:t>Misread or misinterpreted specifications, drawing, or any other contract document,</a:t>
            </a:r>
            <a:endParaRPr lang="en-PH" dirty="0"/>
          </a:p>
          <a:p>
            <a:pPr lvl="0"/>
            <a:r>
              <a:rPr lang="en-US" dirty="0"/>
              <a:t>Takeoff omissions or overlaps,</a:t>
            </a:r>
            <a:endParaRPr lang="en-PH" dirty="0"/>
          </a:p>
          <a:p>
            <a:pPr lvl="0"/>
            <a:r>
              <a:rPr lang="en-US" dirty="0"/>
              <a:t>Missing quotes,</a:t>
            </a:r>
            <a:endParaRPr lang="en-PH" dirty="0"/>
          </a:p>
          <a:p>
            <a:pPr lvl="0"/>
            <a:r>
              <a:rPr lang="en-US" dirty="0"/>
              <a:t>Using the percentage method to establish the cost of certain systems,</a:t>
            </a:r>
            <a:endParaRPr lang="en-PH" dirty="0"/>
          </a:p>
          <a:p>
            <a:pPr lvl="0"/>
            <a:r>
              <a:rPr lang="en-US" dirty="0"/>
              <a:t>Crumbling under pressure to procure work,</a:t>
            </a:r>
            <a:endParaRPr lang="en-PH" dirty="0"/>
          </a:p>
          <a:p>
            <a:pPr lvl="0"/>
            <a:r>
              <a:rPr lang="en-US" dirty="0"/>
              <a:t>Cutting prices to meet or beat someone else’s quote,</a:t>
            </a:r>
            <a:endParaRPr lang="en-PH" dirty="0"/>
          </a:p>
          <a:p>
            <a:pPr lvl="0"/>
            <a:r>
              <a:rPr lang="en-US" dirty="0"/>
              <a:t>Underestimating the complexity of a job,</a:t>
            </a:r>
            <a:endParaRPr lang="en-PH" dirty="0"/>
          </a:p>
          <a:p>
            <a:pPr lvl="0"/>
            <a:r>
              <a:rPr lang="en-US" dirty="0"/>
              <a:t>Expecting and excessive amount of </a:t>
            </a:r>
            <a:r>
              <a:rPr lang="en-AU" dirty="0"/>
              <a:t>favourable</a:t>
            </a:r>
            <a:r>
              <a:rPr lang="en-US" dirty="0"/>
              <a:t> changes,</a:t>
            </a:r>
            <a:endParaRPr lang="en-PH" dirty="0"/>
          </a:p>
          <a:p>
            <a:pPr lvl="0"/>
            <a:r>
              <a:rPr lang="en-US" dirty="0"/>
              <a:t>Over </a:t>
            </a:r>
            <a:r>
              <a:rPr lang="en-AU" dirty="0"/>
              <a:t>emphasising</a:t>
            </a:r>
            <a:r>
              <a:rPr lang="en-US" dirty="0"/>
              <a:t> volume purchasing,</a:t>
            </a:r>
            <a:endParaRPr lang="en-PH" dirty="0"/>
          </a:p>
          <a:p>
            <a:pPr lvl="0"/>
            <a:r>
              <a:rPr lang="en-US" dirty="0"/>
              <a:t>Undertaking a project with incomplete bid documents, and</a:t>
            </a:r>
            <a:endParaRPr lang="en-PH" dirty="0"/>
          </a:p>
          <a:p>
            <a:pPr lvl="0"/>
            <a:r>
              <a:rPr lang="en-US" dirty="0"/>
              <a:t>Scaling drawings.</a:t>
            </a:r>
            <a:endParaRPr lang="en-PH" dirty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423720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24598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cdn2.hubspot.net/hub/60274/file-379163169-jpg/images/improve-226.jpg"/>
          <p:cNvPicPr/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4784"/>
            <a:ext cx="6264696" cy="4679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72550"/>
            <a:ext cx="8435280" cy="51367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I</a:t>
            </a:r>
            <a:r>
              <a:rPr lang="en-AU" b="1" cap="small" dirty="0"/>
              <a:t>mproving your estimating processes</a:t>
            </a:r>
            <a:endParaRPr lang="en-PH" b="1" cap="small" dirty="0"/>
          </a:p>
          <a:p>
            <a:pPr lvl="0"/>
            <a:r>
              <a:rPr lang="en-US" dirty="0"/>
              <a:t>Company </a:t>
            </a:r>
            <a:r>
              <a:rPr lang="en-AU" dirty="0"/>
              <a:t>labour</a:t>
            </a:r>
            <a:r>
              <a:rPr lang="en-US" dirty="0"/>
              <a:t> tables and current material prices should be stored in your database,</a:t>
            </a:r>
            <a:endParaRPr lang="en-PH" dirty="0"/>
          </a:p>
          <a:p>
            <a:pPr lvl="0"/>
            <a:r>
              <a:rPr lang="en-US" dirty="0"/>
              <a:t>Manual estimating is not cost effective and it is subject to more errors and omissions,</a:t>
            </a:r>
            <a:endParaRPr lang="en-PH" dirty="0"/>
          </a:p>
          <a:p>
            <a:pPr lvl="0"/>
            <a:r>
              <a:rPr lang="en-AU" dirty="0"/>
              <a:t>Computerised</a:t>
            </a:r>
            <a:r>
              <a:rPr lang="en-US" dirty="0"/>
              <a:t> estimating should automate and expedite the manual estimating process,</a:t>
            </a:r>
            <a:endParaRPr lang="en-PH" dirty="0"/>
          </a:p>
          <a:p>
            <a:pPr lvl="0"/>
            <a:r>
              <a:rPr lang="en-US" dirty="0"/>
              <a:t>Establish the company </a:t>
            </a:r>
            <a:r>
              <a:rPr lang="en-AU" dirty="0"/>
              <a:t>labour</a:t>
            </a:r>
            <a:r>
              <a:rPr lang="en-US" dirty="0"/>
              <a:t> units and </a:t>
            </a:r>
            <a:r>
              <a:rPr lang="en-AU" dirty="0"/>
              <a:t>labour</a:t>
            </a:r>
            <a:r>
              <a:rPr lang="en-US" dirty="0"/>
              <a:t> factoring tables,</a:t>
            </a:r>
            <a:endParaRPr lang="en-PH" dirty="0"/>
          </a:p>
          <a:p>
            <a:pPr lvl="0"/>
            <a:r>
              <a:rPr lang="en-US" dirty="0"/>
              <a:t>Maintain current material pricing lists, and</a:t>
            </a:r>
            <a:endParaRPr lang="en-PH" dirty="0"/>
          </a:p>
          <a:p>
            <a:pPr lvl="0"/>
            <a:r>
              <a:rPr lang="en-US" dirty="0"/>
              <a:t>Establish an estimate review procedure</a:t>
            </a:r>
            <a:r>
              <a:rPr lang="en-US" dirty="0" smtClean="0"/>
              <a:t>.</a:t>
            </a: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435280" cy="706090"/>
          </a:xfrm>
        </p:spPr>
        <p:txBody>
          <a:bodyPr/>
          <a:lstStyle/>
          <a:p>
            <a:r>
              <a:rPr lang="en-AU" dirty="0"/>
              <a:t>Ensure a job </a:t>
            </a:r>
            <a:r>
              <a:rPr lang="en-AU" dirty="0" smtClean="0"/>
              <a:t>plan is </a:t>
            </a:r>
            <a:r>
              <a:rPr lang="en-AU" dirty="0"/>
              <a:t>available</a:t>
            </a:r>
            <a:r>
              <a:rPr lang="en-PH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35)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5544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05064"/>
            <a:ext cx="5832648" cy="1138138"/>
          </a:xfrm>
        </p:spPr>
        <p:txBody>
          <a:bodyPr/>
          <a:lstStyle/>
          <a:p>
            <a:r>
              <a:rPr lang="en-US" sz="2400" dirty="0" smtClean="0"/>
              <a:t>Section 2: </a:t>
            </a:r>
            <a:br>
              <a:rPr lang="en-US" sz="2400" dirty="0" smtClean="0"/>
            </a:br>
            <a:r>
              <a:rPr lang="en-AU" sz="2400" dirty="0"/>
              <a:t>Leadership and </a:t>
            </a:r>
            <a:r>
              <a:rPr lang="en-AU" sz="2400" dirty="0" smtClean="0"/>
              <a:t>Supervision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686191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Section 2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The </a:t>
            </a:r>
            <a:r>
              <a:rPr lang="en-AU" dirty="0" smtClean="0"/>
              <a:t>following </a:t>
            </a:r>
            <a:r>
              <a:rPr lang="en-AU" dirty="0"/>
              <a:t>areas are covered in this </a:t>
            </a:r>
            <a:r>
              <a:rPr lang="en-AU" dirty="0" smtClean="0"/>
              <a:t>section:</a:t>
            </a:r>
          </a:p>
          <a:p>
            <a:pPr marR="0"/>
            <a:r>
              <a:rPr lang="en-AU" dirty="0"/>
              <a:t>Six (6) Principles for Construction Leadership</a:t>
            </a:r>
          </a:p>
          <a:p>
            <a:pPr marR="0"/>
            <a:r>
              <a:rPr lang="en-AU" dirty="0"/>
              <a:t>Confirming resources</a:t>
            </a:r>
          </a:p>
          <a:p>
            <a:pPr marR="0"/>
            <a:r>
              <a:rPr lang="en-AU" dirty="0"/>
              <a:t>Communication</a:t>
            </a: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90334356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mage result for leadership"/>
          <p:cNvPicPr/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92896"/>
            <a:ext cx="6264696" cy="38164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74678" y="1412776"/>
            <a:ext cx="8435280" cy="5282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cap="small" dirty="0"/>
              <a:t>Six (6) Principles for Construction Leadership:</a:t>
            </a:r>
            <a:endParaRPr lang="en-PH" b="1" cap="small" dirty="0"/>
          </a:p>
          <a:p>
            <a:pPr lvl="0"/>
            <a:endParaRPr lang="en-PH" dirty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Principles for Construction Leadership</a:t>
            </a:r>
            <a:r>
              <a:rPr lang="en-US" sz="1200" dirty="0" smtClean="0">
                <a:solidFill>
                  <a:prstClr val="black"/>
                </a:solidFill>
              </a:rPr>
              <a:t>(LG pg. 37-39)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39552" y="1844824"/>
            <a:ext cx="8147248" cy="3400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demonstration of safety leadership 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Promote the design for safety in all engineering solutions 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Communicate safety &amp; project related information 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Manage risk 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Seek continuous improvement 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Embed safety practices</a:t>
            </a:r>
          </a:p>
          <a:p>
            <a:pPr lvl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Tx/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AU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 leadership principles – LG </a:t>
            </a:r>
            <a:r>
              <a:rPr lang="en-US" i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37-39</a:t>
            </a:r>
            <a:r>
              <a:rPr lang="en-US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14305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mage result for leadership"/>
          <p:cNvPicPr/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77"/>
          <a:stretch/>
        </p:blipFill>
        <p:spPr bwMode="auto">
          <a:xfrm>
            <a:off x="7014" y="1220479"/>
            <a:ext cx="9022917" cy="504613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8539" y="1172550"/>
            <a:ext cx="8435280" cy="3842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i="1" dirty="0"/>
              <a:t>Other leadership skills that provide positive outcomes are:</a:t>
            </a:r>
            <a:endParaRPr lang="en-PH" dirty="0"/>
          </a:p>
          <a:p>
            <a:pPr lvl="0"/>
            <a:endParaRPr lang="en-PH" dirty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7" name="Rectangle 6"/>
          <p:cNvSpPr/>
          <p:nvPr/>
        </p:nvSpPr>
        <p:spPr>
          <a:xfrm>
            <a:off x="420734" y="1675870"/>
            <a:ext cx="4007250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Keep your people informed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Develop a sense of accountability, ownership and responsibility in your people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en-AU" sz="17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nsure</a:t>
            </a: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tasks are understood, supervised, and accomplished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Train your people as a team.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Communicate a vision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Think and act strategically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Honour the room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Take charge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706090"/>
          </a:xfrm>
        </p:spPr>
        <p:txBody>
          <a:bodyPr/>
          <a:lstStyle/>
          <a:p>
            <a:r>
              <a:rPr lang="en-AU" dirty="0"/>
              <a:t>Principles for Construction Leadership</a:t>
            </a:r>
            <a:r>
              <a:rPr lang="en-US" sz="1200" dirty="0" smtClean="0">
                <a:solidFill>
                  <a:prstClr val="black"/>
                </a:solidFill>
              </a:rPr>
              <a:t>(LG pg. 37-39)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912627" y="1675870"/>
            <a:ext cx="383583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Act decisively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Communicate persuasively</a:t>
            </a:r>
            <a:endParaRPr lang="en-PH" sz="17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Embrace the front lines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Build leadership in others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Manage relations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Identify personal implications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Convey your character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Dampen over-optimism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Build a diverse top team</a:t>
            </a:r>
          </a:p>
          <a:p>
            <a:pPr marL="342900" indent="-342900" fontAlgn="base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7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Place common interest first</a:t>
            </a:r>
          </a:p>
        </p:txBody>
      </p:sp>
    </p:spTree>
    <p:extLst>
      <p:ext uri="{BB962C8B-B14F-4D97-AF65-F5344CB8AC3E}">
        <p14:creationId xmlns:p14="http://schemas.microsoft.com/office/powerpoint/2010/main" val="110235935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8919281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172550"/>
            <a:ext cx="4041143" cy="5064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b="1" dirty="0" smtClean="0"/>
              <a:t>Consider contributing </a:t>
            </a:r>
            <a:r>
              <a:rPr lang="en-PH" b="1" dirty="0"/>
              <a:t>factors:</a:t>
            </a:r>
          </a:p>
          <a:p>
            <a:pPr marL="571500">
              <a:buAutoNum type="arabicPeriod"/>
            </a:pPr>
            <a:r>
              <a:rPr lang="en-PH" dirty="0" smtClean="0"/>
              <a:t>The </a:t>
            </a:r>
            <a:r>
              <a:rPr lang="en-PH" dirty="0"/>
              <a:t>ground </a:t>
            </a:r>
            <a:r>
              <a:rPr lang="en-PH" dirty="0" smtClean="0"/>
              <a:t>conditions</a:t>
            </a:r>
          </a:p>
          <a:p>
            <a:pPr marL="571500">
              <a:buAutoNum type="arabicPeriod"/>
            </a:pPr>
            <a:r>
              <a:rPr lang="en-PH" dirty="0" smtClean="0"/>
              <a:t>Proximity </a:t>
            </a:r>
            <a:r>
              <a:rPr lang="en-PH" dirty="0"/>
              <a:t>to other </a:t>
            </a:r>
            <a:r>
              <a:rPr lang="en-PH" dirty="0" smtClean="0"/>
              <a:t>services</a:t>
            </a:r>
          </a:p>
          <a:p>
            <a:pPr marL="571500">
              <a:buAutoNum type="arabicPeriod"/>
            </a:pPr>
            <a:r>
              <a:rPr lang="en-PH" dirty="0" smtClean="0"/>
              <a:t>The </a:t>
            </a:r>
            <a:r>
              <a:rPr lang="en-PH" dirty="0"/>
              <a:t>site area and any restrictions that will impact on equipment movement and the safety of everyone in the </a:t>
            </a:r>
            <a:r>
              <a:rPr lang="en-PH" dirty="0" smtClean="0"/>
              <a:t>locality</a:t>
            </a:r>
          </a:p>
          <a:p>
            <a:pPr marL="571500">
              <a:buAutoNum type="arabicPeriod"/>
            </a:pPr>
            <a:r>
              <a:rPr lang="en-PH" dirty="0" smtClean="0"/>
              <a:t>The </a:t>
            </a:r>
            <a:r>
              <a:rPr lang="en-PH" dirty="0"/>
              <a:t>depth and length of the actual </a:t>
            </a:r>
            <a:r>
              <a:rPr lang="en-PH" dirty="0" smtClean="0"/>
              <a:t>installation</a:t>
            </a:r>
          </a:p>
          <a:p>
            <a:pPr marL="571500">
              <a:buAutoNum type="arabicPeriod"/>
            </a:pPr>
            <a:r>
              <a:rPr lang="en-PH" dirty="0" smtClean="0"/>
              <a:t>The </a:t>
            </a:r>
            <a:r>
              <a:rPr lang="en-PH" dirty="0"/>
              <a:t>type of installation required or </a:t>
            </a:r>
            <a:r>
              <a:rPr lang="en-PH" dirty="0" smtClean="0"/>
              <a:t>needed</a:t>
            </a: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Confirming resources </a:t>
            </a:r>
            <a:r>
              <a:rPr lang="en-US" sz="1200" dirty="0" smtClean="0">
                <a:solidFill>
                  <a:prstClr val="black"/>
                </a:solidFill>
              </a:rPr>
              <a:t>(LG pg. 39-42)</a:t>
            </a:r>
            <a:endParaRPr lang="en-US" dirty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4716016" y="1612821"/>
            <a:ext cx="4248472" cy="4488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Verdana" panose="020B0604030504040204" pitchFamily="34" charset="0"/>
              <a:buChar char="−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algn="l" defTabSz="914400" rtl="0" eaLnBrk="1" latinLnBrk="0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Verdana" panose="020B0604030504040204" pitchFamily="34" charset="0"/>
              <a:buChar char="−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algn="l" defTabSz="914400" rtl="0" eaLnBrk="1" latinLnBrk="0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Verdana" panose="020B0604030504040204" pitchFamily="34" charset="0"/>
              <a:buChar char="−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algn="l" defTabSz="914400" rtl="0" eaLnBrk="1" latinLnBrk="0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Verdana" panose="020B0604030504040204" pitchFamily="34" charset="0"/>
              <a:buChar char="−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AU" b="1" dirty="0" smtClean="0"/>
              <a:t>Selecting appropriate resources: </a:t>
            </a:r>
          </a:p>
          <a:p>
            <a:r>
              <a:rPr lang="en-AU" dirty="0" smtClean="0"/>
              <a:t>Types of utilities to be installed</a:t>
            </a:r>
          </a:p>
          <a:p>
            <a:r>
              <a:rPr lang="en-AU" dirty="0"/>
              <a:t>The expected duration or life </a:t>
            </a:r>
          </a:p>
          <a:p>
            <a:r>
              <a:rPr lang="en-AU" dirty="0"/>
              <a:t>The installation housing</a:t>
            </a:r>
          </a:p>
          <a:p>
            <a:r>
              <a:rPr lang="en-AU" dirty="0"/>
              <a:t>Availability of the tools, plant, &amp; equipment</a:t>
            </a:r>
            <a:endParaRPr lang="en-PH" dirty="0"/>
          </a:p>
          <a:p>
            <a:r>
              <a:rPr lang="en-AU" dirty="0"/>
              <a:t>The location/environment</a:t>
            </a:r>
          </a:p>
          <a:p>
            <a:r>
              <a:rPr lang="en-AU" dirty="0"/>
              <a:t>Access to qualified/skilled &amp; licenced personnel</a:t>
            </a: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10114161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nutripr.com/wp-content/uploads/2013/08/media-planning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21088"/>
            <a:ext cx="4430418" cy="2184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96752"/>
            <a:ext cx="8488584" cy="511114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1900" i="1" dirty="0"/>
              <a:t>The site </a:t>
            </a:r>
            <a:r>
              <a:rPr lang="en-US" sz="1900" i="1" dirty="0" smtClean="0"/>
              <a:t>&amp; work </a:t>
            </a:r>
            <a:r>
              <a:rPr lang="en-US" sz="1900" i="1" dirty="0"/>
              <a:t>schedules are determined by any or all of the following factors:</a:t>
            </a:r>
            <a:endParaRPr lang="en-PH" sz="1900" i="1" dirty="0"/>
          </a:p>
          <a:p>
            <a:pPr lvl="0">
              <a:lnSpc>
                <a:spcPct val="135000"/>
              </a:lnSpc>
            </a:pPr>
            <a:r>
              <a:rPr lang="en-US" sz="1900" dirty="0"/>
              <a:t>Tasks for the job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Sequence of tasks to get the job </a:t>
            </a:r>
            <a:br>
              <a:rPr lang="en-US" sz="1900" dirty="0"/>
            </a:br>
            <a:r>
              <a:rPr lang="en-US" sz="1900" dirty="0"/>
              <a:t>done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Relationship of the tasks to other</a:t>
            </a:r>
            <a:br>
              <a:rPr lang="en-US" sz="1900" dirty="0"/>
            </a:br>
            <a:r>
              <a:rPr lang="en-US" sz="1900" dirty="0"/>
              <a:t>site activities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Deliveries and suppliers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Access to site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The risk assessments for the site and the specific job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Timeframes for completion</a:t>
            </a:r>
            <a:endParaRPr lang="en-PH" sz="1900" dirty="0"/>
          </a:p>
          <a:p>
            <a:pPr lvl="0">
              <a:lnSpc>
                <a:spcPct val="135000"/>
              </a:lnSpc>
            </a:pPr>
            <a:r>
              <a:rPr lang="en-US" sz="1900" dirty="0"/>
              <a:t>Availability of resources and equipment</a:t>
            </a:r>
          </a:p>
          <a:p>
            <a:pPr lvl="0">
              <a:lnSpc>
                <a:spcPct val="135000"/>
              </a:lnSpc>
            </a:pPr>
            <a:r>
              <a:rPr lang="en-US" sz="1900" dirty="0"/>
              <a:t>Client/</a:t>
            </a:r>
            <a:r>
              <a:rPr lang="en-AU" sz="1900" dirty="0"/>
              <a:t>organisational</a:t>
            </a:r>
            <a:r>
              <a:rPr lang="en-US" sz="1900" dirty="0"/>
              <a:t> requirements</a:t>
            </a:r>
            <a:endParaRPr lang="en-PH" sz="1900" dirty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Confirming resources </a:t>
            </a:r>
            <a:r>
              <a:rPr lang="en-US" sz="1200" dirty="0" smtClean="0">
                <a:solidFill>
                  <a:prstClr val="black"/>
                </a:solidFill>
              </a:rPr>
              <a:t>(LG pg. 39-42)</a:t>
            </a:r>
            <a:endParaRPr lang="en-US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317" y="1988840"/>
            <a:ext cx="4230406" cy="18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48152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24744"/>
            <a:ext cx="3563888" cy="343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250" y="4365104"/>
            <a:ext cx="3218830" cy="1948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270340"/>
            <a:ext cx="4170363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72549"/>
            <a:ext cx="8363272" cy="2688499"/>
          </a:xfrm>
        </p:spPr>
        <p:txBody>
          <a:bodyPr>
            <a:normAutofit/>
          </a:bodyPr>
          <a:lstStyle/>
          <a:p>
            <a:pPr marL="457200" indent="-228600">
              <a:buNone/>
            </a:pPr>
            <a:endParaRPr lang="en-PH" dirty="0" smtClean="0"/>
          </a:p>
          <a:p>
            <a:pPr marL="0" indent="0">
              <a:buNone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5396"/>
            <a:ext cx="8229600" cy="706090"/>
          </a:xfrm>
        </p:spPr>
        <p:txBody>
          <a:bodyPr/>
          <a:lstStyle/>
          <a:p>
            <a:r>
              <a:rPr lang="en-AU" dirty="0"/>
              <a:t>Communication </a:t>
            </a:r>
            <a:r>
              <a:rPr lang="en-US" sz="1200" dirty="0" smtClean="0">
                <a:solidFill>
                  <a:prstClr val="black"/>
                </a:solidFill>
              </a:rPr>
              <a:t>(LG pg. 43-46)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980728"/>
            <a:ext cx="6048672" cy="5252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b="1" i="1" dirty="0" smtClean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Verbal/Non-verbal  vs.  Written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Clear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Concise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Timely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lphaLcParenR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SWI’s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lphaLcParenR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SWMS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lphaLcParenR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Risk Registers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lphaLcParenR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Pre-Start Meetings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lphaLcParenR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Site Induction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lphaLcParenR"/>
            </a:pP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Diary Notes</a:t>
            </a:r>
          </a:p>
        </p:txBody>
      </p:sp>
    </p:spTree>
    <p:extLst>
      <p:ext uri="{BB962C8B-B14F-4D97-AF65-F5344CB8AC3E}">
        <p14:creationId xmlns:p14="http://schemas.microsoft.com/office/powerpoint/2010/main" val="55473653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4848739"/>
          </a:xfrm>
        </p:spPr>
        <p:txBody>
          <a:bodyPr>
            <a:noAutofit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en-AU" b="1" i="1" dirty="0" smtClean="0"/>
              <a:t>Know </a:t>
            </a:r>
            <a:r>
              <a:rPr lang="en-AU" b="1" i="1" dirty="0"/>
              <a:t>who your audience will </a:t>
            </a:r>
            <a:r>
              <a:rPr lang="en-AU" b="1" i="1" dirty="0" smtClean="0"/>
              <a:t>be. Ask </a:t>
            </a:r>
            <a:r>
              <a:rPr lang="en-AU" b="1" i="1" dirty="0"/>
              <a:t>yourself</a:t>
            </a:r>
            <a:r>
              <a:rPr lang="en-AU" b="1" i="1" dirty="0" smtClean="0"/>
              <a:t>:</a:t>
            </a:r>
          </a:p>
          <a:p>
            <a:pPr lvl="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Why will they be attending/reading?</a:t>
            </a:r>
            <a:endParaRPr lang="en-PH" dirty="0"/>
          </a:p>
          <a:p>
            <a:pPr lvl="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Have they worked for this company before?</a:t>
            </a:r>
            <a:endParaRPr lang="en-PH" dirty="0"/>
          </a:p>
          <a:p>
            <a:pPr lvl="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What job do they do?</a:t>
            </a:r>
            <a:endParaRPr lang="en-PH" dirty="0"/>
          </a:p>
          <a:p>
            <a:pPr lvl="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What level of experience do they already have?</a:t>
            </a:r>
            <a:endParaRPr lang="en-PH" dirty="0"/>
          </a:p>
          <a:p>
            <a:pPr lvl="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How much detail of information do they need?</a:t>
            </a:r>
            <a:endParaRPr lang="en-PH" dirty="0"/>
          </a:p>
          <a:p>
            <a:pPr lvl="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Why do they need to know this information?</a:t>
            </a:r>
            <a:endParaRPr lang="en-PH" dirty="0"/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Do they have any special needs that you need to consider?  </a:t>
            </a:r>
          </a:p>
          <a:p>
            <a:pPr marL="742950" lvl="2" indent="-342900">
              <a:lnSpc>
                <a:spcPct val="120000"/>
              </a:lnSpc>
              <a:buFont typeface="+mj-lt"/>
              <a:buAutoNum type="alphaLcParenR"/>
            </a:pPr>
            <a:r>
              <a:rPr lang="en-US" dirty="0"/>
              <a:t>Do they need to see the plan? </a:t>
            </a:r>
          </a:p>
          <a:p>
            <a:pPr marL="742950" lvl="2" indent="-342900">
              <a:lnSpc>
                <a:spcPct val="120000"/>
              </a:lnSpc>
              <a:buFont typeface="+mj-lt"/>
              <a:buAutoNum type="alphaLcParenR"/>
            </a:pPr>
            <a:r>
              <a:rPr lang="en-US" dirty="0"/>
              <a:t>Do they want a written report to be provided? </a:t>
            </a:r>
          </a:p>
          <a:p>
            <a:pPr marL="742950" lvl="2" indent="-342900">
              <a:lnSpc>
                <a:spcPct val="120000"/>
              </a:lnSpc>
              <a:buFont typeface="+mj-lt"/>
              <a:buAutoNum type="alphaLcParenR"/>
            </a:pPr>
            <a:r>
              <a:rPr lang="en-US" dirty="0"/>
              <a:t>Do they need to be shown where to find the site procedures?</a:t>
            </a: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5396"/>
            <a:ext cx="8229600" cy="706090"/>
          </a:xfrm>
        </p:spPr>
        <p:txBody>
          <a:bodyPr/>
          <a:lstStyle/>
          <a:p>
            <a:r>
              <a:rPr lang="en-AU" dirty="0"/>
              <a:t>Communication </a:t>
            </a:r>
            <a:r>
              <a:rPr lang="en-US" sz="1200" dirty="0" smtClean="0">
                <a:solidFill>
                  <a:prstClr val="black"/>
                </a:solidFill>
              </a:rPr>
              <a:t>(LG pg. 43-46)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7645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9153329" cy="4547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72549"/>
            <a:ext cx="8363272" cy="5064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i="1" dirty="0" smtClean="0"/>
              <a:t>Prepare your presentation:</a:t>
            </a:r>
            <a:endParaRPr lang="en-PH" b="1" i="1" dirty="0"/>
          </a:p>
          <a:p>
            <a:pPr lvl="0"/>
            <a:r>
              <a:rPr lang="en-AU" dirty="0"/>
              <a:t>Where is the best place to conduct your presentation?</a:t>
            </a:r>
            <a:endParaRPr lang="en-PH" dirty="0"/>
          </a:p>
          <a:p>
            <a:pPr lvl="0"/>
            <a:r>
              <a:rPr lang="en-AU" dirty="0"/>
              <a:t>Is the location available?</a:t>
            </a:r>
            <a:endParaRPr lang="en-PH" dirty="0"/>
          </a:p>
          <a:p>
            <a:pPr lvl="0"/>
            <a:r>
              <a:rPr lang="en-AU" dirty="0"/>
              <a:t>Will attendees be able to easily find the location?</a:t>
            </a:r>
            <a:endParaRPr lang="en-PH" dirty="0"/>
          </a:p>
          <a:p>
            <a:pPr lvl="0"/>
            <a:r>
              <a:rPr lang="en-AU" dirty="0"/>
              <a:t>Will attendees be able to easily enter the location?</a:t>
            </a:r>
            <a:endParaRPr lang="en-PH" dirty="0"/>
          </a:p>
          <a:p>
            <a:pPr lvl="0"/>
            <a:r>
              <a:rPr lang="en-AU" dirty="0"/>
              <a:t>Are there any OH&amp;S or other workplace requirements?</a:t>
            </a:r>
          </a:p>
          <a:p>
            <a:pPr marL="0" indent="0">
              <a:buNone/>
            </a:pPr>
            <a:r>
              <a:rPr lang="en-US" b="1" i="1" dirty="0"/>
              <a:t>Effective workplace presentations include:</a:t>
            </a:r>
            <a:endParaRPr lang="en-PH" b="1" i="1" dirty="0"/>
          </a:p>
          <a:p>
            <a:r>
              <a:rPr lang="en-US" dirty="0"/>
              <a:t>Identifying the needs of attendees.</a:t>
            </a:r>
            <a:endParaRPr lang="en-PH" dirty="0"/>
          </a:p>
          <a:p>
            <a:r>
              <a:rPr lang="en-US" dirty="0"/>
              <a:t>Engaging attendees.</a:t>
            </a:r>
            <a:endParaRPr lang="en-PH" dirty="0"/>
          </a:p>
          <a:p>
            <a:r>
              <a:rPr lang="en-US" dirty="0"/>
              <a:t>Structuring the information </a:t>
            </a:r>
            <a:r>
              <a:rPr lang="en-AU" dirty="0"/>
              <a:t>clearly &amp; logically</a:t>
            </a:r>
            <a:endParaRPr lang="en-PH" dirty="0"/>
          </a:p>
          <a:p>
            <a:pPr lvl="0">
              <a:buClrTx/>
            </a:pP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5396"/>
            <a:ext cx="8229600" cy="706090"/>
          </a:xfrm>
        </p:spPr>
        <p:txBody>
          <a:bodyPr/>
          <a:lstStyle/>
          <a:p>
            <a:r>
              <a:rPr lang="en-AU" dirty="0"/>
              <a:t>Communication </a:t>
            </a:r>
            <a:r>
              <a:rPr lang="en-US" sz="1200" dirty="0" smtClean="0">
                <a:solidFill>
                  <a:prstClr val="black"/>
                </a:solidFill>
              </a:rPr>
              <a:t>(LG pg. 43-46)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74525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34" y="2276872"/>
            <a:ext cx="8927154" cy="390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484873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AU" sz="1600" b="1" i="1" dirty="0" smtClean="0"/>
              <a:t>Presenting Information</a:t>
            </a:r>
            <a:endParaRPr lang="en-PH" sz="1600" b="1" i="1" dirty="0"/>
          </a:p>
          <a:p>
            <a:pPr lvl="0">
              <a:lnSpc>
                <a:spcPct val="120000"/>
              </a:lnSpc>
            </a:pPr>
            <a:r>
              <a:rPr lang="en-AU" sz="1600" dirty="0" smtClean="0"/>
              <a:t>Purpose </a:t>
            </a:r>
            <a:r>
              <a:rPr lang="en-AU" sz="1600" dirty="0"/>
              <a:t>and objectives </a:t>
            </a:r>
            <a:r>
              <a:rPr lang="en-AU" sz="1600" dirty="0" smtClean="0"/>
              <a:t>clearly </a:t>
            </a:r>
            <a:r>
              <a:rPr lang="en-AU" sz="1600" dirty="0"/>
              <a:t>explained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 smtClean="0"/>
              <a:t>Workplace </a:t>
            </a:r>
            <a:r>
              <a:rPr lang="en-AU" sz="1600" dirty="0"/>
              <a:t>application </a:t>
            </a:r>
            <a:r>
              <a:rPr lang="en-AU" sz="1600" dirty="0" smtClean="0"/>
              <a:t>(relevance)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Clear language </a:t>
            </a:r>
            <a:r>
              <a:rPr lang="en-AU" sz="1600" dirty="0" smtClean="0"/>
              <a:t>used </a:t>
            </a:r>
          </a:p>
          <a:p>
            <a:pPr lvl="0">
              <a:lnSpc>
                <a:spcPct val="120000"/>
              </a:lnSpc>
            </a:pPr>
            <a:r>
              <a:rPr lang="en-AU" sz="1600" dirty="0" smtClean="0"/>
              <a:t>Time </a:t>
            </a:r>
            <a:r>
              <a:rPr lang="en-AU" sz="1600" dirty="0"/>
              <a:t>is allowed </a:t>
            </a:r>
            <a:r>
              <a:rPr lang="en-AU" sz="1600" dirty="0" smtClean="0"/>
              <a:t>for understanding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A safe environment </a:t>
            </a:r>
            <a:r>
              <a:rPr lang="en-AU" sz="1600" dirty="0" smtClean="0"/>
              <a:t>selected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Documents or </a:t>
            </a:r>
            <a:r>
              <a:rPr lang="en-AU" sz="1600" dirty="0" smtClean="0"/>
              <a:t>technology </a:t>
            </a:r>
            <a:r>
              <a:rPr lang="en-AU" sz="1600" dirty="0"/>
              <a:t>used to assist in communicating </a:t>
            </a:r>
            <a:r>
              <a:rPr lang="en-AU" sz="1600" dirty="0" smtClean="0"/>
              <a:t>key messages</a:t>
            </a:r>
          </a:p>
          <a:p>
            <a:pPr lvl="0">
              <a:lnSpc>
                <a:spcPct val="120000"/>
              </a:lnSpc>
            </a:pPr>
            <a:r>
              <a:rPr lang="en-AU" sz="1600" dirty="0"/>
              <a:t>Information and topics </a:t>
            </a:r>
            <a:r>
              <a:rPr lang="en-AU" sz="1600" dirty="0" smtClean="0"/>
              <a:t>delivered </a:t>
            </a:r>
            <a:r>
              <a:rPr lang="en-AU" sz="1600" dirty="0"/>
              <a:t>in a logical sequence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Key points </a:t>
            </a:r>
            <a:r>
              <a:rPr lang="en-AU" sz="1600" dirty="0" smtClean="0"/>
              <a:t>emphasised &amp; summarised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Attendees </a:t>
            </a:r>
            <a:r>
              <a:rPr lang="en-AU" sz="1600" dirty="0" smtClean="0"/>
              <a:t>encouraged </a:t>
            </a:r>
            <a:r>
              <a:rPr lang="en-AU" sz="1600" dirty="0"/>
              <a:t>to ask questions </a:t>
            </a:r>
            <a:r>
              <a:rPr lang="en-AU" sz="1600" dirty="0" smtClean="0"/>
              <a:t>&amp; </a:t>
            </a:r>
            <a:r>
              <a:rPr lang="en-AU" sz="1600" dirty="0"/>
              <a:t>involved in the discussion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Attendees </a:t>
            </a:r>
            <a:r>
              <a:rPr lang="en-AU" sz="1600" dirty="0" smtClean="0"/>
              <a:t>given </a:t>
            </a:r>
            <a:r>
              <a:rPr lang="en-AU" sz="1600" dirty="0"/>
              <a:t>clear </a:t>
            </a:r>
            <a:r>
              <a:rPr lang="en-AU" sz="1600" dirty="0" smtClean="0"/>
              <a:t>feedback</a:t>
            </a:r>
            <a:endParaRPr lang="en-PH" sz="1600" dirty="0"/>
          </a:p>
          <a:p>
            <a:pPr lvl="0">
              <a:lnSpc>
                <a:spcPct val="120000"/>
              </a:lnSpc>
            </a:pPr>
            <a:r>
              <a:rPr lang="en-AU" sz="1600" dirty="0"/>
              <a:t>Attendees </a:t>
            </a:r>
            <a:r>
              <a:rPr lang="en-AU" sz="1600" dirty="0" smtClean="0"/>
              <a:t>given opportunity </a:t>
            </a:r>
            <a:r>
              <a:rPr lang="en-AU" sz="1600" dirty="0"/>
              <a:t>to provide </a:t>
            </a:r>
            <a:r>
              <a:rPr lang="en-AU" sz="1600" dirty="0" smtClean="0"/>
              <a:t>feedback</a:t>
            </a:r>
            <a:endParaRPr lang="en-PH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5396"/>
            <a:ext cx="8229600" cy="706090"/>
          </a:xfrm>
        </p:spPr>
        <p:txBody>
          <a:bodyPr/>
          <a:lstStyle/>
          <a:p>
            <a:r>
              <a:rPr lang="en-AU" dirty="0"/>
              <a:t>Communication </a:t>
            </a:r>
            <a:r>
              <a:rPr lang="en-US" sz="1200" dirty="0" smtClean="0">
                <a:solidFill>
                  <a:prstClr val="black"/>
                </a:solidFill>
              </a:rPr>
              <a:t>(LG pg. 43-46)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89008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i.ebayimg.com/00/s/MTYwMFgxNjAw/z/7J0AAOxyVLNSzsIr/$_35.JPG"/>
          <p:cNvPicPr/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33"/>
          <a:stretch/>
        </p:blipFill>
        <p:spPr bwMode="auto">
          <a:xfrm>
            <a:off x="4829646" y="2204864"/>
            <a:ext cx="4314354" cy="4150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72549"/>
            <a:ext cx="8363272" cy="51367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/>
              <a:t>Delegation</a:t>
            </a:r>
          </a:p>
          <a:p>
            <a:r>
              <a:rPr lang="en-AU" dirty="0" smtClean="0"/>
              <a:t>What tasks need </a:t>
            </a:r>
            <a:r>
              <a:rPr lang="en-AU" dirty="0"/>
              <a:t>to be </a:t>
            </a:r>
            <a:r>
              <a:rPr lang="en-AU" dirty="0" smtClean="0"/>
              <a:t>completed?</a:t>
            </a:r>
            <a:endParaRPr lang="en-PH" dirty="0"/>
          </a:p>
          <a:p>
            <a:pPr lvl="0"/>
            <a:r>
              <a:rPr lang="en-AU" dirty="0" smtClean="0"/>
              <a:t>Who is able </a:t>
            </a:r>
            <a:r>
              <a:rPr lang="en-AU" dirty="0"/>
              <a:t>to </a:t>
            </a:r>
            <a:r>
              <a:rPr lang="en-AU" dirty="0" smtClean="0"/>
              <a:t>do the task?</a:t>
            </a:r>
          </a:p>
          <a:p>
            <a:pPr marL="0" indent="0" algn="ctr">
              <a:buNone/>
            </a:pPr>
            <a:r>
              <a:rPr lang="en-AU" i="1" dirty="0">
                <a:solidFill>
                  <a:schemeClr val="accent6">
                    <a:lumMod val="75000"/>
                  </a:schemeClr>
                </a:solidFill>
              </a:rPr>
              <a:t>The aim is to find the most appropriate person for each task, so that the desired result will be produced. </a:t>
            </a:r>
            <a:endParaRPr lang="en-AU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AU" b="1" dirty="0" smtClean="0"/>
              <a:t>Skills Analysis</a:t>
            </a:r>
          </a:p>
          <a:p>
            <a:r>
              <a:rPr lang="en-AU" dirty="0" smtClean="0"/>
              <a:t>Skills matrix</a:t>
            </a:r>
            <a:r>
              <a:rPr lang="en-AU" i="1" dirty="0" smtClean="0"/>
              <a:t> </a:t>
            </a:r>
          </a:p>
          <a:p>
            <a:r>
              <a:rPr lang="en-AU" dirty="0" smtClean="0"/>
              <a:t>Priorities</a:t>
            </a:r>
          </a:p>
          <a:p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5396"/>
            <a:ext cx="8229600" cy="706090"/>
          </a:xfrm>
        </p:spPr>
        <p:txBody>
          <a:bodyPr/>
          <a:lstStyle/>
          <a:p>
            <a:r>
              <a:rPr lang="en-AU" dirty="0"/>
              <a:t>Assigning Tasks</a:t>
            </a:r>
            <a:r>
              <a:rPr lang="en-AU" dirty="0" smtClean="0"/>
              <a:t> </a:t>
            </a:r>
            <a:r>
              <a:rPr lang="en-US" sz="1200" dirty="0" smtClean="0">
                <a:solidFill>
                  <a:prstClr val="black"/>
                </a:solidFill>
              </a:rPr>
              <a:t>(LG pg. 47-48)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25395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91062"/>
            <a:ext cx="6131024" cy="1138138"/>
          </a:xfrm>
        </p:spPr>
        <p:txBody>
          <a:bodyPr/>
          <a:lstStyle/>
          <a:p>
            <a:r>
              <a:rPr lang="en-US" sz="2400" dirty="0" smtClean="0"/>
              <a:t>Section 3</a:t>
            </a:r>
            <a:br>
              <a:rPr lang="en-US" sz="2400" dirty="0" smtClean="0"/>
            </a:br>
            <a:r>
              <a:rPr lang="en-PH" sz="1600" dirty="0"/>
              <a:t>Oversee the execution of tasks</a:t>
            </a:r>
            <a:r>
              <a:rPr lang="en-PH" sz="2400" dirty="0"/>
              <a:t/>
            </a:r>
            <a:br>
              <a:rPr lang="en-PH" sz="2400" dirty="0"/>
            </a:br>
            <a:endParaRPr lang="en-US" sz="24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0"/>
          <a:stretch/>
        </p:blipFill>
        <p:spPr bwMode="auto">
          <a:xfrm>
            <a:off x="0" y="0"/>
            <a:ext cx="9180512" cy="404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316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Section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Outline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59628" cy="48965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The following areas are covered in this presentation:</a:t>
            </a:r>
          </a:p>
          <a:p>
            <a:r>
              <a:rPr lang="en-PH" dirty="0" smtClean="0"/>
              <a:t>Monitoring </a:t>
            </a:r>
            <a:r>
              <a:rPr lang="en-PH" dirty="0"/>
              <a:t>the installation and identifying performance gaps</a:t>
            </a:r>
          </a:p>
          <a:p>
            <a:r>
              <a:rPr lang="en-PH" dirty="0"/>
              <a:t>Continuous improvement processes</a:t>
            </a:r>
          </a:p>
          <a:p>
            <a:r>
              <a:rPr lang="en-PH" dirty="0"/>
              <a:t>Tools, Plant, and Equipment Maintenance</a:t>
            </a:r>
          </a:p>
          <a:p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384612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46646"/>
            <a:ext cx="8435280" cy="706090"/>
          </a:xfrm>
        </p:spPr>
        <p:txBody>
          <a:bodyPr/>
          <a:lstStyle/>
          <a:p>
            <a:r>
              <a:rPr lang="en-PH" dirty="0"/>
              <a:t>Monitoring the installation </a:t>
            </a:r>
            <a:r>
              <a:rPr lang="en-PH" dirty="0" smtClean="0"/>
              <a:t>and </a:t>
            </a:r>
            <a:r>
              <a:rPr lang="en-PH" dirty="0"/>
              <a:t>identifying </a:t>
            </a:r>
            <a:r>
              <a:rPr lang="en-PH" dirty="0" smtClean="0"/>
              <a:t>performance gaps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48)</a:t>
            </a:r>
            <a:endParaRPr lang="en-US" sz="14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AU" dirty="0"/>
          </a:p>
          <a:p>
            <a:pPr>
              <a:buClrTx/>
            </a:pPr>
            <a:endParaRPr lang="en-AU" dirty="0"/>
          </a:p>
          <a:p>
            <a:endParaRPr lang="en-US" dirty="0"/>
          </a:p>
        </p:txBody>
      </p:sp>
      <p:pic>
        <p:nvPicPr>
          <p:cNvPr id="10" name="Content Placeholder 9" descr="Image result for safety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897" y="3933056"/>
            <a:ext cx="288215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6934396" cy="192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3157441"/>
            <a:ext cx="5400600" cy="31700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Site inspection 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Inventory control 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Authorising</a:t>
            </a: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overtime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Reporting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Coordinating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Consultation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Pre-start meetings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Review previous days reports, progress and incidents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Communicating with authorities &amp; the client</a:t>
            </a:r>
            <a:endParaRPr lang="en-A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0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46646"/>
            <a:ext cx="8435280" cy="706090"/>
          </a:xfrm>
        </p:spPr>
        <p:txBody>
          <a:bodyPr/>
          <a:lstStyle/>
          <a:p>
            <a:r>
              <a:rPr lang="en-PH" dirty="0"/>
              <a:t>Monitoring the installation </a:t>
            </a:r>
            <a:r>
              <a:rPr lang="en-PH" dirty="0" smtClean="0"/>
              <a:t>and </a:t>
            </a:r>
            <a:r>
              <a:rPr lang="en-PH" dirty="0"/>
              <a:t>identifying </a:t>
            </a:r>
            <a:r>
              <a:rPr lang="en-PH" dirty="0" smtClean="0"/>
              <a:t>performance gaps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48)</a:t>
            </a:r>
            <a:endParaRPr lang="en-US" sz="14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AU" dirty="0"/>
          </a:p>
          <a:p>
            <a:pPr>
              <a:buClrTx/>
            </a:pPr>
            <a:endParaRPr lang="en-AU" dirty="0"/>
          </a:p>
          <a:p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29208" y="2504818"/>
            <a:ext cx="4690864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endParaRPr lang="en-AU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</p:txBody>
      </p:sp>
      <p:pic>
        <p:nvPicPr>
          <p:cNvPr id="14" name="Content Placeholder 13" descr="http://jobsafety.seton.ca/wp-content/uploads/2013/03/checklist2.jpg"/>
          <p:cNvPicPr>
            <a:picLocks noGrp="1"/>
          </p:cNvPicPr>
          <p:nvPr>
            <p:ph sz="half" idx="2"/>
          </p:nvPr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7388"/>
            <a:ext cx="9144000" cy="5395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302155" y="1205751"/>
            <a:ext cx="4546848" cy="2939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AU" sz="1600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Monitoring activities: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On the job supervision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Formal Quality Assurance inspections against the specification and drawings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Formal general inspection of the work using a checklist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Informal inspection of the work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10088" y="1929020"/>
            <a:ext cx="4309000" cy="4208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PH" sz="1600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Types of construction jobs: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Environmental conservation,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Infrastructure development,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Commercial development,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Lifting and carnage,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Road construction and maintenance,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Pipeline construction,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Industrial development, or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Rail construction</a:t>
            </a:r>
            <a:endParaRPr lang="en-A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76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57200" y="1196751"/>
            <a:ext cx="8229600" cy="504572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46646"/>
            <a:ext cx="8435280" cy="706090"/>
          </a:xfrm>
        </p:spPr>
        <p:txBody>
          <a:bodyPr/>
          <a:lstStyle/>
          <a:p>
            <a:r>
              <a:rPr lang="en-PH" dirty="0"/>
              <a:t>Monitoring the installation </a:t>
            </a:r>
            <a:r>
              <a:rPr lang="en-PH" dirty="0" smtClean="0"/>
              <a:t>and </a:t>
            </a:r>
            <a:r>
              <a:rPr lang="en-PH" dirty="0"/>
              <a:t>identifying </a:t>
            </a:r>
            <a:r>
              <a:rPr lang="en-PH" dirty="0" smtClean="0"/>
              <a:t>performance gaps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49)</a:t>
            </a:r>
            <a:endParaRPr lang="en-US" sz="14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endParaRPr lang="en-AU" dirty="0"/>
          </a:p>
          <a:p>
            <a:pPr>
              <a:buClrTx/>
            </a:pPr>
            <a:endParaRPr lang="en-AU" dirty="0"/>
          </a:p>
          <a:p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70384" y="1302661"/>
            <a:ext cx="8003232" cy="501675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PH" sz="16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Managing </a:t>
            </a:r>
            <a:r>
              <a:rPr lang="en-PH" sz="1600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process of installing services, using open excavation include</a:t>
            </a:r>
            <a:r>
              <a:rPr lang="en-PH" sz="16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r>
              <a:rPr lang="en-PH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PH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PH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Permits are in place before the work commences.  Permit requirements may be related to:</a:t>
            </a:r>
          </a:p>
          <a:p>
            <a:pPr marL="800100" lvl="2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Courier New" panose="02070309020205020404" pitchFamily="49" charset="0"/>
              <a:buChar char="o"/>
            </a:pPr>
            <a:r>
              <a:rPr lang="en-PH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Risk assessments,</a:t>
            </a:r>
          </a:p>
          <a:p>
            <a:pPr marL="800100" lvl="2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Courier New" panose="02070309020205020404" pitchFamily="49" charset="0"/>
              <a:buChar char="o"/>
            </a:pPr>
            <a:r>
              <a:rPr lang="en-PH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Council by-laws,</a:t>
            </a:r>
          </a:p>
          <a:p>
            <a:pPr marL="800100" lvl="2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Courier New" panose="02070309020205020404" pitchFamily="49" charset="0"/>
              <a:buChar char="o"/>
            </a:pPr>
            <a:r>
              <a:rPr lang="en-PH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Site requirements,</a:t>
            </a:r>
          </a:p>
          <a:p>
            <a:pPr marL="800100" lvl="2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Courier New" panose="02070309020205020404" pitchFamily="49" charset="0"/>
              <a:buChar char="o"/>
            </a:pPr>
            <a:r>
              <a:rPr lang="en-PH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Legislation, or</a:t>
            </a:r>
          </a:p>
          <a:p>
            <a:pPr marL="800100" lvl="2" indent="-342900">
              <a:spcBef>
                <a:spcPts val="300"/>
              </a:spcBef>
              <a:spcAft>
                <a:spcPts val="300"/>
              </a:spcAft>
              <a:buClr>
                <a:srgbClr val="C8102E"/>
              </a:buClr>
              <a:buFont typeface="Courier New" panose="02070309020205020404" pitchFamily="49" charset="0"/>
              <a:buChar char="o"/>
            </a:pPr>
            <a:r>
              <a:rPr lang="en-PH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Organisational requirements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Locate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existing services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Using appropriate equipment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Checking and ensuring trench depths are accurate and safely supported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Public safety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Locating spoil dumps</a:t>
            </a:r>
          </a:p>
        </p:txBody>
      </p:sp>
    </p:spTree>
    <p:extLst>
      <p:ext uri="{BB962C8B-B14F-4D97-AF65-F5344CB8AC3E}">
        <p14:creationId xmlns:p14="http://schemas.microsoft.com/office/powerpoint/2010/main" val="109904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21351"/>
            <a:ext cx="6156176" cy="338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199" y="346646"/>
            <a:ext cx="8465795" cy="706090"/>
          </a:xfrm>
        </p:spPr>
        <p:txBody>
          <a:bodyPr/>
          <a:lstStyle/>
          <a:p>
            <a:r>
              <a:rPr lang="en-PH" dirty="0"/>
              <a:t>Monitoring the installation </a:t>
            </a:r>
            <a:r>
              <a:rPr lang="en-PH" dirty="0" smtClean="0"/>
              <a:t>and </a:t>
            </a:r>
            <a:r>
              <a:rPr lang="en-PH" dirty="0"/>
              <a:t>identifying </a:t>
            </a:r>
            <a:r>
              <a:rPr lang="en-PH" dirty="0" smtClean="0"/>
              <a:t>performance gaps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50)</a:t>
            </a:r>
            <a:endParaRPr lang="en-US" sz="14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AU" dirty="0"/>
          </a:p>
          <a:p>
            <a:pPr>
              <a:buClrTx/>
            </a:pPr>
            <a:endParaRPr lang="en-AU" dirty="0"/>
          </a:p>
          <a:p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67544" y="1332051"/>
            <a:ext cx="7283154" cy="440120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PH" sz="1600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Purpose of monitoring: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Check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the quality of design &amp; materials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Check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the progress by culture and </a:t>
            </a:r>
            <a:r>
              <a:rPr lang="en-PH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behaviours</a:t>
            </a:r>
            <a:endParaRPr lang="en-PH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Check completion of in accordance with plans, </a:t>
            </a:r>
            <a:b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drawings &amp; specifications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Check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safe work practices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Identify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new hazards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Identify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issues that may negatively impact the job &amp; cause delay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Track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materials usage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Identify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performance gaps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295" y="1163132"/>
            <a:ext cx="3187700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87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85044" y="1136336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Continuous improvement processes</a:t>
            </a:r>
            <a:r>
              <a:rPr lang="en-US" sz="1100" dirty="0">
                <a:solidFill>
                  <a:prstClr val="black"/>
                </a:solidFill>
              </a:rPr>
              <a:t>(LG </a:t>
            </a:r>
            <a:r>
              <a:rPr lang="en-US" sz="1100" dirty="0" smtClean="0">
                <a:solidFill>
                  <a:prstClr val="black"/>
                </a:solidFill>
              </a:rPr>
              <a:t>pg. 51)</a:t>
            </a:r>
            <a:endParaRPr lang="en-US" sz="11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AU" dirty="0"/>
          </a:p>
          <a:p>
            <a:pPr>
              <a:buClrTx/>
            </a:pPr>
            <a:endParaRPr lang="en-AU" dirty="0"/>
          </a:p>
          <a:p>
            <a:endParaRPr lang="en-US" dirty="0"/>
          </a:p>
        </p:txBody>
      </p:sp>
      <p:pic>
        <p:nvPicPr>
          <p:cNvPr id="9" name="Picture 8" descr="Image result for measurement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86"/>
          <a:stretch/>
        </p:blipFill>
        <p:spPr bwMode="auto">
          <a:xfrm>
            <a:off x="4860032" y="1447058"/>
            <a:ext cx="3825890" cy="3373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539552" y="1447058"/>
            <a:ext cx="5040560" cy="435503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AU" sz="1600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Modifications to the work plan include: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Plant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and equipment breakdowns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Personnel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being absent from work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Materials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not arriving on time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Materials </a:t>
            </a: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being delivered that don’t meet the specification required by the designs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PH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PH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AU" sz="1600" b="1" i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Any change to the schedule or Job Plan needs to be communicated to those people involved in the work, and possibly suppliers and contractors also involved in the work.  </a:t>
            </a:r>
            <a:endParaRPr lang="en-PH" sz="1600" b="1" i="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59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57200" y="1196752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56202" y="490662"/>
            <a:ext cx="8229600" cy="706090"/>
          </a:xfrm>
        </p:spPr>
        <p:txBody>
          <a:bodyPr/>
          <a:lstStyle/>
          <a:p>
            <a:r>
              <a:rPr lang="en-AU" dirty="0"/>
              <a:t>Continuous improvement </a:t>
            </a:r>
            <a:r>
              <a:rPr lang="en-AU" dirty="0" smtClean="0"/>
              <a:t>processes</a:t>
            </a:r>
            <a:r>
              <a:rPr lang="en-US" sz="1400" dirty="0" smtClean="0">
                <a:solidFill>
                  <a:prstClr val="black"/>
                </a:solidFill>
              </a:rPr>
              <a:t/>
            </a:r>
            <a:br>
              <a:rPr lang="en-US" sz="1400" dirty="0" smtClean="0">
                <a:solidFill>
                  <a:prstClr val="black"/>
                </a:solidFill>
              </a:rPr>
            </a:br>
            <a:r>
              <a:rPr lang="en-US" sz="1400" dirty="0" smtClean="0">
                <a:solidFill>
                  <a:prstClr val="black"/>
                </a:solidFill>
              </a:rPr>
              <a:t>(LG pg. 51)</a:t>
            </a:r>
            <a:endParaRPr lang="en-US" sz="14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AU" dirty="0"/>
          </a:p>
          <a:p>
            <a:pPr>
              <a:buClrTx/>
            </a:pPr>
            <a:endParaRPr lang="en-AU" dirty="0"/>
          </a:p>
          <a:p>
            <a:endParaRPr 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080" y="2680942"/>
            <a:ext cx="4550147" cy="3263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9552" y="1447058"/>
            <a:ext cx="8147248" cy="271253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AU" sz="1600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STEPS TO IMPROVING PERFORMANCE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Look &amp; listen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Analyse information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Address the problem immediately</a:t>
            </a:r>
            <a:endParaRPr lang="en-PH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Solutions / Recommendations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+mj-lt"/>
              <a:buAutoNum type="arabicPeriod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Follow up</a:t>
            </a:r>
            <a:endParaRPr lang="en-PH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17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ttp://www.bpfhire.co.uk/images/products_image.jpg"/>
          <p:cNvPicPr/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6862"/>
            <a:ext cx="9179791" cy="381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Tools, Plant, </a:t>
            </a:r>
            <a:r>
              <a:rPr lang="en-AU" dirty="0" smtClean="0"/>
              <a:t>and </a:t>
            </a:r>
            <a:br>
              <a:rPr lang="en-AU" dirty="0" smtClean="0"/>
            </a:br>
            <a:r>
              <a:rPr lang="en-AU" dirty="0" smtClean="0"/>
              <a:t>Equipment Maintenance </a:t>
            </a:r>
            <a:r>
              <a:rPr lang="en-US" sz="1400" dirty="0" smtClean="0">
                <a:solidFill>
                  <a:prstClr val="black"/>
                </a:solidFill>
              </a:rPr>
              <a:t>(</a:t>
            </a:r>
            <a:r>
              <a:rPr lang="en-US" sz="1400" dirty="0">
                <a:solidFill>
                  <a:prstClr val="black"/>
                </a:solidFill>
              </a:rPr>
              <a:t>LG </a:t>
            </a:r>
            <a:r>
              <a:rPr lang="en-US" sz="1400" dirty="0" smtClean="0">
                <a:solidFill>
                  <a:prstClr val="black"/>
                </a:solidFill>
              </a:rPr>
              <a:t>pg. 52)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5696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A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A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A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PH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PH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PH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PH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PH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1346862"/>
            <a:ext cx="8075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b="1" i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role of the supervisor is to ensure the most appropriate tools, plant, and equipment is used for each task. </a:t>
            </a:r>
            <a:endParaRPr lang="en-PH" sz="1600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9919" y="2620752"/>
            <a:ext cx="4609211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Access information 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Plant and equipment capabilities 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Align to job specifications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endParaRPr lang="en-A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endParaRPr lang="en-A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endParaRPr lang="en-A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AU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Sources of Information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Project plan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OEM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Records management system</a:t>
            </a:r>
          </a:p>
          <a:p>
            <a:pPr marL="342900" indent="-342900">
              <a:lnSpc>
                <a:spcPct val="125000"/>
              </a:lnSpc>
              <a:buClr>
                <a:srgbClr val="C8102E"/>
              </a:buClr>
              <a:buFont typeface="Arial" pitchFamily="34" charset="0"/>
              <a:buChar char="•"/>
            </a:pPr>
            <a:r>
              <a:rPr lang="en-PH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Manufacturer’s representatives/trainers</a:t>
            </a:r>
            <a:endParaRPr lang="en-A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95210" y="4514929"/>
            <a:ext cx="3416663" cy="18158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sz="16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Regular planned inspection and adequate maintenance must be carried out in accordance with the manufacturer’s recommendations to ensure safe operation of mobile plant used on excavation work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57" y="3586417"/>
            <a:ext cx="4669991" cy="77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200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57999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Tools, Plant, </a:t>
            </a:r>
            <a:r>
              <a:rPr lang="en-AU" dirty="0" smtClean="0"/>
              <a:t>and </a:t>
            </a:r>
            <a:br>
              <a:rPr lang="en-AU" dirty="0" smtClean="0"/>
            </a:br>
            <a:r>
              <a:rPr lang="en-AU" dirty="0" smtClean="0"/>
              <a:t>Equipment Maintenance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53)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pic>
        <p:nvPicPr>
          <p:cNvPr id="9" name="Picture 8" descr="Image result for maintenance pla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72" y="1456186"/>
            <a:ext cx="3645097" cy="3775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539552" y="1988840"/>
            <a:ext cx="4070580" cy="2131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PH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</a:t>
            </a:r>
            <a:r>
              <a:rPr lang="en-PH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hecks to be </a:t>
            </a:r>
            <a:r>
              <a:rPr lang="en-PH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carried out</a:t>
            </a:r>
            <a:r>
              <a:rPr lang="en-PH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Daily </a:t>
            </a:r>
            <a:r>
              <a:rPr lang="en-PH" dirty="0">
                <a:latin typeface="Verdana" pitchFamily="34" charset="0"/>
                <a:ea typeface="Verdana" pitchFamily="34" charset="0"/>
                <a:cs typeface="Verdana" pitchFamily="34" charset="0"/>
              </a:rPr>
              <a:t>pre-start checks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Regular </a:t>
            </a:r>
            <a:r>
              <a:rPr lang="en-AU" dirty="0">
                <a:latin typeface="Verdana" pitchFamily="34" charset="0"/>
                <a:ea typeface="Verdana" pitchFamily="34" charset="0"/>
                <a:cs typeface="Verdana" pitchFamily="34" charset="0"/>
              </a:rPr>
              <a:t>inspections by a competent person - defects reported immediately</a:t>
            </a:r>
            <a:endParaRPr lang="en-PH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2268" y="5231332"/>
            <a:ext cx="7787208" cy="981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AU" sz="1600" b="1" i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purpose of establishing maintenance programs for plant and equipment is to primarily ensure that risks associated with their operation are identified and managed</a:t>
            </a:r>
            <a:r>
              <a:rPr lang="en-AU" sz="1600" b="1" i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en-PH" sz="1600" b="1" i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53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57999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Tools, Plant, </a:t>
            </a:r>
            <a:r>
              <a:rPr lang="en-AU" dirty="0" smtClean="0"/>
              <a:t>and </a:t>
            </a:r>
            <a:br>
              <a:rPr lang="en-AU" dirty="0" smtClean="0"/>
            </a:br>
            <a:r>
              <a:rPr lang="en-AU" dirty="0" smtClean="0"/>
              <a:t>Equipment Maintenance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54)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pic>
        <p:nvPicPr>
          <p:cNvPr id="11" name="Picture 10" descr="http://serverrepairs.com.au/wp-content/uploads/2013/08/under-maintenance.jpg"/>
          <p:cNvPicPr/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047" y="2852936"/>
            <a:ext cx="4060754" cy="3134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565292" y="1456186"/>
            <a:ext cx="8121508" cy="2438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Schedule &amp; </a:t>
            </a: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record regular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maintenance and service </a:t>
            </a: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checks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historical data of work applied to the machine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Examination of total </a:t>
            </a:r>
            <a:r>
              <a:rPr lang="en-PH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utilisation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an audit trail in the event of an incident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Track misuse of equipment and identify corrective actions</a:t>
            </a:r>
          </a:p>
        </p:txBody>
      </p:sp>
    </p:spTree>
    <p:extLst>
      <p:ext uri="{BB962C8B-B14F-4D97-AF65-F5344CB8AC3E}">
        <p14:creationId xmlns:p14="http://schemas.microsoft.com/office/powerpoint/2010/main" val="87311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Section </a:t>
            </a:r>
            <a:r>
              <a:rPr lang="en-US" sz="2400" dirty="0"/>
              <a:t>4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PH" sz="1600" dirty="0" smtClean="0"/>
              <a:t>reporting on the execution of tasks</a:t>
            </a:r>
            <a:r>
              <a:rPr lang="en-PH" sz="2400" dirty="0"/>
              <a:t/>
            </a:r>
            <a:br>
              <a:rPr lang="en-PH" sz="2400" dirty="0"/>
            </a:br>
            <a:endParaRPr lang="en-US" sz="24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0"/>
          <a:stretch/>
        </p:blipFill>
        <p:spPr bwMode="auto">
          <a:xfrm>
            <a:off x="0" y="0"/>
            <a:ext cx="9180512" cy="404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29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Section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Outline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5" y="1196752"/>
            <a:ext cx="8550249" cy="48965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dirty="0"/>
              <a:t>By the end of this chapter you will understand how </a:t>
            </a:r>
            <a:r>
              <a:rPr lang="en-PH" dirty="0" smtClean="0"/>
              <a:t>to</a:t>
            </a:r>
            <a:r>
              <a:rPr lang="en-AU" dirty="0" smtClean="0"/>
              <a:t>:</a:t>
            </a:r>
          </a:p>
          <a:p>
            <a:endParaRPr lang="en-A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67543" y="1916832"/>
            <a:ext cx="8478241" cy="166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Complete and submit written reports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Recommend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changes to improve safety, efficiency, and effectiveness of task execution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endParaRPr lang="en-PH" sz="2000" i="1" dirty="0"/>
          </a:p>
        </p:txBody>
      </p:sp>
    </p:spTree>
    <p:extLst>
      <p:ext uri="{BB962C8B-B14F-4D97-AF65-F5344CB8AC3E}">
        <p14:creationId xmlns:p14="http://schemas.microsoft.com/office/powerpoint/2010/main" val="251338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57999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Writing reports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55)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0" name="TextBox 9"/>
          <p:cNvSpPr txBox="1"/>
          <p:nvPr/>
        </p:nvSpPr>
        <p:spPr>
          <a:xfrm>
            <a:off x="539551" y="1456186"/>
            <a:ext cx="403578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sz="16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</a:t>
            </a:r>
            <a:r>
              <a:rPr lang="en-AU" sz="16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you measure something, then you can control </a:t>
            </a:r>
            <a:r>
              <a:rPr lang="en-AU" sz="16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it’</a:t>
            </a:r>
            <a:endParaRPr lang="en-PH" sz="1600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 audit trail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reference point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Comply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legislation, corporate and client requirements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Enable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Project Manager to maintain effective control of the project</a:t>
            </a:r>
          </a:p>
        </p:txBody>
      </p:sp>
      <p:pic>
        <p:nvPicPr>
          <p:cNvPr id="14" name="Picture 13" descr="http://kashmirdespatch.com/wp-content/uploads/2015/09/Report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176" y="1916832"/>
            <a:ext cx="3878324" cy="37066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411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57999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Writing reports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55)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549080" y="1438381"/>
            <a:ext cx="8137720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</a:pPr>
            <a:r>
              <a:rPr lang="en-AU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Reporting different types of data:</a:t>
            </a:r>
            <a:endParaRPr lang="en-PH" b="1" i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measurements used for the ordering of materials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test results of materials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Photographs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the project under completion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Diary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notes of the Project Manager providing insight into daily tasks, events and attainment of milestones</a:t>
            </a:r>
          </a:p>
          <a:p>
            <a:endParaRPr lang="en-PH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sz="16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Reports </a:t>
            </a:r>
            <a:r>
              <a:rPr lang="en-AU" sz="16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are usually based on common templates and should be completed in a legible, non-emotional based and concise manner – remember, you’re not writing ‘</a:t>
            </a:r>
            <a:r>
              <a:rPr lang="en-AU" sz="1600" b="1" i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 and Peace’</a:t>
            </a:r>
            <a:r>
              <a:rPr lang="en-AU" sz="16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and the person reading the report needs to get sufficient information from the report to have a clear understanding of the information be </a:t>
            </a:r>
            <a:r>
              <a:rPr lang="en-AU" sz="16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relayed.</a:t>
            </a:r>
            <a:endParaRPr lang="en-PH" sz="1600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95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57999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Writing reports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55)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549079" y="1438381"/>
            <a:ext cx="4116225" cy="3823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‘Info-graphics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’ </a:t>
            </a: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are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graphic visual representations of information, data or knowledge intended to present information quickly and clearly. </a:t>
            </a:r>
            <a:endPara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endParaRPr lang="en-A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Improves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understanding by utilising graphics to enhance the reader’s ability to see patterns and trends.  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Picture 6" descr="http://www.arraspeople.co.uk/camel-blog/wp-content/uploads/2012/03/AP_PMBR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65678"/>
            <a:ext cx="3817233" cy="4609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228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57998"/>
            <a:ext cx="8229600" cy="496332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Writing reports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56)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572721" y="1268760"/>
            <a:ext cx="81253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Reports may be submitted to various entities and for different reasons, including (but not limited to):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Incident reports - Corporate Office, Client &amp; Regulators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Budget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expenditure reports - finance department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Company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Senior Management / Client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Sub-Contractors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Principal Contractor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Suppliers of goods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Picture 8" descr="http://kashmirdespatch.com/wp-content/uploads/2015/09/Report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2712238" cy="25410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332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Writing reports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56)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531227" y="1326310"/>
            <a:ext cx="4184789" cy="4747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b="1" cap="small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information goes into a report?</a:t>
            </a:r>
            <a:endParaRPr lang="en-PH" b="1" cap="small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Executive Summary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Introduction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Project Plan Documentation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Site management activities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Lessons Learned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Conclusions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Summary of Recommendations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Appendices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176" y="1456517"/>
            <a:ext cx="4402765" cy="421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33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82750"/>
            <a:ext cx="8229600" cy="495456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Recommending changes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57)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575964" y="1259026"/>
            <a:ext cx="8152012" cy="4978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A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content of reports should be able to assist the Project Manager or other interested Stakeholders in analysing data to identify various aspects, including</a:t>
            </a:r>
            <a:r>
              <a:rPr lang="en-AU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over-runs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Deviation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 the plan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Incident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causation &amp; contributing factors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Trends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hazards reporting, incident occurrences and control actions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Opportunities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gaining greater efficiency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Opportunities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gaining greater effectiveness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PH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Opportunities </a:t>
            </a:r>
            <a:r>
              <a:rPr lang="en-PH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improving the overall project performance</a:t>
            </a:r>
          </a:p>
        </p:txBody>
      </p:sp>
    </p:spTree>
    <p:extLst>
      <p:ext uri="{BB962C8B-B14F-4D97-AF65-F5344CB8AC3E}">
        <p14:creationId xmlns:p14="http://schemas.microsoft.com/office/powerpoint/2010/main" val="193119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8376" y="1282750"/>
            <a:ext cx="8229600" cy="48245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Recommending changes </a:t>
            </a:r>
            <a:r>
              <a:rPr lang="en-US" sz="1400" dirty="0">
                <a:solidFill>
                  <a:prstClr val="black"/>
                </a:solidFill>
              </a:rPr>
              <a:t>(LG </a:t>
            </a:r>
            <a:r>
              <a:rPr lang="en-US" sz="1400" dirty="0" smtClean="0">
                <a:solidFill>
                  <a:prstClr val="black"/>
                </a:solidFill>
              </a:rPr>
              <a:t>pg. 57)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534788" y="1447058"/>
            <a:ext cx="4181228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Recommendations are often included with a report’s </a:t>
            </a: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conclusion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conclusion offers you the opportunity to summarise or review your reports main </a:t>
            </a: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ideas 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Recommendations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suggest actions to be taken in response to the findings of a report. </a:t>
            </a:r>
            <a:endPara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 regard recommendations as a prompt to action for the reader/s</a:t>
            </a: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Picture 8" descr="http://dynamiteparty.com/main/blog/uploaded_images/Stock_6049357Small-79059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54" y="2215626"/>
            <a:ext cx="4076065" cy="271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876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93075" y="135396"/>
            <a:ext cx="8229600" cy="706090"/>
          </a:xfrm>
        </p:spPr>
        <p:txBody>
          <a:bodyPr/>
          <a:lstStyle/>
          <a:p>
            <a:r>
              <a:rPr lang="en-AU" dirty="0" smtClean="0"/>
              <a:t>Recommending changes </a:t>
            </a:r>
            <a:r>
              <a:rPr lang="en-US" sz="1400" dirty="0">
                <a:solidFill>
                  <a:prstClr val="black"/>
                </a:solidFill>
              </a:rPr>
              <a:t>(LG pg</a:t>
            </a:r>
            <a:r>
              <a:rPr lang="en-US" sz="1400" dirty="0" smtClean="0">
                <a:solidFill>
                  <a:prstClr val="black"/>
                </a:solidFill>
              </a:rPr>
              <a:t>. 57)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539552" y="1447058"/>
            <a:ext cx="81472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PH" dirty="0" smtClean="0"/>
          </a:p>
          <a:p>
            <a:r>
              <a:rPr lang="en-PH" dirty="0" smtClean="0"/>
              <a:t/>
            </a:r>
            <a:br>
              <a:rPr lang="en-PH" dirty="0" smtClean="0"/>
            </a:br>
            <a:endParaRPr lang="en-PH" dirty="0"/>
          </a:p>
          <a:p>
            <a:endParaRPr lang="en-PH" dirty="0"/>
          </a:p>
        </p:txBody>
      </p:sp>
      <p:sp>
        <p:nvSpPr>
          <p:cNvPr id="12" name="TextBox 11"/>
          <p:cNvSpPr txBox="1"/>
          <p:nvPr/>
        </p:nvSpPr>
        <p:spPr>
          <a:xfrm>
            <a:off x="468301" y="888507"/>
            <a:ext cx="8152012" cy="4285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"/>
            </a:pPr>
            <a:r>
              <a:rPr lang="en-AU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Keep </a:t>
            </a:r>
            <a:r>
              <a:rPr lang="en-AU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emotions out of your recommendations </a:t>
            </a:r>
            <a:endParaRPr lang="en-AU" b="1" i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"/>
            </a:pPr>
            <a:r>
              <a:rPr lang="en-AU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Base </a:t>
            </a:r>
            <a:r>
              <a:rPr lang="en-AU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them on fact and </a:t>
            </a:r>
            <a:r>
              <a:rPr lang="en-AU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research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AU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Effective </a:t>
            </a:r>
            <a:r>
              <a:rPr lang="en-A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recommendations</a:t>
            </a:r>
            <a:r>
              <a:rPr lang="en-AU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Describe a suggested course of action to be taken to solve a particular problem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Written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 action statements without justification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Stated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clear, specific language</a:t>
            </a: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Expressed </a:t>
            </a: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order of </a:t>
            </a:r>
            <a:r>
              <a:rPr lang="en-A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importance</a:t>
            </a:r>
            <a:endParaRPr lang="en-A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lvl="0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</a:pPr>
            <a:r>
              <a:rPr lang="en-A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Based on the case built up in the body of the report</a:t>
            </a:r>
            <a:endParaRPr lang="en-PH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07827" y="5373216"/>
            <a:ext cx="8476456" cy="914400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1200"/>
              </a:spcBef>
              <a:spcAft>
                <a:spcPts val="1200"/>
              </a:spcAft>
            </a:pPr>
            <a:r>
              <a:rPr lang="en-AU" sz="1700" b="1" i="1" dirty="0">
                <a:solidFill>
                  <a:srgbClr val="E36C0A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word of caution about writing recommendations:</a:t>
            </a:r>
            <a:r>
              <a:rPr lang="en-AU" sz="1700" dirty="0">
                <a:solidFill>
                  <a:srgbClr val="E36C0A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AU" sz="17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should always consider your relationship with the reader first, if you have no authority to make recommendations, the reader may not appreciate them.</a:t>
            </a:r>
            <a:endParaRPr lang="en-PH" sz="1700" dirty="0">
              <a:solidFill>
                <a:srgbClr val="000000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08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6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LIF4064A Pre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TLIF4064A Presentation</Template>
  <TotalTime>3064</TotalTime>
  <Words>3132</Words>
  <Application>Microsoft Office PowerPoint</Application>
  <PresentationFormat>On-screen Show (4:3)</PresentationFormat>
  <Paragraphs>648</Paragraphs>
  <Slides>63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1" baseType="lpstr">
      <vt:lpstr>Arial</vt:lpstr>
      <vt:lpstr>Calibri</vt:lpstr>
      <vt:lpstr>Courier New</vt:lpstr>
      <vt:lpstr>Symbol</vt:lpstr>
      <vt:lpstr>Times New Roman</vt:lpstr>
      <vt:lpstr>Verdana</vt:lpstr>
      <vt:lpstr>Wingdings 2</vt:lpstr>
      <vt:lpstr>TLIF4064A Presentation</vt:lpstr>
      <vt:lpstr>RIICPL401D Apply the principles for the installation of underground service using open excavation </vt:lpstr>
      <vt:lpstr>Unit Overview</vt:lpstr>
      <vt:lpstr>Presentation objectives</vt:lpstr>
      <vt:lpstr>Section 1:  PLAN AND PREPARE TASKS</vt:lpstr>
      <vt:lpstr>Section 1 Outline</vt:lpstr>
      <vt:lpstr>Legislation (LG pg. 10-12)</vt:lpstr>
      <vt:lpstr>Legislation (LG pg. 10-12)</vt:lpstr>
      <vt:lpstr>Review the installation and identify required tasks (LG pg. 12-17)</vt:lpstr>
      <vt:lpstr>Review the installation and identify required tasks (LG pg. 12-13)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Access, interpret and clarify the specific task information and requirements (LG pg. 18-27)</vt:lpstr>
      <vt:lpstr>Access, interpret and clarify the specific task information and requirements (LG pg. 19)</vt:lpstr>
      <vt:lpstr>Access, interpret and clarify the specific task information and requirements (PL pg. 25)</vt:lpstr>
      <vt:lpstr>Access, interpret and clarify the specific task information and requirements (PL pg. 26)</vt:lpstr>
      <vt:lpstr>Ensure a job plan is available (LG pg. 27)</vt:lpstr>
      <vt:lpstr>Ensure a job plan is available (LG pg. 29)</vt:lpstr>
      <vt:lpstr>Ensure a job plan is available (LG pg. 29)</vt:lpstr>
      <vt:lpstr>Ensure a job plan is available (LG pg. 32)</vt:lpstr>
      <vt:lpstr>Ensure a job plan is available (LG pg. 33)</vt:lpstr>
      <vt:lpstr>Ensure a job plan is available (LG pg. 33)</vt:lpstr>
      <vt:lpstr>Ensure a job plan is available (LG pg. 33)</vt:lpstr>
      <vt:lpstr>Ensure a job plan is available (LG pg. 34)</vt:lpstr>
      <vt:lpstr>Ensure a job plan is available (LG pg. 34)</vt:lpstr>
      <vt:lpstr>Ensure a job plan is available (LG pg. 35)</vt:lpstr>
      <vt:lpstr>Ensure a job plan is available (LG pg. 35)</vt:lpstr>
      <vt:lpstr>Section 2:  Leadership and Supervision</vt:lpstr>
      <vt:lpstr>Section 2 Outline</vt:lpstr>
      <vt:lpstr>Principles for Construction Leadership(LG pg. 37-39)</vt:lpstr>
      <vt:lpstr>Principles for Construction Leadership(LG pg. 37-39)</vt:lpstr>
      <vt:lpstr>Confirming resources (LG pg. 39-42)</vt:lpstr>
      <vt:lpstr>Confirming resources (LG pg. 39-42)</vt:lpstr>
      <vt:lpstr>Communication (LG pg. 43-46)</vt:lpstr>
      <vt:lpstr>Communication (LG pg. 43-46)</vt:lpstr>
      <vt:lpstr>Communication (LG pg. 43-46)</vt:lpstr>
      <vt:lpstr>Communication (LG pg. 43-46)</vt:lpstr>
      <vt:lpstr>Assigning Tasks (LG pg. 47-48)</vt:lpstr>
      <vt:lpstr>Section 3 Oversee the execution of tasks </vt:lpstr>
      <vt:lpstr>Section 3 Outline</vt:lpstr>
      <vt:lpstr>Monitoring the installation and identifying performance gaps(LG pg. 48)</vt:lpstr>
      <vt:lpstr>Monitoring the installation and identifying performance gaps(LG pg. 48)</vt:lpstr>
      <vt:lpstr>Monitoring the installation and identifying performance gaps(LG pg. 49)</vt:lpstr>
      <vt:lpstr>Monitoring the installation and identifying performance gaps(LG pg. 50)</vt:lpstr>
      <vt:lpstr>Continuous improvement processes(LG pg. 51)</vt:lpstr>
      <vt:lpstr>Continuous improvement processes (LG pg. 51)</vt:lpstr>
      <vt:lpstr>Tools, Plant, and  Equipment Maintenance (LG pg. 52)</vt:lpstr>
      <vt:lpstr>Tools, Plant, and  Equipment Maintenance(LG pg. 53)</vt:lpstr>
      <vt:lpstr>Tools, Plant, and  Equipment Maintenance(LG pg. 54)</vt:lpstr>
      <vt:lpstr>Section 4 reporting on the execution of tasks </vt:lpstr>
      <vt:lpstr>Section 4 Outline</vt:lpstr>
      <vt:lpstr>Writing reports (LG pg. 55)</vt:lpstr>
      <vt:lpstr>Writing reports (LG pg. 55)</vt:lpstr>
      <vt:lpstr>Writing reports (LG pg. 55)</vt:lpstr>
      <vt:lpstr>Writing reports (LG pg. 56)</vt:lpstr>
      <vt:lpstr>Writing reports (LG pg. 56)</vt:lpstr>
      <vt:lpstr>Recommending changes (LG pg. 57)</vt:lpstr>
      <vt:lpstr>Recommending changes (LG pg. 57)</vt:lpstr>
      <vt:lpstr>Recommending changes (LG pg. 57)</vt:lpstr>
    </vt:vector>
  </TitlesOfParts>
  <Company>CAG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 FATIGUE MANAGEMENT POLICY AND PROCEDURES TLIF4064A</dc:title>
  <dc:creator>CAG</dc:creator>
  <cp:lastModifiedBy>Jonathan Curro</cp:lastModifiedBy>
  <cp:revision>386</cp:revision>
  <dcterms:created xsi:type="dcterms:W3CDTF">2014-04-09T03:11:29Z</dcterms:created>
  <dcterms:modified xsi:type="dcterms:W3CDTF">2019-01-14T22:47:27Z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BF013557-1FEE-47A6-8DDB-74E3A9988F01</vt:lpwstr>
  </property>
  <property fmtid="{D5CDD505-2E9C-101B-9397-08002B2CF9AE}" pid="3" name="ArticulatePath">
    <vt:lpwstr>RIICPL401D_PPT_1-0</vt:lpwstr>
  </property>
</Properties>
</file>