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6"/>
  </p:notesMasterIdLst>
  <p:sldIdLst>
    <p:sldId id="258" r:id="rId2"/>
    <p:sldId id="259" r:id="rId3"/>
    <p:sldId id="260" r:id="rId4"/>
    <p:sldId id="264"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70" autoAdjust="0"/>
    <p:restoredTop sz="85696" autoAdjust="0"/>
  </p:normalViewPr>
  <p:slideViewPr>
    <p:cSldViewPr snapToGrid="0">
      <p:cViewPr varScale="1">
        <p:scale>
          <a:sx n="80" d="100"/>
          <a:sy n="80" d="100"/>
        </p:scale>
        <p:origin x="48"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9/10/2023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a:p>
        </p:txBody>
      </p:sp>
    </p:spTree>
    <p:extLst>
      <p:ext uri="{BB962C8B-B14F-4D97-AF65-F5344CB8AC3E}">
        <p14:creationId xmlns:p14="http://schemas.microsoft.com/office/powerpoint/2010/main" val="1255163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Consider talking about:</a:t>
            </a:r>
          </a:p>
          <a:p>
            <a:pPr marL="171450" indent="-171450">
              <a:buFont typeface="Arial" panose="020B0604020202020204" pitchFamily="34" charset="0"/>
              <a:buChar char="•"/>
            </a:pPr>
            <a:r>
              <a:rPr lang="en-US" dirty="0"/>
              <a:t>Health and Safety Commission</a:t>
            </a:r>
          </a:p>
          <a:p>
            <a:pPr marL="171450" indent="-171450">
              <a:buFont typeface="Arial" panose="020B0604020202020204" pitchFamily="34" charset="0"/>
              <a:buChar char="•"/>
            </a:pPr>
            <a:r>
              <a:rPr lang="en-US" dirty="0"/>
              <a:t>Health and Safety Executive</a:t>
            </a:r>
          </a:p>
        </p:txBody>
      </p:sp>
      <p:sp>
        <p:nvSpPr>
          <p:cNvPr id="4" name="Slide Number Placeholder 3"/>
          <p:cNvSpPr>
            <a:spLocks noGrp="1"/>
          </p:cNvSpPr>
          <p:nvPr>
            <p:ph type="sldNum" sz="quarter" idx="10"/>
          </p:nvPr>
        </p:nvSpPr>
        <p:spPr/>
        <p:txBody>
          <a:bodyPr/>
          <a:lstStyle/>
          <a:p>
            <a:fld id="{E0746DE6-3336-457D-A091-FA20AC1C536E}" type="slidenum">
              <a:rPr lang="en-US" smtClean="0"/>
              <a:t>4</a:t>
            </a:fld>
            <a:endParaRPr lang="en-US"/>
          </a:p>
        </p:txBody>
      </p:sp>
    </p:spTree>
    <p:extLst>
      <p:ext uri="{BB962C8B-B14F-4D97-AF65-F5344CB8AC3E}">
        <p14:creationId xmlns:p14="http://schemas.microsoft.com/office/powerpoint/2010/main" val="1405082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9/10/2023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5269582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9/10/2023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46809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9/10/2023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576151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9/10/2023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008465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9/10/2023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690006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9/10/2023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04476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9/10/2023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812714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9/10/2023</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795084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9/10/2023</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716925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9/10/2023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813564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9/10/2023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125801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9/10/2023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extLst>
      <p:ext uri="{BB962C8B-B14F-4D97-AF65-F5344CB8AC3E}">
        <p14:creationId xmlns:p14="http://schemas.microsoft.com/office/powerpoint/2010/main" val="13656018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498590" y="988741"/>
            <a:ext cx="5888754" cy="4880518"/>
          </a:xfrm>
          <a:noFill/>
          <a:ln>
            <a:noFill/>
          </a:ln>
        </p:spPr>
        <p:txBody>
          <a:bodyPr wrap="square">
            <a:normAutofit/>
          </a:bodyPr>
          <a:lstStyle/>
          <a:p>
            <a:pPr algn="l"/>
            <a:r>
              <a:rPr lang="en-US" sz="4800" dirty="0">
                <a:solidFill>
                  <a:schemeClr val="tx1"/>
                </a:solidFill>
              </a:rPr>
              <a:t>Griffith Graphics </a:t>
            </a:r>
            <a:br>
              <a:rPr lang="en-US" sz="4800" dirty="0">
                <a:solidFill>
                  <a:schemeClr val="tx1"/>
                </a:solidFill>
              </a:rPr>
            </a:br>
            <a:r>
              <a:rPr lang="en-US" sz="4800" dirty="0">
                <a:solidFill>
                  <a:schemeClr val="tx1"/>
                </a:solidFill>
              </a:rPr>
              <a:t>Pty Ltd</a:t>
            </a:r>
          </a:p>
        </p:txBody>
      </p:sp>
      <p:sp>
        <p:nvSpPr>
          <p:cNvPr id="3" name="Content Placeholder 2"/>
          <p:cNvSpPr>
            <a:spLocks noGrp="1"/>
          </p:cNvSpPr>
          <p:nvPr>
            <p:ph type="subTitle" idx="1"/>
          </p:nvPr>
        </p:nvSpPr>
        <p:spPr>
          <a:xfrm>
            <a:off x="1867700" y="2007220"/>
            <a:ext cx="2357553" cy="2843560"/>
          </a:xfrm>
        </p:spPr>
        <p:txBody>
          <a:bodyPr anchor="ctr">
            <a:normAutofit/>
          </a:bodyPr>
          <a:lstStyle/>
          <a:p>
            <a:pPr algn="r"/>
            <a:r>
              <a:rPr lang="en-AU" dirty="0">
                <a:solidFill>
                  <a:srgbClr val="FFFFFF"/>
                </a:solidFill>
              </a:rPr>
              <a:t>Hazardous Chemicals</a:t>
            </a:r>
          </a:p>
          <a:p>
            <a:pPr algn="r"/>
            <a:endParaRPr lang="en-AU" dirty="0">
              <a:solidFill>
                <a:srgbClr val="FFFFFF"/>
              </a:solidFill>
            </a:endParaRPr>
          </a:p>
          <a:p>
            <a:pPr algn="r"/>
            <a:endParaRPr lang="en-AU" dirty="0">
              <a:solidFill>
                <a:srgbClr val="FFFFFF"/>
              </a:solidFill>
            </a:endParaRPr>
          </a:p>
          <a:p>
            <a:pPr algn="r"/>
            <a:r>
              <a:rPr lang="en-AU" dirty="0">
                <a:solidFill>
                  <a:srgbClr val="FFFFFF"/>
                </a:solidFill>
              </a:rPr>
              <a:t>September, 2023</a:t>
            </a:r>
          </a:p>
        </p:txBody>
      </p:sp>
    </p:spTree>
    <p:extLst>
      <p:ext uri="{BB962C8B-B14F-4D97-AF65-F5344CB8AC3E}">
        <p14:creationId xmlns:p14="http://schemas.microsoft.com/office/powerpoint/2010/main" val="2513550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PCBU Duties – Hazardous Chemicals </a:t>
            </a:r>
          </a:p>
        </p:txBody>
      </p:sp>
      <p:sp>
        <p:nvSpPr>
          <p:cNvPr id="3" name="Content Placeholder 2"/>
          <p:cNvSpPr>
            <a:spLocks noGrp="1"/>
          </p:cNvSpPr>
          <p:nvPr>
            <p:ph idx="1"/>
          </p:nvPr>
        </p:nvSpPr>
        <p:spPr>
          <a:xfrm>
            <a:off x="1706062" y="2291261"/>
            <a:ext cx="8779512" cy="4426291"/>
          </a:xfrm>
        </p:spPr>
        <p:txBody>
          <a:bodyPr>
            <a:normAutofit fontScale="92500" lnSpcReduction="20000"/>
          </a:bodyPr>
          <a:lstStyle/>
          <a:p>
            <a:pPr marL="0" indent="0">
              <a:lnSpc>
                <a:spcPct val="90000"/>
              </a:lnSpc>
              <a:buNone/>
            </a:pPr>
            <a:r>
              <a:rPr lang="en-GB" sz="1200" b="0" i="0" dirty="0">
                <a:solidFill>
                  <a:srgbClr val="374151"/>
                </a:solidFill>
                <a:effectLst/>
                <a:latin typeface="Söhne"/>
              </a:rPr>
              <a:t>PCBU, which stands for Person Conducting a Business or Undertaking, refers to individuals or organizations that carry out a business or other activities that involve work. In many jurisdictions, including Australia, New Zealand, and some European countries, PCBU is a legal term used to describe entities responsible for ensuring workplace health and safety. When it comes to handling hazardous chemicals in the workplace, PCBUs have specific duties and responsibilities.</a:t>
            </a:r>
          </a:p>
          <a:p>
            <a:pPr>
              <a:lnSpc>
                <a:spcPct val="90000"/>
              </a:lnSpc>
            </a:pPr>
            <a:r>
              <a:rPr lang="en-GB" sz="1200" dirty="0">
                <a:solidFill>
                  <a:srgbClr val="374151"/>
                </a:solidFill>
                <a:latin typeface="Söhne"/>
              </a:rPr>
              <a:t>Identification of Hazardous Chemicals</a:t>
            </a:r>
          </a:p>
          <a:p>
            <a:pPr>
              <a:lnSpc>
                <a:spcPct val="90000"/>
              </a:lnSpc>
            </a:pPr>
            <a:r>
              <a:rPr lang="en-GB" sz="1200" b="0" i="0" dirty="0">
                <a:solidFill>
                  <a:srgbClr val="374151"/>
                </a:solidFill>
                <a:effectLst/>
                <a:latin typeface="Söhne"/>
              </a:rPr>
              <a:t>Chemicals Inventory</a:t>
            </a:r>
          </a:p>
          <a:p>
            <a:pPr>
              <a:lnSpc>
                <a:spcPct val="90000"/>
              </a:lnSpc>
            </a:pPr>
            <a:r>
              <a:rPr lang="en-GB" sz="1200" dirty="0">
                <a:solidFill>
                  <a:srgbClr val="374151"/>
                </a:solidFill>
                <a:latin typeface="Söhne"/>
              </a:rPr>
              <a:t>Risk Assessment</a:t>
            </a:r>
          </a:p>
          <a:p>
            <a:pPr>
              <a:lnSpc>
                <a:spcPct val="90000"/>
              </a:lnSpc>
            </a:pPr>
            <a:r>
              <a:rPr lang="en-GB" sz="1200" b="0" i="0" dirty="0">
                <a:solidFill>
                  <a:srgbClr val="374151"/>
                </a:solidFill>
                <a:effectLst/>
                <a:latin typeface="Söhne"/>
              </a:rPr>
              <a:t>Self Handling and Storage</a:t>
            </a:r>
          </a:p>
          <a:p>
            <a:pPr>
              <a:lnSpc>
                <a:spcPct val="90000"/>
              </a:lnSpc>
            </a:pPr>
            <a:r>
              <a:rPr lang="en-GB" sz="1200" b="0" i="0" dirty="0">
                <a:solidFill>
                  <a:srgbClr val="374151"/>
                </a:solidFill>
                <a:effectLst/>
                <a:latin typeface="Söhne"/>
              </a:rPr>
              <a:t>Safety Data Sheets</a:t>
            </a:r>
          </a:p>
          <a:p>
            <a:pPr>
              <a:lnSpc>
                <a:spcPct val="90000"/>
              </a:lnSpc>
            </a:pPr>
            <a:r>
              <a:rPr lang="en-GB" sz="1200" b="0" i="0" dirty="0">
                <a:solidFill>
                  <a:srgbClr val="374151"/>
                </a:solidFill>
                <a:effectLst/>
                <a:latin typeface="Söhne"/>
              </a:rPr>
              <a:t>Training and Information</a:t>
            </a:r>
          </a:p>
          <a:p>
            <a:pPr>
              <a:lnSpc>
                <a:spcPct val="90000"/>
              </a:lnSpc>
            </a:pPr>
            <a:r>
              <a:rPr lang="en-GB" sz="1200" b="0" i="0" dirty="0">
                <a:solidFill>
                  <a:srgbClr val="374151"/>
                </a:solidFill>
                <a:effectLst/>
                <a:latin typeface="Söhne"/>
              </a:rPr>
              <a:t>Emergency Preparedness</a:t>
            </a:r>
          </a:p>
          <a:p>
            <a:pPr>
              <a:lnSpc>
                <a:spcPct val="90000"/>
              </a:lnSpc>
            </a:pPr>
            <a:r>
              <a:rPr lang="en-GB" sz="1200" b="0" i="0" dirty="0">
                <a:solidFill>
                  <a:srgbClr val="374151"/>
                </a:solidFill>
                <a:effectLst/>
                <a:latin typeface="Söhne"/>
              </a:rPr>
              <a:t>Monitoring and Health Surveillance</a:t>
            </a:r>
          </a:p>
          <a:p>
            <a:pPr>
              <a:lnSpc>
                <a:spcPct val="90000"/>
              </a:lnSpc>
            </a:pPr>
            <a:r>
              <a:rPr lang="en-GB" sz="1200" b="0" i="0" dirty="0">
                <a:solidFill>
                  <a:srgbClr val="374151"/>
                </a:solidFill>
                <a:effectLst/>
                <a:latin typeface="Söhne"/>
              </a:rPr>
              <a:t>Review and Consultation</a:t>
            </a:r>
          </a:p>
          <a:p>
            <a:pPr>
              <a:lnSpc>
                <a:spcPct val="90000"/>
              </a:lnSpc>
            </a:pPr>
            <a:r>
              <a:rPr lang="en-GB" sz="1200" b="0" i="0" dirty="0">
                <a:solidFill>
                  <a:srgbClr val="374151"/>
                </a:solidFill>
                <a:effectLst/>
                <a:latin typeface="Söhne"/>
              </a:rPr>
              <a:t>Compliance with Regulations</a:t>
            </a:r>
          </a:p>
          <a:p>
            <a:pPr>
              <a:lnSpc>
                <a:spcPct val="90000"/>
              </a:lnSpc>
            </a:pPr>
            <a:r>
              <a:rPr lang="en-GB" sz="1200" b="0" i="0" dirty="0">
                <a:solidFill>
                  <a:srgbClr val="374151"/>
                </a:solidFill>
                <a:effectLst/>
                <a:latin typeface="Söhne"/>
              </a:rPr>
              <a:t>Documentation and Record-Keeping</a:t>
            </a:r>
          </a:p>
          <a:p>
            <a:pPr>
              <a:lnSpc>
                <a:spcPct val="90000"/>
              </a:lnSpc>
            </a:pPr>
            <a:r>
              <a:rPr lang="en-GB" sz="1200" dirty="0">
                <a:solidFill>
                  <a:srgbClr val="374151"/>
                </a:solidFill>
                <a:latin typeface="Söhne"/>
              </a:rPr>
              <a:t>Continuous Improvement </a:t>
            </a:r>
            <a:endParaRPr lang="en-GB" sz="1200" b="0" i="0" dirty="0">
              <a:solidFill>
                <a:srgbClr val="374151"/>
              </a:solidFill>
              <a:effectLst/>
              <a:latin typeface="Söhne"/>
            </a:endParaRPr>
          </a:p>
          <a:p>
            <a:pPr marL="0" indent="0">
              <a:lnSpc>
                <a:spcPct val="90000"/>
              </a:lnSpc>
              <a:buNone/>
            </a:pPr>
            <a:endParaRPr lang="en-GB" sz="1200" dirty="0">
              <a:solidFill>
                <a:srgbClr val="374151"/>
              </a:solidFill>
              <a:latin typeface="Söhne"/>
            </a:endParaRPr>
          </a:p>
          <a:p>
            <a:pPr marL="0" indent="0">
              <a:lnSpc>
                <a:spcPct val="90000"/>
              </a:lnSpc>
              <a:buNone/>
            </a:pPr>
            <a:r>
              <a:rPr lang="en-GB" sz="1200" b="0" i="0" dirty="0">
                <a:solidFill>
                  <a:srgbClr val="374151"/>
                </a:solidFill>
                <a:effectLst/>
                <a:latin typeface="Söhne"/>
              </a:rPr>
              <a:t>PCBUs play a crucial role in ensuring that hazardous chemicals are managed safely in the workplace, and they are legally obligated to </a:t>
            </a:r>
            <a:r>
              <a:rPr lang="en-GB" sz="1200" b="0" i="0" dirty="0" err="1">
                <a:solidFill>
                  <a:srgbClr val="374151"/>
                </a:solidFill>
                <a:effectLst/>
                <a:latin typeface="Söhne"/>
              </a:rPr>
              <a:t>fulfill</a:t>
            </a:r>
            <a:r>
              <a:rPr lang="en-GB" sz="1200" b="0" i="0" dirty="0">
                <a:solidFill>
                  <a:srgbClr val="374151"/>
                </a:solidFill>
                <a:effectLst/>
                <a:latin typeface="Söhne"/>
              </a:rPr>
              <a:t> these duties to protect the health and safety of workers and others affected by their activities. Specific regulations and requirements may vary by jurisdiction, so it's important to be familiar with the laws and regulations that apply to your particular workplace.</a:t>
            </a:r>
            <a:endParaRPr lang="en-US" sz="1200" dirty="0">
              <a:solidFill>
                <a:srgbClr val="404040"/>
              </a:solidFill>
            </a:endParaRPr>
          </a:p>
        </p:txBody>
      </p:sp>
    </p:spTree>
    <p:extLst>
      <p:ext uri="{BB962C8B-B14F-4D97-AF65-F5344CB8AC3E}">
        <p14:creationId xmlns:p14="http://schemas.microsoft.com/office/powerpoint/2010/main" val="740267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CE5AA53-4E0D-B4C4-8349-6EF719236336}"/>
              </a:ext>
            </a:extLst>
          </p:cNvPr>
          <p:cNvSpPr>
            <a:spLocks noGrp="1"/>
          </p:cNvSpPr>
          <p:nvPr>
            <p:ph type="title"/>
          </p:nvPr>
        </p:nvSpPr>
        <p:spPr/>
        <p:txBody>
          <a:bodyPr/>
          <a:lstStyle/>
          <a:p>
            <a:r>
              <a:rPr lang="en-AU" dirty="0"/>
              <a:t>Non-compliances   </a:t>
            </a:r>
          </a:p>
        </p:txBody>
      </p:sp>
      <p:sp>
        <p:nvSpPr>
          <p:cNvPr id="3" name="Content Placeholder 2"/>
          <p:cNvSpPr>
            <a:spLocks noGrp="1"/>
          </p:cNvSpPr>
          <p:nvPr>
            <p:ph idx="1"/>
          </p:nvPr>
        </p:nvSpPr>
        <p:spPr>
          <a:xfrm>
            <a:off x="1706062" y="2291261"/>
            <a:ext cx="8779512" cy="4067703"/>
          </a:xfrm>
        </p:spPr>
        <p:txBody>
          <a:bodyPr>
            <a:normAutofit fontScale="85000" lnSpcReduction="20000"/>
          </a:bodyPr>
          <a:lstStyle/>
          <a:p>
            <a:pPr marL="0" indent="0" algn="l">
              <a:buNone/>
            </a:pPr>
            <a:r>
              <a:rPr lang="en-GB" b="0" i="0" dirty="0">
                <a:solidFill>
                  <a:srgbClr val="374151"/>
                </a:solidFill>
                <a:effectLst/>
                <a:latin typeface="Söhne"/>
              </a:rPr>
              <a:t>When workplace monitoring identifies non-compliances related to the use of hazardous chemicals, it's essential to address these issues promptly to ensure the safety and well-being of employees and the environment. Non-compliances can range from minor infractions to serious violations of safety regulations. </a:t>
            </a:r>
          </a:p>
          <a:p>
            <a:r>
              <a:rPr lang="en-GB" dirty="0">
                <a:solidFill>
                  <a:srgbClr val="374151"/>
                </a:solidFill>
                <a:latin typeface="Söhne"/>
              </a:rPr>
              <a:t>Immediate Corrective Actions</a:t>
            </a:r>
          </a:p>
          <a:p>
            <a:r>
              <a:rPr lang="en-GB" dirty="0">
                <a:solidFill>
                  <a:srgbClr val="374151"/>
                </a:solidFill>
                <a:latin typeface="Söhne"/>
              </a:rPr>
              <a:t>Isolate and Secure this Area</a:t>
            </a:r>
          </a:p>
          <a:p>
            <a:r>
              <a:rPr lang="en-GB" dirty="0">
                <a:solidFill>
                  <a:srgbClr val="374151"/>
                </a:solidFill>
                <a:latin typeface="Söhne"/>
              </a:rPr>
              <a:t>Review and Document Non-Compliance</a:t>
            </a:r>
          </a:p>
          <a:p>
            <a:r>
              <a:rPr lang="en-GB" dirty="0">
                <a:solidFill>
                  <a:srgbClr val="374151"/>
                </a:solidFill>
                <a:latin typeface="Söhne"/>
              </a:rPr>
              <a:t>Risk Assessment</a:t>
            </a:r>
          </a:p>
          <a:p>
            <a:r>
              <a:rPr lang="en-GB" dirty="0">
                <a:solidFill>
                  <a:srgbClr val="374151"/>
                </a:solidFill>
                <a:latin typeface="Söhne"/>
              </a:rPr>
              <a:t>Immediate Corrective Measures</a:t>
            </a:r>
          </a:p>
          <a:p>
            <a:r>
              <a:rPr lang="en-GB" dirty="0">
                <a:solidFill>
                  <a:srgbClr val="374151"/>
                </a:solidFill>
                <a:latin typeface="Söhne"/>
              </a:rPr>
              <a:t>Record Keeping</a:t>
            </a:r>
          </a:p>
          <a:p>
            <a:r>
              <a:rPr lang="en-GB" dirty="0">
                <a:solidFill>
                  <a:srgbClr val="374151"/>
                </a:solidFill>
                <a:latin typeface="Söhne"/>
              </a:rPr>
              <a:t>Training and Education</a:t>
            </a:r>
          </a:p>
          <a:p>
            <a:r>
              <a:rPr lang="en-GB" dirty="0">
                <a:solidFill>
                  <a:srgbClr val="374151"/>
                </a:solidFill>
                <a:latin typeface="Söhne"/>
              </a:rPr>
              <a:t>Compliance Review</a:t>
            </a:r>
          </a:p>
          <a:p>
            <a:r>
              <a:rPr lang="en-GB" dirty="0">
                <a:solidFill>
                  <a:srgbClr val="374151"/>
                </a:solidFill>
                <a:latin typeface="Söhne"/>
              </a:rPr>
              <a:t>Reporting and Documentation</a:t>
            </a:r>
          </a:p>
          <a:p>
            <a:r>
              <a:rPr lang="en-GB" dirty="0">
                <a:solidFill>
                  <a:srgbClr val="374151"/>
                </a:solidFill>
                <a:latin typeface="Söhne"/>
              </a:rPr>
              <a:t>Follow-up and Monitoring</a:t>
            </a:r>
          </a:p>
          <a:p>
            <a:r>
              <a:rPr lang="en-GB" dirty="0">
                <a:solidFill>
                  <a:srgbClr val="374151"/>
                </a:solidFill>
                <a:latin typeface="Söhne"/>
              </a:rPr>
              <a:t>Review and Learn</a:t>
            </a:r>
            <a:endParaRPr lang="en-AU" dirty="0">
              <a:solidFill>
                <a:srgbClr val="404040"/>
              </a:solidFill>
            </a:endParaRPr>
          </a:p>
        </p:txBody>
      </p:sp>
    </p:spTree>
    <p:extLst>
      <p:ext uri="{BB962C8B-B14F-4D97-AF65-F5344CB8AC3E}">
        <p14:creationId xmlns:p14="http://schemas.microsoft.com/office/powerpoint/2010/main" val="437770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6062" y="2291261"/>
            <a:ext cx="8779512" cy="4450198"/>
          </a:xfrm>
        </p:spPr>
        <p:txBody>
          <a:bodyPr>
            <a:normAutofit fontScale="62500" lnSpcReduction="20000"/>
          </a:bodyPr>
          <a:lstStyle/>
          <a:p>
            <a:pPr marL="0" indent="0" algn="l">
              <a:buNone/>
            </a:pPr>
            <a:r>
              <a:rPr lang="en-GB" b="0" i="0" dirty="0">
                <a:solidFill>
                  <a:srgbClr val="374151"/>
                </a:solidFill>
                <a:effectLst/>
                <a:latin typeface="Söhne"/>
              </a:rPr>
              <a:t>Improving the management of hazardous chemicals in the workplace is essential for the safety of employees and the environment.</a:t>
            </a:r>
          </a:p>
          <a:p>
            <a:r>
              <a:rPr lang="en-GB" dirty="0">
                <a:solidFill>
                  <a:srgbClr val="374151"/>
                </a:solidFill>
                <a:latin typeface="Söhne"/>
              </a:rPr>
              <a:t>Hazard Identification</a:t>
            </a:r>
          </a:p>
          <a:p>
            <a:r>
              <a:rPr lang="en-GB" dirty="0">
                <a:solidFill>
                  <a:srgbClr val="374151"/>
                </a:solidFill>
                <a:latin typeface="Söhne"/>
              </a:rPr>
              <a:t>Risk Assessment</a:t>
            </a:r>
          </a:p>
          <a:p>
            <a:r>
              <a:rPr lang="en-GB" dirty="0">
                <a:solidFill>
                  <a:srgbClr val="374151"/>
                </a:solidFill>
                <a:latin typeface="Söhne"/>
              </a:rPr>
              <a:t>Substitution </a:t>
            </a:r>
          </a:p>
          <a:p>
            <a:r>
              <a:rPr lang="en-GB" dirty="0">
                <a:solidFill>
                  <a:srgbClr val="374151"/>
                </a:solidFill>
                <a:latin typeface="Söhne"/>
              </a:rPr>
              <a:t>Engineering Controls</a:t>
            </a:r>
          </a:p>
          <a:p>
            <a:r>
              <a:rPr lang="en-GB" dirty="0">
                <a:solidFill>
                  <a:srgbClr val="374151"/>
                </a:solidFill>
                <a:latin typeface="Söhne"/>
              </a:rPr>
              <a:t>Administrative Controls</a:t>
            </a:r>
          </a:p>
          <a:p>
            <a:r>
              <a:rPr lang="en-GB" dirty="0">
                <a:solidFill>
                  <a:srgbClr val="374151"/>
                </a:solidFill>
                <a:latin typeface="Söhne"/>
              </a:rPr>
              <a:t>PPE</a:t>
            </a:r>
          </a:p>
          <a:p>
            <a:r>
              <a:rPr lang="en-GB" dirty="0">
                <a:solidFill>
                  <a:srgbClr val="374151"/>
                </a:solidFill>
                <a:latin typeface="Söhne"/>
              </a:rPr>
              <a:t>Emergency Response Plan</a:t>
            </a:r>
          </a:p>
          <a:p>
            <a:r>
              <a:rPr lang="en-GB" dirty="0">
                <a:solidFill>
                  <a:srgbClr val="374151"/>
                </a:solidFill>
                <a:latin typeface="Söhne"/>
              </a:rPr>
              <a:t>Training and Education</a:t>
            </a:r>
          </a:p>
          <a:p>
            <a:r>
              <a:rPr lang="en-GB" dirty="0">
                <a:solidFill>
                  <a:srgbClr val="374151"/>
                </a:solidFill>
                <a:latin typeface="Söhne"/>
              </a:rPr>
              <a:t>Storage and Handling</a:t>
            </a:r>
          </a:p>
          <a:p>
            <a:r>
              <a:rPr lang="en-GB" dirty="0">
                <a:solidFill>
                  <a:srgbClr val="374151"/>
                </a:solidFill>
                <a:latin typeface="Söhne"/>
              </a:rPr>
              <a:t>Waste Management</a:t>
            </a:r>
          </a:p>
          <a:p>
            <a:r>
              <a:rPr lang="en-GB" dirty="0">
                <a:solidFill>
                  <a:srgbClr val="374151"/>
                </a:solidFill>
                <a:latin typeface="Söhne"/>
              </a:rPr>
              <a:t>Monitoring and Inspection</a:t>
            </a:r>
          </a:p>
          <a:p>
            <a:r>
              <a:rPr lang="en-GB" dirty="0">
                <a:solidFill>
                  <a:srgbClr val="374151"/>
                </a:solidFill>
                <a:latin typeface="Söhne"/>
              </a:rPr>
              <a:t>Compliance with Regulations</a:t>
            </a:r>
          </a:p>
          <a:p>
            <a:r>
              <a:rPr lang="en-GB" dirty="0">
                <a:solidFill>
                  <a:srgbClr val="374151"/>
                </a:solidFill>
                <a:latin typeface="Söhne"/>
              </a:rPr>
              <a:t>Audit and Review</a:t>
            </a:r>
          </a:p>
          <a:p>
            <a:endParaRPr lang="en-GB" dirty="0">
              <a:solidFill>
                <a:srgbClr val="374151"/>
              </a:solidFill>
              <a:latin typeface="Söhne"/>
            </a:endParaRPr>
          </a:p>
          <a:p>
            <a:r>
              <a:rPr lang="en-GB" b="0" i="0" dirty="0">
                <a:solidFill>
                  <a:srgbClr val="374151"/>
                </a:solidFill>
                <a:effectLst/>
                <a:latin typeface="Söhne"/>
              </a:rPr>
              <a:t>Remember that hazardous chemical management is an ongoing process, and it requires a commitment to continuous improvement and a proactive approach to safety. Regular training, communication, and vigilance are essential to create and maintain a safe working environment when dealing with hazardous chemicals.</a:t>
            </a:r>
            <a:endParaRPr lang="en-US" dirty="0">
              <a:solidFill>
                <a:srgbClr val="404040"/>
              </a:solidFill>
            </a:endParaRPr>
          </a:p>
        </p:txBody>
      </p:sp>
      <p:sp>
        <p:nvSpPr>
          <p:cNvPr id="5" name="Title 4">
            <a:extLst>
              <a:ext uri="{FF2B5EF4-FFF2-40B4-BE49-F238E27FC236}">
                <a16:creationId xmlns:a16="http://schemas.microsoft.com/office/drawing/2014/main" id="{106C59C5-0C2C-453D-ACBB-32511E43CCF4}"/>
              </a:ext>
            </a:extLst>
          </p:cNvPr>
          <p:cNvSpPr>
            <a:spLocks noGrp="1"/>
          </p:cNvSpPr>
          <p:nvPr>
            <p:ph type="title"/>
          </p:nvPr>
        </p:nvSpPr>
        <p:spPr>
          <a:xfrm>
            <a:off x="2231136" y="1204260"/>
            <a:ext cx="7283405" cy="949152"/>
          </a:xfrm>
        </p:spPr>
        <p:txBody>
          <a:bodyPr>
            <a:normAutofit fontScale="90000"/>
          </a:bodyPr>
          <a:lstStyle/>
          <a:p>
            <a:r>
              <a:rPr lang="en-AU" dirty="0"/>
              <a:t>Recommendations for Improvement</a:t>
            </a:r>
          </a:p>
        </p:txBody>
      </p:sp>
    </p:spTree>
    <p:extLst>
      <p:ext uri="{BB962C8B-B14F-4D97-AF65-F5344CB8AC3E}">
        <p14:creationId xmlns:p14="http://schemas.microsoft.com/office/powerpoint/2010/main" val="1213683477"/>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3222</TotalTime>
  <Words>390</Words>
  <Application>Microsoft Office PowerPoint</Application>
  <PresentationFormat>Widescreen</PresentationFormat>
  <Paragraphs>55</Paragraphs>
  <Slides>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Söhne</vt:lpstr>
      <vt:lpstr>Arial</vt:lpstr>
      <vt:lpstr>Calibri</vt:lpstr>
      <vt:lpstr>Gill Sans MT</vt:lpstr>
      <vt:lpstr>Parcel</vt:lpstr>
      <vt:lpstr>Griffith Graphics  Pty Ltd</vt:lpstr>
      <vt:lpstr>PCBU Duties – Hazardous Chemicals </vt:lpstr>
      <vt:lpstr>Non-compliances   </vt:lpstr>
      <vt:lpstr>Recommendations for Improvement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Perfect painters</dc:title>
  <dc:creator>Amanda Griffith</dc:creator>
  <cp:lastModifiedBy>Amanda Griffith</cp:lastModifiedBy>
  <cp:revision>7</cp:revision>
  <dcterms:created xsi:type="dcterms:W3CDTF">2022-11-19T02:59:57Z</dcterms:created>
  <dcterms:modified xsi:type="dcterms:W3CDTF">2023-09-10T01:22:59Z</dcterms:modified>
</cp:coreProperties>
</file>