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5"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711"/>
  </p:normalViewPr>
  <p:slideViewPr>
    <p:cSldViewPr snapToGrid="0" snapToObjects="1">
      <p:cViewPr varScale="1">
        <p:scale>
          <a:sx n="90" d="100"/>
          <a:sy n="90" d="100"/>
        </p:scale>
        <p:origin x="232" y="3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8C4EB7-3E39-114C-BC9C-D03E2D7FE2B1}" type="datetimeFigureOut">
              <a:rPr lang="en-US" smtClean="0"/>
              <a:t>4/13/23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BC8539-B572-0342-87AA-69A330C63B86}" type="slidenum">
              <a:rPr lang="en-US" smtClean="0"/>
              <a:t>‹#›</a:t>
            </a:fld>
            <a:endParaRPr lang="en-US"/>
          </a:p>
        </p:txBody>
      </p:sp>
    </p:spTree>
    <p:extLst>
      <p:ext uri="{BB962C8B-B14F-4D97-AF65-F5344CB8AC3E}">
        <p14:creationId xmlns:p14="http://schemas.microsoft.com/office/powerpoint/2010/main" val="3245174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BC8539-B572-0342-87AA-69A330C63B86}" type="slidenum">
              <a:rPr lang="en-US" smtClean="0"/>
              <a:t>1</a:t>
            </a:fld>
            <a:endParaRPr lang="en-US"/>
          </a:p>
        </p:txBody>
      </p:sp>
    </p:spTree>
    <p:extLst>
      <p:ext uri="{BB962C8B-B14F-4D97-AF65-F5344CB8AC3E}">
        <p14:creationId xmlns:p14="http://schemas.microsoft.com/office/powerpoint/2010/main" val="1123510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16BA8-F550-73EA-C417-402DE8BE90F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6945AAA-4DAB-6E3F-0EC1-A82E022F92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89ED790-18FF-3C59-005E-36ADABEE3E86}"/>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5" name="Footer Placeholder 4">
            <a:extLst>
              <a:ext uri="{FF2B5EF4-FFF2-40B4-BE49-F238E27FC236}">
                <a16:creationId xmlns:a16="http://schemas.microsoft.com/office/drawing/2014/main" id="{6FC08F93-E4D8-D7FD-BE15-01134E089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827E00-27DA-0745-E980-8B1EAF5FB454}"/>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477263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FC1FB-D498-9C25-B2EE-52A132869D4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F3E0C3-3033-D3F0-D670-B2962C2CE5E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E8C534-7ACB-BF60-6A52-953E96A483CA}"/>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5" name="Footer Placeholder 4">
            <a:extLst>
              <a:ext uri="{FF2B5EF4-FFF2-40B4-BE49-F238E27FC236}">
                <a16:creationId xmlns:a16="http://schemas.microsoft.com/office/drawing/2014/main" id="{78F4F0A3-60FD-0D0F-9824-A747944082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A516F8-391F-B0FA-86A0-E23213220EDB}"/>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401222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2AAAC-65A8-9CE0-6229-27457D1F64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260E6BE-FEFA-3668-E6C7-7075B34277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A830A38-50F4-E091-7ADA-BBD4E0DB7417}"/>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5" name="Footer Placeholder 4">
            <a:extLst>
              <a:ext uri="{FF2B5EF4-FFF2-40B4-BE49-F238E27FC236}">
                <a16:creationId xmlns:a16="http://schemas.microsoft.com/office/drawing/2014/main" id="{31C25216-FAD2-09B0-0914-682098E76C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5FABAD-6D63-FF1C-68E3-EB9C62D81BEB}"/>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2611935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6E580-A65A-99C9-C4EF-4BC7E6C4C3F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968AB49-9968-0C35-EB78-1B153D07A6E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2A28A79-BA2F-7EBD-89E0-4BB05240278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8BAE116-99DD-E9A2-1C00-E85C72E8769F}"/>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6" name="Footer Placeholder 5">
            <a:extLst>
              <a:ext uri="{FF2B5EF4-FFF2-40B4-BE49-F238E27FC236}">
                <a16:creationId xmlns:a16="http://schemas.microsoft.com/office/drawing/2014/main" id="{B3391850-D38E-E31B-E571-0A08F6728C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E59AE6-5C94-3114-61C3-4BF514A99886}"/>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3147270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2A405-24B5-8D8A-8CC1-966C8DF9D0D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8451C11-8198-F848-2EB9-9920DF9499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DE4909F-DF69-C937-F662-25797811DA0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AC7D675-C384-7D22-5825-7FBEA77C2A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2FA50ED-8CD9-DC60-FB83-12541189B20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0788939-65EA-E0AE-E2E7-F0A0577D52C0}"/>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8" name="Footer Placeholder 7">
            <a:extLst>
              <a:ext uri="{FF2B5EF4-FFF2-40B4-BE49-F238E27FC236}">
                <a16:creationId xmlns:a16="http://schemas.microsoft.com/office/drawing/2014/main" id="{02AEBDE5-8E7B-04FE-4DC9-2D3CC79344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31D3FD5-C97C-A2EB-7E46-D2D7D0456119}"/>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2235020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287DC-1CA7-C0E2-8FDC-EA006A038A2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BFF9E95-6DC5-B09B-4AF2-D5DEF7A1FDA7}"/>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4" name="Footer Placeholder 3">
            <a:extLst>
              <a:ext uri="{FF2B5EF4-FFF2-40B4-BE49-F238E27FC236}">
                <a16:creationId xmlns:a16="http://schemas.microsoft.com/office/drawing/2014/main" id="{64CA676D-D73C-4235-4518-FFD42A7D9F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96E2D0-074A-3143-533B-24CA93E8C981}"/>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882381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25A62E-235F-D900-869E-64E200F05AF3}"/>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3" name="Footer Placeholder 2">
            <a:extLst>
              <a:ext uri="{FF2B5EF4-FFF2-40B4-BE49-F238E27FC236}">
                <a16:creationId xmlns:a16="http://schemas.microsoft.com/office/drawing/2014/main" id="{356EBD9C-91C3-CE5E-38C7-354848071D1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086281E-1A41-D04D-A7AC-44D158347AEC}"/>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4221096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65B40-7799-EDF8-8953-3260CA88AD4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BE91BE8-AC2C-7B3F-2354-7CA3C4CBEC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D71F52F-E5FC-F508-5295-6E9AFB2630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A1621D3-9E5B-0A21-2525-CD9DEEC2B244}"/>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6" name="Footer Placeholder 5">
            <a:extLst>
              <a:ext uri="{FF2B5EF4-FFF2-40B4-BE49-F238E27FC236}">
                <a16:creationId xmlns:a16="http://schemas.microsoft.com/office/drawing/2014/main" id="{42C728AB-947B-271A-3F6F-383E8CA1AA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534AA9-674E-A5F1-1D37-09B68A68EC17}"/>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3087010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F9E60-8619-B5AB-72F9-64DC297D515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B8B8CF4-60D8-1482-BDDB-CE84C48C30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749B267-D2ED-7E25-AA12-80DCC853B5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8B3FA4-8F8B-A027-FA69-5A417938F761}"/>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6" name="Footer Placeholder 5">
            <a:extLst>
              <a:ext uri="{FF2B5EF4-FFF2-40B4-BE49-F238E27FC236}">
                <a16:creationId xmlns:a16="http://schemas.microsoft.com/office/drawing/2014/main" id="{5BF8F848-F1F7-9A15-A1A7-5D655FD936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1F67BE-B186-07BB-B29F-BE1F0D679583}"/>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290782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C0BD2-D6B3-207A-F222-A080087FC66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A3CD5DD-9CE1-CEBD-4F43-EAE62ADE505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1B2D04-8A5B-47C6-155A-0151DB2CE0E9}"/>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5" name="Footer Placeholder 4">
            <a:extLst>
              <a:ext uri="{FF2B5EF4-FFF2-40B4-BE49-F238E27FC236}">
                <a16:creationId xmlns:a16="http://schemas.microsoft.com/office/drawing/2014/main" id="{DF19E033-5FA0-F3F2-A1EF-538BA38D98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88C99E-7922-1794-84A6-48EDA035935F}"/>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318275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CFF02C-5A05-9608-7D0B-2ECD10E2F7A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65C1033-EC2E-93AF-3C94-971F41FB4CE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D667F1B-1EFE-B4C6-1D8E-2160DE44A51A}"/>
              </a:ext>
            </a:extLst>
          </p:cNvPr>
          <p:cNvSpPr>
            <a:spLocks noGrp="1"/>
          </p:cNvSpPr>
          <p:nvPr>
            <p:ph type="dt" sz="half" idx="10"/>
          </p:nvPr>
        </p:nvSpPr>
        <p:spPr/>
        <p:txBody>
          <a:bodyPr/>
          <a:lstStyle/>
          <a:p>
            <a:fld id="{39352012-2B72-454E-9636-496EAC01AFB1}" type="datetimeFigureOut">
              <a:rPr lang="en-US" smtClean="0"/>
              <a:t>4/13/23</a:t>
            </a:fld>
            <a:endParaRPr lang="en-US"/>
          </a:p>
        </p:txBody>
      </p:sp>
      <p:sp>
        <p:nvSpPr>
          <p:cNvPr id="5" name="Footer Placeholder 4">
            <a:extLst>
              <a:ext uri="{FF2B5EF4-FFF2-40B4-BE49-F238E27FC236}">
                <a16:creationId xmlns:a16="http://schemas.microsoft.com/office/drawing/2014/main" id="{206B1736-9653-5C0D-E85C-5CFD043AF9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4B76B6-74BF-A55D-8A1E-A5B09F7AB310}"/>
              </a:ext>
            </a:extLst>
          </p:cNvPr>
          <p:cNvSpPr>
            <a:spLocks noGrp="1"/>
          </p:cNvSpPr>
          <p:nvPr>
            <p:ph type="sldNum" sz="quarter" idx="12"/>
          </p:nvPr>
        </p:nvSpPr>
        <p:spPr/>
        <p:txBody>
          <a:bodyPr/>
          <a:lstStyle/>
          <a:p>
            <a:fld id="{78777158-FE9A-3545-A141-F00258879D78}" type="slidenum">
              <a:rPr lang="en-US" smtClean="0"/>
              <a:t>‹#›</a:t>
            </a:fld>
            <a:endParaRPr lang="en-US"/>
          </a:p>
        </p:txBody>
      </p:sp>
    </p:spTree>
    <p:extLst>
      <p:ext uri="{BB962C8B-B14F-4D97-AF65-F5344CB8AC3E}">
        <p14:creationId xmlns:p14="http://schemas.microsoft.com/office/powerpoint/2010/main" val="1477143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88A056-6E22-46DE-8B4B-512543403D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1DB517F-BDEC-4088-A65A-515A8D8553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604D897-528B-7C2F-8AD6-E06DE17250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352012-2B72-454E-9636-496EAC01AFB1}" type="datetimeFigureOut">
              <a:rPr lang="en-US" smtClean="0"/>
              <a:t>4/13/23</a:t>
            </a:fld>
            <a:endParaRPr lang="en-US"/>
          </a:p>
        </p:txBody>
      </p:sp>
      <p:sp>
        <p:nvSpPr>
          <p:cNvPr id="5" name="Footer Placeholder 4">
            <a:extLst>
              <a:ext uri="{FF2B5EF4-FFF2-40B4-BE49-F238E27FC236}">
                <a16:creationId xmlns:a16="http://schemas.microsoft.com/office/drawing/2014/main" id="{94126338-073F-ACBD-4532-65919D1BB8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A3EE293-155B-69CD-C122-7C4F3FF63E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777158-FE9A-3545-A141-F00258879D78}" type="slidenum">
              <a:rPr lang="en-US" smtClean="0"/>
              <a:t>‹#›</a:t>
            </a:fld>
            <a:endParaRPr lang="en-US"/>
          </a:p>
        </p:txBody>
      </p:sp>
    </p:spTree>
    <p:extLst>
      <p:ext uri="{BB962C8B-B14F-4D97-AF65-F5344CB8AC3E}">
        <p14:creationId xmlns:p14="http://schemas.microsoft.com/office/powerpoint/2010/main" val="11614674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E297E-D244-543A-B236-7B93E146EE58}"/>
              </a:ext>
            </a:extLst>
          </p:cNvPr>
          <p:cNvSpPr>
            <a:spLocks noGrp="1"/>
          </p:cNvSpPr>
          <p:nvPr>
            <p:ph type="ctrTitle"/>
          </p:nvPr>
        </p:nvSpPr>
        <p:spPr/>
        <p:txBody>
          <a:bodyPr/>
          <a:lstStyle/>
          <a:p>
            <a:r>
              <a:rPr lang="en-AU" b="0" i="0" dirty="0">
                <a:solidFill>
                  <a:srgbClr val="561209"/>
                </a:solidFill>
                <a:effectLst/>
                <a:latin typeface="Arial" panose="020B0604020202020204" pitchFamily="34" charset="0"/>
              </a:rPr>
              <a:t>BSBWHS412</a:t>
            </a:r>
            <a:br>
              <a:rPr lang="en-AU" b="0" i="0" dirty="0">
                <a:solidFill>
                  <a:srgbClr val="561209"/>
                </a:solidFill>
                <a:effectLst/>
                <a:latin typeface="Arial" panose="020B0604020202020204" pitchFamily="34" charset="0"/>
              </a:rPr>
            </a:br>
            <a:r>
              <a:rPr lang="en-AU" b="0" i="0" dirty="0">
                <a:solidFill>
                  <a:srgbClr val="561209"/>
                </a:solidFill>
                <a:effectLst/>
                <a:latin typeface="Arial" panose="020B0604020202020204" pitchFamily="34" charset="0"/>
              </a:rPr>
              <a:t>PRAC ASSIGNMENT</a:t>
            </a:r>
            <a:endParaRPr lang="en-US" dirty="0"/>
          </a:p>
        </p:txBody>
      </p:sp>
      <p:sp>
        <p:nvSpPr>
          <p:cNvPr id="3" name="Subtitle 2">
            <a:extLst>
              <a:ext uri="{FF2B5EF4-FFF2-40B4-BE49-F238E27FC236}">
                <a16:creationId xmlns:a16="http://schemas.microsoft.com/office/drawing/2014/main" id="{3F6225C0-F27B-347E-F25F-46ACA87D19C0}"/>
              </a:ext>
            </a:extLst>
          </p:cNvPr>
          <p:cNvSpPr>
            <a:spLocks noGrp="1"/>
          </p:cNvSpPr>
          <p:nvPr>
            <p:ph type="subTitle" idx="1"/>
          </p:nvPr>
        </p:nvSpPr>
        <p:spPr/>
        <p:txBody>
          <a:bodyPr/>
          <a:lstStyle/>
          <a:p>
            <a:r>
              <a:rPr lang="en-US" dirty="0"/>
              <a:t>Happy state high school workplace health and safety policy and perfect painters workplace health and safety policy</a:t>
            </a:r>
          </a:p>
        </p:txBody>
      </p:sp>
    </p:spTree>
    <p:extLst>
      <p:ext uri="{BB962C8B-B14F-4D97-AF65-F5344CB8AC3E}">
        <p14:creationId xmlns:p14="http://schemas.microsoft.com/office/powerpoint/2010/main" val="1421052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59DA5-074C-C380-8F75-60D74A27F01D}"/>
              </a:ext>
            </a:extLst>
          </p:cNvPr>
          <p:cNvSpPr>
            <a:spLocks noGrp="1"/>
          </p:cNvSpPr>
          <p:nvPr>
            <p:ph type="title"/>
          </p:nvPr>
        </p:nvSpPr>
        <p:spPr/>
        <p:txBody>
          <a:bodyPr/>
          <a:lstStyle/>
          <a:p>
            <a:r>
              <a:rPr lang="en-US" dirty="0"/>
              <a:t>Happy state high school </a:t>
            </a:r>
            <a:r>
              <a:rPr lang="en-US" dirty="0" err="1"/>
              <a:t>whs</a:t>
            </a:r>
            <a:r>
              <a:rPr lang="en-US" dirty="0"/>
              <a:t> policy report.</a:t>
            </a:r>
          </a:p>
        </p:txBody>
      </p:sp>
      <p:sp>
        <p:nvSpPr>
          <p:cNvPr id="3" name="Content Placeholder 2">
            <a:extLst>
              <a:ext uri="{FF2B5EF4-FFF2-40B4-BE49-F238E27FC236}">
                <a16:creationId xmlns:a16="http://schemas.microsoft.com/office/drawing/2014/main" id="{B01D9104-28B3-B033-8A1A-FF2E436D57A3}"/>
              </a:ext>
            </a:extLst>
          </p:cNvPr>
          <p:cNvSpPr>
            <a:spLocks noGrp="1"/>
          </p:cNvSpPr>
          <p:nvPr>
            <p:ph idx="1"/>
          </p:nvPr>
        </p:nvSpPr>
        <p:spPr/>
        <p:txBody>
          <a:bodyPr>
            <a:normAutofit fontScale="77500" lnSpcReduction="20000"/>
          </a:bodyPr>
          <a:lstStyle/>
          <a:p>
            <a:pPr algn="l"/>
            <a:r>
              <a:rPr lang="en-AU"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Employer’s Duties:-</a:t>
            </a: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DUTY TO ENSURE HEALTH AND SAFETY AT WORK OF ALL EMPLOYEES</a:t>
            </a: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Including: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Provide and maintain safe plant and systems of work (s.35)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Healthy and safe plant and substances (s.30(1)b)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Workplace in safe conditions (s.28(1))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Healthy and safe facilities for employees (s.28(1))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Information, training and supervision to employees (s.9(2)(e))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Personal protective equipment (s.36(b))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Ensure health and safety of non-employees and members of the public (s.30(1)b)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Duty of self-employed persons (s.29)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Duty of person “in control” of workplace (s.30)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Duty of owner of specified plant (lifts, etc.) (s.35)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Record injuries, illness and dangerous occurrences (e.g. explosions) for inspection by inspector on request (s.188(2)b)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pPr marL="342900" lvl="0" indent="-342900" algn="l">
              <a:buFont typeface="Symbol" pitchFamily="2" charset="2"/>
              <a:buChar char=""/>
            </a:pPr>
            <a:r>
              <a:rPr lang="en-A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Notify Director of serious bodily injuries, illness and dangerous occurrences within 3 days (s.188(2)b) </a:t>
            </a:r>
            <a:endParaRPr lang="en-AU" sz="1800" dirty="0">
              <a:effectLst/>
              <a:latin typeface="Arial Narrow" panose="020B0604020202020204" pitchFamily="34" charset="0"/>
              <a:ea typeface="Times New Roman" panose="02020603050405020304" pitchFamily="18" charset="0"/>
              <a:cs typeface="Arial" panose="020B0604020202020204" pitchFamily="34" charset="0"/>
            </a:endParaRPr>
          </a:p>
          <a:p>
            <a:endParaRPr lang="en-AU" dirty="0"/>
          </a:p>
          <a:p>
            <a:endParaRPr lang="en-US" dirty="0"/>
          </a:p>
        </p:txBody>
      </p:sp>
    </p:spTree>
    <p:extLst>
      <p:ext uri="{BB962C8B-B14F-4D97-AF65-F5344CB8AC3E}">
        <p14:creationId xmlns:p14="http://schemas.microsoft.com/office/powerpoint/2010/main" val="505844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35411-DB7B-3C81-9F53-5B11A6EDBFCD}"/>
              </a:ext>
            </a:extLst>
          </p:cNvPr>
          <p:cNvSpPr>
            <a:spLocks noGrp="1"/>
          </p:cNvSpPr>
          <p:nvPr>
            <p:ph type="title"/>
          </p:nvPr>
        </p:nvSpPr>
        <p:spPr/>
        <p:txBody>
          <a:bodyPr/>
          <a:lstStyle/>
          <a:p>
            <a:r>
              <a:rPr lang="en-US" dirty="0"/>
              <a:t>Breaches of safety</a:t>
            </a:r>
          </a:p>
        </p:txBody>
      </p:sp>
      <p:sp>
        <p:nvSpPr>
          <p:cNvPr id="3" name="Content Placeholder 2">
            <a:extLst>
              <a:ext uri="{FF2B5EF4-FFF2-40B4-BE49-F238E27FC236}">
                <a16:creationId xmlns:a16="http://schemas.microsoft.com/office/drawing/2014/main" id="{3147D330-9843-B136-9765-D900997D1841}"/>
              </a:ext>
            </a:extLst>
          </p:cNvPr>
          <p:cNvSpPr>
            <a:spLocks noGrp="1"/>
          </p:cNvSpPr>
          <p:nvPr>
            <p:ph idx="1"/>
          </p:nvPr>
        </p:nvSpPr>
        <p:spPr/>
        <p:txBody>
          <a:bodyPr/>
          <a:lstStyle/>
          <a:p>
            <a:pPr algn="l"/>
            <a:r>
              <a:rPr lang="en-AU"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STEP FOUR (Repeated Serious Breaches)</a:t>
            </a:r>
            <a:r>
              <a:rPr lang="en-AU" sz="1800" dirty="0">
                <a:solidFill>
                  <a:srgbClr val="000000"/>
                </a:solidFill>
                <a:effectLst/>
                <a:latin typeface="Arial Narrow"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Preamble: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fourth step in the procedure for implementing the enforcement of WHS in the school matches the industrial model of the dismissal or redeployment step. It reflects the seriousness of the events to date. If possible it also allows for the student to return in the future when they have demonstrated a change in behaviour.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Stage One:</a:t>
            </a: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 student is referred to the Head of Department for a breach of safety after having received written warning. </a:t>
            </a:r>
            <a:endParaRPr lang="en-AU" sz="1800" dirty="0">
              <a:effectLst/>
              <a:latin typeface="Arial Narrow" panose="020B06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52308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B4620-F7F5-9E59-1D31-A01C695413FF}"/>
              </a:ext>
            </a:extLst>
          </p:cNvPr>
          <p:cNvSpPr>
            <a:spLocks noGrp="1"/>
          </p:cNvSpPr>
          <p:nvPr>
            <p:ph type="title"/>
          </p:nvPr>
        </p:nvSpPr>
        <p:spPr/>
        <p:txBody>
          <a:bodyPr/>
          <a:lstStyle/>
          <a:p>
            <a:r>
              <a:rPr lang="en-US" dirty="0"/>
              <a:t>Safety breaches</a:t>
            </a:r>
          </a:p>
        </p:txBody>
      </p:sp>
      <p:graphicFrame>
        <p:nvGraphicFramePr>
          <p:cNvPr id="4" name="Content Placeholder 3">
            <a:extLst>
              <a:ext uri="{FF2B5EF4-FFF2-40B4-BE49-F238E27FC236}">
                <a16:creationId xmlns:a16="http://schemas.microsoft.com/office/drawing/2014/main" id="{808D218E-2853-2A7D-AC50-9457A51C599E}"/>
              </a:ext>
            </a:extLst>
          </p:cNvPr>
          <p:cNvGraphicFramePr>
            <a:graphicFrameLocks noGrp="1"/>
          </p:cNvGraphicFramePr>
          <p:nvPr>
            <p:ph idx="1"/>
            <p:extLst>
              <p:ext uri="{D42A27DB-BD31-4B8C-83A1-F6EECF244321}">
                <p14:modId xmlns:p14="http://schemas.microsoft.com/office/powerpoint/2010/main" val="4101674972"/>
              </p:ext>
            </p:extLst>
          </p:nvPr>
        </p:nvGraphicFramePr>
        <p:xfrm>
          <a:off x="2224087" y="1828799"/>
          <a:ext cx="7743825" cy="3957637"/>
        </p:xfrm>
        <a:graphic>
          <a:graphicData uri="http://schemas.openxmlformats.org/drawingml/2006/table">
            <a:tbl>
              <a:tblPr firstRow="1" firstCol="1" bandRow="1">
                <a:tableStyleId>{5C22544A-7EE6-4342-B048-85BDC9FD1C3A}</a:tableStyleId>
              </a:tblPr>
              <a:tblGrid>
                <a:gridCol w="965509">
                  <a:extLst>
                    <a:ext uri="{9D8B030D-6E8A-4147-A177-3AD203B41FA5}">
                      <a16:colId xmlns:a16="http://schemas.microsoft.com/office/drawing/2014/main" val="2851788702"/>
                    </a:ext>
                  </a:extLst>
                </a:gridCol>
                <a:gridCol w="6778316">
                  <a:extLst>
                    <a:ext uri="{9D8B030D-6E8A-4147-A177-3AD203B41FA5}">
                      <a16:colId xmlns:a16="http://schemas.microsoft.com/office/drawing/2014/main" val="3843628031"/>
                    </a:ext>
                  </a:extLst>
                </a:gridCol>
              </a:tblGrid>
              <a:tr h="879475">
                <a:tc>
                  <a:txBody>
                    <a:bodyPr/>
                    <a:lstStyle/>
                    <a:p>
                      <a:pPr algn="l"/>
                      <a:r>
                        <a:rPr lang="en-AU" sz="1200">
                          <a:effectLst/>
                        </a:rPr>
                        <a:t>The HOD</a:t>
                      </a:r>
                      <a:endParaRPr lang="en-AU" sz="1200">
                        <a:effectLst/>
                        <a:latin typeface="Arial Narrow"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lvl="0" indent="-342900" algn="l">
                        <a:buFont typeface="+mj-lt"/>
                        <a:buAutoNum type="arabicParenR"/>
                      </a:pPr>
                      <a:r>
                        <a:rPr lang="en-AU" sz="1200">
                          <a:effectLst/>
                        </a:rPr>
                        <a:t>Verifies the incident/s and records details </a:t>
                      </a:r>
                    </a:p>
                    <a:p>
                      <a:pPr marL="342900" lvl="0" indent="-342900" algn="l">
                        <a:buFont typeface="+mj-lt"/>
                        <a:buAutoNum type="arabicParenR"/>
                      </a:pPr>
                      <a:r>
                        <a:rPr lang="en-AU" sz="1200">
                          <a:effectLst/>
                        </a:rPr>
                        <a:t>Sends home letter to parents and phones them </a:t>
                      </a:r>
                    </a:p>
                    <a:p>
                      <a:pPr marL="342900" lvl="0" indent="-342900" algn="l">
                        <a:buFont typeface="+mj-lt"/>
                        <a:buAutoNum type="arabicParenR"/>
                      </a:pPr>
                      <a:r>
                        <a:rPr lang="en-AU" sz="1200">
                          <a:effectLst/>
                        </a:rPr>
                        <a:t>Forwards a copy of letter to WHSO and Deputy Principal (DP)</a:t>
                      </a:r>
                    </a:p>
                    <a:p>
                      <a:pPr marL="342900" lvl="0" indent="-342900" algn="l">
                        <a:buFont typeface="+mj-lt"/>
                        <a:buAutoNum type="arabicParenR"/>
                      </a:pPr>
                      <a:r>
                        <a:rPr lang="en-AU" sz="1200">
                          <a:effectLst/>
                        </a:rPr>
                        <a:t>Organizes supervision of student until Principal advises otherwise.</a:t>
                      </a:r>
                      <a:endParaRPr lang="en-AU" sz="1200">
                        <a:effectLst/>
                        <a:latin typeface="Arial Narrow"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18902541"/>
                  </a:ext>
                </a:extLst>
              </a:tr>
              <a:tr h="3078162">
                <a:tc>
                  <a:txBody>
                    <a:bodyPr/>
                    <a:lstStyle/>
                    <a:p>
                      <a:pPr algn="l"/>
                      <a:r>
                        <a:rPr lang="en-AU" sz="1200">
                          <a:effectLst/>
                        </a:rPr>
                        <a:t>The DP</a:t>
                      </a:r>
                      <a:endParaRPr lang="en-AU" sz="1200">
                        <a:effectLst/>
                        <a:latin typeface="Arial Narrow"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lvl="0" indent="-342900" algn="l">
                        <a:buFont typeface="+mj-lt"/>
                        <a:buAutoNum type="arabicParenR"/>
                      </a:pPr>
                      <a:r>
                        <a:rPr lang="en-AU" sz="1200" dirty="0">
                          <a:effectLst/>
                        </a:rPr>
                        <a:t>May request a meeting of OHSC to review events and make recommendations to the Principal. </a:t>
                      </a:r>
                    </a:p>
                    <a:p>
                      <a:pPr marL="342900" lvl="0" indent="-342900" algn="l">
                        <a:buFont typeface="+mj-lt"/>
                        <a:buAutoNum type="arabicParenR"/>
                      </a:pPr>
                      <a:r>
                        <a:rPr lang="en-AU" sz="1200" dirty="0">
                          <a:effectLst/>
                        </a:rPr>
                        <a:t>May ask the student or the parent to make a submission. </a:t>
                      </a:r>
                    </a:p>
                    <a:p>
                      <a:pPr marL="342900" lvl="0" indent="-342900" algn="l">
                        <a:buFont typeface="+mj-lt"/>
                        <a:buAutoNum type="arabicParenR"/>
                      </a:pPr>
                      <a:r>
                        <a:rPr lang="en-AU" sz="1200" dirty="0">
                          <a:effectLst/>
                        </a:rPr>
                        <a:t>Arranges meeting with parents, student and HOD </a:t>
                      </a:r>
                    </a:p>
                    <a:p>
                      <a:pPr marL="342900" lvl="0" indent="-342900" algn="l">
                        <a:buFont typeface="+mj-lt"/>
                        <a:buAutoNum type="arabicParenR"/>
                      </a:pPr>
                      <a:r>
                        <a:rPr lang="en-AU" sz="1200" dirty="0">
                          <a:effectLst/>
                        </a:rPr>
                        <a:t>Checks documentation of safety offences provided by HOD </a:t>
                      </a:r>
                    </a:p>
                    <a:p>
                      <a:pPr marL="342900" lvl="0" indent="-342900" algn="l">
                        <a:buFont typeface="+mj-lt"/>
                        <a:buAutoNum type="arabicParenR"/>
                      </a:pPr>
                      <a:r>
                        <a:rPr lang="en-AU" sz="1200" dirty="0">
                          <a:effectLst/>
                        </a:rPr>
                        <a:t>Considers seriousness of events and breadth of offences. </a:t>
                      </a:r>
                    </a:p>
                    <a:p>
                      <a:pPr marL="342900" lvl="0" indent="-342900" algn="l">
                        <a:buFont typeface="+mj-lt"/>
                        <a:buAutoNum type="arabicParenR"/>
                      </a:pPr>
                      <a:r>
                        <a:rPr lang="en-AU" sz="1200" dirty="0">
                          <a:effectLst/>
                        </a:rPr>
                        <a:t>Make recommendation to the Principal on: </a:t>
                      </a:r>
                    </a:p>
                    <a:p>
                      <a:pPr marL="742950" lvl="1" indent="-285750" algn="l">
                        <a:buFont typeface="+mj-lt"/>
                        <a:buAutoNum type="alphaLcPeriod"/>
                      </a:pPr>
                      <a:r>
                        <a:rPr lang="en-AU" sz="1200" dirty="0">
                          <a:effectLst/>
                        </a:rPr>
                        <a:t>Length of time out of practical area (e.g. rest of semester, rest of year, one year) </a:t>
                      </a:r>
                    </a:p>
                    <a:p>
                      <a:pPr marL="742950" lvl="1" indent="-285750" algn="l">
                        <a:buFont typeface="+mj-lt"/>
                        <a:buAutoNum type="alphaLcPeriod"/>
                      </a:pPr>
                      <a:r>
                        <a:rPr lang="en-AU" sz="1200" dirty="0">
                          <a:effectLst/>
                        </a:rPr>
                        <a:t>Whether the student should be withdrawn from other subjects. </a:t>
                      </a:r>
                    </a:p>
                    <a:p>
                      <a:pPr marL="742950" lvl="1" indent="-285750" algn="l">
                        <a:buFont typeface="+mj-lt"/>
                        <a:buAutoNum type="alphaLcPeriod"/>
                      </a:pPr>
                      <a:r>
                        <a:rPr lang="en-AU" sz="1200" dirty="0">
                          <a:effectLst/>
                        </a:rPr>
                        <a:t>Any other conditions for return to normal class and </a:t>
                      </a:r>
                    </a:p>
                    <a:p>
                      <a:pPr marL="742950" lvl="1" indent="-285750" algn="l">
                        <a:buFont typeface="+mj-lt"/>
                        <a:buAutoNum type="alphaLcPeriod"/>
                      </a:pPr>
                      <a:r>
                        <a:rPr lang="en-AU" sz="1200" dirty="0">
                          <a:effectLst/>
                        </a:rPr>
                        <a:t>The approximate date for a review meeting. </a:t>
                      </a:r>
                    </a:p>
                    <a:p>
                      <a:pPr marL="342900" lvl="0" indent="-342900" algn="l">
                        <a:buFont typeface="+mj-lt"/>
                        <a:buAutoNum type="arabicParenR"/>
                      </a:pPr>
                      <a:r>
                        <a:rPr lang="en-AU" sz="1200" dirty="0">
                          <a:effectLst/>
                        </a:rPr>
                        <a:t>Send a brief summary of the reasons for the recommendations with them to the Principal.</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64356235"/>
                  </a:ext>
                </a:extLst>
              </a:tr>
            </a:tbl>
          </a:graphicData>
        </a:graphic>
      </p:graphicFrame>
    </p:spTree>
    <p:extLst>
      <p:ext uri="{BB962C8B-B14F-4D97-AF65-F5344CB8AC3E}">
        <p14:creationId xmlns:p14="http://schemas.microsoft.com/office/powerpoint/2010/main" val="98582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F592A-C6A1-1373-1A80-194E5B2EA0CE}"/>
              </a:ext>
            </a:extLst>
          </p:cNvPr>
          <p:cNvSpPr>
            <a:spLocks noGrp="1"/>
          </p:cNvSpPr>
          <p:nvPr>
            <p:ph type="title"/>
          </p:nvPr>
        </p:nvSpPr>
        <p:spPr/>
        <p:txBody>
          <a:bodyPr/>
          <a:lstStyle/>
          <a:p>
            <a:r>
              <a:rPr lang="en-US" dirty="0"/>
              <a:t>Safety breaches</a:t>
            </a:r>
          </a:p>
        </p:txBody>
      </p:sp>
      <p:sp>
        <p:nvSpPr>
          <p:cNvPr id="3" name="Content Placeholder 2">
            <a:extLst>
              <a:ext uri="{FF2B5EF4-FFF2-40B4-BE49-F238E27FC236}">
                <a16:creationId xmlns:a16="http://schemas.microsoft.com/office/drawing/2014/main" id="{3510AB5E-10CC-9D5B-0B13-838DC64733D9}"/>
              </a:ext>
            </a:extLst>
          </p:cNvPr>
          <p:cNvSpPr>
            <a:spLocks noGrp="1"/>
          </p:cNvSpPr>
          <p:nvPr>
            <p:ph idx="1"/>
          </p:nvPr>
        </p:nvSpPr>
        <p:spPr/>
        <p:txBody>
          <a:bodyPr>
            <a:normAutofit lnSpcReduction="10000"/>
          </a:bodyPr>
          <a:lstStyle/>
          <a:p>
            <a:pPr algn="l"/>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HOD The DP and HOD following the meeting with student, parent and HOD sets the parameters to be used for determining whether a return to practical area/s is warranted (e.g. report from teachers on behaviour in other classes, report on behaviours in playground, report on behaviour in other practical areas).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0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Stage Two:</a:t>
            </a: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Restrictions on the Student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mj-lt"/>
              <a:buAutoNum type="arabicParen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Action under the Responsible Behaviour Policy may be taken separately.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mj-lt"/>
              <a:buAutoNum type="arabicParen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Until the student meets the criteria for the return to practical area no subject changes will be allowed.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mj-lt"/>
              <a:buAutoNum type="arabicParen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behaviour during withdrawal period should be considered by the HOD or DP as per Responsible Behaviour Policy.</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0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algn="l"/>
            <a:r>
              <a:rPr lang="en-AU" sz="1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OTHER IMPORTANT DOCUMENTS</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itchFamily="2" charset="2"/>
              <a:buChar cha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Act and Regulations (Workplace health and Safety Act 1995)</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itchFamily="2" charset="2"/>
              <a:buChar cha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Codes of Practice (Now in Regulation [Miscellaneous] part 8) Some revised as Industrial Codes of Practice or Advisory Standards.</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742950" lvl="1" indent="-285750" algn="l">
              <a:buFont typeface="Courier New" panose="02070309020205020404" pitchFamily="49" charset="0"/>
              <a:buChar char="o"/>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Manual Handling</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742950" lvl="1" indent="-285750" algn="l">
              <a:buFont typeface="Courier New" panose="02070309020205020404" pitchFamily="49" charset="0"/>
              <a:buChar char="o"/>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Hazardous substances (Now in Regulations parts 9 &amp; 13 and Regulation [Miscellaneous] part 17)</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742950" lvl="1" indent="-285750" algn="l">
              <a:buFont typeface="Courier New" panose="02070309020205020404" pitchFamily="49" charset="0"/>
              <a:buChar char="o"/>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First Aid in the Workplace</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742950" lvl="1" indent="-285750" algn="l">
              <a:buFont typeface="Courier New" panose="02070309020205020404" pitchFamily="49" charset="0"/>
              <a:buChar char="o"/>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Use and Selection of Personal Protective Equipment</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itchFamily="2" charset="2"/>
              <a:buChar cha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Electrical Safety Act 2002</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itchFamily="2" charset="2"/>
              <a:buChar char=""/>
            </a:pP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Dangerous Goods Management Act 2001 </a:t>
            </a:r>
            <a:endParaRPr lang="en-AU" sz="1200" dirty="0">
              <a:effectLst/>
              <a:latin typeface="Arial Narrow" panose="020B0604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70240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4010D-CFBB-AFFE-72AA-65B78B38B55C}"/>
              </a:ext>
            </a:extLst>
          </p:cNvPr>
          <p:cNvSpPr>
            <a:spLocks noGrp="1"/>
          </p:cNvSpPr>
          <p:nvPr>
            <p:ph type="title"/>
          </p:nvPr>
        </p:nvSpPr>
        <p:spPr/>
        <p:txBody>
          <a:bodyPr/>
          <a:lstStyle/>
          <a:p>
            <a:r>
              <a:rPr lang="en-US" dirty="0"/>
              <a:t>Updated process</a:t>
            </a:r>
          </a:p>
        </p:txBody>
      </p:sp>
      <p:sp>
        <p:nvSpPr>
          <p:cNvPr id="3" name="Content Placeholder 2">
            <a:extLst>
              <a:ext uri="{FF2B5EF4-FFF2-40B4-BE49-F238E27FC236}">
                <a16:creationId xmlns:a16="http://schemas.microsoft.com/office/drawing/2014/main" id="{17AEA6F4-BB36-A344-A3F3-CC99DE4B195B}"/>
              </a:ext>
            </a:extLst>
          </p:cNvPr>
          <p:cNvSpPr>
            <a:spLocks noGrp="1"/>
          </p:cNvSpPr>
          <p:nvPr>
            <p:ph idx="1"/>
          </p:nvPr>
        </p:nvSpPr>
        <p:spPr/>
        <p:txBody>
          <a:bodyPr/>
          <a:lstStyle/>
          <a:p>
            <a:r>
              <a:rPr lang="en-US" sz="2000" dirty="0"/>
              <a:t>Currently the induction process for students does not require them to sign on to any legal documentation, Meaning there is no record of their safety training leaving the PCBU liable to legal action if an in injury was to occur.</a:t>
            </a:r>
          </a:p>
          <a:p>
            <a:r>
              <a:rPr lang="en-US" sz="2000" dirty="0"/>
              <a:t>To solve this issue, All student and visitor inductions should be filed and kept track of by the </a:t>
            </a:r>
            <a:r>
              <a:rPr lang="en-US" sz="2000" dirty="0" err="1"/>
              <a:t>pcbu</a:t>
            </a:r>
            <a:r>
              <a:rPr lang="en-US" sz="2000" dirty="0"/>
              <a:t> in future</a:t>
            </a:r>
            <a:r>
              <a:rPr lang="en-US" dirty="0"/>
              <a:t>.</a:t>
            </a:r>
          </a:p>
          <a:p>
            <a:endParaRPr lang="en-US" dirty="0"/>
          </a:p>
        </p:txBody>
      </p:sp>
    </p:spTree>
    <p:extLst>
      <p:ext uri="{BB962C8B-B14F-4D97-AF65-F5344CB8AC3E}">
        <p14:creationId xmlns:p14="http://schemas.microsoft.com/office/powerpoint/2010/main" val="408779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9945C-DB2A-8C6B-2283-3FCE6D4DABEB}"/>
              </a:ext>
            </a:extLst>
          </p:cNvPr>
          <p:cNvSpPr>
            <a:spLocks noGrp="1"/>
          </p:cNvSpPr>
          <p:nvPr>
            <p:ph type="title"/>
          </p:nvPr>
        </p:nvSpPr>
        <p:spPr/>
        <p:txBody>
          <a:bodyPr>
            <a:normAutofit/>
          </a:bodyPr>
          <a:lstStyle/>
          <a:p>
            <a:r>
              <a:rPr lang="en-US" sz="2800" dirty="0"/>
              <a:t>Recommendations for updating processes and systems with compliance.</a:t>
            </a:r>
          </a:p>
        </p:txBody>
      </p:sp>
      <p:sp>
        <p:nvSpPr>
          <p:cNvPr id="3" name="Content Placeholder 2">
            <a:extLst>
              <a:ext uri="{FF2B5EF4-FFF2-40B4-BE49-F238E27FC236}">
                <a16:creationId xmlns:a16="http://schemas.microsoft.com/office/drawing/2014/main" id="{31330102-582F-00D0-FF91-0B940125EB54}"/>
              </a:ext>
            </a:extLst>
          </p:cNvPr>
          <p:cNvSpPr>
            <a:spLocks noGrp="1"/>
          </p:cNvSpPr>
          <p:nvPr>
            <p:ph idx="1"/>
          </p:nvPr>
        </p:nvSpPr>
        <p:spPr/>
        <p:txBody>
          <a:bodyPr/>
          <a:lstStyle/>
          <a:p>
            <a:r>
              <a:rPr lang="en-US" sz="2800" dirty="0"/>
              <a:t>Currently the induction process for students does not require them to sign on to any legal documentation, Meaning there is no record of their safety training leaving the PCBU liable to legal action if an in injury was to occur.</a:t>
            </a:r>
          </a:p>
          <a:p>
            <a:r>
              <a:rPr lang="en-US" sz="2800" dirty="0"/>
              <a:t>To solve this issue, All student and visitor inductions should be filed and kept track of by the </a:t>
            </a:r>
            <a:r>
              <a:rPr lang="en-US" sz="2800" dirty="0" err="1"/>
              <a:t>pcbu</a:t>
            </a:r>
            <a:r>
              <a:rPr lang="en-US" sz="2800" dirty="0"/>
              <a:t> in future</a:t>
            </a:r>
            <a:r>
              <a:rPr lang="en-US" dirty="0"/>
              <a:t>.</a:t>
            </a:r>
          </a:p>
          <a:p>
            <a:endParaRPr lang="en-US" dirty="0"/>
          </a:p>
          <a:p>
            <a:r>
              <a:rPr lang="en-US" dirty="0"/>
              <a:t>My recommendation for updating this processes would be to immediately get inductees to sign in with an </a:t>
            </a:r>
            <a:r>
              <a:rPr lang="en-US" dirty="0" err="1"/>
              <a:t>ipad</a:t>
            </a:r>
            <a:r>
              <a:rPr lang="en-US" dirty="0"/>
              <a:t> or similar technological device.</a:t>
            </a:r>
          </a:p>
        </p:txBody>
      </p:sp>
    </p:spTree>
    <p:extLst>
      <p:ext uri="{BB962C8B-B14F-4D97-AF65-F5344CB8AC3E}">
        <p14:creationId xmlns:p14="http://schemas.microsoft.com/office/powerpoint/2010/main" val="3608912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E392-F833-0C87-2BF8-F4F9E49D5078}"/>
              </a:ext>
            </a:extLst>
          </p:cNvPr>
          <p:cNvSpPr>
            <a:spLocks noGrp="1"/>
          </p:cNvSpPr>
          <p:nvPr>
            <p:ph type="title"/>
          </p:nvPr>
        </p:nvSpPr>
        <p:spPr/>
        <p:txBody>
          <a:bodyPr/>
          <a:lstStyle/>
          <a:p>
            <a:r>
              <a:rPr lang="en-US" dirty="0"/>
              <a:t>Checklist </a:t>
            </a:r>
          </a:p>
        </p:txBody>
      </p:sp>
      <p:pic>
        <p:nvPicPr>
          <p:cNvPr id="9" name="Content Placeholder 8" descr="Table&#10;&#10;Description automatically generated">
            <a:extLst>
              <a:ext uri="{FF2B5EF4-FFF2-40B4-BE49-F238E27FC236}">
                <a16:creationId xmlns:a16="http://schemas.microsoft.com/office/drawing/2014/main" id="{CFFCC739-809F-9821-DC22-8C7E6A145754}"/>
              </a:ext>
            </a:extLst>
          </p:cNvPr>
          <p:cNvPicPr>
            <a:picLocks noGrp="1" noChangeAspect="1"/>
          </p:cNvPicPr>
          <p:nvPr>
            <p:ph idx="1"/>
          </p:nvPr>
        </p:nvPicPr>
        <p:blipFill>
          <a:blip r:embed="rId2"/>
          <a:stretch>
            <a:fillRect/>
          </a:stretch>
        </p:blipFill>
        <p:spPr>
          <a:xfrm>
            <a:off x="3196705" y="1825625"/>
            <a:ext cx="5798589" cy="4351338"/>
          </a:xfrm>
        </p:spPr>
      </p:pic>
    </p:spTree>
    <p:extLst>
      <p:ext uri="{BB962C8B-B14F-4D97-AF65-F5344CB8AC3E}">
        <p14:creationId xmlns:p14="http://schemas.microsoft.com/office/powerpoint/2010/main" val="3812613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0BB17-BF81-1602-913B-129E236956D8}"/>
              </a:ext>
            </a:extLst>
          </p:cNvPr>
          <p:cNvSpPr>
            <a:spLocks noGrp="1"/>
          </p:cNvSpPr>
          <p:nvPr>
            <p:ph type="title"/>
          </p:nvPr>
        </p:nvSpPr>
        <p:spPr/>
        <p:txBody>
          <a:bodyPr/>
          <a:lstStyle/>
          <a:p>
            <a:r>
              <a:rPr lang="en-US" dirty="0"/>
              <a:t>checklist</a:t>
            </a:r>
          </a:p>
        </p:txBody>
      </p:sp>
      <p:pic>
        <p:nvPicPr>
          <p:cNvPr id="5" name="Content Placeholder 4" descr="Table&#10;&#10;Description automatically generated">
            <a:extLst>
              <a:ext uri="{FF2B5EF4-FFF2-40B4-BE49-F238E27FC236}">
                <a16:creationId xmlns:a16="http://schemas.microsoft.com/office/drawing/2014/main" id="{4B5699CB-6263-B39B-BF65-904F45100ED6}"/>
              </a:ext>
            </a:extLst>
          </p:cNvPr>
          <p:cNvPicPr>
            <a:picLocks noGrp="1" noChangeAspect="1"/>
          </p:cNvPicPr>
          <p:nvPr>
            <p:ph idx="1"/>
          </p:nvPr>
        </p:nvPicPr>
        <p:blipFill>
          <a:blip r:embed="rId2"/>
          <a:stretch>
            <a:fillRect/>
          </a:stretch>
        </p:blipFill>
        <p:spPr>
          <a:xfrm>
            <a:off x="3196705" y="1825625"/>
            <a:ext cx="5798589" cy="4351338"/>
          </a:xfrm>
        </p:spPr>
      </p:pic>
    </p:spTree>
    <p:extLst>
      <p:ext uri="{BB962C8B-B14F-4D97-AF65-F5344CB8AC3E}">
        <p14:creationId xmlns:p14="http://schemas.microsoft.com/office/powerpoint/2010/main" val="1579081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B60A5-2F0B-D90B-8F14-30BF9113DF4C}"/>
              </a:ext>
            </a:extLst>
          </p:cNvPr>
          <p:cNvSpPr>
            <a:spLocks noGrp="1"/>
          </p:cNvSpPr>
          <p:nvPr>
            <p:ph type="title"/>
          </p:nvPr>
        </p:nvSpPr>
        <p:spPr/>
        <p:txBody>
          <a:bodyPr/>
          <a:lstStyle/>
          <a:p>
            <a:r>
              <a:rPr lang="en-US" dirty="0"/>
              <a:t>checklist.</a:t>
            </a:r>
          </a:p>
        </p:txBody>
      </p:sp>
      <p:pic>
        <p:nvPicPr>
          <p:cNvPr id="5" name="Content Placeholder 4" descr="Table&#10;&#10;Description automatically generated">
            <a:extLst>
              <a:ext uri="{FF2B5EF4-FFF2-40B4-BE49-F238E27FC236}">
                <a16:creationId xmlns:a16="http://schemas.microsoft.com/office/drawing/2014/main" id="{6D0B0899-9D16-383A-3E80-BAC8C0CE26E5}"/>
              </a:ext>
            </a:extLst>
          </p:cNvPr>
          <p:cNvPicPr>
            <a:picLocks noGrp="1" noChangeAspect="1"/>
          </p:cNvPicPr>
          <p:nvPr>
            <p:ph idx="1"/>
          </p:nvPr>
        </p:nvPicPr>
        <p:blipFill>
          <a:blip r:embed="rId2"/>
          <a:stretch>
            <a:fillRect/>
          </a:stretch>
        </p:blipFill>
        <p:spPr>
          <a:xfrm>
            <a:off x="3196705" y="1825625"/>
            <a:ext cx="5798589" cy="4351338"/>
          </a:xfrm>
        </p:spPr>
      </p:pic>
    </p:spTree>
    <p:extLst>
      <p:ext uri="{BB962C8B-B14F-4D97-AF65-F5344CB8AC3E}">
        <p14:creationId xmlns:p14="http://schemas.microsoft.com/office/powerpoint/2010/main" val="276293440"/>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856</Words>
  <Application>Microsoft Macintosh PowerPoint</Application>
  <PresentationFormat>Widescreen</PresentationFormat>
  <Paragraphs>72</Paragraphs>
  <Slides>10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Arial Narrow</vt:lpstr>
      <vt:lpstr>Calibri</vt:lpstr>
      <vt:lpstr>Calibri Light</vt:lpstr>
      <vt:lpstr>Courier New</vt:lpstr>
      <vt:lpstr>Symbol</vt:lpstr>
      <vt:lpstr>Office Theme 2013 - 2022</vt:lpstr>
      <vt:lpstr>BSBWHS412 PRAC ASSIGNMENT</vt:lpstr>
      <vt:lpstr>Happy state high school whs policy report.</vt:lpstr>
      <vt:lpstr>Breaches of safety</vt:lpstr>
      <vt:lpstr>Safety breaches</vt:lpstr>
      <vt:lpstr>Safety breaches</vt:lpstr>
      <vt:lpstr>Updated process</vt:lpstr>
      <vt:lpstr>Recommendations for updating processes and systems with compliance.</vt:lpstr>
      <vt:lpstr>Checklist </vt:lpstr>
      <vt:lpstr>checklist</vt:lpstr>
      <vt:lpstr>checklist.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BSBWHS412 PRAC ASSIGNMENT</dc:title>
  <dc:creator>matthew minehan</dc:creator>
  <cp:lastModifiedBy>matthew minehan</cp:lastModifiedBy>
  <cp:revision>3</cp:revision>
  <dcterms:created xsi:type="dcterms:W3CDTF">2023-04-12T23:58:36Z</dcterms:created>
  <dcterms:modified xsi:type="dcterms:W3CDTF">2023-04-13T00:53:15Z</dcterms:modified>
</cp:coreProperties>
</file>