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257" r:id="rId2"/>
    <p:sldId id="309" r:id="rId3"/>
    <p:sldId id="437" r:id="rId4"/>
    <p:sldId id="610" r:id="rId5"/>
    <p:sldId id="392" r:id="rId6"/>
    <p:sldId id="504" r:id="rId7"/>
    <p:sldId id="503" r:id="rId8"/>
    <p:sldId id="439" r:id="rId9"/>
    <p:sldId id="396" r:id="rId10"/>
    <p:sldId id="440" r:id="rId11"/>
    <p:sldId id="611" r:id="rId12"/>
    <p:sldId id="612" r:id="rId13"/>
    <p:sldId id="613" r:id="rId14"/>
    <p:sldId id="399" r:id="rId15"/>
    <p:sldId id="401" r:id="rId16"/>
    <p:sldId id="441" r:id="rId17"/>
    <p:sldId id="614" r:id="rId18"/>
    <p:sldId id="387" r:id="rId19"/>
    <p:sldId id="405" r:id="rId20"/>
    <p:sldId id="443" r:id="rId21"/>
    <p:sldId id="507" r:id="rId22"/>
    <p:sldId id="586" r:id="rId23"/>
    <p:sldId id="587" r:id="rId24"/>
    <p:sldId id="588" r:id="rId25"/>
    <p:sldId id="589" r:id="rId26"/>
    <p:sldId id="590" r:id="rId27"/>
    <p:sldId id="615" r:id="rId28"/>
    <p:sldId id="591" r:id="rId29"/>
    <p:sldId id="592" r:id="rId30"/>
    <p:sldId id="593" r:id="rId31"/>
    <p:sldId id="594" r:id="rId32"/>
    <p:sldId id="595" r:id="rId33"/>
    <p:sldId id="596" r:id="rId34"/>
    <p:sldId id="597" r:id="rId35"/>
    <p:sldId id="598" r:id="rId36"/>
    <p:sldId id="599" r:id="rId37"/>
    <p:sldId id="600" r:id="rId38"/>
    <p:sldId id="562" r:id="rId39"/>
    <p:sldId id="563" r:id="rId40"/>
    <p:sldId id="564" r:id="rId41"/>
    <p:sldId id="565" r:id="rId42"/>
    <p:sldId id="566" r:id="rId43"/>
    <p:sldId id="616" r:id="rId44"/>
    <p:sldId id="617" r:id="rId45"/>
    <p:sldId id="567" r:id="rId46"/>
    <p:sldId id="568" r:id="rId47"/>
    <p:sldId id="569" r:id="rId48"/>
    <p:sldId id="618" r:id="rId49"/>
    <p:sldId id="570" r:id="rId50"/>
    <p:sldId id="571" r:id="rId51"/>
    <p:sldId id="572" r:id="rId52"/>
    <p:sldId id="619" r:id="rId53"/>
    <p:sldId id="620" r:id="rId54"/>
    <p:sldId id="573" r:id="rId55"/>
    <p:sldId id="574" r:id="rId56"/>
    <p:sldId id="575" r:id="rId57"/>
    <p:sldId id="621" r:id="rId58"/>
    <p:sldId id="576" r:id="rId59"/>
    <p:sldId id="577" r:id="rId60"/>
    <p:sldId id="622" r:id="rId61"/>
    <p:sldId id="623" r:id="rId62"/>
    <p:sldId id="624" r:id="rId63"/>
    <p:sldId id="579" r:id="rId64"/>
    <p:sldId id="435" r:id="rId65"/>
    <p:sldId id="418" r:id="rId6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25" autoAdjust="0"/>
  </p:normalViewPr>
  <p:slideViewPr>
    <p:cSldViewPr>
      <p:cViewPr>
        <p:scale>
          <a:sx n="60" d="100"/>
          <a:sy n="60" d="100"/>
        </p:scale>
        <p:origin x="-1890" y="-24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22/11/2018</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8</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9</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19</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21</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22</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24</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25</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28</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29</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31</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32</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34</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35</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37</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38</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40</a:t>
            </a:fld>
            <a:endParaRPr lang="en-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41</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45</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46</a:t>
            </a:fld>
            <a:endParaRPr lang="en-AU"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49</a:t>
            </a:fld>
            <a:endParaRPr lang="en-CA"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50</a:t>
            </a:fld>
            <a:endParaRPr lang="en-AU"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54</a:t>
            </a:fld>
            <a:endParaRPr lang="en-CA"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55</a:t>
            </a:fld>
            <a:endParaRPr lang="en-AU"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58</a:t>
            </a:fld>
            <a:endParaRPr lang="en-CA"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59</a:t>
            </a:fld>
            <a:endParaRPr lang="en-AU"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63</a:t>
            </a:fld>
            <a:endParaRPr lang="en-CA"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65</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22/11/2018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22/11/2018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22/11/2018</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22/11/2018</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22/11/2018</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22/11/2018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22/11/2018</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22/11/2018</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22/11/2018</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GB" sz="4400" b="1" dirty="0">
                <a:solidFill>
                  <a:srgbClr val="FF0000"/>
                </a:solidFill>
              </a:rPr>
              <a:t>BSBITU313 </a:t>
            </a:r>
            <a:endParaRPr lang="en-GB" sz="4400" dirty="0">
              <a:solidFill>
                <a:srgbClr val="FF0000"/>
              </a:solidFill>
            </a:endParaRPr>
          </a:p>
          <a:p>
            <a:pPr algn="r"/>
            <a:r>
              <a:rPr lang="en-GB" sz="4400" b="1" dirty="0">
                <a:solidFill>
                  <a:srgbClr val="FF0000"/>
                </a:solidFill>
              </a:rPr>
              <a:t>Design and produce digital text documents</a:t>
            </a:r>
            <a:endParaRPr lang="en-GB" sz="4400" dirty="0">
              <a:solidFill>
                <a:srgbClr val="FF0000"/>
              </a:solidFill>
            </a:endParaRPr>
          </a:p>
        </p:txBody>
      </p:sp>
      <p:pic>
        <p:nvPicPr>
          <p:cNvPr id="3" name="Picture 2" descr="ID# 8839 - Keyboard Success Key - Presentation Clipart"/>
          <p:cNvPicPr/>
          <p:nvPr/>
        </p:nvPicPr>
        <p:blipFill>
          <a:blip r:embed="rId3">
            <a:extLst>
              <a:ext uri="{28A0092B-C50C-407E-A947-70E740481C1C}">
                <a14:useLocalDpi xmlns:a14="http://schemas.microsoft.com/office/drawing/2010/main" val="0"/>
              </a:ext>
            </a:extLst>
          </a:blip>
          <a:srcRect/>
          <a:stretch>
            <a:fillRect/>
          </a:stretch>
        </p:blipFill>
        <p:spPr bwMode="auto">
          <a:xfrm>
            <a:off x="1403648" y="3062684"/>
            <a:ext cx="2861945" cy="2861945"/>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Prepare to produce documents</a:t>
            </a:r>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1.1 </a:t>
            </a:r>
            <a:r>
              <a:rPr lang="en-GB" sz="2800" dirty="0"/>
              <a:t>Adjust workspace, furniture and equipment to suit user ergonomic environments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Ergonomic requirements</a:t>
            </a:r>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pPr marL="0" indent="0">
              <a:buNone/>
            </a:pPr>
            <a:r>
              <a:rPr lang="en-GB" b="1" dirty="0"/>
              <a:t>Ergonomic requirements may include:</a:t>
            </a:r>
          </a:p>
          <a:p>
            <a:pPr lvl="0"/>
            <a:r>
              <a:rPr lang="en-GB" dirty="0"/>
              <a:t>Avoiding radiation from computer screens</a:t>
            </a:r>
          </a:p>
          <a:p>
            <a:pPr lvl="0"/>
            <a:r>
              <a:rPr lang="en-GB" dirty="0"/>
              <a:t>Chair height, seat and back adjustment</a:t>
            </a:r>
          </a:p>
          <a:p>
            <a:pPr lvl="0"/>
            <a:r>
              <a:rPr lang="en-GB" dirty="0"/>
              <a:t>Document holder</a:t>
            </a:r>
          </a:p>
          <a:p>
            <a:pPr lvl="0"/>
            <a:r>
              <a:rPr lang="en-GB" dirty="0"/>
              <a:t>Footrest</a:t>
            </a:r>
          </a:p>
          <a:p>
            <a:pPr lvl="0"/>
            <a:r>
              <a:rPr lang="en-GB" dirty="0"/>
              <a:t>Keyboard and mouse position</a:t>
            </a:r>
          </a:p>
          <a:p>
            <a:pPr lvl="0"/>
            <a:r>
              <a:rPr lang="en-GB" dirty="0"/>
              <a:t>Lighting</a:t>
            </a:r>
          </a:p>
          <a:p>
            <a:pPr lvl="0"/>
            <a:r>
              <a:rPr lang="en-GB" dirty="0"/>
              <a:t>Noise minimisation </a:t>
            </a:r>
          </a:p>
          <a:p>
            <a:pPr lvl="0"/>
            <a:r>
              <a:rPr lang="en-GB" dirty="0"/>
              <a:t>Posture</a:t>
            </a:r>
          </a:p>
          <a:p>
            <a:pPr lvl="0"/>
            <a:r>
              <a:rPr lang="en-GB" dirty="0"/>
              <a:t>Screen position</a:t>
            </a:r>
          </a:p>
          <a:p>
            <a:pPr lvl="0"/>
            <a:r>
              <a:rPr lang="en-GB" dirty="0"/>
              <a:t>Workstation height and layout.</a:t>
            </a:r>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70233" y="3068960"/>
            <a:ext cx="2196465" cy="340614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Work organisation strategies</a:t>
            </a:r>
          </a:p>
        </p:txBody>
      </p:sp>
      <p:sp>
        <p:nvSpPr>
          <p:cNvPr id="3" name="Content Placeholder 2"/>
          <p:cNvSpPr>
            <a:spLocks noGrp="1"/>
          </p:cNvSpPr>
          <p:nvPr>
            <p:ph idx="1"/>
          </p:nvPr>
        </p:nvSpPr>
        <p:spPr/>
        <p:txBody>
          <a:bodyPr/>
          <a:lstStyle/>
          <a:p>
            <a:pPr marL="0" indent="0">
              <a:buNone/>
            </a:pPr>
            <a:r>
              <a:rPr lang="en-GB" b="1" dirty="0"/>
              <a:t>Work organisation strategies may include:</a:t>
            </a:r>
          </a:p>
          <a:p>
            <a:pPr lvl="0"/>
            <a:r>
              <a:rPr lang="en-GB" dirty="0"/>
              <a:t>Exercise breaks </a:t>
            </a:r>
          </a:p>
          <a:p>
            <a:pPr lvl="0"/>
            <a:r>
              <a:rPr lang="en-GB" dirty="0"/>
              <a:t>Mix of repetitive and other activities</a:t>
            </a:r>
          </a:p>
          <a:p>
            <a:pPr lvl="0"/>
            <a:r>
              <a:rPr lang="en-GB" dirty="0"/>
              <a:t>Rest periods. </a:t>
            </a:r>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6" y="3429000"/>
            <a:ext cx="2697601" cy="2880320"/>
          </a:xfrm>
          <a:prstGeom prst="rect">
            <a:avLst/>
          </a:prstGeom>
          <a:noFill/>
        </p:spPr>
      </p:pic>
    </p:spTree>
    <p:extLst>
      <p:ext uri="{BB962C8B-B14F-4D97-AF65-F5344CB8AC3E}">
        <p14:creationId xmlns:p14="http://schemas.microsoft.com/office/powerpoint/2010/main" val="5734872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Prepare to produce documents</a:t>
            </a:r>
          </a:p>
        </p:txBody>
      </p:sp>
      <p:sp>
        <p:nvSpPr>
          <p:cNvPr id="8" name="TextBox 7"/>
          <p:cNvSpPr txBox="1"/>
          <p:nvPr/>
        </p:nvSpPr>
        <p:spPr>
          <a:xfrm>
            <a:off x="5076056" y="2276872"/>
            <a:ext cx="3744416" cy="3970318"/>
          </a:xfrm>
          <a:prstGeom prst="rect">
            <a:avLst/>
          </a:prstGeom>
          <a:noFill/>
        </p:spPr>
        <p:txBody>
          <a:bodyPr wrap="square" rtlCol="0">
            <a:spAutoFit/>
          </a:bodyPr>
          <a:lstStyle/>
          <a:p>
            <a:r>
              <a:rPr lang="en-AU" sz="2800" b="1" dirty="0" smtClean="0">
                <a:latin typeface="+mj-lt"/>
              </a:rPr>
              <a:t>1.2 </a:t>
            </a:r>
            <a:r>
              <a:rPr lang="en-GB" sz="2800" dirty="0"/>
              <a:t>Ensure workspace meets organisational requirements related to work health and safety, and energy and resource conservation, taking into account the type of digital device to be used</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Using energy and resource conservation techniques</a:t>
            </a:r>
          </a:p>
        </p:txBody>
      </p:sp>
      <p:sp>
        <p:nvSpPr>
          <p:cNvPr id="3" name="Content Placeholder 2"/>
          <p:cNvSpPr>
            <a:spLocks noGrp="1"/>
          </p:cNvSpPr>
          <p:nvPr>
            <p:ph idx="1"/>
          </p:nvPr>
        </p:nvSpPr>
        <p:spPr>
          <a:xfrm>
            <a:off x="467544" y="1700808"/>
            <a:ext cx="8229600" cy="4525963"/>
          </a:xfrm>
        </p:spPr>
        <p:txBody>
          <a:bodyPr/>
          <a:lstStyle/>
          <a:p>
            <a:pPr marL="0" indent="0">
              <a:buNone/>
            </a:pPr>
            <a:r>
              <a:rPr lang="en-GB" b="1" dirty="0"/>
              <a:t>Top areas to consider improving include:</a:t>
            </a:r>
          </a:p>
          <a:p>
            <a:pPr lvl="0"/>
            <a:r>
              <a:rPr lang="en-GB" dirty="0"/>
              <a:t>Heating</a:t>
            </a:r>
          </a:p>
          <a:p>
            <a:pPr lvl="0"/>
            <a:r>
              <a:rPr lang="en-GB" dirty="0"/>
              <a:t>Lighting</a:t>
            </a:r>
          </a:p>
          <a:p>
            <a:pPr lvl="0"/>
            <a:r>
              <a:rPr lang="en-GB" dirty="0"/>
              <a:t>Water</a:t>
            </a:r>
          </a:p>
          <a:p>
            <a:pPr lvl="0"/>
            <a:r>
              <a:rPr lang="en-GB" dirty="0"/>
              <a:t>Paper use. </a:t>
            </a:r>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40" y="2492896"/>
            <a:ext cx="3294698" cy="2736304"/>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Prepare to produce documents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1.3 </a:t>
            </a:r>
            <a:r>
              <a:rPr lang="en-GB" sz="2800" dirty="0"/>
              <a:t>Identify document purpose, audience and presentation requirements, and clarify with relevant personnel as required</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Purpose</a:t>
            </a:r>
            <a:endParaRPr lang="en-GB" dirty="0"/>
          </a:p>
        </p:txBody>
      </p:sp>
      <p:sp>
        <p:nvSpPr>
          <p:cNvPr id="3" name="Content Placeholder 2"/>
          <p:cNvSpPr>
            <a:spLocks noGrp="1"/>
          </p:cNvSpPr>
          <p:nvPr>
            <p:ph idx="1"/>
          </p:nvPr>
        </p:nvSpPr>
        <p:spPr/>
        <p:txBody>
          <a:bodyPr/>
          <a:lstStyle/>
          <a:p>
            <a:pPr marL="0" indent="0">
              <a:buNone/>
            </a:pPr>
            <a:r>
              <a:rPr lang="en-GB" b="1" dirty="0"/>
              <a:t>When looking at the purposes of documents, there are four general categories which can be identified:</a:t>
            </a:r>
          </a:p>
          <a:p>
            <a:pPr lvl="0"/>
            <a:r>
              <a:rPr lang="en-GB" dirty="0"/>
              <a:t>To give instructions</a:t>
            </a:r>
          </a:p>
          <a:p>
            <a:pPr lvl="0"/>
            <a:r>
              <a:rPr lang="en-GB" dirty="0"/>
              <a:t>To persuade the reader</a:t>
            </a:r>
          </a:p>
          <a:p>
            <a:pPr lvl="0"/>
            <a:r>
              <a:rPr lang="en-GB" dirty="0"/>
              <a:t>To provide information</a:t>
            </a:r>
          </a:p>
          <a:p>
            <a:pPr lvl="0"/>
            <a:r>
              <a:rPr lang="en-GB" dirty="0"/>
              <a:t>To prohibit something. </a:t>
            </a:r>
          </a:p>
          <a:p>
            <a:endParaRPr lang="en-GB" dirty="0"/>
          </a:p>
        </p:txBody>
      </p:sp>
      <p:pic>
        <p:nvPicPr>
          <p:cNvPr id="4" name="Picture 3" descr="ID# 7226 - Check Off With Pencil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038510" y="2708920"/>
            <a:ext cx="3212837" cy="3240360"/>
          </a:xfrm>
          <a:prstGeom prst="rect">
            <a:avLst/>
          </a:prstGeom>
          <a:noFill/>
          <a:ln>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Audience</a:t>
            </a:r>
            <a:endParaRPr lang="en-GB" dirty="0"/>
          </a:p>
        </p:txBody>
      </p:sp>
      <p:sp>
        <p:nvSpPr>
          <p:cNvPr id="3" name="Content Placeholder 2"/>
          <p:cNvSpPr>
            <a:spLocks noGrp="1"/>
          </p:cNvSpPr>
          <p:nvPr>
            <p:ph idx="1"/>
          </p:nvPr>
        </p:nvSpPr>
        <p:spPr/>
        <p:txBody>
          <a:bodyPr/>
          <a:lstStyle/>
          <a:p>
            <a:pPr marL="0" indent="0">
              <a:buNone/>
            </a:pPr>
            <a:r>
              <a:rPr lang="en-GB" dirty="0"/>
              <a:t>Once you know which document you are required to produce, you can determine the tone of the language that you should use. For example, should the document be formal or informal? This will depend on the nature of the document and the audience that it is intended for.</a:t>
            </a:r>
          </a:p>
          <a:p>
            <a:endParaRPr lang="en-GB" dirty="0"/>
          </a:p>
        </p:txBody>
      </p:sp>
    </p:spTree>
    <p:extLst>
      <p:ext uri="{BB962C8B-B14F-4D97-AF65-F5344CB8AC3E}">
        <p14:creationId xmlns:p14="http://schemas.microsoft.com/office/powerpoint/2010/main" val="1304353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Presentation</a:t>
            </a:r>
            <a:endParaRPr lang="en-GB" dirty="0"/>
          </a:p>
        </p:txBody>
      </p:sp>
      <p:sp>
        <p:nvSpPr>
          <p:cNvPr id="3" name="Content Placeholder 2"/>
          <p:cNvSpPr>
            <a:spLocks noGrp="1"/>
          </p:cNvSpPr>
          <p:nvPr>
            <p:ph idx="1"/>
          </p:nvPr>
        </p:nvSpPr>
        <p:spPr>
          <a:xfrm>
            <a:off x="457200" y="1600200"/>
            <a:ext cx="8229600" cy="5069160"/>
          </a:xfrm>
        </p:spPr>
        <p:txBody>
          <a:bodyPr>
            <a:normAutofit/>
          </a:bodyPr>
          <a:lstStyle/>
          <a:p>
            <a:pPr marL="0" indent="0">
              <a:buNone/>
            </a:pPr>
            <a:r>
              <a:rPr lang="en-GB" b="1" dirty="0"/>
              <a:t>The presentation of your promotional materials should always look professional and may include:</a:t>
            </a:r>
          </a:p>
          <a:p>
            <a:pPr lvl="0"/>
            <a:r>
              <a:rPr lang="en-GB" dirty="0"/>
              <a:t>Company colours</a:t>
            </a:r>
          </a:p>
          <a:p>
            <a:pPr lvl="0"/>
            <a:r>
              <a:rPr lang="en-GB" dirty="0"/>
              <a:t>Different size fonts</a:t>
            </a:r>
          </a:p>
          <a:p>
            <a:pPr lvl="0"/>
            <a:r>
              <a:rPr lang="en-GB" dirty="0"/>
              <a:t>Different materials</a:t>
            </a:r>
          </a:p>
          <a:p>
            <a:pPr lvl="0"/>
            <a:r>
              <a:rPr lang="en-GB" dirty="0"/>
              <a:t>Company logo</a:t>
            </a:r>
          </a:p>
          <a:p>
            <a:pPr lvl="0"/>
            <a:r>
              <a:rPr lang="en-GB" dirty="0"/>
              <a:t>Different backgrounds</a:t>
            </a:r>
          </a:p>
          <a:p>
            <a:pPr lvl="0"/>
            <a:r>
              <a:rPr lang="en-GB" dirty="0"/>
              <a:t>Having important points in bold</a:t>
            </a:r>
          </a:p>
          <a:p>
            <a:pPr lvl="0"/>
            <a:r>
              <a:rPr lang="en-GB" dirty="0"/>
              <a:t>Contact details.</a:t>
            </a:r>
          </a:p>
          <a:p>
            <a:endParaRPr lang="en-GB" dirty="0"/>
          </a:p>
        </p:txBody>
      </p:sp>
      <p:pic>
        <p:nvPicPr>
          <p:cNvPr id="4" name="Picture 3"/>
          <p:cNvPicPr/>
          <p:nvPr/>
        </p:nvPicPr>
        <p:blipFill rotWithShape="1">
          <a:blip r:embed="rId2" cstate="print">
            <a:extLst>
              <a:ext uri="{28A0092B-C50C-407E-A947-70E740481C1C}">
                <a14:useLocalDpi xmlns:a14="http://schemas.microsoft.com/office/drawing/2010/main" val="0"/>
              </a:ext>
            </a:extLst>
          </a:blip>
          <a:srcRect l="25183" r="23118"/>
          <a:stretch/>
        </p:blipFill>
        <p:spPr bwMode="auto">
          <a:xfrm>
            <a:off x="5796136" y="2852936"/>
            <a:ext cx="2803773" cy="36004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062868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Clarifying with relevant personnel</a:t>
            </a:r>
          </a:p>
        </p:txBody>
      </p:sp>
      <p:sp>
        <p:nvSpPr>
          <p:cNvPr id="3" name="Content Placeholder 2"/>
          <p:cNvSpPr>
            <a:spLocks noGrp="1"/>
          </p:cNvSpPr>
          <p:nvPr>
            <p:ph idx="1"/>
          </p:nvPr>
        </p:nvSpPr>
        <p:spPr/>
        <p:txBody>
          <a:bodyPr/>
          <a:lstStyle/>
          <a:p>
            <a:pPr marL="0" indent="0">
              <a:buNone/>
            </a:pPr>
            <a:r>
              <a:rPr lang="en-GB" dirty="0"/>
              <a:t>Once identified, the purpose, audience and presentation requirements of your document should be clarified by the relevant personnel. This may be your manager or Human Resources manager, for example.</a:t>
            </a:r>
          </a:p>
          <a:p>
            <a:endParaRPr lang="en-GB" dirty="0"/>
          </a:p>
        </p:txBody>
      </p:sp>
      <p:pic>
        <p:nvPicPr>
          <p:cNvPr id="4" name="Picture 3" descr="ID# 4341 - Stick Figure Flipboard Discussion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789040"/>
            <a:ext cx="2757828" cy="2736304"/>
          </a:xfrm>
          <a:prstGeom prst="rect">
            <a:avLst/>
          </a:prstGeom>
          <a:noFill/>
          <a:ln>
            <a:noFill/>
          </a:ln>
        </p:spPr>
      </p:pic>
    </p:spTree>
    <p:extLst>
      <p:ext uri="{BB962C8B-B14F-4D97-AF65-F5344CB8AC3E}">
        <p14:creationId xmlns:p14="http://schemas.microsoft.com/office/powerpoint/2010/main" val="29562905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Prepare to produce documents</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1.4 </a:t>
            </a:r>
            <a:r>
              <a:rPr lang="en-GB" sz="2800" dirty="0"/>
              <a:t>Identify organisational and task requirements for text-based business documents to ensure consistency of style and image</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Organisational and task requirements</a:t>
            </a:r>
          </a:p>
        </p:txBody>
      </p:sp>
      <p:sp>
        <p:nvSpPr>
          <p:cNvPr id="3" name="Content Placeholder 2"/>
          <p:cNvSpPr>
            <a:spLocks noGrp="1"/>
          </p:cNvSpPr>
          <p:nvPr>
            <p:ph idx="1"/>
          </p:nvPr>
        </p:nvSpPr>
        <p:spPr>
          <a:xfrm>
            <a:off x="467544" y="1860848"/>
            <a:ext cx="8229600" cy="4997152"/>
          </a:xfrm>
        </p:spPr>
        <p:txBody>
          <a:bodyPr>
            <a:normAutofit/>
          </a:bodyPr>
          <a:lstStyle/>
          <a:p>
            <a:pPr marL="0" indent="0">
              <a:buNone/>
            </a:pPr>
            <a:r>
              <a:rPr lang="en-GB" b="1" dirty="0"/>
              <a:t>Organisational requirements may include:</a:t>
            </a:r>
          </a:p>
          <a:p>
            <a:pPr lvl="0"/>
            <a:r>
              <a:rPr lang="en-GB" dirty="0"/>
              <a:t>Company colour scheme</a:t>
            </a:r>
          </a:p>
          <a:p>
            <a:pPr lvl="0"/>
            <a:r>
              <a:rPr lang="en-GB" dirty="0"/>
              <a:t>Company logo</a:t>
            </a:r>
          </a:p>
          <a:p>
            <a:pPr lvl="0"/>
            <a:r>
              <a:rPr lang="en-GB" dirty="0"/>
              <a:t>Consistent corporate image </a:t>
            </a:r>
          </a:p>
          <a:p>
            <a:pPr lvl="0"/>
            <a:r>
              <a:rPr lang="en-GB" dirty="0"/>
              <a:t>Content </a:t>
            </a:r>
            <a:r>
              <a:rPr lang="en-GB" dirty="0" smtClean="0"/>
              <a:t>restrictions…</a:t>
            </a:r>
            <a:endParaRPr lang="en-GB" dirty="0"/>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3429000"/>
            <a:ext cx="2746370" cy="2376264"/>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Organisational and task requirements</a:t>
            </a:r>
          </a:p>
        </p:txBody>
      </p:sp>
      <p:sp>
        <p:nvSpPr>
          <p:cNvPr id="3" name="Content Placeholder 2"/>
          <p:cNvSpPr>
            <a:spLocks noGrp="1"/>
          </p:cNvSpPr>
          <p:nvPr>
            <p:ph idx="1"/>
          </p:nvPr>
        </p:nvSpPr>
        <p:spPr>
          <a:xfrm>
            <a:off x="467544" y="1700808"/>
            <a:ext cx="8229600" cy="4525963"/>
          </a:xfrm>
        </p:spPr>
        <p:txBody>
          <a:bodyPr/>
          <a:lstStyle/>
          <a:p>
            <a:pPr lvl="0"/>
            <a:r>
              <a:rPr lang="en-GB" dirty="0"/>
              <a:t>Established guidelines and procedures for document production</a:t>
            </a:r>
          </a:p>
          <a:p>
            <a:pPr lvl="0"/>
            <a:r>
              <a:rPr lang="en-GB" dirty="0"/>
              <a:t>House styles</a:t>
            </a:r>
          </a:p>
          <a:p>
            <a:pPr lvl="0"/>
            <a:r>
              <a:rPr lang="en-GB" dirty="0"/>
              <a:t>Observing copyright legislation </a:t>
            </a:r>
          </a:p>
          <a:p>
            <a:pPr lvl="0"/>
            <a:r>
              <a:rPr lang="en-GB" dirty="0"/>
              <a:t>Organisation name, time, date, document title, filename, etc. In header/footer</a:t>
            </a:r>
          </a:p>
          <a:p>
            <a:pPr lvl="0"/>
            <a:r>
              <a:rPr lang="en-GB" dirty="0"/>
              <a:t>Templates.</a:t>
            </a:r>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4509120"/>
            <a:ext cx="2868419" cy="2044824"/>
          </a:xfrm>
          <a:prstGeom prst="rect">
            <a:avLst/>
          </a:prstGeom>
          <a:noFill/>
        </p:spPr>
      </p:pic>
    </p:spTree>
    <p:extLst>
      <p:ext uri="{BB962C8B-B14F-4D97-AF65-F5344CB8AC3E}">
        <p14:creationId xmlns:p14="http://schemas.microsoft.com/office/powerpoint/2010/main" val="16763491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Prepare to produce documents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1.5 </a:t>
            </a:r>
            <a:r>
              <a:rPr lang="en-GB" sz="2800" dirty="0"/>
              <a:t>Select most appropriate word processing application to produce document, in accordance with available resources and organisational policies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Word processing applications</a:t>
            </a:r>
          </a:p>
        </p:txBody>
      </p:sp>
      <p:sp>
        <p:nvSpPr>
          <p:cNvPr id="3" name="Content Placeholder 2"/>
          <p:cNvSpPr>
            <a:spLocks noGrp="1"/>
          </p:cNvSpPr>
          <p:nvPr>
            <p:ph idx="1"/>
          </p:nvPr>
        </p:nvSpPr>
        <p:spPr/>
        <p:txBody>
          <a:bodyPr/>
          <a:lstStyle/>
          <a:p>
            <a:pPr marL="0" indent="0">
              <a:buNone/>
            </a:pPr>
            <a:r>
              <a:rPr lang="en-GB" b="1" dirty="0"/>
              <a:t>Some examples of word processing applications include:</a:t>
            </a:r>
          </a:p>
          <a:p>
            <a:pPr lvl="0"/>
            <a:r>
              <a:rPr lang="en-GB" dirty="0"/>
              <a:t>Microsoft Word</a:t>
            </a:r>
          </a:p>
          <a:p>
            <a:pPr lvl="0"/>
            <a:r>
              <a:rPr lang="en-GB" dirty="0"/>
              <a:t>WordPerfect</a:t>
            </a:r>
          </a:p>
          <a:p>
            <a:pPr lvl="0"/>
            <a:r>
              <a:rPr lang="en-GB" dirty="0"/>
              <a:t>Lotus Word Pro</a:t>
            </a:r>
          </a:p>
          <a:p>
            <a:pPr lvl="0"/>
            <a:r>
              <a:rPr lang="en-GB" dirty="0"/>
              <a:t>iWork Pages. </a:t>
            </a:r>
          </a:p>
          <a:p>
            <a:endParaRPr lang="en-GB" dirty="0"/>
          </a:p>
        </p:txBody>
      </p:sp>
      <p:pic>
        <p:nvPicPr>
          <p:cNvPr id="4" name="Picture 3" descr="ID# 8814 - Apps Falling From Cloud Into Smart Phone - Presentation Clipart"/>
          <p:cNvPicPr/>
          <p:nvPr/>
        </p:nvPicPr>
        <p:blipFill>
          <a:blip r:embed="rId2">
            <a:extLst>
              <a:ext uri="{28A0092B-C50C-407E-A947-70E740481C1C}">
                <a14:useLocalDpi xmlns:a14="http://schemas.microsoft.com/office/drawing/2010/main" val="0"/>
              </a:ext>
            </a:extLst>
          </a:blip>
          <a:srcRect/>
          <a:stretch>
            <a:fillRect/>
          </a:stretch>
        </p:blipFill>
        <p:spPr bwMode="auto">
          <a:xfrm>
            <a:off x="4860032" y="2490511"/>
            <a:ext cx="3333358" cy="3312368"/>
          </a:xfrm>
          <a:prstGeom prst="rect">
            <a:avLst/>
          </a:prstGeom>
          <a:noFill/>
          <a:ln>
            <a:noFill/>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Design documents digitally</a:t>
            </a:r>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2.1 </a:t>
            </a:r>
            <a:r>
              <a:rPr lang="en-GB" sz="2800" dirty="0"/>
              <a:t>Design document structure and layout to suit purpose, audience and information requirements of task</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noAutofit/>
          </a:bodyPr>
          <a:lstStyle/>
          <a:p>
            <a:r>
              <a:rPr lang="en-GB" dirty="0"/>
              <a:t>Designing the structure and layout of document</a:t>
            </a:r>
          </a:p>
        </p:txBody>
      </p:sp>
      <p:sp>
        <p:nvSpPr>
          <p:cNvPr id="3" name="Content Placeholder 2"/>
          <p:cNvSpPr>
            <a:spLocks noGrp="1"/>
          </p:cNvSpPr>
          <p:nvPr>
            <p:ph idx="1"/>
          </p:nvPr>
        </p:nvSpPr>
        <p:spPr>
          <a:xfrm>
            <a:off x="457200" y="1772816"/>
            <a:ext cx="8229600" cy="4525963"/>
          </a:xfrm>
        </p:spPr>
        <p:txBody>
          <a:bodyPr/>
          <a:lstStyle/>
          <a:p>
            <a:pPr marL="0" indent="0">
              <a:buNone/>
            </a:pPr>
            <a:r>
              <a:rPr lang="en-GB" b="1" dirty="0"/>
              <a:t>Design may include:</a:t>
            </a:r>
          </a:p>
          <a:p>
            <a:pPr lvl="0"/>
            <a:r>
              <a:rPr lang="en-GB" dirty="0"/>
              <a:t>Balance</a:t>
            </a:r>
          </a:p>
          <a:p>
            <a:pPr lvl="0"/>
            <a:r>
              <a:rPr lang="en-GB" dirty="0"/>
              <a:t>Diversity</a:t>
            </a:r>
          </a:p>
          <a:p>
            <a:pPr lvl="0"/>
            <a:r>
              <a:rPr lang="en-GB" dirty="0"/>
              <a:t>Relative positioning of graphics and headings</a:t>
            </a:r>
          </a:p>
          <a:p>
            <a:pPr lvl="0"/>
            <a:r>
              <a:rPr lang="en-GB" dirty="0"/>
              <a:t>Simplicity</a:t>
            </a:r>
          </a:p>
          <a:p>
            <a:pPr lvl="0"/>
            <a:r>
              <a:rPr lang="en-GB" dirty="0"/>
              <a:t>Text flow</a:t>
            </a:r>
          </a:p>
          <a:p>
            <a:pPr lvl="0"/>
            <a:r>
              <a:rPr lang="en-GB" dirty="0"/>
              <a:t>Typography.</a:t>
            </a:r>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2080" y="3911898"/>
            <a:ext cx="2701791" cy="2736304"/>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Design documents digitally</a:t>
            </a:r>
          </a:p>
        </p:txBody>
      </p:sp>
      <p:sp>
        <p:nvSpPr>
          <p:cNvPr id="8" name="TextBox 7"/>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2.2 </a:t>
            </a:r>
            <a:r>
              <a:rPr lang="en-GB" sz="2800" dirty="0" smtClean="0"/>
              <a:t>Design </a:t>
            </a:r>
            <a:r>
              <a:rPr lang="en-GB" sz="2800" dirty="0"/>
              <a:t>document to enhance readability and appearance, and to meet organisational and task requirements for style and layout</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Enhancing readability and </a:t>
            </a:r>
            <a:r>
              <a:rPr lang="en-GB" dirty="0" smtClean="0"/>
              <a:t>appearance</a:t>
            </a:r>
            <a:endParaRPr lang="en-GB" dirty="0"/>
          </a:p>
        </p:txBody>
      </p:sp>
      <p:sp>
        <p:nvSpPr>
          <p:cNvPr id="3" name="Content Placeholder 2"/>
          <p:cNvSpPr>
            <a:spLocks noGrp="1"/>
          </p:cNvSpPr>
          <p:nvPr>
            <p:ph idx="1"/>
          </p:nvPr>
        </p:nvSpPr>
        <p:spPr/>
        <p:txBody>
          <a:bodyPr/>
          <a:lstStyle/>
          <a:p>
            <a:pPr marL="0" indent="0">
              <a:buNone/>
            </a:pPr>
            <a:r>
              <a:rPr lang="en-GB" b="1" dirty="0"/>
              <a:t>Different layouts and styles that you may want to consider include:</a:t>
            </a:r>
          </a:p>
          <a:p>
            <a:pPr lvl="0"/>
            <a:r>
              <a:rPr lang="en-GB" dirty="0"/>
              <a:t>Paper size and page orientation</a:t>
            </a:r>
          </a:p>
          <a:p>
            <a:pPr lvl="0"/>
            <a:r>
              <a:rPr lang="en-GB" dirty="0"/>
              <a:t>Text font, colour and size</a:t>
            </a:r>
          </a:p>
          <a:p>
            <a:pPr lvl="0"/>
            <a:r>
              <a:rPr lang="en-GB" dirty="0"/>
              <a:t>Headings and subheadings</a:t>
            </a:r>
          </a:p>
          <a:p>
            <a:pPr lvl="0"/>
            <a:r>
              <a:rPr lang="en-GB" dirty="0"/>
              <a:t>Paragraphs</a:t>
            </a:r>
          </a:p>
          <a:p>
            <a:pPr lvl="0"/>
            <a:r>
              <a:rPr lang="en-GB" dirty="0"/>
              <a:t>Margins and page breaks</a:t>
            </a:r>
          </a:p>
          <a:p>
            <a:pPr lvl="0"/>
            <a:r>
              <a:rPr lang="en-GB" dirty="0"/>
              <a:t>Headings and </a:t>
            </a:r>
            <a:r>
              <a:rPr lang="en-GB" dirty="0" smtClean="0"/>
              <a:t>footers…</a:t>
            </a:r>
            <a:endParaRPr lang="en-GB" dirty="0"/>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rot="20764048">
            <a:off x="4696335" y="3358890"/>
            <a:ext cx="3859221" cy="2084433"/>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Enhancing readability and appearance</a:t>
            </a:r>
          </a:p>
        </p:txBody>
      </p:sp>
      <p:sp>
        <p:nvSpPr>
          <p:cNvPr id="3" name="Content Placeholder 2"/>
          <p:cNvSpPr>
            <a:spLocks noGrp="1"/>
          </p:cNvSpPr>
          <p:nvPr>
            <p:ph idx="1"/>
          </p:nvPr>
        </p:nvSpPr>
        <p:spPr>
          <a:xfrm>
            <a:off x="467544" y="1700808"/>
            <a:ext cx="8229600" cy="4525963"/>
          </a:xfrm>
        </p:spPr>
        <p:txBody>
          <a:bodyPr/>
          <a:lstStyle/>
          <a:p>
            <a:pPr lvl="0"/>
            <a:r>
              <a:rPr lang="en-GB" dirty="0"/>
              <a:t>Justification</a:t>
            </a:r>
          </a:p>
          <a:p>
            <a:pPr lvl="0"/>
            <a:r>
              <a:rPr lang="en-GB" dirty="0"/>
              <a:t>Spacing (line and paragraph)</a:t>
            </a:r>
          </a:p>
          <a:p>
            <a:pPr lvl="0"/>
            <a:r>
              <a:rPr lang="en-GB" dirty="0"/>
              <a:t>Page numbering</a:t>
            </a:r>
          </a:p>
          <a:p>
            <a:pPr lvl="0"/>
            <a:r>
              <a:rPr lang="en-GB" dirty="0"/>
              <a:t>Language</a:t>
            </a:r>
          </a:p>
          <a:p>
            <a:pPr lvl="0"/>
            <a:r>
              <a:rPr lang="en-GB" dirty="0"/>
              <a:t>Underlining, italics and bold</a:t>
            </a:r>
          </a:p>
          <a:p>
            <a:pPr lvl="0"/>
            <a:r>
              <a:rPr lang="en-GB" dirty="0"/>
              <a:t>Tables.</a:t>
            </a:r>
          </a:p>
          <a:p>
            <a:pPr marL="0" indent="0">
              <a:buNone/>
            </a:pPr>
            <a:endParaRPr lang="en-GB" dirty="0"/>
          </a:p>
        </p:txBody>
      </p:sp>
      <p:pic>
        <p:nvPicPr>
          <p:cNvPr id="4" name="Picture 3" descr="C:\Users\Jodi Clarke\Downloads\pencil_drawing_red_check_mark_3240.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3212976"/>
            <a:ext cx="3020938" cy="2774473"/>
          </a:xfrm>
          <a:prstGeom prst="rect">
            <a:avLst/>
          </a:prstGeom>
          <a:noFill/>
          <a:ln>
            <a:noFill/>
          </a:ln>
        </p:spPr>
      </p:pic>
    </p:spTree>
    <p:extLst>
      <p:ext uri="{BB962C8B-B14F-4D97-AF65-F5344CB8AC3E}">
        <p14:creationId xmlns:p14="http://schemas.microsoft.com/office/powerpoint/2010/main" val="20485933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Design documents digitally</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2.3 </a:t>
            </a:r>
            <a:r>
              <a:rPr lang="en-GB" sz="2800" dirty="0"/>
              <a:t>Use available application functions to ensure consistency of design and layout, adhering to organisational and task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Consistency of design and layout </a:t>
            </a:r>
          </a:p>
        </p:txBody>
      </p:sp>
      <p:sp>
        <p:nvSpPr>
          <p:cNvPr id="3" name="Content Placeholder 2"/>
          <p:cNvSpPr>
            <a:spLocks noGrp="1"/>
          </p:cNvSpPr>
          <p:nvPr>
            <p:ph idx="1"/>
          </p:nvPr>
        </p:nvSpPr>
        <p:spPr>
          <a:xfrm>
            <a:off x="467544" y="1412776"/>
            <a:ext cx="8229600" cy="5257800"/>
          </a:xfrm>
        </p:spPr>
        <p:txBody>
          <a:bodyPr>
            <a:normAutofit lnSpcReduction="10000"/>
          </a:bodyPr>
          <a:lstStyle/>
          <a:p>
            <a:pPr marL="0" indent="0">
              <a:buNone/>
            </a:pPr>
            <a:r>
              <a:rPr lang="en-GB" b="1" dirty="0"/>
              <a:t>Functions used to ensure consistency of design and layout may include:</a:t>
            </a:r>
          </a:p>
          <a:p>
            <a:pPr lvl="0"/>
            <a:r>
              <a:rPr lang="en-GB" dirty="0"/>
              <a:t>Annotated references</a:t>
            </a:r>
          </a:p>
          <a:p>
            <a:pPr lvl="0"/>
            <a:r>
              <a:rPr lang="en-GB" dirty="0"/>
              <a:t>Borders</a:t>
            </a:r>
          </a:p>
          <a:p>
            <a:pPr lvl="0"/>
            <a:r>
              <a:rPr lang="en-GB" dirty="0"/>
              <a:t>Bullet/number lists</a:t>
            </a:r>
          </a:p>
          <a:p>
            <a:pPr lvl="0"/>
            <a:r>
              <a:rPr lang="en-GB" dirty="0"/>
              <a:t>Captions</a:t>
            </a:r>
          </a:p>
          <a:p>
            <a:pPr lvl="0"/>
            <a:r>
              <a:rPr lang="en-GB" dirty="0"/>
              <a:t>Footnotes/endnotes </a:t>
            </a:r>
          </a:p>
          <a:p>
            <a:pPr lvl="0"/>
            <a:r>
              <a:rPr lang="en-GB" dirty="0"/>
              <a:t>Indentations</a:t>
            </a:r>
          </a:p>
          <a:p>
            <a:pPr lvl="0"/>
            <a:r>
              <a:rPr lang="en-GB" dirty="0"/>
              <a:t>Page numbers</a:t>
            </a:r>
          </a:p>
          <a:p>
            <a:pPr lvl="0"/>
            <a:r>
              <a:rPr lang="en-GB" dirty="0"/>
              <a:t>Spacings</a:t>
            </a:r>
          </a:p>
          <a:p>
            <a:pPr lvl="0"/>
            <a:r>
              <a:rPr lang="en-GB" dirty="0"/>
              <a:t>Typeface styles and point size.</a:t>
            </a:r>
          </a:p>
          <a:p>
            <a:endParaRPr lang="en-GB" dirty="0"/>
          </a:p>
        </p:txBody>
      </p:sp>
      <p:pic>
        <p:nvPicPr>
          <p:cNvPr id="5" name="Picture 4"/>
          <p:cNvPicPr/>
          <p:nvPr/>
        </p:nvPicPr>
        <p:blipFill>
          <a:blip r:embed="rId2" cstate="print">
            <a:extLst>
              <a:ext uri="{28A0092B-C50C-407E-A947-70E740481C1C}">
                <a14:useLocalDpi xmlns:a14="http://schemas.microsoft.com/office/drawing/2010/main" val="0"/>
              </a:ext>
            </a:extLst>
          </a:blip>
          <a:stretch>
            <a:fillRect/>
          </a:stretch>
        </p:blipFill>
        <p:spPr>
          <a:xfrm>
            <a:off x="5580112" y="2564904"/>
            <a:ext cx="2579742" cy="3600400"/>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Design documents digitally</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2.4 </a:t>
            </a:r>
            <a:r>
              <a:rPr lang="en-GB" sz="2800" dirty="0"/>
              <a:t>Insert a standard table into document, changing cells, columns, and rows as necessary to meet information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Inserting tables</a:t>
            </a:r>
          </a:p>
        </p:txBody>
      </p:sp>
      <p:sp>
        <p:nvSpPr>
          <p:cNvPr id="3" name="Content Placeholder 2"/>
          <p:cNvSpPr>
            <a:spLocks noGrp="1"/>
          </p:cNvSpPr>
          <p:nvPr>
            <p:ph idx="1"/>
          </p:nvPr>
        </p:nvSpPr>
        <p:spPr/>
        <p:txBody>
          <a:bodyPr/>
          <a:lstStyle/>
          <a:p>
            <a:r>
              <a:rPr lang="en-GB" dirty="0"/>
              <a:t>First, go the taskbar at the top of the page and select ‘Insert’</a:t>
            </a:r>
          </a:p>
          <a:p>
            <a:r>
              <a:rPr lang="en-GB" dirty="0"/>
              <a:t>Then you can select ‘Table’ which is just </a:t>
            </a:r>
            <a:r>
              <a:rPr lang="en-GB" dirty="0" smtClean="0"/>
              <a:t>underneath</a:t>
            </a:r>
            <a:endParaRPr lang="en-GB" dirty="0"/>
          </a:p>
          <a:p>
            <a:r>
              <a:rPr lang="en-GB" dirty="0"/>
              <a:t>Selecting ‘Table’ will bring up your options for the size of </a:t>
            </a:r>
            <a:r>
              <a:rPr lang="en-GB"/>
              <a:t>the </a:t>
            </a:r>
            <a:r>
              <a:rPr lang="en-GB" smtClean="0"/>
              <a:t>table</a:t>
            </a:r>
            <a:endParaRPr lang="en-GB" dirty="0"/>
          </a:p>
          <a:p>
            <a:r>
              <a:rPr lang="en-GB" dirty="0"/>
              <a:t>Once you have selected the size and clicked to confirm, your table will appear in your </a:t>
            </a:r>
            <a:r>
              <a:rPr lang="en-GB" dirty="0" smtClean="0"/>
              <a:t>document.</a:t>
            </a:r>
            <a:endParaRPr lang="en-GB" dirty="0"/>
          </a:p>
          <a:p>
            <a:endParaRPr lang="en-GB"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Design documents digitally</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3108543"/>
          </a:xfrm>
          <a:prstGeom prst="rect">
            <a:avLst/>
          </a:prstGeom>
          <a:noFill/>
        </p:spPr>
        <p:txBody>
          <a:bodyPr wrap="square" rtlCol="0">
            <a:spAutoFit/>
          </a:bodyPr>
          <a:lstStyle/>
          <a:p>
            <a:r>
              <a:rPr lang="en-AU" sz="2800" b="1" dirty="0" smtClean="0">
                <a:latin typeface="+mj-lt"/>
              </a:rPr>
              <a:t>2.5 </a:t>
            </a:r>
            <a:r>
              <a:rPr lang="en-GB" sz="2800" dirty="0"/>
              <a:t>Insert and format visual elements (including, for example, images or icons) to meet organisational and task requirements for style and layout</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Visual elements</a:t>
            </a:r>
          </a:p>
        </p:txBody>
      </p:sp>
      <p:sp>
        <p:nvSpPr>
          <p:cNvPr id="3" name="Content Placeholder 2"/>
          <p:cNvSpPr>
            <a:spLocks noGrp="1"/>
          </p:cNvSpPr>
          <p:nvPr>
            <p:ph idx="1"/>
          </p:nvPr>
        </p:nvSpPr>
        <p:spPr/>
        <p:txBody>
          <a:bodyPr/>
          <a:lstStyle/>
          <a:p>
            <a:pPr marL="0" indent="0">
              <a:buNone/>
            </a:pPr>
            <a:r>
              <a:rPr lang="en-GB" dirty="0" smtClean="0"/>
              <a:t>Visual </a:t>
            </a:r>
            <a:r>
              <a:rPr lang="en-GB" dirty="0"/>
              <a:t>elements can add a new dimension to your document. Elements such as images, icons and logos can change your plain text document into something more interactive and engaging. </a:t>
            </a:r>
          </a:p>
        </p:txBody>
      </p:sp>
      <p:pic>
        <p:nvPicPr>
          <p:cNvPr id="1026" name="Picture 2" descr="ID# 2823 - Stick Figre Looking Though Binoculars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3284984"/>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Produce text documents digitally </a:t>
            </a:r>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3.1 </a:t>
            </a:r>
            <a:r>
              <a:rPr lang="en-GB" sz="2800" dirty="0"/>
              <a:t>Use intermediate-level application functions to enable efficient production of digital text documents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5652120" y="3140968"/>
            <a:ext cx="2391018" cy="3432542"/>
          </a:xfrm>
          <a:prstGeom prst="rect">
            <a:avLst/>
          </a:prstGeom>
        </p:spPr>
      </p:pic>
      <p:sp>
        <p:nvSpPr>
          <p:cNvPr id="2" name="Title 1"/>
          <p:cNvSpPr>
            <a:spLocks noGrp="1"/>
          </p:cNvSpPr>
          <p:nvPr>
            <p:ph type="title"/>
          </p:nvPr>
        </p:nvSpPr>
        <p:spPr/>
        <p:txBody>
          <a:bodyPr>
            <a:noAutofit/>
          </a:bodyPr>
          <a:lstStyle/>
          <a:p>
            <a:r>
              <a:rPr lang="en-GB" dirty="0"/>
              <a:t>Using advanced software </a:t>
            </a:r>
            <a:r>
              <a:rPr lang="en-GB" dirty="0" smtClean="0"/>
              <a:t>functions</a:t>
            </a:r>
            <a:endParaRPr lang="en-GB" dirty="0"/>
          </a:p>
        </p:txBody>
      </p:sp>
      <p:sp>
        <p:nvSpPr>
          <p:cNvPr id="3" name="Content Placeholder 2"/>
          <p:cNvSpPr>
            <a:spLocks noGrp="1"/>
          </p:cNvSpPr>
          <p:nvPr>
            <p:ph idx="1"/>
          </p:nvPr>
        </p:nvSpPr>
        <p:spPr>
          <a:xfrm>
            <a:off x="457200" y="1600200"/>
            <a:ext cx="8229600" cy="5141168"/>
          </a:xfrm>
        </p:spPr>
        <p:txBody>
          <a:bodyPr>
            <a:normAutofit fontScale="92500" lnSpcReduction="20000"/>
          </a:bodyPr>
          <a:lstStyle/>
          <a:p>
            <a:pPr marL="0" indent="0">
              <a:buNone/>
            </a:pPr>
            <a:r>
              <a:rPr lang="en-GB" sz="3000" b="1" dirty="0"/>
              <a:t>Advanced software functions may include:</a:t>
            </a:r>
          </a:p>
          <a:p>
            <a:pPr lvl="0"/>
            <a:r>
              <a:rPr lang="en-GB" sz="3000" dirty="0"/>
              <a:t>Alternate headers and footers</a:t>
            </a:r>
          </a:p>
          <a:p>
            <a:pPr lvl="0"/>
            <a:r>
              <a:rPr lang="en-GB" sz="3000" dirty="0"/>
              <a:t>Drawing tools</a:t>
            </a:r>
          </a:p>
          <a:p>
            <a:pPr lvl="0"/>
            <a:r>
              <a:rPr lang="en-GB" sz="3000" dirty="0"/>
              <a:t>Graphics tools </a:t>
            </a:r>
          </a:p>
          <a:p>
            <a:pPr lvl="0"/>
            <a:r>
              <a:rPr lang="en-GB" sz="3000" dirty="0"/>
              <a:t>Importing data/objects/pictures </a:t>
            </a:r>
          </a:p>
          <a:p>
            <a:pPr lvl="0"/>
            <a:r>
              <a:rPr lang="en-GB" sz="3000" dirty="0"/>
              <a:t>Mail merge</a:t>
            </a:r>
          </a:p>
          <a:p>
            <a:pPr lvl="0"/>
            <a:r>
              <a:rPr lang="en-GB" sz="3000" dirty="0"/>
              <a:t>Newspaper columns </a:t>
            </a:r>
          </a:p>
          <a:p>
            <a:pPr lvl="0"/>
            <a:r>
              <a:rPr lang="en-GB" sz="3000" dirty="0"/>
              <a:t>Sections</a:t>
            </a:r>
          </a:p>
          <a:p>
            <a:pPr lvl="0"/>
            <a:r>
              <a:rPr lang="en-GB" sz="3000" dirty="0"/>
              <a:t>Sort</a:t>
            </a:r>
          </a:p>
          <a:p>
            <a:pPr lvl="0"/>
            <a:r>
              <a:rPr lang="en-GB" sz="3000" dirty="0"/>
              <a:t>Styles</a:t>
            </a:r>
          </a:p>
          <a:p>
            <a:pPr lvl="0"/>
            <a:r>
              <a:rPr lang="en-GB" sz="3000" dirty="0"/>
              <a:t>Tables</a:t>
            </a:r>
          </a:p>
          <a:p>
            <a:pPr lvl="0"/>
            <a:r>
              <a:rPr lang="en-GB" sz="3000" dirty="0"/>
              <a:t>Templates.</a:t>
            </a:r>
          </a:p>
          <a:p>
            <a:endParaRPr lang="en-GB"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Produce text documents digitally </a:t>
            </a:r>
          </a:p>
        </p:txBody>
      </p:sp>
      <p:sp>
        <p:nvSpPr>
          <p:cNvPr id="8" name="TextBox 7"/>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3.2 </a:t>
            </a:r>
            <a:r>
              <a:rPr lang="en-GB" sz="2800" dirty="0"/>
              <a:t>Enter or import, and edit text and other data to meet task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Entering and importing text</a:t>
            </a:r>
          </a:p>
        </p:txBody>
      </p:sp>
      <p:sp>
        <p:nvSpPr>
          <p:cNvPr id="3" name="Content Placeholder 2"/>
          <p:cNvSpPr>
            <a:spLocks noGrp="1"/>
          </p:cNvSpPr>
          <p:nvPr>
            <p:ph idx="1"/>
          </p:nvPr>
        </p:nvSpPr>
        <p:spPr>
          <a:xfrm>
            <a:off x="467544" y="1628800"/>
            <a:ext cx="8229600" cy="4896544"/>
          </a:xfrm>
        </p:spPr>
        <p:txBody>
          <a:bodyPr/>
          <a:lstStyle/>
          <a:p>
            <a:pPr marL="0" indent="0">
              <a:buNone/>
            </a:pPr>
            <a:r>
              <a:rPr lang="en-GB" b="1" dirty="0"/>
              <a:t>To insert text from another file into a Word document, follow these steps:</a:t>
            </a:r>
          </a:p>
          <a:p>
            <a:pPr lvl="0"/>
            <a:r>
              <a:rPr lang="en-GB" dirty="0"/>
              <a:t>Click in your document where you want to insert the text</a:t>
            </a:r>
          </a:p>
          <a:p>
            <a:pPr lvl="0"/>
            <a:r>
              <a:rPr lang="en-GB" dirty="0"/>
              <a:t>Click the ‘Insert’ tab</a:t>
            </a:r>
          </a:p>
          <a:p>
            <a:pPr lvl="0"/>
            <a:r>
              <a:rPr lang="en-GB" dirty="0"/>
              <a:t>Click the arrow next to ‘Object’</a:t>
            </a:r>
          </a:p>
          <a:p>
            <a:pPr lvl="0"/>
            <a:r>
              <a:rPr lang="en-GB" dirty="0"/>
              <a:t>Select ‘Text from File…’</a:t>
            </a:r>
          </a:p>
          <a:p>
            <a:pPr lvl="0"/>
            <a:r>
              <a:rPr lang="en-GB" dirty="0"/>
              <a:t>Locate the file that you wish to insert</a:t>
            </a:r>
          </a:p>
          <a:p>
            <a:pPr lvl="0"/>
            <a:r>
              <a:rPr lang="en-GB" dirty="0"/>
              <a:t>Double-click the file.</a:t>
            </a:r>
          </a:p>
          <a:p>
            <a:endParaRPr lang="en-GB"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Editing text</a:t>
            </a:r>
          </a:p>
        </p:txBody>
      </p:sp>
      <p:sp>
        <p:nvSpPr>
          <p:cNvPr id="3" name="Content Placeholder 2"/>
          <p:cNvSpPr>
            <a:spLocks noGrp="1"/>
          </p:cNvSpPr>
          <p:nvPr>
            <p:ph idx="1"/>
          </p:nvPr>
        </p:nvSpPr>
        <p:spPr/>
        <p:txBody>
          <a:bodyPr/>
          <a:lstStyle/>
          <a:p>
            <a:pPr marL="0" indent="0">
              <a:buNone/>
            </a:pPr>
            <a:r>
              <a:rPr lang="en-GB" b="1" dirty="0" smtClean="0"/>
              <a:t>This </a:t>
            </a:r>
            <a:r>
              <a:rPr lang="en-GB" b="1" dirty="0"/>
              <a:t>may involve changing things like the:</a:t>
            </a:r>
          </a:p>
          <a:p>
            <a:pPr lvl="0"/>
            <a:r>
              <a:rPr lang="en-GB" dirty="0"/>
              <a:t>Size of the text</a:t>
            </a:r>
          </a:p>
          <a:p>
            <a:pPr lvl="0"/>
            <a:r>
              <a:rPr lang="en-GB" dirty="0"/>
              <a:t>Colour of the text</a:t>
            </a:r>
          </a:p>
          <a:p>
            <a:pPr lvl="0"/>
            <a:r>
              <a:rPr lang="en-GB" dirty="0"/>
              <a:t>Font of the text</a:t>
            </a:r>
          </a:p>
          <a:p>
            <a:pPr lvl="0"/>
            <a:r>
              <a:rPr lang="en-GB" dirty="0"/>
              <a:t>Alignment of the text.</a:t>
            </a:r>
          </a:p>
          <a:p>
            <a:endParaRPr lang="en-GB" dirty="0"/>
          </a:p>
        </p:txBody>
      </p:sp>
      <p:pic>
        <p:nvPicPr>
          <p:cNvPr id="1026" name="Picture 2" descr="https://www.presentermedia.com/tp/4bOlu6hM/write_it_down_larg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420888"/>
            <a:ext cx="2965398" cy="4310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260135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Entering, importing and editing other data</a:t>
            </a:r>
          </a:p>
        </p:txBody>
      </p:sp>
      <p:sp>
        <p:nvSpPr>
          <p:cNvPr id="3" name="Content Placeholder 2"/>
          <p:cNvSpPr>
            <a:spLocks noGrp="1"/>
          </p:cNvSpPr>
          <p:nvPr>
            <p:ph idx="1"/>
          </p:nvPr>
        </p:nvSpPr>
        <p:spPr>
          <a:xfrm>
            <a:off x="457200" y="1600200"/>
            <a:ext cx="8229600" cy="5069160"/>
          </a:xfrm>
        </p:spPr>
        <p:txBody>
          <a:bodyPr>
            <a:normAutofit fontScale="92500" lnSpcReduction="20000"/>
          </a:bodyPr>
          <a:lstStyle/>
          <a:p>
            <a:pPr marL="0" indent="0">
              <a:buNone/>
            </a:pPr>
            <a:r>
              <a:rPr lang="en-GB" b="1" dirty="0"/>
              <a:t>For example, you may need to include:</a:t>
            </a:r>
          </a:p>
          <a:p>
            <a:pPr lvl="0"/>
            <a:r>
              <a:rPr lang="en-GB" dirty="0"/>
              <a:t>Watermarks</a:t>
            </a:r>
          </a:p>
          <a:p>
            <a:pPr lvl="0"/>
            <a:r>
              <a:rPr lang="en-GB" dirty="0"/>
              <a:t>Images </a:t>
            </a:r>
          </a:p>
          <a:p>
            <a:pPr lvl="0"/>
            <a:r>
              <a:rPr lang="en-GB" dirty="0"/>
              <a:t>Clipart</a:t>
            </a:r>
          </a:p>
          <a:p>
            <a:pPr lvl="0"/>
            <a:r>
              <a:rPr lang="en-GB" dirty="0"/>
              <a:t>Data from other software applications </a:t>
            </a:r>
          </a:p>
          <a:p>
            <a:pPr lvl="0"/>
            <a:r>
              <a:rPr lang="en-GB" dirty="0"/>
              <a:t>Digital photographs</a:t>
            </a:r>
          </a:p>
          <a:p>
            <a:pPr lvl="0"/>
            <a:r>
              <a:rPr lang="en-GB" dirty="0"/>
              <a:t>Files</a:t>
            </a:r>
          </a:p>
          <a:p>
            <a:pPr lvl="0"/>
            <a:r>
              <a:rPr lang="en-GB" dirty="0"/>
              <a:t>Graphics</a:t>
            </a:r>
          </a:p>
          <a:p>
            <a:pPr lvl="0"/>
            <a:r>
              <a:rPr lang="en-GB" dirty="0"/>
              <a:t>Quotes</a:t>
            </a:r>
          </a:p>
          <a:p>
            <a:pPr lvl="0"/>
            <a:r>
              <a:rPr lang="en-GB" dirty="0"/>
              <a:t>References </a:t>
            </a:r>
          </a:p>
          <a:p>
            <a:pPr lvl="0"/>
            <a:r>
              <a:rPr lang="en-GB" dirty="0"/>
              <a:t>Scanned photographs and logos</a:t>
            </a:r>
          </a:p>
          <a:p>
            <a:pPr lvl="0"/>
            <a:r>
              <a:rPr lang="en-GB" dirty="0"/>
              <a:t>Tables, graphs and charts.</a:t>
            </a:r>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6084168" y="2499397"/>
            <a:ext cx="2692896" cy="3513311"/>
          </a:xfrm>
          <a:prstGeom prst="rect">
            <a:avLst/>
          </a:prstGeom>
        </p:spPr>
      </p:pic>
    </p:spTree>
    <p:extLst>
      <p:ext uri="{BB962C8B-B14F-4D97-AF65-F5344CB8AC3E}">
        <p14:creationId xmlns:p14="http://schemas.microsoft.com/office/powerpoint/2010/main" val="60050961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Produce text documents digitally </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3.3 </a:t>
            </a:r>
            <a:r>
              <a:rPr lang="en-GB" sz="2800" dirty="0"/>
              <a:t>Preview, adjust and prepare documents for delivery in accordance with organisational and task requirements</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Preview and print</a:t>
            </a:r>
          </a:p>
        </p:txBody>
      </p:sp>
      <p:sp>
        <p:nvSpPr>
          <p:cNvPr id="3" name="Content Placeholder 2"/>
          <p:cNvSpPr>
            <a:spLocks noGrp="1"/>
          </p:cNvSpPr>
          <p:nvPr>
            <p:ph idx="1"/>
          </p:nvPr>
        </p:nvSpPr>
        <p:spPr/>
        <p:txBody>
          <a:bodyPr/>
          <a:lstStyle/>
          <a:p>
            <a:pPr marL="0" indent="0">
              <a:buNone/>
            </a:pPr>
            <a:r>
              <a:rPr lang="en-GB" b="1" dirty="0"/>
              <a:t>To preview a Microsoft Word document, follow these steps:</a:t>
            </a:r>
          </a:p>
          <a:p>
            <a:pPr lvl="0"/>
            <a:r>
              <a:rPr lang="en-GB" dirty="0"/>
              <a:t>Click the ‘File’ tab</a:t>
            </a:r>
          </a:p>
          <a:p>
            <a:pPr lvl="0"/>
            <a:r>
              <a:rPr lang="en-GB" dirty="0"/>
              <a:t>Click the ‘Print’ option</a:t>
            </a:r>
          </a:p>
          <a:p>
            <a:pPr lvl="0"/>
            <a:r>
              <a:rPr lang="en-GB" dirty="0"/>
              <a:t>Your preview will appear at the right of your screen.</a:t>
            </a:r>
          </a:p>
          <a:p>
            <a:endParaRPr lang="en-GB"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Preview and print</a:t>
            </a:r>
          </a:p>
        </p:txBody>
      </p:sp>
      <p:sp>
        <p:nvSpPr>
          <p:cNvPr id="3" name="Content Placeholder 2"/>
          <p:cNvSpPr>
            <a:spLocks noGrp="1"/>
          </p:cNvSpPr>
          <p:nvPr>
            <p:ph idx="1"/>
          </p:nvPr>
        </p:nvSpPr>
        <p:spPr/>
        <p:txBody>
          <a:bodyPr/>
          <a:lstStyle/>
          <a:p>
            <a:pPr marL="0" indent="0">
              <a:buNone/>
            </a:pPr>
            <a:r>
              <a:rPr lang="en-GB" b="1" dirty="0"/>
              <a:t>Printing may include:</a:t>
            </a:r>
          </a:p>
          <a:p>
            <a:pPr lvl="0"/>
            <a:r>
              <a:rPr lang="en-GB" dirty="0"/>
              <a:t>Print merge </a:t>
            </a:r>
          </a:p>
          <a:p>
            <a:pPr lvl="0"/>
            <a:r>
              <a:rPr lang="en-GB" dirty="0"/>
              <a:t>Print to file</a:t>
            </a:r>
          </a:p>
          <a:p>
            <a:pPr lvl="0"/>
            <a:r>
              <a:rPr lang="en-GB" dirty="0"/>
              <a:t>With comments</a:t>
            </a:r>
          </a:p>
          <a:p>
            <a:pPr lvl="0"/>
            <a:r>
              <a:rPr lang="en-GB" dirty="0"/>
              <a:t>With drawing objects</a:t>
            </a:r>
          </a:p>
          <a:p>
            <a:pPr lvl="0"/>
            <a:r>
              <a:rPr lang="en-GB" dirty="0"/>
              <a:t>With field codes </a:t>
            </a:r>
          </a:p>
          <a:p>
            <a:pPr lvl="0"/>
            <a:r>
              <a:rPr lang="en-GB" dirty="0"/>
              <a:t>With hidden text.</a:t>
            </a:r>
          </a:p>
          <a:p>
            <a:endParaRPr lang="en-GB" dirty="0"/>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4788024" y="2204865"/>
            <a:ext cx="3179936" cy="3183418"/>
          </a:xfrm>
          <a:prstGeom prst="rect">
            <a:avLst/>
          </a:prstGeom>
        </p:spPr>
      </p:pic>
    </p:spTree>
    <p:extLst>
      <p:ext uri="{BB962C8B-B14F-4D97-AF65-F5344CB8AC3E}">
        <p14:creationId xmlns:p14="http://schemas.microsoft.com/office/powerpoint/2010/main" val="148458739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Produce text documents digitally </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3.4 </a:t>
            </a:r>
            <a:r>
              <a:rPr lang="en-GB" sz="2800" dirty="0"/>
              <a:t>Name and store document, in accordance with organisational requirements and exit application without information loss/damage</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Naming </a:t>
            </a:r>
            <a:r>
              <a:rPr lang="en-GB" dirty="0" smtClean="0"/>
              <a:t>documents</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10000"/>
          </a:bodyPr>
          <a:lstStyle/>
          <a:p>
            <a:pPr marL="0" indent="0">
              <a:buNone/>
            </a:pPr>
            <a:r>
              <a:rPr lang="en-GB" b="1" dirty="0"/>
              <a:t>Tips when naming your documents include:</a:t>
            </a:r>
          </a:p>
          <a:p>
            <a:pPr lvl="0"/>
            <a:r>
              <a:rPr lang="en-GB" dirty="0"/>
              <a:t>Use keywords</a:t>
            </a:r>
          </a:p>
          <a:p>
            <a:pPr lvl="0"/>
            <a:r>
              <a:rPr lang="en-GB" dirty="0"/>
              <a:t>Use your name or initials</a:t>
            </a:r>
          </a:p>
          <a:p>
            <a:pPr lvl="0"/>
            <a:r>
              <a:rPr lang="en-GB" dirty="0"/>
              <a:t>Use date</a:t>
            </a:r>
          </a:p>
          <a:p>
            <a:pPr lvl="0"/>
            <a:r>
              <a:rPr lang="en-GB" dirty="0"/>
              <a:t>Use alphabetic codes</a:t>
            </a:r>
          </a:p>
          <a:p>
            <a:pPr lvl="0"/>
            <a:r>
              <a:rPr lang="en-GB" dirty="0"/>
              <a:t>Use version numbers </a:t>
            </a:r>
          </a:p>
          <a:p>
            <a:pPr lvl="0"/>
            <a:r>
              <a:rPr lang="en-GB" dirty="0"/>
              <a:t>Use descriptors</a:t>
            </a:r>
          </a:p>
          <a:p>
            <a:pPr lvl="0"/>
            <a:r>
              <a:rPr lang="en-GB" dirty="0"/>
              <a:t>Use underscores </a:t>
            </a:r>
          </a:p>
          <a:p>
            <a:pPr lvl="0"/>
            <a:r>
              <a:rPr lang="en-GB" dirty="0"/>
              <a:t>Use common names</a:t>
            </a:r>
          </a:p>
          <a:p>
            <a:pPr lvl="0"/>
            <a:r>
              <a:rPr lang="en-GB" dirty="0"/>
              <a:t>Be detailed</a:t>
            </a:r>
          </a:p>
          <a:p>
            <a:pPr lvl="0"/>
            <a:r>
              <a:rPr lang="en-GB" dirty="0"/>
              <a:t>Be consistent.</a:t>
            </a:r>
          </a:p>
          <a:p>
            <a:endParaRPr lang="en-GB" dirty="0"/>
          </a:p>
        </p:txBody>
      </p:sp>
      <p:pic>
        <p:nvPicPr>
          <p:cNvPr id="4" name="Picture 3" descr="search file.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55976" y="2996952"/>
            <a:ext cx="3516362" cy="3263379"/>
          </a:xfrm>
          <a:prstGeom prst="rect">
            <a:avLst/>
          </a:prstGeom>
          <a:noFill/>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Storing documents</a:t>
            </a:r>
          </a:p>
        </p:txBody>
      </p:sp>
      <p:sp>
        <p:nvSpPr>
          <p:cNvPr id="3" name="Content Placeholder 2"/>
          <p:cNvSpPr>
            <a:spLocks noGrp="1"/>
          </p:cNvSpPr>
          <p:nvPr>
            <p:ph idx="1"/>
          </p:nvPr>
        </p:nvSpPr>
        <p:spPr>
          <a:xfrm>
            <a:off x="457200" y="1600200"/>
            <a:ext cx="8229600" cy="4997152"/>
          </a:xfrm>
        </p:spPr>
        <p:txBody>
          <a:bodyPr>
            <a:normAutofit/>
          </a:bodyPr>
          <a:lstStyle/>
          <a:p>
            <a:pPr marL="0" indent="0">
              <a:buNone/>
            </a:pPr>
            <a:r>
              <a:rPr lang="en-GB" b="1" dirty="0"/>
              <a:t>Tips when storing your documents include:</a:t>
            </a:r>
          </a:p>
          <a:p>
            <a:pPr lvl="0"/>
            <a:r>
              <a:rPr lang="en-GB" dirty="0"/>
              <a:t>Store similar documents together</a:t>
            </a:r>
          </a:p>
          <a:p>
            <a:pPr lvl="0"/>
            <a:r>
              <a:rPr lang="en-GB" dirty="0"/>
              <a:t>Don’t save unnecessary documents</a:t>
            </a:r>
          </a:p>
          <a:p>
            <a:pPr lvl="0"/>
            <a:r>
              <a:rPr lang="en-GB" dirty="0"/>
              <a:t>Avoid large folder structures</a:t>
            </a:r>
          </a:p>
          <a:p>
            <a:pPr lvl="0"/>
            <a:r>
              <a:rPr lang="en-GB" dirty="0"/>
              <a:t>Use shortcuts rather than having multiple copies</a:t>
            </a:r>
          </a:p>
          <a:p>
            <a:pPr lvl="0"/>
            <a:r>
              <a:rPr lang="en-GB" dirty="0"/>
              <a:t>Colour code your folders </a:t>
            </a:r>
          </a:p>
          <a:p>
            <a:pPr lvl="0"/>
            <a:r>
              <a:rPr lang="en-GB" dirty="0"/>
              <a:t>Think about storing documents online (e.g. MicrosoftSharePoint 2010 or Windows Live SkyDrive)</a:t>
            </a:r>
          </a:p>
          <a:p>
            <a:pPr lvl="0"/>
            <a:r>
              <a:rPr lang="en-GB" dirty="0"/>
              <a:t>Make sure that the documents that you use every day can be accessed easily.</a:t>
            </a:r>
          </a:p>
          <a:p>
            <a:endParaRPr lang="en-GB" dirty="0"/>
          </a:p>
        </p:txBody>
      </p:sp>
    </p:spTree>
    <p:extLst>
      <p:ext uri="{BB962C8B-B14F-4D97-AF65-F5344CB8AC3E}">
        <p14:creationId xmlns:p14="http://schemas.microsoft.com/office/powerpoint/2010/main" val="318318389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Exiting without information loss or damage</a:t>
            </a:r>
          </a:p>
        </p:txBody>
      </p:sp>
      <p:sp>
        <p:nvSpPr>
          <p:cNvPr id="3" name="Content Placeholder 2"/>
          <p:cNvSpPr>
            <a:spLocks noGrp="1"/>
          </p:cNvSpPr>
          <p:nvPr>
            <p:ph idx="1"/>
          </p:nvPr>
        </p:nvSpPr>
        <p:spPr/>
        <p:txBody>
          <a:bodyPr/>
          <a:lstStyle/>
          <a:p>
            <a:pPr marL="0" indent="0">
              <a:buNone/>
            </a:pPr>
            <a:r>
              <a:rPr lang="en-GB" b="1" dirty="0"/>
              <a:t>To save a document, either:</a:t>
            </a:r>
          </a:p>
          <a:p>
            <a:pPr lvl="0"/>
            <a:r>
              <a:rPr lang="en-GB" dirty="0"/>
              <a:t>Press Ctrl and S together</a:t>
            </a:r>
          </a:p>
          <a:p>
            <a:pPr lvl="0"/>
            <a:r>
              <a:rPr lang="en-GB" dirty="0"/>
              <a:t>Click the ‘File’ tab and click ‘Save’ or ‘Save as’</a:t>
            </a:r>
          </a:p>
          <a:p>
            <a:pPr lvl="0"/>
            <a:r>
              <a:rPr lang="en-GB" dirty="0"/>
              <a:t>Click the save icon across the top of your document (see image).</a:t>
            </a:r>
          </a:p>
        </p:txBody>
      </p:sp>
      <p:pic>
        <p:nvPicPr>
          <p:cNvPr id="4" name="Picture 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56176" y="3861048"/>
            <a:ext cx="2211685" cy="1584176"/>
          </a:xfrm>
          <a:prstGeom prst="rect">
            <a:avLst/>
          </a:prstGeom>
          <a:noFill/>
          <a:ln>
            <a:noFill/>
          </a:ln>
        </p:spPr>
      </p:pic>
      <p:sp>
        <p:nvSpPr>
          <p:cNvPr id="6" name="Oval 5"/>
          <p:cNvSpPr/>
          <p:nvPr/>
        </p:nvSpPr>
        <p:spPr>
          <a:xfrm>
            <a:off x="6290729" y="3784088"/>
            <a:ext cx="1584176" cy="1656184"/>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17364691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Produce text documents digitally </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3.5 </a:t>
            </a:r>
            <a:r>
              <a:rPr lang="en-GB" sz="2800" dirty="0"/>
              <a:t>Deliver document within designated timelines and organisational requirements for speed and accuracy</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gure_juggling_time.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00192" y="3320951"/>
            <a:ext cx="2042993" cy="3307198"/>
          </a:xfrm>
          <a:prstGeom prst="rect">
            <a:avLst/>
          </a:prstGeom>
          <a:noFill/>
        </p:spPr>
      </p:pic>
      <p:sp>
        <p:nvSpPr>
          <p:cNvPr id="2" name="Title 1"/>
          <p:cNvSpPr>
            <a:spLocks noGrp="1"/>
          </p:cNvSpPr>
          <p:nvPr>
            <p:ph type="title"/>
          </p:nvPr>
        </p:nvSpPr>
        <p:spPr/>
        <p:txBody>
          <a:bodyPr/>
          <a:lstStyle/>
          <a:p>
            <a:r>
              <a:rPr lang="en-GB" dirty="0"/>
              <a:t>Timelines</a:t>
            </a:r>
          </a:p>
        </p:txBody>
      </p:sp>
      <p:sp>
        <p:nvSpPr>
          <p:cNvPr id="3" name="Content Placeholder 2"/>
          <p:cNvSpPr>
            <a:spLocks noGrp="1"/>
          </p:cNvSpPr>
          <p:nvPr>
            <p:ph idx="1"/>
          </p:nvPr>
        </p:nvSpPr>
        <p:spPr/>
        <p:txBody>
          <a:bodyPr/>
          <a:lstStyle/>
          <a:p>
            <a:pPr marL="0" indent="0">
              <a:buNone/>
            </a:pPr>
            <a:r>
              <a:rPr lang="en-GB" b="1" dirty="0" smtClean="0"/>
              <a:t>Designated timelines may include:</a:t>
            </a:r>
          </a:p>
          <a:p>
            <a:pPr lvl="0"/>
            <a:r>
              <a:rPr lang="en-GB" dirty="0" smtClean="0"/>
              <a:t>Organisational </a:t>
            </a:r>
            <a:r>
              <a:rPr lang="en-GB" dirty="0"/>
              <a:t>timeline, e.g. Deadline requirements</a:t>
            </a:r>
          </a:p>
          <a:p>
            <a:pPr lvl="0"/>
            <a:r>
              <a:rPr lang="en-GB" dirty="0"/>
              <a:t>Timeline agreed with internal/external client</a:t>
            </a:r>
          </a:p>
          <a:p>
            <a:pPr lvl="0"/>
            <a:r>
              <a:rPr lang="en-GB" dirty="0"/>
              <a:t>Timeline agreed with supervisor/person </a:t>
            </a:r>
            <a:r>
              <a:rPr lang="en-GB" dirty="0" smtClean="0"/>
              <a:t>               requiring </a:t>
            </a:r>
            <a:r>
              <a:rPr lang="en-GB" dirty="0"/>
              <a:t>document.</a:t>
            </a:r>
          </a:p>
          <a:p>
            <a:endParaRPr lang="en-GB"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26734401_S.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56042" y="2924944"/>
            <a:ext cx="3387958" cy="3199500"/>
          </a:xfrm>
          <a:prstGeom prst="rect">
            <a:avLst/>
          </a:prstGeom>
          <a:noFill/>
        </p:spPr>
      </p:pic>
      <p:sp>
        <p:nvSpPr>
          <p:cNvPr id="2" name="Title 1"/>
          <p:cNvSpPr>
            <a:spLocks noGrp="1"/>
          </p:cNvSpPr>
          <p:nvPr>
            <p:ph type="title"/>
          </p:nvPr>
        </p:nvSpPr>
        <p:spPr/>
        <p:txBody>
          <a:bodyPr/>
          <a:lstStyle/>
          <a:p>
            <a:r>
              <a:rPr lang="en-GB" dirty="0"/>
              <a:t>Time management</a:t>
            </a:r>
          </a:p>
        </p:txBody>
      </p:sp>
      <p:sp>
        <p:nvSpPr>
          <p:cNvPr id="3" name="Content Placeholder 2"/>
          <p:cNvSpPr>
            <a:spLocks noGrp="1"/>
          </p:cNvSpPr>
          <p:nvPr>
            <p:ph idx="1"/>
          </p:nvPr>
        </p:nvSpPr>
        <p:spPr/>
        <p:txBody>
          <a:bodyPr/>
          <a:lstStyle/>
          <a:p>
            <a:pPr marL="0" indent="0">
              <a:buNone/>
            </a:pPr>
            <a:r>
              <a:rPr lang="en-GB" b="1" dirty="0"/>
              <a:t>Good time management tips may include:</a:t>
            </a:r>
          </a:p>
          <a:p>
            <a:pPr lvl="0"/>
            <a:r>
              <a:rPr lang="en-GB" dirty="0"/>
              <a:t>Recording your deadlines</a:t>
            </a:r>
          </a:p>
          <a:p>
            <a:pPr lvl="0"/>
            <a:r>
              <a:rPr lang="en-GB" dirty="0"/>
              <a:t>Prioritising your tasks </a:t>
            </a:r>
          </a:p>
          <a:p>
            <a:pPr lvl="0"/>
            <a:r>
              <a:rPr lang="en-GB" dirty="0"/>
              <a:t>Keeping track of your progress</a:t>
            </a:r>
          </a:p>
          <a:p>
            <a:pPr lvl="0"/>
            <a:r>
              <a:rPr lang="en-GB" dirty="0"/>
              <a:t>Knowing how to deal with possible </a:t>
            </a:r>
            <a:r>
              <a:rPr lang="en-GB" dirty="0" smtClean="0"/>
              <a:t>                         problems </a:t>
            </a:r>
            <a:r>
              <a:rPr lang="en-GB" dirty="0"/>
              <a:t>that may arise. </a:t>
            </a:r>
          </a:p>
          <a:p>
            <a:endParaRPr lang="en-GB" dirty="0"/>
          </a:p>
        </p:txBody>
      </p:sp>
    </p:spTree>
    <p:extLst>
      <p:ext uri="{BB962C8B-B14F-4D97-AF65-F5344CB8AC3E}">
        <p14:creationId xmlns:p14="http://schemas.microsoft.com/office/powerpoint/2010/main" val="142413168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Produce text documents digitally </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3.6 </a:t>
            </a:r>
            <a:r>
              <a:rPr lang="en-GB" sz="2800" dirty="0"/>
              <a:t>Use relevant help functions to overcome intermediate issues with document design and production</a:t>
            </a:r>
            <a:r>
              <a:rPr lang="en-AU" sz="2800" b="1" dirty="0" smtClean="0">
                <a:latin typeface="+mj-lt"/>
              </a:rPr>
              <a:t> </a:t>
            </a:r>
            <a:endParaRPr lang="en-AU" sz="2800" dirty="0">
              <a:latin typeface="+mj-lt"/>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Manuals</a:t>
            </a:r>
          </a:p>
        </p:txBody>
      </p:sp>
      <p:sp>
        <p:nvSpPr>
          <p:cNvPr id="3" name="Content Placeholder 2"/>
          <p:cNvSpPr>
            <a:spLocks noGrp="1"/>
          </p:cNvSpPr>
          <p:nvPr>
            <p:ph idx="1"/>
          </p:nvPr>
        </p:nvSpPr>
        <p:spPr/>
        <p:txBody>
          <a:bodyPr/>
          <a:lstStyle/>
          <a:p>
            <a:pPr marL="0" indent="0">
              <a:buNone/>
            </a:pPr>
            <a:r>
              <a:rPr lang="en-GB" b="1" dirty="0"/>
              <a:t>The things that a manual may include are:</a:t>
            </a:r>
          </a:p>
          <a:p>
            <a:pPr lvl="0"/>
            <a:r>
              <a:rPr lang="en-GB" dirty="0"/>
              <a:t>A cover page, a title page and a copyright page </a:t>
            </a:r>
          </a:p>
          <a:p>
            <a:pPr lvl="0"/>
            <a:r>
              <a:rPr lang="en-GB" dirty="0"/>
              <a:t>Frequently asked questions</a:t>
            </a:r>
          </a:p>
          <a:p>
            <a:pPr lvl="0"/>
            <a:r>
              <a:rPr lang="en-GB" dirty="0"/>
              <a:t>Where to find further help, including contact details</a:t>
            </a:r>
          </a:p>
          <a:p>
            <a:pPr lvl="0"/>
            <a:r>
              <a:rPr lang="en-GB" dirty="0"/>
              <a:t>Information on how to navigate through manual</a:t>
            </a:r>
          </a:p>
          <a:p>
            <a:pPr lvl="0"/>
            <a:r>
              <a:rPr lang="en-GB" dirty="0"/>
              <a:t>A troubleshooting section</a:t>
            </a:r>
          </a:p>
          <a:p>
            <a:pPr lvl="0"/>
            <a:r>
              <a:rPr lang="en-GB" dirty="0"/>
              <a:t>A glossary and/or index. </a:t>
            </a:r>
          </a:p>
          <a:p>
            <a:endParaRPr lang="en-GB" dirty="0"/>
          </a:p>
        </p:txBody>
      </p:sp>
      <p:pic>
        <p:nvPicPr>
          <p:cNvPr id="4" name="Picture 3" descr="check_off_with_pencil_800_wht.png"/>
          <p:cNvPicPr/>
          <p:nvPr/>
        </p:nvPicPr>
        <p:blipFill>
          <a:blip r:embed="rId2" cstate="print"/>
          <a:stretch>
            <a:fillRect/>
          </a:stretch>
        </p:blipFill>
        <p:spPr>
          <a:xfrm>
            <a:off x="5436096" y="4221088"/>
            <a:ext cx="2856726" cy="2465695"/>
          </a:xfrm>
          <a:prstGeom prst="rect">
            <a:avLst/>
          </a:prstGeom>
        </p:spPr>
      </p:pic>
    </p:spTree>
    <p:extLst>
      <p:ext uri="{BB962C8B-B14F-4D97-AF65-F5344CB8AC3E}">
        <p14:creationId xmlns:p14="http://schemas.microsoft.com/office/powerpoint/2010/main" val="57162029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User documentation</a:t>
            </a:r>
          </a:p>
        </p:txBody>
      </p:sp>
      <p:sp>
        <p:nvSpPr>
          <p:cNvPr id="3" name="Content Placeholder 2"/>
          <p:cNvSpPr>
            <a:spLocks noGrp="1"/>
          </p:cNvSpPr>
          <p:nvPr>
            <p:ph idx="1"/>
          </p:nvPr>
        </p:nvSpPr>
        <p:spPr/>
        <p:txBody>
          <a:bodyPr/>
          <a:lstStyle/>
          <a:p>
            <a:pPr marL="0" indent="0">
              <a:buNone/>
            </a:pPr>
            <a:r>
              <a:rPr lang="en-GB" b="1" dirty="0"/>
              <a:t>User documentation is often divided into categories, for example:</a:t>
            </a:r>
          </a:p>
          <a:p>
            <a:pPr lvl="0"/>
            <a:r>
              <a:rPr lang="en-GB" dirty="0"/>
              <a:t>Installation</a:t>
            </a:r>
          </a:p>
          <a:p>
            <a:pPr lvl="0"/>
            <a:r>
              <a:rPr lang="en-GB" dirty="0"/>
              <a:t>Reference</a:t>
            </a:r>
          </a:p>
          <a:p>
            <a:r>
              <a:rPr lang="en-GB" dirty="0"/>
              <a:t>Tutorial.</a:t>
            </a:r>
          </a:p>
        </p:txBody>
      </p:sp>
      <p:pic>
        <p:nvPicPr>
          <p:cNvPr id="2050" name="Picture 2" descr="ID# 3229 - Stick Figure Holding Book Reading - Presentation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2420888"/>
            <a:ext cx="3505572" cy="3505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475059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Online help</a:t>
            </a:r>
          </a:p>
        </p:txBody>
      </p:sp>
      <p:sp>
        <p:nvSpPr>
          <p:cNvPr id="3" name="Content Placeholder 2"/>
          <p:cNvSpPr>
            <a:spLocks noGrp="1"/>
          </p:cNvSpPr>
          <p:nvPr>
            <p:ph idx="1"/>
          </p:nvPr>
        </p:nvSpPr>
        <p:spPr/>
        <p:txBody>
          <a:bodyPr/>
          <a:lstStyle/>
          <a:p>
            <a:pPr marL="0" indent="0">
              <a:buNone/>
            </a:pPr>
            <a:r>
              <a:rPr lang="en-GB" b="1" dirty="0"/>
              <a:t>The advantages of using outsourced technical documentation include:</a:t>
            </a:r>
          </a:p>
          <a:p>
            <a:pPr lvl="0"/>
            <a:r>
              <a:rPr lang="en-GB" dirty="0"/>
              <a:t>Time-saving</a:t>
            </a:r>
          </a:p>
          <a:p>
            <a:pPr lvl="0"/>
            <a:r>
              <a:rPr lang="en-GB" dirty="0"/>
              <a:t>High quality</a:t>
            </a:r>
          </a:p>
          <a:p>
            <a:pPr lvl="0"/>
            <a:r>
              <a:rPr lang="en-GB" dirty="0"/>
              <a:t>Good expertise</a:t>
            </a:r>
          </a:p>
          <a:p>
            <a:r>
              <a:rPr lang="en-GB" dirty="0"/>
              <a:t>Flexible.</a:t>
            </a: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4139952" y="2852936"/>
            <a:ext cx="3663682" cy="2448272"/>
          </a:xfrm>
          <a:prstGeom prst="rect">
            <a:avLst/>
          </a:prstGeom>
        </p:spPr>
      </p:pic>
    </p:spTree>
    <p:extLst>
      <p:ext uri="{BB962C8B-B14F-4D97-AF65-F5344CB8AC3E}">
        <p14:creationId xmlns:p14="http://schemas.microsoft.com/office/powerpoint/2010/main" val="126136385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3F</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888</TotalTime>
  <Words>1464</Words>
  <Application>Microsoft Office PowerPoint</Application>
  <PresentationFormat>On-screen Show (4:3)</PresentationFormat>
  <Paragraphs>305</Paragraphs>
  <Slides>65</Slides>
  <Notes>34</Notes>
  <HiddenSlides>0</HiddenSlides>
  <MMClips>0</MMClips>
  <ScaleCrop>false</ScaleCrop>
  <HeadingPairs>
    <vt:vector size="4" baseType="variant">
      <vt:variant>
        <vt:lpstr>Theme</vt:lpstr>
      </vt:variant>
      <vt:variant>
        <vt:i4>1</vt:i4>
      </vt:variant>
      <vt:variant>
        <vt:lpstr>Slide Titles</vt:lpstr>
      </vt:variant>
      <vt:variant>
        <vt:i4>65</vt:i4>
      </vt:variant>
    </vt:vector>
  </HeadingPairs>
  <TitlesOfParts>
    <vt:vector size="66" baseType="lpstr">
      <vt:lpstr>Office Theme</vt:lpstr>
      <vt:lpstr>PowerPoint Presentation</vt:lpstr>
      <vt:lpstr>Prepare to produce documents</vt:lpstr>
      <vt:lpstr>Ergonomic requirements</vt:lpstr>
      <vt:lpstr>Work organisation strategies</vt:lpstr>
      <vt:lpstr> Activity 1A  </vt:lpstr>
      <vt:lpstr>Prepare to produce documents</vt:lpstr>
      <vt:lpstr>Using energy and resource conservation techniques</vt:lpstr>
      <vt:lpstr> Activity 1B  </vt:lpstr>
      <vt:lpstr>Prepare to produce documents</vt:lpstr>
      <vt:lpstr>Purpose</vt:lpstr>
      <vt:lpstr>Audience</vt:lpstr>
      <vt:lpstr>Presentation</vt:lpstr>
      <vt:lpstr>Clarifying with relevant personnel</vt:lpstr>
      <vt:lpstr> Activity 1C  </vt:lpstr>
      <vt:lpstr>Prepare to produce documents</vt:lpstr>
      <vt:lpstr>Organisational and task requirements</vt:lpstr>
      <vt:lpstr>Organisational and task requirements</vt:lpstr>
      <vt:lpstr> Activity 1D  </vt:lpstr>
      <vt:lpstr>Prepare to produce documents</vt:lpstr>
      <vt:lpstr>Word processing applications</vt:lpstr>
      <vt:lpstr> Activity 1E  </vt:lpstr>
      <vt:lpstr>Design documents digitally</vt:lpstr>
      <vt:lpstr>Designing the structure and layout of document</vt:lpstr>
      <vt:lpstr> Activity 2A  </vt:lpstr>
      <vt:lpstr>Design documents digitally</vt:lpstr>
      <vt:lpstr>Enhancing readability and appearance</vt:lpstr>
      <vt:lpstr>Enhancing readability and appearance</vt:lpstr>
      <vt:lpstr> Activity 2B  </vt:lpstr>
      <vt:lpstr>Design documents digitally</vt:lpstr>
      <vt:lpstr>Consistency of design and layout </vt:lpstr>
      <vt:lpstr> Activity 2C  </vt:lpstr>
      <vt:lpstr>Design documents digitally</vt:lpstr>
      <vt:lpstr>Inserting tables</vt:lpstr>
      <vt:lpstr> Activity 2D  </vt:lpstr>
      <vt:lpstr>Design documents digitally</vt:lpstr>
      <vt:lpstr>Visual elements</vt:lpstr>
      <vt:lpstr> Activity 2E  </vt:lpstr>
      <vt:lpstr>Produce text documents digitally </vt:lpstr>
      <vt:lpstr>Using advanced software functions</vt:lpstr>
      <vt:lpstr> Activity 3A  </vt:lpstr>
      <vt:lpstr>Produce text documents digitally </vt:lpstr>
      <vt:lpstr>Entering and importing text</vt:lpstr>
      <vt:lpstr>Editing text</vt:lpstr>
      <vt:lpstr>Entering, importing and editing other data</vt:lpstr>
      <vt:lpstr> Activity 3B  </vt:lpstr>
      <vt:lpstr>Produce text documents digitally </vt:lpstr>
      <vt:lpstr>Preview and print</vt:lpstr>
      <vt:lpstr>Preview and print</vt:lpstr>
      <vt:lpstr> Activity 3C  </vt:lpstr>
      <vt:lpstr>Produce text documents digitally </vt:lpstr>
      <vt:lpstr>Naming documents</vt:lpstr>
      <vt:lpstr>Storing documents</vt:lpstr>
      <vt:lpstr>Exiting without information loss or damage</vt:lpstr>
      <vt:lpstr> Activity 3D  </vt:lpstr>
      <vt:lpstr>Produce text documents digitally </vt:lpstr>
      <vt:lpstr>Timelines</vt:lpstr>
      <vt:lpstr>Time management</vt:lpstr>
      <vt:lpstr> Activity 3E  </vt:lpstr>
      <vt:lpstr>Produce text documents digitally </vt:lpstr>
      <vt:lpstr>Manuals</vt:lpstr>
      <vt:lpstr>User documentation</vt:lpstr>
      <vt:lpstr>Online help</vt:lpstr>
      <vt:lpstr> Activity 3F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Kelsey</cp:lastModifiedBy>
  <cp:revision>258</cp:revision>
  <dcterms:created xsi:type="dcterms:W3CDTF">2011-08-26T06:48:04Z</dcterms:created>
  <dcterms:modified xsi:type="dcterms:W3CDTF">2018-11-22T16:45:40Z</dcterms:modified>
</cp:coreProperties>
</file>