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6" r:id="rId3"/>
    <p:sldId id="259" r:id="rId4"/>
    <p:sldId id="267" r:id="rId5"/>
    <p:sldId id="260" r:id="rId6"/>
    <p:sldId id="261" r:id="rId7"/>
    <p:sldId id="268" r:id="rId8"/>
    <p:sldId id="269" r:id="rId9"/>
    <p:sldId id="270" r:id="rId10"/>
    <p:sldId id="262" r:id="rId11"/>
    <p:sldId id="263" r:id="rId12"/>
    <p:sldId id="271" r:id="rId13"/>
    <p:sldId id="272" r:id="rId14"/>
    <p:sldId id="273" r:id="rId15"/>
    <p:sldId id="274" r:id="rId16"/>
    <p:sldId id="275" r:id="rId17"/>
    <p:sldId id="264" r:id="rId18"/>
    <p:sldId id="265" r:id="rId19"/>
    <p:sldId id="266" r:id="rId20"/>
    <p:sldId id="258"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7/18/2018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92579" y="2717800"/>
            <a:ext cx="8267700" cy="2677656"/>
          </a:xfrm>
          <a:prstGeom prst="rect">
            <a:avLst/>
          </a:prstGeom>
          <a:noFill/>
        </p:spPr>
        <p:txBody>
          <a:bodyPr wrap="square" rtlCol="0">
            <a:spAutoFit/>
          </a:bodyPr>
          <a:lstStyle/>
          <a:p>
            <a:r>
              <a:rPr lang="en-AU" sz="2800" dirty="0" smtClean="0"/>
              <a:t>ASBESTOS</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92500" lnSpcReduction="20000"/>
          </a:bodyPr>
          <a:lstStyle/>
          <a:p>
            <a:pPr lvl="0"/>
            <a:r>
              <a:rPr lang="en-US" dirty="0"/>
              <a:t>Identify commons uses and locations of asbestos containing material at commercial and domestic premises.</a:t>
            </a:r>
            <a:endParaRPr lang="en-AU" dirty="0"/>
          </a:p>
          <a:p>
            <a:pPr lvl="0"/>
            <a:r>
              <a:rPr lang="en-US" dirty="0"/>
              <a:t>Identify the legislative requirements for managing asbestos </a:t>
            </a:r>
            <a:r>
              <a:rPr lang="en-AU" dirty="0"/>
              <a:t>related risk to people and the environment</a:t>
            </a:r>
            <a:r>
              <a:rPr lang="en-US" dirty="0"/>
              <a:t>.</a:t>
            </a:r>
            <a:endParaRPr lang="en-AU" dirty="0"/>
          </a:p>
          <a:p>
            <a:pPr lvl="0"/>
            <a:r>
              <a:rPr lang="en-US" dirty="0"/>
              <a:t>Identify the health effects associated with exposure to asbestos </a:t>
            </a:r>
            <a:r>
              <a:rPr lang="en-US" dirty="0" err="1"/>
              <a:t>fibres</a:t>
            </a:r>
            <a:r>
              <a:rPr lang="en-US" dirty="0"/>
              <a:t>.</a:t>
            </a:r>
            <a:endParaRPr lang="en-AU" dirty="0"/>
          </a:p>
          <a:p>
            <a:pPr lvl="0"/>
            <a:r>
              <a:rPr lang="en-US" dirty="0"/>
              <a:t>Identify where guidance on </a:t>
            </a:r>
            <a:r>
              <a:rPr lang="en-US" dirty="0" err="1"/>
              <a:t>minimising</a:t>
            </a:r>
            <a:r>
              <a:rPr lang="en-US" dirty="0"/>
              <a:t> or removing the risks associated with exposure to asbestos can be found.</a:t>
            </a:r>
            <a:endParaRPr lang="en-AU" dirty="0"/>
          </a:p>
          <a:p>
            <a:endParaRPr lang="en-AU" dirty="0"/>
          </a:p>
        </p:txBody>
      </p:sp>
    </p:spTree>
    <p:extLst>
      <p:ext uri="{BB962C8B-B14F-4D97-AF65-F5344CB8AC3E}">
        <p14:creationId xmlns:p14="http://schemas.microsoft.com/office/powerpoint/2010/main" val="3055417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asbestos?</a:t>
            </a:r>
            <a:endParaRPr lang="en-AU" dirty="0"/>
          </a:p>
        </p:txBody>
      </p:sp>
      <p:sp>
        <p:nvSpPr>
          <p:cNvPr id="3" name="Content Placeholder 2"/>
          <p:cNvSpPr>
            <a:spLocks noGrp="1"/>
          </p:cNvSpPr>
          <p:nvPr>
            <p:ph idx="1"/>
          </p:nvPr>
        </p:nvSpPr>
        <p:spPr>
          <a:xfrm>
            <a:off x="457200" y="1600200"/>
            <a:ext cx="8229600" cy="5133886"/>
          </a:xfrm>
        </p:spPr>
        <p:txBody>
          <a:bodyPr>
            <a:normAutofit/>
          </a:bodyPr>
          <a:lstStyle/>
          <a:p>
            <a:pPr marL="0" indent="0">
              <a:buNone/>
            </a:pPr>
            <a:r>
              <a:rPr lang="en-AU" dirty="0"/>
              <a:t>Asbestos is a naturally occurring mineral found in the ground. It contains strong fibres that have excellent durability, fire resistance </a:t>
            </a:r>
            <a:r>
              <a:rPr lang="en-AU" dirty="0" smtClean="0"/>
              <a:t>and </a:t>
            </a:r>
            <a:r>
              <a:rPr lang="en-AU" dirty="0"/>
              <a:t>insulating properties. </a:t>
            </a:r>
            <a:endParaRPr lang="en-AU" dirty="0" smtClean="0"/>
          </a:p>
          <a:p>
            <a:pPr marL="0" indent="0">
              <a:buNone/>
            </a:pPr>
            <a:endParaRPr lang="en-AU" dirty="0"/>
          </a:p>
          <a:p>
            <a:pPr marL="0" indent="0">
              <a:buNone/>
            </a:pPr>
            <a:r>
              <a:rPr lang="en-AU" dirty="0" smtClean="0"/>
              <a:t>Three types of asbestos:</a:t>
            </a:r>
          </a:p>
        </p:txBody>
      </p:sp>
      <p:sp>
        <p:nvSpPr>
          <p:cNvPr id="5" name="Rounded Rectangle 4"/>
          <p:cNvSpPr/>
          <p:nvPr/>
        </p:nvSpPr>
        <p:spPr>
          <a:xfrm>
            <a:off x="6007693" y="4973652"/>
            <a:ext cx="2315911" cy="135023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2400" b="1" dirty="0">
                <a:solidFill>
                  <a:schemeClr val="tx1"/>
                </a:solidFill>
              </a:rPr>
              <a:t>Brown (Amosite)</a:t>
            </a:r>
          </a:p>
        </p:txBody>
      </p:sp>
      <p:sp>
        <p:nvSpPr>
          <p:cNvPr id="6" name="Rounded Rectangle 5"/>
          <p:cNvSpPr/>
          <p:nvPr/>
        </p:nvSpPr>
        <p:spPr>
          <a:xfrm>
            <a:off x="3328586" y="4973652"/>
            <a:ext cx="2315911" cy="135023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2400" b="1" dirty="0">
                <a:solidFill>
                  <a:schemeClr val="tx1"/>
                </a:solidFill>
              </a:rPr>
              <a:t>Blue (Crocidolite)</a:t>
            </a:r>
          </a:p>
        </p:txBody>
      </p:sp>
      <p:sp>
        <p:nvSpPr>
          <p:cNvPr id="7" name="Rounded Rectangle 6"/>
          <p:cNvSpPr/>
          <p:nvPr/>
        </p:nvSpPr>
        <p:spPr>
          <a:xfrm>
            <a:off x="649479" y="4973652"/>
            <a:ext cx="2315911" cy="135023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2400" b="1" dirty="0">
                <a:solidFill>
                  <a:schemeClr val="tx1"/>
                </a:solidFill>
              </a:rPr>
              <a:t>White (Chrysotile)</a:t>
            </a:r>
          </a:p>
        </p:txBody>
      </p:sp>
    </p:spTree>
    <p:extLst>
      <p:ext uri="{BB962C8B-B14F-4D97-AF65-F5344CB8AC3E}">
        <p14:creationId xmlns:p14="http://schemas.microsoft.com/office/powerpoint/2010/main" val="3383449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6392"/>
            <a:ext cx="9144000" cy="5520583"/>
          </a:xfrm>
          <a:prstGeom prst="rect">
            <a:avLst/>
          </a:prstGeom>
        </p:spPr>
      </p:pic>
    </p:spTree>
    <p:extLst>
      <p:ext uri="{BB962C8B-B14F-4D97-AF65-F5344CB8AC3E}">
        <p14:creationId xmlns:p14="http://schemas.microsoft.com/office/powerpoint/2010/main" val="4199648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Health hazards</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smtClean="0"/>
              <a:t>The </a:t>
            </a:r>
            <a:r>
              <a:rPr lang="en-AU" dirty="0"/>
              <a:t>possible health effects of asbestos are:</a:t>
            </a:r>
          </a:p>
          <a:p>
            <a:pPr lvl="0"/>
            <a:r>
              <a:rPr lang="en-AU" dirty="0"/>
              <a:t>asbestosis (progressive and irreversible scarring of lung tissue that impairs breathing)</a:t>
            </a:r>
          </a:p>
          <a:p>
            <a:pPr lvl="0"/>
            <a:r>
              <a:rPr lang="en-AU" dirty="0"/>
              <a:t>lung cancer</a:t>
            </a:r>
          </a:p>
          <a:p>
            <a:pPr lvl="0"/>
            <a:r>
              <a:rPr lang="en-AU" dirty="0"/>
              <a:t>mesothelioma, a cancer of the linings around the lungs and abdomen</a:t>
            </a:r>
          </a:p>
          <a:p>
            <a:pPr lvl="0"/>
            <a:r>
              <a:rPr lang="en-AU" dirty="0"/>
              <a:t>non-cancerous diseases that affect the linings around the lungs and abdomen (commonly called ‘benign pleural diseases’).</a:t>
            </a:r>
          </a:p>
          <a:p>
            <a:pPr marL="0" indent="0">
              <a:buNone/>
            </a:pPr>
            <a:endParaRPr lang="en-AU" dirty="0"/>
          </a:p>
        </p:txBody>
      </p:sp>
    </p:spTree>
    <p:extLst>
      <p:ext uri="{BB962C8B-B14F-4D97-AF65-F5344CB8AC3E}">
        <p14:creationId xmlns:p14="http://schemas.microsoft.com/office/powerpoint/2010/main" val="3831897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Common uses and locations</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US" dirty="0"/>
              <a:t>Asbestos </a:t>
            </a:r>
            <a:r>
              <a:rPr lang="en-US" dirty="0" err="1"/>
              <a:t>fibres</a:t>
            </a:r>
            <a:r>
              <a:rPr lang="en-US" dirty="0"/>
              <a:t> are strong, heat resistant and have insulating properties. Clumps of mined asbestos were broken down into loose </a:t>
            </a:r>
            <a:r>
              <a:rPr lang="en-US" dirty="0" err="1"/>
              <a:t>fibres</a:t>
            </a:r>
            <a:r>
              <a:rPr lang="en-US" dirty="0"/>
              <a:t> or </a:t>
            </a:r>
            <a:r>
              <a:rPr lang="en-US" dirty="0" err="1"/>
              <a:t>fibre</a:t>
            </a:r>
            <a:r>
              <a:rPr lang="en-US" dirty="0"/>
              <a:t> bundles, and mixed with other materials, such as cement, to produce a variety of building products. Up to 90% of the asbestos produced in or imported into Australia was used for the manufacture of building products, especially asbestos cement materials.</a:t>
            </a:r>
            <a:endParaRPr lang="en-AU" dirty="0"/>
          </a:p>
          <a:p>
            <a:pPr marL="0" indent="0">
              <a:buNone/>
            </a:pPr>
            <a:endParaRPr lang="en-AU" dirty="0"/>
          </a:p>
        </p:txBody>
      </p:sp>
    </p:spTree>
    <p:extLst>
      <p:ext uri="{BB962C8B-B14F-4D97-AF65-F5344CB8AC3E}">
        <p14:creationId xmlns:p14="http://schemas.microsoft.com/office/powerpoint/2010/main" val="1431068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Friable Asbestos</a:t>
            </a:r>
            <a:endParaRPr lang="en-AU" dirty="0"/>
          </a:p>
        </p:txBody>
      </p:sp>
      <p:sp>
        <p:nvSpPr>
          <p:cNvPr id="3" name="Content Placeholder 2"/>
          <p:cNvSpPr>
            <a:spLocks noGrp="1"/>
          </p:cNvSpPr>
          <p:nvPr>
            <p:ph idx="1"/>
          </p:nvPr>
        </p:nvSpPr>
        <p:spPr>
          <a:xfrm>
            <a:off x="457200" y="2153899"/>
            <a:ext cx="4747188" cy="4525963"/>
          </a:xfrm>
        </p:spPr>
        <p:txBody>
          <a:bodyPr>
            <a:normAutofit fontScale="62500" lnSpcReduction="20000"/>
          </a:bodyPr>
          <a:lstStyle/>
          <a:p>
            <a:pPr marL="0" indent="0">
              <a:buNone/>
            </a:pPr>
            <a:endParaRPr lang="en-US" dirty="0"/>
          </a:p>
          <a:p>
            <a:pPr marL="0" indent="0">
              <a:buNone/>
            </a:pPr>
            <a:r>
              <a:rPr lang="en-US" dirty="0"/>
              <a:t>Sometimes, small amounts of friable asbestos were used in domestic buildings, including:</a:t>
            </a:r>
            <a:endParaRPr lang="en-AU" dirty="0"/>
          </a:p>
          <a:p>
            <a:pPr lvl="0"/>
            <a:r>
              <a:rPr lang="en-US" dirty="0"/>
              <a:t>in old domestic heaters, stoves, hot water systems and</a:t>
            </a:r>
            <a:endParaRPr lang="en-AU" dirty="0"/>
          </a:p>
          <a:p>
            <a:r>
              <a:rPr lang="en-US" dirty="0"/>
              <a:t>pipe lagging</a:t>
            </a:r>
            <a:endParaRPr lang="en-AU" dirty="0"/>
          </a:p>
          <a:p>
            <a:pPr lvl="0"/>
            <a:r>
              <a:rPr lang="en-US" dirty="0"/>
              <a:t>in the backing of sheet vinyl floor coverings</a:t>
            </a:r>
            <a:endParaRPr lang="en-AU" dirty="0"/>
          </a:p>
          <a:p>
            <a:pPr lvl="0"/>
            <a:r>
              <a:rPr lang="en-US" dirty="0"/>
              <a:t>inside fireplaces</a:t>
            </a:r>
            <a:endParaRPr lang="en-AU" dirty="0"/>
          </a:p>
          <a:p>
            <a:pPr lvl="0"/>
            <a:r>
              <a:rPr lang="en-US" dirty="0"/>
              <a:t>within fire doors in the main entry doors of units and</a:t>
            </a:r>
            <a:endParaRPr lang="en-AU" dirty="0"/>
          </a:p>
          <a:p>
            <a:pPr lvl="0"/>
            <a:r>
              <a:rPr lang="en-US" dirty="0"/>
              <a:t>stairwells</a:t>
            </a:r>
            <a:endParaRPr lang="en-AU" dirty="0"/>
          </a:p>
          <a:p>
            <a:pPr lvl="0"/>
            <a:r>
              <a:rPr lang="en-US" dirty="0"/>
              <a:t>sprayed on vermiculite insulation material in some common areas of unit blocks.</a:t>
            </a:r>
            <a:endParaRPr lang="en-AU" dirty="0"/>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4388" y="2381176"/>
            <a:ext cx="3817700" cy="3575602"/>
          </a:xfrm>
          <a:prstGeom prst="rect">
            <a:avLst/>
          </a:prstGeom>
        </p:spPr>
      </p:pic>
      <p:sp>
        <p:nvSpPr>
          <p:cNvPr id="5" name="TextBox 4"/>
          <p:cNvSpPr txBox="1"/>
          <p:nvPr/>
        </p:nvSpPr>
        <p:spPr>
          <a:xfrm>
            <a:off x="457200" y="1238176"/>
            <a:ext cx="8229600" cy="1292662"/>
          </a:xfrm>
          <a:prstGeom prst="rect">
            <a:avLst/>
          </a:prstGeom>
          <a:noFill/>
        </p:spPr>
        <p:txBody>
          <a:bodyPr wrap="square" rtlCol="0">
            <a:spAutoFit/>
          </a:bodyPr>
          <a:lstStyle/>
          <a:p>
            <a:r>
              <a:rPr lang="en-US" sz="2000" dirty="0"/>
              <a:t>Friable asbestos products are generally quite soft and loose and can be crumbled into fine material or dust with very light pressure, such as crushing with your hand. </a:t>
            </a:r>
          </a:p>
          <a:p>
            <a:endParaRPr lang="en-AU" dirty="0"/>
          </a:p>
        </p:txBody>
      </p:sp>
    </p:spTree>
    <p:extLst>
      <p:ext uri="{BB962C8B-B14F-4D97-AF65-F5344CB8AC3E}">
        <p14:creationId xmlns:p14="http://schemas.microsoft.com/office/powerpoint/2010/main" val="1186409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Non-friable Asbestos</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6330" y="1840235"/>
            <a:ext cx="7771340" cy="3831282"/>
          </a:xfrm>
        </p:spPr>
      </p:pic>
      <p:sp>
        <p:nvSpPr>
          <p:cNvPr id="5" name="TextBox 4"/>
          <p:cNvSpPr txBox="1"/>
          <p:nvPr/>
        </p:nvSpPr>
        <p:spPr>
          <a:xfrm>
            <a:off x="457200" y="1632247"/>
            <a:ext cx="2209088" cy="4674549"/>
          </a:xfrm>
          <a:prstGeom prst="rect">
            <a:avLst/>
          </a:prstGeom>
          <a:noFill/>
        </p:spPr>
        <p:txBody>
          <a:bodyPr wrap="square" rtlCol="0">
            <a:spAutoFit/>
          </a:bodyPr>
          <a:lstStyle/>
          <a:p>
            <a:endParaRPr lang="en-AU" dirty="0"/>
          </a:p>
        </p:txBody>
      </p:sp>
    </p:spTree>
    <p:extLst>
      <p:ext uri="{BB962C8B-B14F-4D97-AF65-F5344CB8AC3E}">
        <p14:creationId xmlns:p14="http://schemas.microsoft.com/office/powerpoint/2010/main" val="2986153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Non-friable Asbestos</a:t>
            </a:r>
            <a:endParaRPr lang="en-AU" dirty="0"/>
          </a:p>
        </p:txBody>
      </p:sp>
      <p:sp>
        <p:nvSpPr>
          <p:cNvPr id="3" name="Content Placeholder 2"/>
          <p:cNvSpPr>
            <a:spLocks noGrp="1"/>
          </p:cNvSpPr>
          <p:nvPr>
            <p:ph idx="1"/>
          </p:nvPr>
        </p:nvSpPr>
        <p:spPr>
          <a:xfrm>
            <a:off x="457200" y="1600200"/>
            <a:ext cx="8229600" cy="2638513"/>
          </a:xfrm>
        </p:spPr>
        <p:txBody>
          <a:bodyPr>
            <a:normAutofit fontScale="55000" lnSpcReduction="20000"/>
          </a:bodyPr>
          <a:lstStyle/>
          <a:p>
            <a:pPr marL="0" indent="0">
              <a:buNone/>
            </a:pPr>
            <a:r>
              <a:rPr lang="en-US" dirty="0"/>
              <a:t>Bonded asbestos products are made from a bonding compound (such as cement) </a:t>
            </a:r>
            <a:r>
              <a:rPr lang="en-US" dirty="0" smtClean="0"/>
              <a:t>mixed</a:t>
            </a:r>
            <a:r>
              <a:rPr lang="en-AU" dirty="0"/>
              <a:t> </a:t>
            </a:r>
            <a:r>
              <a:rPr lang="en-US" dirty="0" smtClean="0"/>
              <a:t>with </a:t>
            </a:r>
            <a:r>
              <a:rPr lang="en-US" dirty="0"/>
              <a:t>a small proportion (range of 5% to 20%) of asbestos. Bonded asbestos products are solid, rigid and non-friable. The asbestos </a:t>
            </a:r>
            <a:r>
              <a:rPr lang="en-US" dirty="0" err="1"/>
              <a:t>fibres</a:t>
            </a:r>
            <a:r>
              <a:rPr lang="en-US" dirty="0"/>
              <a:t> are tightly bound in the product and are not normally released into the air. Common names for such products are ‘fibro’, ‘asbestos cement’ and ‘AC sheeting</a:t>
            </a:r>
            <a:r>
              <a:rPr lang="en-US" dirty="0" smtClean="0"/>
              <a:t>’.</a:t>
            </a:r>
          </a:p>
          <a:p>
            <a:pPr marL="0" indent="0">
              <a:buNone/>
            </a:pPr>
            <a:endParaRPr lang="en-US" dirty="0"/>
          </a:p>
          <a:p>
            <a:pPr marL="0" indent="0">
              <a:buNone/>
            </a:pPr>
            <a:r>
              <a:rPr lang="en-US" dirty="0"/>
              <a:t>Non-friable asbestos-containing materials were commonly used, in both domestic and non-domestic buildings for (this is not an exhaustive list):</a:t>
            </a:r>
            <a:endParaRPr lang="en-AU" dirty="0"/>
          </a:p>
          <a:p>
            <a:pPr marL="0" indent="0">
              <a:buNone/>
            </a:pPr>
            <a:r>
              <a:rPr lang="en-US" dirty="0" smtClean="0"/>
              <a:t> </a:t>
            </a: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AU" dirty="0"/>
          </a:p>
        </p:txBody>
      </p:sp>
      <p:sp>
        <p:nvSpPr>
          <p:cNvPr id="5" name="TextBox 4"/>
          <p:cNvSpPr txBox="1"/>
          <p:nvPr/>
        </p:nvSpPr>
        <p:spPr>
          <a:xfrm>
            <a:off x="457200" y="3879791"/>
            <a:ext cx="8229600" cy="5324535"/>
          </a:xfrm>
          <a:prstGeom prst="rect">
            <a:avLst/>
          </a:prstGeom>
          <a:noFill/>
        </p:spPr>
        <p:txBody>
          <a:bodyPr wrap="square" numCol="2" rtlCol="0">
            <a:spAutoFit/>
          </a:bodyPr>
          <a:lstStyle/>
          <a:p>
            <a:pPr marL="285750" lvl="0" indent="-285750">
              <a:buFont typeface="Arial" panose="020B0604020202020204" pitchFamily="34" charset="0"/>
              <a:buChar char="•"/>
            </a:pPr>
            <a:r>
              <a:rPr lang="en-US" sz="1600" dirty="0"/>
              <a:t>roof sheeting and capping</a:t>
            </a:r>
            <a:endParaRPr lang="en-AU" sz="1600" dirty="0"/>
          </a:p>
          <a:p>
            <a:pPr marL="285750" lvl="0" indent="-285750">
              <a:buFont typeface="Arial" panose="020B0604020202020204" pitchFamily="34" charset="0"/>
              <a:buChar char="•"/>
            </a:pPr>
            <a:r>
              <a:rPr lang="en-US" sz="1600" dirty="0"/>
              <a:t>guttering</a:t>
            </a:r>
            <a:endParaRPr lang="en-AU" sz="1600" dirty="0"/>
          </a:p>
          <a:p>
            <a:pPr marL="285750" lvl="0" indent="-285750">
              <a:buFont typeface="Arial" panose="020B0604020202020204" pitchFamily="34" charset="0"/>
              <a:buChar char="•"/>
            </a:pPr>
            <a:r>
              <a:rPr lang="en-US" sz="1600" dirty="0"/>
              <a:t>gables, eaves/soffits</a:t>
            </a:r>
            <a:endParaRPr lang="en-AU" sz="1600" dirty="0"/>
          </a:p>
          <a:p>
            <a:pPr marL="285750" lvl="0" indent="-285750">
              <a:buFont typeface="Arial" panose="020B0604020202020204" pitchFamily="34" charset="0"/>
              <a:buChar char="•"/>
            </a:pPr>
            <a:r>
              <a:rPr lang="en-US" sz="1600" dirty="0"/>
              <a:t>water pipes and flues</a:t>
            </a:r>
            <a:endParaRPr lang="en-AU" sz="1600" dirty="0"/>
          </a:p>
          <a:p>
            <a:pPr marL="285750" lvl="0" indent="-285750">
              <a:buFont typeface="Arial" panose="020B0604020202020204" pitchFamily="34" charset="0"/>
              <a:buChar char="•"/>
            </a:pPr>
            <a:r>
              <a:rPr lang="en-US" sz="1600" dirty="0" smtClean="0"/>
              <a:t>DT surrounds </a:t>
            </a:r>
            <a:r>
              <a:rPr lang="en-US" sz="1600" dirty="0"/>
              <a:t>(disconnector trap surrounds)</a:t>
            </a:r>
            <a:endParaRPr lang="en-AU" sz="1600" dirty="0"/>
          </a:p>
          <a:p>
            <a:pPr marL="285750" lvl="0" indent="-285750">
              <a:buFont typeface="Arial" panose="020B0604020202020204" pitchFamily="34" charset="0"/>
              <a:buChar char="•"/>
            </a:pPr>
            <a:r>
              <a:rPr lang="en-US" sz="1600" dirty="0"/>
              <a:t>wall sheeting (flat or a weatherboard style)</a:t>
            </a:r>
            <a:endParaRPr lang="en-AU" sz="1600" dirty="0"/>
          </a:p>
          <a:p>
            <a:pPr marL="285750" lvl="0" indent="-285750">
              <a:buFont typeface="Arial" panose="020B0604020202020204" pitchFamily="34" charset="0"/>
              <a:buChar char="•"/>
            </a:pPr>
            <a:r>
              <a:rPr lang="en-US" sz="1600" dirty="0"/>
              <a:t>backing boards of electrical switchboards</a:t>
            </a:r>
            <a:endParaRPr lang="en-AU" sz="1600" dirty="0"/>
          </a:p>
          <a:p>
            <a:pPr marL="285750" lvl="0" indent="-285750">
              <a:buFont typeface="Arial" panose="020B0604020202020204" pitchFamily="34" charset="0"/>
              <a:buChar char="•"/>
            </a:pPr>
            <a:r>
              <a:rPr lang="en-US" sz="1600" dirty="0"/>
              <a:t>flexible building boards</a:t>
            </a:r>
            <a:endParaRPr lang="en-AU" sz="1600" dirty="0"/>
          </a:p>
          <a:p>
            <a:pPr marL="285750" lvl="0" indent="-285750" algn="just">
              <a:buFont typeface="Arial" panose="020B0604020202020204" pitchFamily="34" charset="0"/>
              <a:buChar char="•"/>
            </a:pPr>
            <a:endParaRPr lang="en-US" dirty="0" smtClean="0"/>
          </a:p>
          <a:p>
            <a:pPr marL="285750" lvl="0" indent="-285750" algn="just">
              <a:buFont typeface="Arial" panose="020B0604020202020204" pitchFamily="34" charset="0"/>
              <a:buChar char="•"/>
            </a:pPr>
            <a:endParaRPr lang="en-US" dirty="0"/>
          </a:p>
          <a:p>
            <a:pPr marL="285750" lvl="0" indent="-285750" algn="just">
              <a:buFont typeface="Arial" panose="020B0604020202020204" pitchFamily="34" charset="0"/>
              <a:buChar char="•"/>
            </a:pPr>
            <a:endParaRPr lang="en-US" dirty="0" smtClean="0"/>
          </a:p>
          <a:p>
            <a:pPr marL="285750" lvl="0" indent="-285750" algn="just">
              <a:buFont typeface="Arial" panose="020B0604020202020204" pitchFamily="34" charset="0"/>
              <a:buChar char="•"/>
            </a:pPr>
            <a:endParaRPr lang="en-US" dirty="0"/>
          </a:p>
          <a:p>
            <a:pPr marL="285750" lvl="0" indent="-285750" algn="just">
              <a:buFont typeface="Arial" panose="020B0604020202020204" pitchFamily="34" charset="0"/>
              <a:buChar char="•"/>
            </a:pPr>
            <a:endParaRPr lang="en-US" dirty="0" smtClean="0"/>
          </a:p>
          <a:p>
            <a:pPr marL="285750" lvl="0" indent="-285750" algn="just">
              <a:buFont typeface="Arial" panose="020B0604020202020204" pitchFamily="34" charset="0"/>
              <a:buChar char="•"/>
            </a:pPr>
            <a:endParaRPr lang="en-US" dirty="0"/>
          </a:p>
          <a:p>
            <a:pPr marL="285750" lvl="0" indent="-285750" algn="just">
              <a:buFont typeface="Arial" panose="020B0604020202020204" pitchFamily="34" charset="0"/>
              <a:buChar char="•"/>
            </a:pPr>
            <a:endParaRPr lang="en-US" dirty="0" smtClean="0"/>
          </a:p>
          <a:p>
            <a:pPr marL="285750" lvl="0" indent="-285750" algn="just">
              <a:buFont typeface="Arial" panose="020B0604020202020204" pitchFamily="34" charset="0"/>
              <a:buChar char="•"/>
            </a:pPr>
            <a:endParaRPr lang="en-US" dirty="0"/>
          </a:p>
          <a:p>
            <a:pPr lvl="0" algn="just"/>
            <a:endParaRPr lang="en-US" dirty="0" smtClean="0"/>
          </a:p>
          <a:p>
            <a:pPr marL="285750" lvl="0" indent="-285750" algn="just">
              <a:buFont typeface="Arial" panose="020B0604020202020204" pitchFamily="34" charset="0"/>
              <a:buChar char="•"/>
            </a:pPr>
            <a:endParaRPr lang="en-US" dirty="0"/>
          </a:p>
          <a:p>
            <a:pPr marL="285750" lvl="0" indent="-285750" algn="just">
              <a:buFont typeface="Arial" panose="020B0604020202020204" pitchFamily="34" charset="0"/>
              <a:buChar char="•"/>
            </a:pPr>
            <a:r>
              <a:rPr lang="en-US" sz="1600" dirty="0"/>
              <a:t>imitation brick cladding</a:t>
            </a:r>
            <a:endParaRPr lang="en-AU" sz="1600" dirty="0"/>
          </a:p>
          <a:p>
            <a:pPr marL="285750" lvl="0" indent="-285750" algn="just">
              <a:buFont typeface="Arial" panose="020B0604020202020204" pitchFamily="34" charset="0"/>
              <a:buChar char="•"/>
            </a:pPr>
            <a:r>
              <a:rPr lang="en-US" sz="1600" dirty="0"/>
              <a:t>fencing</a:t>
            </a:r>
            <a:endParaRPr lang="en-AU" sz="1600" dirty="0"/>
          </a:p>
          <a:p>
            <a:pPr marL="285750" lvl="0" indent="-285750" algn="just">
              <a:buFont typeface="Arial" panose="020B0604020202020204" pitchFamily="34" charset="0"/>
              <a:buChar char="•"/>
            </a:pPr>
            <a:r>
              <a:rPr lang="en-US" sz="1600" dirty="0"/>
              <a:t>car ports and sheds</a:t>
            </a:r>
            <a:endParaRPr lang="en-AU" sz="1600" dirty="0"/>
          </a:p>
          <a:p>
            <a:pPr marL="285750" lvl="0" indent="-285750" algn="just">
              <a:buFont typeface="Arial" panose="020B0604020202020204" pitchFamily="34" charset="0"/>
              <a:buChar char="•"/>
            </a:pPr>
            <a:r>
              <a:rPr lang="en-US" sz="1600" dirty="0"/>
              <a:t>waterproofing membranes</a:t>
            </a:r>
            <a:endParaRPr lang="en-AU" sz="1600" dirty="0"/>
          </a:p>
          <a:p>
            <a:pPr marL="285750" lvl="0" indent="-285750" algn="just">
              <a:buFont typeface="Arial" panose="020B0604020202020204" pitchFamily="34" charset="0"/>
              <a:buChar char="•"/>
            </a:pPr>
            <a:r>
              <a:rPr lang="en-US" sz="1600" dirty="0"/>
              <a:t>telecommunications pits</a:t>
            </a:r>
            <a:endParaRPr lang="en-AU" sz="1600" dirty="0"/>
          </a:p>
          <a:p>
            <a:pPr marL="285750" lvl="0" indent="-285750" algn="just">
              <a:buFont typeface="Arial" panose="020B0604020202020204" pitchFamily="34" charset="0"/>
              <a:buChar char="•"/>
            </a:pPr>
            <a:r>
              <a:rPr lang="en-US" sz="1600" dirty="0"/>
              <a:t>some window putty</a:t>
            </a:r>
            <a:endParaRPr lang="en-AU" sz="1600" dirty="0"/>
          </a:p>
          <a:p>
            <a:pPr marL="285750" lvl="0" indent="-285750" algn="just">
              <a:buFont typeface="Arial" panose="020B0604020202020204" pitchFamily="34" charset="0"/>
              <a:buChar char="•"/>
            </a:pPr>
            <a:r>
              <a:rPr lang="en-US" sz="1600" dirty="0"/>
              <a:t>expansion joints</a:t>
            </a:r>
            <a:endParaRPr lang="en-AU" sz="1600" dirty="0"/>
          </a:p>
          <a:p>
            <a:pPr marL="285750" lvl="0" indent="-285750" algn="just">
              <a:buFont typeface="Arial" panose="020B0604020202020204" pitchFamily="34" charset="0"/>
              <a:buChar char="•"/>
            </a:pPr>
            <a:r>
              <a:rPr lang="en-US" sz="1600" dirty="0"/>
              <a:t>packing under beams</a:t>
            </a:r>
            <a:endParaRPr lang="en-AU" sz="1600" dirty="0"/>
          </a:p>
          <a:p>
            <a:pPr marL="285750" lvl="0" indent="-285750" algn="just">
              <a:buFont typeface="Arial" panose="020B0604020202020204" pitchFamily="34" charset="0"/>
              <a:buChar char="•"/>
            </a:pPr>
            <a:r>
              <a:rPr lang="en-US" sz="1600" dirty="0"/>
              <a:t>concrete formwork.</a:t>
            </a:r>
            <a:endParaRPr lang="en-AU" sz="1600" dirty="0"/>
          </a:p>
          <a:p>
            <a:endParaRPr lang="en-AU" sz="1600" dirty="0"/>
          </a:p>
        </p:txBody>
      </p:sp>
    </p:spTree>
    <p:extLst>
      <p:ext uri="{BB962C8B-B14F-4D97-AF65-F5344CB8AC3E}">
        <p14:creationId xmlns:p14="http://schemas.microsoft.com/office/powerpoint/2010/main" val="4173621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PCBU with management or control of a workplace</a:t>
            </a:r>
          </a:p>
          <a:p>
            <a:r>
              <a:rPr lang="en-AU" dirty="0" smtClean="0"/>
              <a:t>PCBU carrying out demolition or refurbishment work</a:t>
            </a:r>
          </a:p>
          <a:p>
            <a:endParaRPr lang="en-AU" dirty="0"/>
          </a:p>
        </p:txBody>
      </p:sp>
    </p:spTree>
    <p:extLst>
      <p:ext uri="{BB962C8B-B14F-4D97-AF65-F5344CB8AC3E}">
        <p14:creationId xmlns:p14="http://schemas.microsoft.com/office/powerpoint/2010/main" val="320165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Asbestos removal work </a:t>
            </a:r>
            <a:endParaRPr lang="en-AU" dirty="0"/>
          </a:p>
        </p:txBody>
      </p:sp>
      <p:sp>
        <p:nvSpPr>
          <p:cNvPr id="3" name="Content Placeholder 2"/>
          <p:cNvSpPr>
            <a:spLocks noGrp="1"/>
          </p:cNvSpPr>
          <p:nvPr>
            <p:ph idx="1"/>
          </p:nvPr>
        </p:nvSpPr>
        <p:spPr/>
        <p:txBody>
          <a:bodyPr>
            <a:normAutofit/>
          </a:bodyPr>
          <a:lstStyle/>
          <a:p>
            <a:pPr marL="0" indent="0">
              <a:buNone/>
            </a:pPr>
            <a:r>
              <a:rPr lang="en-AU" dirty="0" smtClean="0"/>
              <a:t>If </a:t>
            </a:r>
            <a:r>
              <a:rPr lang="en-AU" dirty="0"/>
              <a:t>you are a tradesperson or other business operator removing more than 10 m</a:t>
            </a:r>
            <a:r>
              <a:rPr lang="en-AU" baseline="30000" dirty="0"/>
              <a:t>2</a:t>
            </a:r>
            <a:r>
              <a:rPr lang="en-AU" dirty="0"/>
              <a:t> of non-friable asbestos materials you can only carry out this work under the authority of a class B or class A asbestos removal licence, issued by Workplace Health and Safety Queensland</a:t>
            </a:r>
            <a:r>
              <a:rPr lang="en-AU" dirty="0" smtClean="0"/>
              <a:t>.</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3210322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Asbestos related work </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smtClean="0"/>
              <a:t>Asbestos-related </a:t>
            </a:r>
            <a:r>
              <a:rPr lang="en-AU" dirty="0"/>
              <a:t>work means work involving asbestos other than asbestos removal work, for example, drilling into ACM. Asbestos-related work that is also high risk construction work (i.e. construction work that involves the disturbance of asbestos) requires a documented safe work method statement. For work other than removal (for example preparing a non-friable asbestos wall for painting or drilling a hole for piping or electrical cabling) you do not require a licence or certificate. However safety precautions to minimise asbestos fibres getting into the air must be taken.</a:t>
            </a:r>
          </a:p>
          <a:p>
            <a:pPr marL="0" indent="0">
              <a:buNone/>
            </a:pPr>
            <a:endParaRPr lang="en-AU" dirty="0"/>
          </a:p>
        </p:txBody>
      </p:sp>
    </p:spTree>
    <p:extLst>
      <p:ext uri="{BB962C8B-B14F-4D97-AF65-F5344CB8AC3E}">
        <p14:creationId xmlns:p14="http://schemas.microsoft.com/office/powerpoint/2010/main" val="3990655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8786"/>
            <a:ext cx="8229600" cy="1143000"/>
          </a:xfrm>
        </p:spPr>
        <p:txBody>
          <a:bodyPr>
            <a:normAutofit fontScale="90000"/>
          </a:bodyPr>
          <a:lstStyle/>
          <a:p>
            <a:r>
              <a:rPr lang="en-AU" dirty="0" smtClean="0"/>
              <a:t>Control on use of particular equipment</a:t>
            </a:r>
            <a:endParaRPr lang="en-AU" dirty="0"/>
          </a:p>
        </p:txBody>
      </p:sp>
      <p:pic>
        <p:nvPicPr>
          <p:cNvPr id="4" name="Content Placeholder 3"/>
          <p:cNvPicPr>
            <a:picLocks noGrp="1" noChangeAspect="1"/>
          </p:cNvPicPr>
          <p:nvPr>
            <p:ph idx="1"/>
          </p:nvPr>
        </p:nvPicPr>
        <p:blipFill rotWithShape="1">
          <a:blip r:embed="rId2"/>
          <a:srcRect t="3661"/>
          <a:stretch/>
        </p:blipFill>
        <p:spPr>
          <a:xfrm>
            <a:off x="117768" y="1939895"/>
            <a:ext cx="8908463" cy="4589092"/>
          </a:xfrm>
          <a:prstGeom prst="rect">
            <a:avLst/>
          </a:prstGeom>
        </p:spPr>
      </p:pic>
      <p:sp>
        <p:nvSpPr>
          <p:cNvPr id="5" name="Rectangle 4"/>
          <p:cNvSpPr/>
          <p:nvPr/>
        </p:nvSpPr>
        <p:spPr>
          <a:xfrm>
            <a:off x="256374" y="1880074"/>
            <a:ext cx="4383992" cy="44438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41753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9145"/>
            <a:ext cx="8229600" cy="1143000"/>
          </a:xfrm>
        </p:spPr>
        <p:txBody>
          <a:bodyPr>
            <a:normAutofit fontScale="90000"/>
          </a:bodyPr>
          <a:lstStyle/>
          <a:p>
            <a:r>
              <a:rPr lang="en-AU" dirty="0" smtClean="0"/>
              <a:t>Identifying asbestos or ACM at the workplace</a:t>
            </a:r>
            <a:endParaRPr lang="en-AU"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34324"/>
          <a:stretch/>
        </p:blipFill>
        <p:spPr>
          <a:xfrm>
            <a:off x="5486400" y="2147416"/>
            <a:ext cx="3388407" cy="3742455"/>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736" y="2543862"/>
            <a:ext cx="4922378" cy="3013930"/>
          </a:xfrm>
          <a:prstGeom prst="rect">
            <a:avLst/>
          </a:prstGeom>
        </p:spPr>
      </p:pic>
    </p:spTree>
    <p:extLst>
      <p:ext uri="{BB962C8B-B14F-4D97-AF65-F5344CB8AC3E}">
        <p14:creationId xmlns:p14="http://schemas.microsoft.com/office/powerpoint/2010/main" val="3045430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Register of asbestos or ACM at a workplace</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A person with management or control of a workplace must ensure an asbestos register is prepared and kept at the workplace. The asbestos register must record any asbestos or ACM identified at the workplace or likely to be present from time to time</a:t>
            </a:r>
            <a:r>
              <a:rPr lang="en-AU" dirty="0" smtClean="0"/>
              <a:t>.</a:t>
            </a:r>
          </a:p>
          <a:p>
            <a:pPr marL="0" indent="0">
              <a:buNone/>
            </a:pPr>
            <a:endParaRPr lang="en-AU" dirty="0"/>
          </a:p>
          <a:p>
            <a:pPr marL="0" indent="0">
              <a:buNone/>
            </a:pPr>
            <a:r>
              <a:rPr lang="en-AU" dirty="0"/>
              <a:t>An asbestos register is not required if:</a:t>
            </a:r>
          </a:p>
          <a:p>
            <a:pPr marL="0" indent="0">
              <a:buNone/>
            </a:pPr>
            <a:r>
              <a:rPr lang="en-AU" dirty="0"/>
              <a:t> </a:t>
            </a:r>
          </a:p>
          <a:p>
            <a:pPr lvl="0"/>
            <a:r>
              <a:rPr lang="en-AU" dirty="0"/>
              <a:t>the workplace is a building that was constructed after 31 December 1989, and</a:t>
            </a:r>
          </a:p>
          <a:p>
            <a:pPr lvl="0"/>
            <a:r>
              <a:rPr lang="en-AU" dirty="0"/>
              <a:t>no asbestos has been identified at the workplace, and</a:t>
            </a:r>
          </a:p>
          <a:p>
            <a:pPr lvl="0"/>
            <a:r>
              <a:rPr lang="en-AU" dirty="0"/>
              <a:t>no asbestos is likely to be present from time to time.</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2811865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5733"/>
            <a:ext cx="8229600" cy="1143000"/>
          </a:xfrm>
        </p:spPr>
        <p:txBody>
          <a:bodyPr/>
          <a:lstStyle/>
          <a:p>
            <a:r>
              <a:rPr lang="en-AU" dirty="0" smtClean="0"/>
              <a:t>Demolition and refurbishment</a:t>
            </a:r>
            <a:endParaRPr lang="en-AU" dirty="0"/>
          </a:p>
        </p:txBody>
      </p:sp>
      <p:sp>
        <p:nvSpPr>
          <p:cNvPr id="3" name="Content Placeholder 2"/>
          <p:cNvSpPr>
            <a:spLocks noGrp="1"/>
          </p:cNvSpPr>
          <p:nvPr>
            <p:ph idx="1"/>
          </p:nvPr>
        </p:nvSpPr>
        <p:spPr>
          <a:xfrm>
            <a:off x="457200" y="1600200"/>
            <a:ext cx="8229600" cy="4997153"/>
          </a:xfrm>
        </p:spPr>
        <p:txBody>
          <a:bodyPr>
            <a:normAutofit fontScale="70000" lnSpcReduction="20000"/>
          </a:bodyPr>
          <a:lstStyle/>
          <a:p>
            <a:pPr marL="0" indent="0">
              <a:buNone/>
            </a:pPr>
            <a:r>
              <a:rPr lang="en-AU" sz="3400" dirty="0"/>
              <a:t>A person with management or control of a workplace must ensure the asbestos register is reviewed and revised if it is not adequate before demolition or refurbishment of:</a:t>
            </a:r>
          </a:p>
          <a:p>
            <a:pPr lvl="0"/>
            <a:r>
              <a:rPr lang="en-AU" sz="3400" dirty="0"/>
              <a:t>a building constructed before 31 December 1989</a:t>
            </a:r>
          </a:p>
          <a:p>
            <a:pPr lvl="0"/>
            <a:r>
              <a:rPr lang="en-AU" sz="3400" dirty="0"/>
              <a:t>a non-building structure constructed or installed before 31 December 2003 if there are reasonable grounds to believe asbestos is installed in the structure</a:t>
            </a:r>
          </a:p>
          <a:p>
            <a:pPr lvl="0"/>
            <a:r>
              <a:rPr lang="en-AU" sz="3400" dirty="0"/>
              <a:t>plant constructed or installed before 31 December 2003 if there are reasonable grounds to believe asbestos is installed in the plant.</a:t>
            </a:r>
          </a:p>
          <a:p>
            <a:pPr marL="0" indent="0">
              <a:buNone/>
            </a:pPr>
            <a:endParaRPr lang="en-AU" dirty="0" smtClean="0"/>
          </a:p>
          <a:p>
            <a:pPr marL="0" indent="0">
              <a:buNone/>
            </a:pPr>
            <a:endParaRPr lang="en-AU" dirty="0"/>
          </a:p>
          <a:p>
            <a:pPr marL="0" indent="0" algn="just">
              <a:buNone/>
            </a:pPr>
            <a:r>
              <a:rPr lang="en-AU" b="1" dirty="0"/>
              <a:t>The asbestos in the structure or plant must be removed, as far as reasonably practicable, before the demolition commences. </a:t>
            </a:r>
          </a:p>
          <a:p>
            <a:pPr marL="0" indent="0">
              <a:buNone/>
            </a:pPr>
            <a:endParaRPr lang="en-AU" dirty="0"/>
          </a:p>
        </p:txBody>
      </p:sp>
    </p:spTree>
    <p:extLst>
      <p:ext uri="{BB962C8B-B14F-4D97-AF65-F5344CB8AC3E}">
        <p14:creationId xmlns:p14="http://schemas.microsoft.com/office/powerpoint/2010/main" val="4027794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 work procedures</a:t>
            </a:r>
            <a:endParaRPr lang="en-AU" dirty="0"/>
          </a:p>
        </p:txBody>
      </p:sp>
      <p:pic>
        <p:nvPicPr>
          <p:cNvPr id="8" name="Content Placeholder 7"/>
          <p:cNvPicPr>
            <a:picLocks noGrp="1" noChangeAspect="1"/>
          </p:cNvPicPr>
          <p:nvPr>
            <p:ph idx="1"/>
          </p:nvPr>
        </p:nvPicPr>
        <p:blipFill>
          <a:blip r:embed="rId2"/>
          <a:stretch>
            <a:fillRect/>
          </a:stretch>
        </p:blipFill>
        <p:spPr>
          <a:xfrm>
            <a:off x="593804" y="1654269"/>
            <a:ext cx="7956392" cy="4788090"/>
          </a:xfrm>
          <a:prstGeom prst="rect">
            <a:avLst/>
          </a:prstGeom>
        </p:spPr>
      </p:pic>
    </p:spTree>
    <p:extLst>
      <p:ext uri="{BB962C8B-B14F-4D97-AF65-F5344CB8AC3E}">
        <p14:creationId xmlns:p14="http://schemas.microsoft.com/office/powerpoint/2010/main" val="2473215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Transport and disposal</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The Queensland Environmental Protection Regulation 2008</a:t>
            </a:r>
            <a:endParaRPr lang="en-AU" b="1" dirty="0"/>
          </a:p>
          <a:p>
            <a:pPr marL="0" indent="0">
              <a:buNone/>
            </a:pPr>
            <a:r>
              <a:rPr lang="en-US" dirty="0"/>
              <a:t> </a:t>
            </a:r>
            <a:r>
              <a:rPr lang="en-US" dirty="0" smtClean="0"/>
              <a:t>Asbestos </a:t>
            </a:r>
            <a:r>
              <a:rPr lang="en-US" dirty="0"/>
              <a:t>waste must be disposed of correctly. There are legal requirements, under the Queensland Environmental Protection Regulation 2008 for transporting regulated waste (asbestos waste), including the requirement to hold an environmental authority for regulated waste transport in certain circumstances.</a:t>
            </a:r>
            <a:endParaRPr lang="en-AU" dirty="0"/>
          </a:p>
          <a:p>
            <a:pPr marL="0" indent="0">
              <a:buNone/>
            </a:pPr>
            <a:endParaRPr lang="en-AU" dirty="0"/>
          </a:p>
        </p:txBody>
      </p:sp>
    </p:spTree>
    <p:extLst>
      <p:ext uri="{BB962C8B-B14F-4D97-AF65-F5344CB8AC3E}">
        <p14:creationId xmlns:p14="http://schemas.microsoft.com/office/powerpoint/2010/main" val="2913739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Transport and Disposal</a:t>
            </a:r>
            <a:endParaRPr lang="en-AU" dirty="0"/>
          </a:p>
        </p:txBody>
      </p:sp>
      <p:sp>
        <p:nvSpPr>
          <p:cNvPr id="3" name="Content Placeholder 2"/>
          <p:cNvSpPr>
            <a:spLocks noGrp="1"/>
          </p:cNvSpPr>
          <p:nvPr>
            <p:ph idx="1"/>
          </p:nvPr>
        </p:nvSpPr>
        <p:spPr/>
        <p:txBody>
          <a:bodyPr>
            <a:normAutofit fontScale="92500"/>
          </a:bodyPr>
          <a:lstStyle/>
          <a:p>
            <a:pPr marL="0" indent="0">
              <a:buNone/>
            </a:pPr>
            <a:r>
              <a:rPr lang="en-US" dirty="0"/>
              <a:t>The regulated waste transport laws apply if you are transporting 250 kg or more of asbestos waste in a vehicle on a non-commercial basis, and you will therefore need to</a:t>
            </a:r>
            <a:r>
              <a:rPr lang="en-US" dirty="0" smtClean="0"/>
              <a:t>:</a:t>
            </a:r>
            <a:endParaRPr lang="en-AU" dirty="0"/>
          </a:p>
          <a:p>
            <a:pPr lvl="0"/>
            <a:r>
              <a:rPr lang="en-US" dirty="0"/>
              <a:t>engage a commercial contractor to undertake the transport and dispose of the asbestos; or</a:t>
            </a:r>
            <a:endParaRPr lang="en-AU" dirty="0"/>
          </a:p>
          <a:p>
            <a:pPr lvl="0"/>
            <a:r>
              <a:rPr lang="en-US" dirty="0"/>
              <a:t>obtain an environmental authority for regulated waste transport </a:t>
            </a:r>
            <a:endParaRPr lang="en-AU" dirty="0"/>
          </a:p>
        </p:txBody>
      </p:sp>
    </p:spTree>
    <p:extLst>
      <p:ext uri="{BB962C8B-B14F-4D97-AF65-F5344CB8AC3E}">
        <p14:creationId xmlns:p14="http://schemas.microsoft.com/office/powerpoint/2010/main" val="10535154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360</TotalTime>
  <Words>919</Words>
  <Application>Microsoft Office PowerPoint</Application>
  <PresentationFormat>On-screen Show (4:3)</PresentationFormat>
  <Paragraphs>106</Paragraphs>
  <Slides>20</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20</vt:i4>
      </vt:variant>
    </vt:vector>
  </HeadingPairs>
  <TitlesOfParts>
    <vt:vector size="22" baseType="lpstr">
      <vt:lpstr>Arial</vt:lpstr>
      <vt:lpstr>Office Theme</vt:lpstr>
      <vt:lpstr>PowerPoint Presentation</vt:lpstr>
      <vt:lpstr>Assessment criteria</vt:lpstr>
      <vt:lpstr>What is asbestos?</vt:lpstr>
      <vt:lpstr>PowerPoint Presentation</vt:lpstr>
      <vt:lpstr>Health hazards</vt:lpstr>
      <vt:lpstr>Common uses and locations</vt:lpstr>
      <vt:lpstr>Friable Asbestos</vt:lpstr>
      <vt:lpstr>Non-friable Asbestos</vt:lpstr>
      <vt:lpstr>Non-friable Asbestos</vt:lpstr>
      <vt:lpstr>Duties</vt:lpstr>
      <vt:lpstr>Asbestos removal work </vt:lpstr>
      <vt:lpstr>Asbestos related work </vt:lpstr>
      <vt:lpstr>Control on use of particular equipment</vt:lpstr>
      <vt:lpstr>Identifying asbestos or ACM at the workplace</vt:lpstr>
      <vt:lpstr>Register of asbestos or ACM at a workplace</vt:lpstr>
      <vt:lpstr>Demolition and refurbishment</vt:lpstr>
      <vt:lpstr>Safe work procedures</vt:lpstr>
      <vt:lpstr>Transport and disposal</vt:lpstr>
      <vt:lpstr>Transport and Disposal</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20</cp:revision>
  <dcterms:created xsi:type="dcterms:W3CDTF">2018-06-15T02:04:24Z</dcterms:created>
  <dcterms:modified xsi:type="dcterms:W3CDTF">2018-07-18T01:01:01Z</dcterms:modified>
</cp:coreProperties>
</file>