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7"/>
  </p:notesMasterIdLst>
  <p:sldIdLst>
    <p:sldId id="257" r:id="rId2"/>
    <p:sldId id="260" r:id="rId3"/>
    <p:sldId id="271" r:id="rId4"/>
    <p:sldId id="262" r:id="rId5"/>
    <p:sldId id="267" r:id="rId6"/>
    <p:sldId id="272" r:id="rId7"/>
    <p:sldId id="273" r:id="rId8"/>
    <p:sldId id="274" r:id="rId9"/>
    <p:sldId id="275" r:id="rId10"/>
    <p:sldId id="276" r:id="rId11"/>
    <p:sldId id="268" r:id="rId12"/>
    <p:sldId id="281" r:id="rId13"/>
    <p:sldId id="277" r:id="rId14"/>
    <p:sldId id="282" r:id="rId15"/>
    <p:sldId id="266" r:id="rId16"/>
    <p:sldId id="283" r:id="rId17"/>
    <p:sldId id="278" r:id="rId18"/>
    <p:sldId id="269" r:id="rId19"/>
    <p:sldId id="279" r:id="rId20"/>
    <p:sldId id="284" r:id="rId21"/>
    <p:sldId id="285" r:id="rId22"/>
    <p:sldId id="270" r:id="rId23"/>
    <p:sldId id="286" r:id="rId24"/>
    <p:sldId id="280" r:id="rId25"/>
    <p:sldId id="261"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800" autoAdjust="0"/>
    <p:restoredTop sz="88421" autoAdjust="0"/>
  </p:normalViewPr>
  <p:slideViewPr>
    <p:cSldViewPr snapToGrid="0" snapToObjects="1">
      <p:cViewPr varScale="1">
        <p:scale>
          <a:sx n="99" d="100"/>
          <a:sy n="99" d="100"/>
        </p:scale>
        <p:origin x="2028"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DB4883-32E9-41CC-A92B-2187A8EBF856}" type="doc">
      <dgm:prSet loTypeId="urn:microsoft.com/office/officeart/2005/8/layout/process1" loCatId="process" qsTypeId="urn:microsoft.com/office/officeart/2005/8/quickstyle/simple1" qsCatId="simple" csTypeId="urn:microsoft.com/office/officeart/2005/8/colors/colorful1#13" csCatId="colorful" phldr="1"/>
      <dgm:spPr/>
      <dgm:t>
        <a:bodyPr/>
        <a:lstStyle/>
        <a:p>
          <a:endParaRPr lang="en-AU"/>
        </a:p>
      </dgm:t>
    </dgm:pt>
    <dgm:pt modelId="{F16F4392-1772-4DA9-9A03-D7F421D952A8}">
      <dgm:prSet phldrT="[Text]" custT="1"/>
      <dgm:spPr/>
      <dgm:t>
        <a:bodyPr/>
        <a:lstStyle/>
        <a:p>
          <a:r>
            <a:rPr lang="en-AU" sz="900">
              <a:latin typeface="Verdana" panose="020B0604030504040204" pitchFamily="34" charset="0"/>
              <a:ea typeface="Verdana" panose="020B0604030504040204" pitchFamily="34" charset="0"/>
              <a:cs typeface="Verdana" panose="020B0604030504040204" pitchFamily="34" charset="0"/>
            </a:rPr>
            <a:t>Preparation</a:t>
          </a:r>
        </a:p>
      </dgm:t>
    </dgm:pt>
    <dgm:pt modelId="{8B68B67F-5FB7-4547-9C2B-5706B329EA1D}" type="parTrans" cxnId="{7D7EDA5F-3DF3-4B2F-BF93-C73C21E29EF8}">
      <dgm:prSet/>
      <dgm:spPr/>
      <dgm:t>
        <a:bodyPr/>
        <a:lstStyle/>
        <a:p>
          <a:endParaRPr lang="en-AU"/>
        </a:p>
      </dgm:t>
    </dgm:pt>
    <dgm:pt modelId="{91878D29-E8B6-4C7F-917D-FC469778EBAF}" type="sibTrans" cxnId="{7D7EDA5F-3DF3-4B2F-BF93-C73C21E29EF8}">
      <dgm:prSet/>
      <dgm:spPr/>
      <dgm:t>
        <a:bodyPr/>
        <a:lstStyle/>
        <a:p>
          <a:endParaRPr lang="en-AU"/>
        </a:p>
      </dgm:t>
    </dgm:pt>
    <dgm:pt modelId="{89D89685-005F-475C-9713-3561ED0979E3}">
      <dgm:prSet phldrT="[Text]" custT="1"/>
      <dgm:spPr/>
      <dgm:t>
        <a:bodyPr/>
        <a:lstStyle/>
        <a:p>
          <a:r>
            <a:rPr lang="en-AU" sz="900">
              <a:latin typeface="Verdana" panose="020B0604030504040204" pitchFamily="34" charset="0"/>
              <a:ea typeface="Verdana" panose="020B0604030504040204" pitchFamily="34" charset="0"/>
              <a:cs typeface="Verdana" panose="020B0604030504040204" pitchFamily="34" charset="0"/>
            </a:rPr>
            <a:t>Information sharing</a:t>
          </a:r>
        </a:p>
      </dgm:t>
    </dgm:pt>
    <dgm:pt modelId="{76464172-1E78-4141-A789-E2ECB67BCAB7}" type="parTrans" cxnId="{35E9E0D4-C080-4A7E-95E5-572201FC8E72}">
      <dgm:prSet/>
      <dgm:spPr/>
      <dgm:t>
        <a:bodyPr/>
        <a:lstStyle/>
        <a:p>
          <a:endParaRPr lang="en-AU"/>
        </a:p>
      </dgm:t>
    </dgm:pt>
    <dgm:pt modelId="{050D51DC-B87D-4268-A3B1-4299AB3A5E6F}" type="sibTrans" cxnId="{35E9E0D4-C080-4A7E-95E5-572201FC8E72}">
      <dgm:prSet/>
      <dgm:spPr/>
      <dgm:t>
        <a:bodyPr/>
        <a:lstStyle/>
        <a:p>
          <a:endParaRPr lang="en-AU"/>
        </a:p>
      </dgm:t>
    </dgm:pt>
    <dgm:pt modelId="{6A371DDF-D475-41EE-BD4C-EDA057160A2F}">
      <dgm:prSet phldrT="[Text]" custT="1"/>
      <dgm:spPr/>
      <dgm:t>
        <a:bodyPr/>
        <a:lstStyle/>
        <a:p>
          <a:r>
            <a:rPr lang="en-AU" sz="900">
              <a:latin typeface="Verdana" panose="020B0604030504040204" pitchFamily="34" charset="0"/>
              <a:ea typeface="Verdana" panose="020B0604030504040204" pitchFamily="34" charset="0"/>
              <a:cs typeface="Verdana" panose="020B0604030504040204" pitchFamily="34" charset="0"/>
            </a:rPr>
            <a:t>Bargaining </a:t>
          </a:r>
        </a:p>
      </dgm:t>
    </dgm:pt>
    <dgm:pt modelId="{4D8E7FD1-D4A6-4737-BEA1-C45EB2CE35ED}" type="parTrans" cxnId="{91F01FF2-F5C7-4434-8177-1669F7FA234A}">
      <dgm:prSet/>
      <dgm:spPr/>
      <dgm:t>
        <a:bodyPr/>
        <a:lstStyle/>
        <a:p>
          <a:endParaRPr lang="en-AU"/>
        </a:p>
      </dgm:t>
    </dgm:pt>
    <dgm:pt modelId="{5214EE9F-4C7F-4EF9-ADC9-200D982B5181}" type="sibTrans" cxnId="{91F01FF2-F5C7-4434-8177-1669F7FA234A}">
      <dgm:prSet/>
      <dgm:spPr/>
      <dgm:t>
        <a:bodyPr/>
        <a:lstStyle/>
        <a:p>
          <a:endParaRPr lang="en-AU"/>
        </a:p>
      </dgm:t>
    </dgm:pt>
    <dgm:pt modelId="{E8D74210-FDD7-4B68-B947-4B7AA099A298}">
      <dgm:prSet phldrT="[Text]" custT="1"/>
      <dgm:spPr/>
      <dgm:t>
        <a:bodyPr/>
        <a:lstStyle/>
        <a:p>
          <a:r>
            <a:rPr lang="en-AU" sz="900">
              <a:latin typeface="Verdana" panose="020B0604030504040204" pitchFamily="34" charset="0"/>
              <a:ea typeface="Verdana" panose="020B0604030504040204" pitchFamily="34" charset="0"/>
              <a:cs typeface="Verdana" panose="020B0604030504040204" pitchFamily="34" charset="0"/>
            </a:rPr>
            <a:t>Closing and committment</a:t>
          </a:r>
        </a:p>
      </dgm:t>
    </dgm:pt>
    <dgm:pt modelId="{CCDD3506-74CD-4CFE-BB9A-C693700D2E3D}" type="parTrans" cxnId="{C6E53A28-25FA-4130-9F21-EDB75F93561E}">
      <dgm:prSet/>
      <dgm:spPr/>
      <dgm:t>
        <a:bodyPr/>
        <a:lstStyle/>
        <a:p>
          <a:endParaRPr lang="en-AU"/>
        </a:p>
      </dgm:t>
    </dgm:pt>
    <dgm:pt modelId="{CFE605EF-1E2B-42B0-B743-B6ACC229047D}" type="sibTrans" cxnId="{C6E53A28-25FA-4130-9F21-EDB75F93561E}">
      <dgm:prSet/>
      <dgm:spPr/>
      <dgm:t>
        <a:bodyPr/>
        <a:lstStyle/>
        <a:p>
          <a:endParaRPr lang="en-AU"/>
        </a:p>
      </dgm:t>
    </dgm:pt>
    <dgm:pt modelId="{C945463E-E56B-4808-8890-4E5D0702700E}">
      <dgm:prSet phldrT="[Text]" custT="1"/>
      <dgm:spPr/>
      <dgm:t>
        <a:bodyPr/>
        <a:lstStyle/>
        <a:p>
          <a:r>
            <a:rPr lang="en-AU" sz="900" dirty="0">
              <a:latin typeface="Verdana" panose="020B0604030504040204" pitchFamily="34" charset="0"/>
              <a:ea typeface="Verdana" panose="020B0604030504040204" pitchFamily="34" charset="0"/>
              <a:cs typeface="Verdana" panose="020B0604030504040204" pitchFamily="34" charset="0"/>
            </a:rPr>
            <a:t>Research both your subject and the other party or parties</a:t>
          </a:r>
        </a:p>
      </dgm:t>
    </dgm:pt>
    <dgm:pt modelId="{ABA4C28B-69D4-451C-9375-178F98B5DC11}" type="parTrans" cxnId="{8D1DE72C-8C42-4CF4-9E67-C77572C2F024}">
      <dgm:prSet/>
      <dgm:spPr/>
      <dgm:t>
        <a:bodyPr/>
        <a:lstStyle/>
        <a:p>
          <a:endParaRPr lang="en-AU"/>
        </a:p>
      </dgm:t>
    </dgm:pt>
    <dgm:pt modelId="{C17FF758-A90B-4209-BC52-D3E47CBBC18D}" type="sibTrans" cxnId="{8D1DE72C-8C42-4CF4-9E67-C77572C2F024}">
      <dgm:prSet/>
      <dgm:spPr/>
      <dgm:t>
        <a:bodyPr/>
        <a:lstStyle/>
        <a:p>
          <a:endParaRPr lang="en-AU"/>
        </a:p>
      </dgm:t>
    </dgm:pt>
    <dgm:pt modelId="{F9392705-F5DB-4DC9-8931-A610B934EF13}">
      <dgm:prSet phldrT="[Text]" custT="1"/>
      <dgm:spPr/>
      <dgm:t>
        <a:bodyPr/>
        <a:lstStyle/>
        <a:p>
          <a:r>
            <a:rPr lang="en-AU" sz="900">
              <a:latin typeface="Verdana" panose="020B0604030504040204" pitchFamily="34" charset="0"/>
              <a:ea typeface="Verdana" panose="020B0604030504040204" pitchFamily="34" charset="0"/>
              <a:cs typeface="Verdana" panose="020B0604030504040204" pitchFamily="34" charset="0"/>
            </a:rPr>
            <a:t>Ask questions</a:t>
          </a:r>
        </a:p>
      </dgm:t>
    </dgm:pt>
    <dgm:pt modelId="{A62F27CC-F63F-4D32-997E-F72754ABDCD1}" type="parTrans" cxnId="{11C096F5-AF47-465E-A4B7-88F132B1650B}">
      <dgm:prSet/>
      <dgm:spPr/>
      <dgm:t>
        <a:bodyPr/>
        <a:lstStyle/>
        <a:p>
          <a:endParaRPr lang="en-AU"/>
        </a:p>
      </dgm:t>
    </dgm:pt>
    <dgm:pt modelId="{05E78773-3F55-4C12-BE17-4EC782089D00}" type="sibTrans" cxnId="{11C096F5-AF47-465E-A4B7-88F132B1650B}">
      <dgm:prSet/>
      <dgm:spPr/>
      <dgm:t>
        <a:bodyPr/>
        <a:lstStyle/>
        <a:p>
          <a:endParaRPr lang="en-AU"/>
        </a:p>
      </dgm:t>
    </dgm:pt>
    <dgm:pt modelId="{DEA29437-AD5A-4176-B9BD-957CC1407FBE}">
      <dgm:prSet phldrT="[Text]" custT="1"/>
      <dgm:spPr/>
      <dgm:t>
        <a:bodyPr/>
        <a:lstStyle/>
        <a:p>
          <a:r>
            <a:rPr lang="en-AU" sz="900">
              <a:latin typeface="Verdana" panose="020B0604030504040204" pitchFamily="34" charset="0"/>
              <a:ea typeface="Verdana" panose="020B0604030504040204" pitchFamily="34" charset="0"/>
              <a:cs typeface="Verdana" panose="020B0604030504040204" pitchFamily="34" charset="0"/>
            </a:rPr>
            <a:t>Most significant</a:t>
          </a:r>
        </a:p>
      </dgm:t>
    </dgm:pt>
    <dgm:pt modelId="{78E0F94E-EDC8-4EE9-8558-BEA9CCE03050}" type="parTrans" cxnId="{BB473FA4-2EEE-4AC5-97B3-EAD1AB0F92E3}">
      <dgm:prSet/>
      <dgm:spPr/>
      <dgm:t>
        <a:bodyPr/>
        <a:lstStyle/>
        <a:p>
          <a:endParaRPr lang="en-AU"/>
        </a:p>
      </dgm:t>
    </dgm:pt>
    <dgm:pt modelId="{E92A09E4-DFBC-44A6-B844-F7CFCB717C0F}" type="sibTrans" cxnId="{BB473FA4-2EEE-4AC5-97B3-EAD1AB0F92E3}">
      <dgm:prSet/>
      <dgm:spPr/>
      <dgm:t>
        <a:bodyPr/>
        <a:lstStyle/>
        <a:p>
          <a:endParaRPr lang="en-AU"/>
        </a:p>
      </dgm:t>
    </dgm:pt>
    <dgm:pt modelId="{F3B6C673-F06A-4FA7-8316-E8EF9D48313F}">
      <dgm:prSet phldrT="[Text]" custT="1"/>
      <dgm:spPr/>
      <dgm:t>
        <a:bodyPr/>
        <a:lstStyle/>
        <a:p>
          <a:r>
            <a:rPr lang="en-AU" sz="900">
              <a:latin typeface="Verdana" panose="020B0604030504040204" pitchFamily="34" charset="0"/>
              <a:ea typeface="Verdana" panose="020B0604030504040204" pitchFamily="34" charset="0"/>
              <a:cs typeface="Verdana" panose="020B0604030504040204" pitchFamily="34" charset="0"/>
            </a:rPr>
            <a:t>Final adjustments made to arrangements</a:t>
          </a:r>
        </a:p>
      </dgm:t>
    </dgm:pt>
    <dgm:pt modelId="{5A6CEE54-B8AC-4039-898C-74979EEDC976}" type="parTrans" cxnId="{D6A4FCA4-E640-45D1-BB99-8D283D05A68C}">
      <dgm:prSet/>
      <dgm:spPr/>
      <dgm:t>
        <a:bodyPr/>
        <a:lstStyle/>
        <a:p>
          <a:endParaRPr lang="en-AU"/>
        </a:p>
      </dgm:t>
    </dgm:pt>
    <dgm:pt modelId="{3F28EC3A-8D00-4FE0-BEA4-EB19D8ABB946}" type="sibTrans" cxnId="{D6A4FCA4-E640-45D1-BB99-8D283D05A68C}">
      <dgm:prSet/>
      <dgm:spPr/>
      <dgm:t>
        <a:bodyPr/>
        <a:lstStyle/>
        <a:p>
          <a:endParaRPr lang="en-AU"/>
        </a:p>
      </dgm:t>
    </dgm:pt>
    <dgm:pt modelId="{5A66A0F0-DE96-406E-AADE-69F990A6E5EE}">
      <dgm:prSet phldrT="[Text]" custT="1"/>
      <dgm:spPr/>
      <dgm:t>
        <a:bodyPr/>
        <a:lstStyle/>
        <a:p>
          <a:r>
            <a:rPr lang="en-AU" sz="900">
              <a:latin typeface="Verdana" panose="020B0604030504040204" pitchFamily="34" charset="0"/>
              <a:ea typeface="Verdana" panose="020B0604030504040204" pitchFamily="34" charset="0"/>
              <a:cs typeface="Verdana" panose="020B0604030504040204" pitchFamily="34" charset="0"/>
            </a:rPr>
            <a:t>Trust from each party is important</a:t>
          </a:r>
        </a:p>
      </dgm:t>
    </dgm:pt>
    <dgm:pt modelId="{D064CBBE-6782-406C-8EED-D611C4464F58}" type="parTrans" cxnId="{B00A869D-7181-4F0D-A908-4F5F6F37FF32}">
      <dgm:prSet/>
      <dgm:spPr/>
      <dgm:t>
        <a:bodyPr/>
        <a:lstStyle/>
        <a:p>
          <a:endParaRPr lang="en-AU"/>
        </a:p>
      </dgm:t>
    </dgm:pt>
    <dgm:pt modelId="{1B16B62B-86BA-4495-8F17-BF875AFD2614}" type="sibTrans" cxnId="{B00A869D-7181-4F0D-A908-4F5F6F37FF32}">
      <dgm:prSet/>
      <dgm:spPr/>
      <dgm:t>
        <a:bodyPr/>
        <a:lstStyle/>
        <a:p>
          <a:endParaRPr lang="en-AU"/>
        </a:p>
      </dgm:t>
    </dgm:pt>
    <dgm:pt modelId="{CD477E5C-80AC-4728-8706-9E012B9B294D}">
      <dgm:prSet phldrT="[Text]" custT="1"/>
      <dgm:spPr/>
      <dgm:t>
        <a:bodyPr/>
        <a:lstStyle/>
        <a:p>
          <a:r>
            <a:rPr lang="en-AU" sz="900">
              <a:latin typeface="Verdana" panose="020B0604030504040204" pitchFamily="34" charset="0"/>
              <a:ea typeface="Verdana" panose="020B0604030504040204" pitchFamily="34" charset="0"/>
              <a:cs typeface="Verdana" panose="020B0604030504040204" pitchFamily="34" charset="0"/>
            </a:rPr>
            <a:t>All decisions are made and compromise is common</a:t>
          </a:r>
        </a:p>
      </dgm:t>
    </dgm:pt>
    <dgm:pt modelId="{4355454F-ABD7-4FC7-B837-1EC77BF42429}" type="parTrans" cxnId="{D3937705-7FDA-4D5C-BDB4-6BBFA3F46A52}">
      <dgm:prSet/>
      <dgm:spPr/>
      <dgm:t>
        <a:bodyPr/>
        <a:lstStyle/>
        <a:p>
          <a:endParaRPr lang="en-AU"/>
        </a:p>
      </dgm:t>
    </dgm:pt>
    <dgm:pt modelId="{F4109DF1-74B0-4AAF-8C6B-18746761B0EA}" type="sibTrans" cxnId="{D3937705-7FDA-4D5C-BDB4-6BBFA3F46A52}">
      <dgm:prSet/>
      <dgm:spPr/>
      <dgm:t>
        <a:bodyPr/>
        <a:lstStyle/>
        <a:p>
          <a:endParaRPr lang="en-AU"/>
        </a:p>
      </dgm:t>
    </dgm:pt>
    <dgm:pt modelId="{B80391B3-E659-4669-8BD5-BC454A52CE81}">
      <dgm:prSet phldrT="[Text]" custT="1"/>
      <dgm:spPr/>
      <dgm:t>
        <a:bodyPr/>
        <a:lstStyle/>
        <a:p>
          <a:r>
            <a:rPr lang="en-AU" sz="900">
              <a:latin typeface="Verdana" panose="020B0604030504040204" pitchFamily="34" charset="0"/>
              <a:ea typeface="Verdana" panose="020B0604030504040204" pitchFamily="34" charset="0"/>
              <a:cs typeface="Verdana" panose="020B0604030504040204" pitchFamily="34" charset="0"/>
            </a:rPr>
            <a:t>Clarify </a:t>
          </a:r>
        </a:p>
      </dgm:t>
    </dgm:pt>
    <dgm:pt modelId="{2E557E43-941A-47AB-9353-AD34226835D9}" type="parTrans" cxnId="{98B5B203-1500-4C94-87B4-DC2F8E889965}">
      <dgm:prSet/>
      <dgm:spPr/>
      <dgm:t>
        <a:bodyPr/>
        <a:lstStyle/>
        <a:p>
          <a:endParaRPr lang="en-AU"/>
        </a:p>
      </dgm:t>
    </dgm:pt>
    <dgm:pt modelId="{721169D1-51EA-4D5F-A1A1-FE09C5BD200F}" type="sibTrans" cxnId="{98B5B203-1500-4C94-87B4-DC2F8E889965}">
      <dgm:prSet/>
      <dgm:spPr/>
      <dgm:t>
        <a:bodyPr/>
        <a:lstStyle/>
        <a:p>
          <a:endParaRPr lang="en-AU"/>
        </a:p>
      </dgm:t>
    </dgm:pt>
    <dgm:pt modelId="{8B04F07E-501E-4170-8579-EE277D20F9D3}" type="pres">
      <dgm:prSet presAssocID="{53DB4883-32E9-41CC-A92B-2187A8EBF856}" presName="Name0" presStyleCnt="0">
        <dgm:presLayoutVars>
          <dgm:dir/>
          <dgm:resizeHandles val="exact"/>
        </dgm:presLayoutVars>
      </dgm:prSet>
      <dgm:spPr/>
      <dgm:t>
        <a:bodyPr/>
        <a:lstStyle/>
        <a:p>
          <a:endParaRPr lang="en-AU"/>
        </a:p>
      </dgm:t>
    </dgm:pt>
    <dgm:pt modelId="{D79484CE-BD20-499F-BDF8-EA1B87709292}" type="pres">
      <dgm:prSet presAssocID="{F16F4392-1772-4DA9-9A03-D7F421D952A8}" presName="node" presStyleLbl="node1" presStyleIdx="0" presStyleCnt="4">
        <dgm:presLayoutVars>
          <dgm:bulletEnabled val="1"/>
        </dgm:presLayoutVars>
      </dgm:prSet>
      <dgm:spPr/>
      <dgm:t>
        <a:bodyPr/>
        <a:lstStyle/>
        <a:p>
          <a:endParaRPr lang="en-AU"/>
        </a:p>
      </dgm:t>
    </dgm:pt>
    <dgm:pt modelId="{60890977-1E70-4536-9DC6-DA063CECED1A}" type="pres">
      <dgm:prSet presAssocID="{91878D29-E8B6-4C7F-917D-FC469778EBAF}" presName="sibTrans" presStyleLbl="sibTrans2D1" presStyleIdx="0" presStyleCnt="3"/>
      <dgm:spPr/>
      <dgm:t>
        <a:bodyPr/>
        <a:lstStyle/>
        <a:p>
          <a:endParaRPr lang="en-AU"/>
        </a:p>
      </dgm:t>
    </dgm:pt>
    <dgm:pt modelId="{257FF0F7-B3CB-44BD-9727-7BD9164F94E0}" type="pres">
      <dgm:prSet presAssocID="{91878D29-E8B6-4C7F-917D-FC469778EBAF}" presName="connectorText" presStyleLbl="sibTrans2D1" presStyleIdx="0" presStyleCnt="3"/>
      <dgm:spPr/>
      <dgm:t>
        <a:bodyPr/>
        <a:lstStyle/>
        <a:p>
          <a:endParaRPr lang="en-AU"/>
        </a:p>
      </dgm:t>
    </dgm:pt>
    <dgm:pt modelId="{8A520057-EB38-4786-8295-D3092E5296A2}" type="pres">
      <dgm:prSet presAssocID="{89D89685-005F-475C-9713-3561ED0979E3}" presName="node" presStyleLbl="node1" presStyleIdx="1" presStyleCnt="4">
        <dgm:presLayoutVars>
          <dgm:bulletEnabled val="1"/>
        </dgm:presLayoutVars>
      </dgm:prSet>
      <dgm:spPr/>
      <dgm:t>
        <a:bodyPr/>
        <a:lstStyle/>
        <a:p>
          <a:endParaRPr lang="en-AU"/>
        </a:p>
      </dgm:t>
    </dgm:pt>
    <dgm:pt modelId="{A268DA9F-AC01-4B6A-B2BA-3AE83E6CDE9B}" type="pres">
      <dgm:prSet presAssocID="{050D51DC-B87D-4268-A3B1-4299AB3A5E6F}" presName="sibTrans" presStyleLbl="sibTrans2D1" presStyleIdx="1" presStyleCnt="3"/>
      <dgm:spPr/>
      <dgm:t>
        <a:bodyPr/>
        <a:lstStyle/>
        <a:p>
          <a:endParaRPr lang="en-AU"/>
        </a:p>
      </dgm:t>
    </dgm:pt>
    <dgm:pt modelId="{B75D30D3-D387-4311-9BDD-D6B97A5D5C94}" type="pres">
      <dgm:prSet presAssocID="{050D51DC-B87D-4268-A3B1-4299AB3A5E6F}" presName="connectorText" presStyleLbl="sibTrans2D1" presStyleIdx="1" presStyleCnt="3"/>
      <dgm:spPr/>
      <dgm:t>
        <a:bodyPr/>
        <a:lstStyle/>
        <a:p>
          <a:endParaRPr lang="en-AU"/>
        </a:p>
      </dgm:t>
    </dgm:pt>
    <dgm:pt modelId="{75BF4D9E-1A72-477D-ACC8-8D8E1E049EF1}" type="pres">
      <dgm:prSet presAssocID="{6A371DDF-D475-41EE-BD4C-EDA057160A2F}" presName="node" presStyleLbl="node1" presStyleIdx="2" presStyleCnt="4">
        <dgm:presLayoutVars>
          <dgm:bulletEnabled val="1"/>
        </dgm:presLayoutVars>
      </dgm:prSet>
      <dgm:spPr/>
      <dgm:t>
        <a:bodyPr/>
        <a:lstStyle/>
        <a:p>
          <a:endParaRPr lang="en-AU"/>
        </a:p>
      </dgm:t>
    </dgm:pt>
    <dgm:pt modelId="{3FE9C14D-8190-4A3C-AC9C-906D5D03F78C}" type="pres">
      <dgm:prSet presAssocID="{5214EE9F-4C7F-4EF9-ADC9-200D982B5181}" presName="sibTrans" presStyleLbl="sibTrans2D1" presStyleIdx="2" presStyleCnt="3"/>
      <dgm:spPr/>
      <dgm:t>
        <a:bodyPr/>
        <a:lstStyle/>
        <a:p>
          <a:endParaRPr lang="en-AU"/>
        </a:p>
      </dgm:t>
    </dgm:pt>
    <dgm:pt modelId="{B39B0125-2A84-4B13-9576-775DE721C86E}" type="pres">
      <dgm:prSet presAssocID="{5214EE9F-4C7F-4EF9-ADC9-200D982B5181}" presName="connectorText" presStyleLbl="sibTrans2D1" presStyleIdx="2" presStyleCnt="3"/>
      <dgm:spPr/>
      <dgm:t>
        <a:bodyPr/>
        <a:lstStyle/>
        <a:p>
          <a:endParaRPr lang="en-AU"/>
        </a:p>
      </dgm:t>
    </dgm:pt>
    <dgm:pt modelId="{7B102BFF-5833-4D30-A5AC-56857E7A30E5}" type="pres">
      <dgm:prSet presAssocID="{E8D74210-FDD7-4B68-B947-4B7AA099A298}" presName="node" presStyleLbl="node1" presStyleIdx="3" presStyleCnt="4" custLinFactNeighborX="-2626">
        <dgm:presLayoutVars>
          <dgm:bulletEnabled val="1"/>
        </dgm:presLayoutVars>
      </dgm:prSet>
      <dgm:spPr/>
      <dgm:t>
        <a:bodyPr/>
        <a:lstStyle/>
        <a:p>
          <a:endParaRPr lang="en-AU"/>
        </a:p>
      </dgm:t>
    </dgm:pt>
  </dgm:ptLst>
  <dgm:cxnLst>
    <dgm:cxn modelId="{4122261E-6756-4EDE-9D64-691B61FD4BE4}" type="presOf" srcId="{DEA29437-AD5A-4176-B9BD-957CC1407FBE}" destId="{75BF4D9E-1A72-477D-ACC8-8D8E1E049EF1}" srcOrd="0" destOrd="1" presId="urn:microsoft.com/office/officeart/2005/8/layout/process1"/>
    <dgm:cxn modelId="{D3937705-7FDA-4D5C-BDB4-6BBFA3F46A52}" srcId="{6A371DDF-D475-41EE-BD4C-EDA057160A2F}" destId="{CD477E5C-80AC-4728-8706-9E012B9B294D}" srcOrd="1" destOrd="0" parTransId="{4355454F-ABD7-4FC7-B837-1EC77BF42429}" sibTransId="{F4109DF1-74B0-4AAF-8C6B-18746761B0EA}"/>
    <dgm:cxn modelId="{59F9632D-DDB0-4591-9060-4BE391AE085E}" type="presOf" srcId="{F9392705-F5DB-4DC9-8931-A610B934EF13}" destId="{8A520057-EB38-4786-8295-D3092E5296A2}" srcOrd="0" destOrd="1" presId="urn:microsoft.com/office/officeart/2005/8/layout/process1"/>
    <dgm:cxn modelId="{268977D6-1169-42A9-86A3-4A2B6021F8C6}" type="presOf" srcId="{050D51DC-B87D-4268-A3B1-4299AB3A5E6F}" destId="{A268DA9F-AC01-4B6A-B2BA-3AE83E6CDE9B}" srcOrd="0" destOrd="0" presId="urn:microsoft.com/office/officeart/2005/8/layout/process1"/>
    <dgm:cxn modelId="{A58CC960-1B7A-4377-9DB0-65F69105EC28}" type="presOf" srcId="{91878D29-E8B6-4C7F-917D-FC469778EBAF}" destId="{257FF0F7-B3CB-44BD-9727-7BD9164F94E0}" srcOrd="1" destOrd="0" presId="urn:microsoft.com/office/officeart/2005/8/layout/process1"/>
    <dgm:cxn modelId="{9C18CF49-9F91-40A7-977D-C08C579578E0}" type="presOf" srcId="{6A371DDF-D475-41EE-BD4C-EDA057160A2F}" destId="{75BF4D9E-1A72-477D-ACC8-8D8E1E049EF1}" srcOrd="0" destOrd="0" presId="urn:microsoft.com/office/officeart/2005/8/layout/process1"/>
    <dgm:cxn modelId="{35E9E0D4-C080-4A7E-95E5-572201FC8E72}" srcId="{53DB4883-32E9-41CC-A92B-2187A8EBF856}" destId="{89D89685-005F-475C-9713-3561ED0979E3}" srcOrd="1" destOrd="0" parTransId="{76464172-1E78-4141-A789-E2ECB67BCAB7}" sibTransId="{050D51DC-B87D-4268-A3B1-4299AB3A5E6F}"/>
    <dgm:cxn modelId="{98B5B203-1500-4C94-87B4-DC2F8E889965}" srcId="{89D89685-005F-475C-9713-3561ED0979E3}" destId="{B80391B3-E659-4669-8BD5-BC454A52CE81}" srcOrd="1" destOrd="0" parTransId="{2E557E43-941A-47AB-9353-AD34226835D9}" sibTransId="{721169D1-51EA-4D5F-A1A1-FE09C5BD200F}"/>
    <dgm:cxn modelId="{4D64CED7-038A-409E-B6B7-40020DC56FA2}" type="presOf" srcId="{5214EE9F-4C7F-4EF9-ADC9-200D982B5181}" destId="{B39B0125-2A84-4B13-9576-775DE721C86E}" srcOrd="1" destOrd="0" presId="urn:microsoft.com/office/officeart/2005/8/layout/process1"/>
    <dgm:cxn modelId="{74A6DBA0-36DF-4DBB-AF37-D5F1761499ED}" type="presOf" srcId="{C945463E-E56B-4808-8890-4E5D0702700E}" destId="{D79484CE-BD20-499F-BDF8-EA1B87709292}" srcOrd="0" destOrd="1" presId="urn:microsoft.com/office/officeart/2005/8/layout/process1"/>
    <dgm:cxn modelId="{36D806C8-04A8-4319-82D0-83594222607B}" type="presOf" srcId="{F16F4392-1772-4DA9-9A03-D7F421D952A8}" destId="{D79484CE-BD20-499F-BDF8-EA1B87709292}" srcOrd="0" destOrd="0" presId="urn:microsoft.com/office/officeart/2005/8/layout/process1"/>
    <dgm:cxn modelId="{11C096F5-AF47-465E-A4B7-88F132B1650B}" srcId="{89D89685-005F-475C-9713-3561ED0979E3}" destId="{F9392705-F5DB-4DC9-8931-A610B934EF13}" srcOrd="0" destOrd="0" parTransId="{A62F27CC-F63F-4D32-997E-F72754ABDCD1}" sibTransId="{05E78773-3F55-4C12-BE17-4EC782089D00}"/>
    <dgm:cxn modelId="{B1B017D9-7D53-40CA-8F2E-E492CDE569A1}" type="presOf" srcId="{CD477E5C-80AC-4728-8706-9E012B9B294D}" destId="{75BF4D9E-1A72-477D-ACC8-8D8E1E049EF1}" srcOrd="0" destOrd="2" presId="urn:microsoft.com/office/officeart/2005/8/layout/process1"/>
    <dgm:cxn modelId="{691DA279-4E14-47AB-B13A-C1890FE34F14}" type="presOf" srcId="{5214EE9F-4C7F-4EF9-ADC9-200D982B5181}" destId="{3FE9C14D-8190-4A3C-AC9C-906D5D03F78C}" srcOrd="0" destOrd="0" presId="urn:microsoft.com/office/officeart/2005/8/layout/process1"/>
    <dgm:cxn modelId="{D6A4FCA4-E640-45D1-BB99-8D283D05A68C}" srcId="{E8D74210-FDD7-4B68-B947-4B7AA099A298}" destId="{F3B6C673-F06A-4FA7-8316-E8EF9D48313F}" srcOrd="0" destOrd="0" parTransId="{5A6CEE54-B8AC-4039-898C-74979EEDC976}" sibTransId="{3F28EC3A-8D00-4FE0-BEA4-EB19D8ABB946}"/>
    <dgm:cxn modelId="{7D7EDA5F-3DF3-4B2F-BF93-C73C21E29EF8}" srcId="{53DB4883-32E9-41CC-A92B-2187A8EBF856}" destId="{F16F4392-1772-4DA9-9A03-D7F421D952A8}" srcOrd="0" destOrd="0" parTransId="{8B68B67F-5FB7-4547-9C2B-5706B329EA1D}" sibTransId="{91878D29-E8B6-4C7F-917D-FC469778EBAF}"/>
    <dgm:cxn modelId="{91F01FF2-F5C7-4434-8177-1669F7FA234A}" srcId="{53DB4883-32E9-41CC-A92B-2187A8EBF856}" destId="{6A371DDF-D475-41EE-BD4C-EDA057160A2F}" srcOrd="2" destOrd="0" parTransId="{4D8E7FD1-D4A6-4737-BEA1-C45EB2CE35ED}" sibTransId="{5214EE9F-4C7F-4EF9-ADC9-200D982B5181}"/>
    <dgm:cxn modelId="{F26DD48D-1D90-4019-9DA6-89A679F04752}" type="presOf" srcId="{050D51DC-B87D-4268-A3B1-4299AB3A5E6F}" destId="{B75D30D3-D387-4311-9BDD-D6B97A5D5C94}" srcOrd="1" destOrd="0" presId="urn:microsoft.com/office/officeart/2005/8/layout/process1"/>
    <dgm:cxn modelId="{B00A869D-7181-4F0D-A908-4F5F6F37FF32}" srcId="{E8D74210-FDD7-4B68-B947-4B7AA099A298}" destId="{5A66A0F0-DE96-406E-AADE-69F990A6E5EE}" srcOrd="1" destOrd="0" parTransId="{D064CBBE-6782-406C-8EED-D611C4464F58}" sibTransId="{1B16B62B-86BA-4495-8F17-BF875AFD2614}"/>
    <dgm:cxn modelId="{0ED881B1-8546-47ED-8F11-57DF46FE619D}" type="presOf" srcId="{5A66A0F0-DE96-406E-AADE-69F990A6E5EE}" destId="{7B102BFF-5833-4D30-A5AC-56857E7A30E5}" srcOrd="0" destOrd="2" presId="urn:microsoft.com/office/officeart/2005/8/layout/process1"/>
    <dgm:cxn modelId="{2BA1C4CF-E21F-4E8A-8E16-0182C20800B5}" type="presOf" srcId="{F3B6C673-F06A-4FA7-8316-E8EF9D48313F}" destId="{7B102BFF-5833-4D30-A5AC-56857E7A30E5}" srcOrd="0" destOrd="1" presId="urn:microsoft.com/office/officeart/2005/8/layout/process1"/>
    <dgm:cxn modelId="{BB2C685F-9064-41F4-9F90-DFE2FF1E924F}" type="presOf" srcId="{53DB4883-32E9-41CC-A92B-2187A8EBF856}" destId="{8B04F07E-501E-4170-8579-EE277D20F9D3}" srcOrd="0" destOrd="0" presId="urn:microsoft.com/office/officeart/2005/8/layout/process1"/>
    <dgm:cxn modelId="{C6E53A28-25FA-4130-9F21-EDB75F93561E}" srcId="{53DB4883-32E9-41CC-A92B-2187A8EBF856}" destId="{E8D74210-FDD7-4B68-B947-4B7AA099A298}" srcOrd="3" destOrd="0" parTransId="{CCDD3506-74CD-4CFE-BB9A-C693700D2E3D}" sibTransId="{CFE605EF-1E2B-42B0-B743-B6ACC229047D}"/>
    <dgm:cxn modelId="{BB473FA4-2EEE-4AC5-97B3-EAD1AB0F92E3}" srcId="{6A371DDF-D475-41EE-BD4C-EDA057160A2F}" destId="{DEA29437-AD5A-4176-B9BD-957CC1407FBE}" srcOrd="0" destOrd="0" parTransId="{78E0F94E-EDC8-4EE9-8558-BEA9CCE03050}" sibTransId="{E92A09E4-DFBC-44A6-B844-F7CFCB717C0F}"/>
    <dgm:cxn modelId="{8D1DE72C-8C42-4CF4-9E67-C77572C2F024}" srcId="{F16F4392-1772-4DA9-9A03-D7F421D952A8}" destId="{C945463E-E56B-4808-8890-4E5D0702700E}" srcOrd="0" destOrd="0" parTransId="{ABA4C28B-69D4-451C-9375-178F98B5DC11}" sibTransId="{C17FF758-A90B-4209-BC52-D3E47CBBC18D}"/>
    <dgm:cxn modelId="{7160CD3C-4E5E-4215-A35D-B57F3F1A0BD4}" type="presOf" srcId="{B80391B3-E659-4669-8BD5-BC454A52CE81}" destId="{8A520057-EB38-4786-8295-D3092E5296A2}" srcOrd="0" destOrd="2" presId="urn:microsoft.com/office/officeart/2005/8/layout/process1"/>
    <dgm:cxn modelId="{1E058861-996F-4520-AF16-3ADEA18F6A8E}" type="presOf" srcId="{91878D29-E8B6-4C7F-917D-FC469778EBAF}" destId="{60890977-1E70-4536-9DC6-DA063CECED1A}" srcOrd="0" destOrd="0" presId="urn:microsoft.com/office/officeart/2005/8/layout/process1"/>
    <dgm:cxn modelId="{7DCF07DF-D594-497C-85AF-6383749930DE}" type="presOf" srcId="{E8D74210-FDD7-4B68-B947-4B7AA099A298}" destId="{7B102BFF-5833-4D30-A5AC-56857E7A30E5}" srcOrd="0" destOrd="0" presId="urn:microsoft.com/office/officeart/2005/8/layout/process1"/>
    <dgm:cxn modelId="{865ABFBB-FCA1-4057-810C-20C9D9522608}" type="presOf" srcId="{89D89685-005F-475C-9713-3561ED0979E3}" destId="{8A520057-EB38-4786-8295-D3092E5296A2}" srcOrd="0" destOrd="0" presId="urn:microsoft.com/office/officeart/2005/8/layout/process1"/>
    <dgm:cxn modelId="{2C15C159-E267-4807-9544-B0EF1CDA7B0B}" type="presParOf" srcId="{8B04F07E-501E-4170-8579-EE277D20F9D3}" destId="{D79484CE-BD20-499F-BDF8-EA1B87709292}" srcOrd="0" destOrd="0" presId="urn:microsoft.com/office/officeart/2005/8/layout/process1"/>
    <dgm:cxn modelId="{518C4507-443F-46FC-A8FD-A0BAD61526A1}" type="presParOf" srcId="{8B04F07E-501E-4170-8579-EE277D20F9D3}" destId="{60890977-1E70-4536-9DC6-DA063CECED1A}" srcOrd="1" destOrd="0" presId="urn:microsoft.com/office/officeart/2005/8/layout/process1"/>
    <dgm:cxn modelId="{5846BA61-8391-4289-A6A2-4669E563BE83}" type="presParOf" srcId="{60890977-1E70-4536-9DC6-DA063CECED1A}" destId="{257FF0F7-B3CB-44BD-9727-7BD9164F94E0}" srcOrd="0" destOrd="0" presId="urn:microsoft.com/office/officeart/2005/8/layout/process1"/>
    <dgm:cxn modelId="{3DD0BBCD-CA63-4B87-83D1-B53DA74659A1}" type="presParOf" srcId="{8B04F07E-501E-4170-8579-EE277D20F9D3}" destId="{8A520057-EB38-4786-8295-D3092E5296A2}" srcOrd="2" destOrd="0" presId="urn:microsoft.com/office/officeart/2005/8/layout/process1"/>
    <dgm:cxn modelId="{6A43A5EB-22D0-4514-A0A4-B92BAF4FAC8E}" type="presParOf" srcId="{8B04F07E-501E-4170-8579-EE277D20F9D3}" destId="{A268DA9F-AC01-4B6A-B2BA-3AE83E6CDE9B}" srcOrd="3" destOrd="0" presId="urn:microsoft.com/office/officeart/2005/8/layout/process1"/>
    <dgm:cxn modelId="{BA511B2D-40D2-4DB0-BAAF-9FC620B19853}" type="presParOf" srcId="{A268DA9F-AC01-4B6A-B2BA-3AE83E6CDE9B}" destId="{B75D30D3-D387-4311-9BDD-D6B97A5D5C94}" srcOrd="0" destOrd="0" presId="urn:microsoft.com/office/officeart/2005/8/layout/process1"/>
    <dgm:cxn modelId="{2DBCC516-DE66-4A15-A593-89ACB0F0756B}" type="presParOf" srcId="{8B04F07E-501E-4170-8579-EE277D20F9D3}" destId="{75BF4D9E-1A72-477D-ACC8-8D8E1E049EF1}" srcOrd="4" destOrd="0" presId="urn:microsoft.com/office/officeart/2005/8/layout/process1"/>
    <dgm:cxn modelId="{E16A52E7-DE1B-46C6-BED8-D62CE5EB988E}" type="presParOf" srcId="{8B04F07E-501E-4170-8579-EE277D20F9D3}" destId="{3FE9C14D-8190-4A3C-AC9C-906D5D03F78C}" srcOrd="5" destOrd="0" presId="urn:microsoft.com/office/officeart/2005/8/layout/process1"/>
    <dgm:cxn modelId="{AF003EFD-8B9F-435A-B89B-ED44CBDEE8F2}" type="presParOf" srcId="{3FE9C14D-8190-4A3C-AC9C-906D5D03F78C}" destId="{B39B0125-2A84-4B13-9576-775DE721C86E}" srcOrd="0" destOrd="0" presId="urn:microsoft.com/office/officeart/2005/8/layout/process1"/>
    <dgm:cxn modelId="{F768E7EA-A5BD-4EF6-ADB5-EB1BBA32692D}" type="presParOf" srcId="{8B04F07E-501E-4170-8579-EE277D20F9D3}" destId="{7B102BFF-5833-4D30-A5AC-56857E7A30E5}"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6B5DFD-C6F1-DE45-B36F-4674B4B18427}" type="datetimeFigureOut">
              <a:rPr lang="en-US" smtClean="0"/>
              <a:pPr/>
              <a:t>6/12/2018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388FCE-02B7-0347-A4DE-7D3BFBB02A29}" type="slidenum">
              <a:rPr lang="en-US" smtClean="0"/>
              <a:pPr/>
              <a:t>‹#›</a:t>
            </a:fld>
            <a:endParaRPr lang="en-US"/>
          </a:p>
        </p:txBody>
      </p:sp>
    </p:spTree>
    <p:extLst>
      <p:ext uri="{BB962C8B-B14F-4D97-AF65-F5344CB8AC3E}">
        <p14:creationId xmlns:p14="http://schemas.microsoft.com/office/powerpoint/2010/main" val="199569431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2049D380-F9D9-49BC-9D14-9FD315E5D25E}" type="slidenum">
              <a:rPr lang="en-AU">
                <a:solidFill>
                  <a:prstClr val="black"/>
                </a:solidFill>
                <a:latin typeface="Calibri"/>
              </a:rPr>
              <a:pPr/>
              <a:t>1</a:t>
            </a:fld>
            <a:endParaRPr lang="en-AU">
              <a:solidFill>
                <a:prstClr val="black"/>
              </a:solidFill>
              <a:latin typeface="Calibri"/>
            </a:endParaRPr>
          </a:p>
        </p:txBody>
      </p:sp>
    </p:spTree>
    <p:extLst>
      <p:ext uri="{BB962C8B-B14F-4D97-AF65-F5344CB8AC3E}">
        <p14:creationId xmlns:p14="http://schemas.microsoft.com/office/powerpoint/2010/main" val="3258402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a:p>
        </p:txBody>
      </p:sp>
    </p:spTree>
    <p:extLst>
      <p:ext uri="{BB962C8B-B14F-4D97-AF65-F5344CB8AC3E}">
        <p14:creationId xmlns:p14="http://schemas.microsoft.com/office/powerpoint/2010/main" val="10378512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9CE9E714-8A94-4E28-9863-32143C1188D2}"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pic>
        <p:nvPicPr>
          <p:cNvPr id="5" name="Picture 4" descr="C:\Users\beng.CAG\Desktop\Document Templates\PPT jpgs\jpgs\Business_PPT_final.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7" name="Rectangle 6"/>
          <p:cNvSpPr/>
          <p:nvPr/>
        </p:nvSpPr>
        <p:spPr>
          <a:xfrm>
            <a:off x="539750" y="4292600"/>
            <a:ext cx="4176713" cy="5762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base">
              <a:spcBef>
                <a:spcPct val="0"/>
              </a:spcBef>
              <a:spcAft>
                <a:spcPct val="0"/>
              </a:spcAft>
              <a:defRPr/>
            </a:pPr>
            <a:endParaRPr lang="en-AU" sz="1600">
              <a:solidFill>
                <a:prstClr val="white"/>
              </a:solidFill>
              <a:latin typeface="Calibri"/>
            </a:endParaRPr>
          </a:p>
        </p:txBody>
      </p:sp>
      <p:sp>
        <p:nvSpPr>
          <p:cNvPr id="6" name="Title 1"/>
          <p:cNvSpPr>
            <a:spLocks noGrp="1"/>
          </p:cNvSpPr>
          <p:nvPr>
            <p:ph type="title"/>
          </p:nvPr>
        </p:nvSpPr>
        <p:spPr>
          <a:xfrm>
            <a:off x="457200" y="4005064"/>
            <a:ext cx="5122912" cy="1138138"/>
          </a:xfrm>
        </p:spPr>
        <p:txBody>
          <a:bodyPr anchor="ctr"/>
          <a:lstStyle/>
          <a:p>
            <a:r>
              <a:rPr lang="en-US" smtClean="0"/>
              <a:t>Click to edit Master title style</a:t>
            </a:r>
            <a:endParaRPr lang="en-AU" dirty="0"/>
          </a:p>
        </p:txBody>
      </p:sp>
      <p:sp>
        <p:nvSpPr>
          <p:cNvPr id="8" name="Rectangle 7"/>
          <p:cNvSpPr/>
          <p:nvPr userDrawn="1"/>
        </p:nvSpPr>
        <p:spPr>
          <a:xfrm>
            <a:off x="6604000" y="4110967"/>
            <a:ext cx="2184400" cy="9482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AU"/>
          </a:p>
        </p:txBody>
      </p:sp>
      <p:pic>
        <p:nvPicPr>
          <p:cNvPr id="9" name="Picture 8"/>
          <p:cNvPicPr>
            <a:picLocks noChangeAspect="1"/>
          </p:cNvPicPr>
          <p:nvPr userDrawn="1"/>
        </p:nvPicPr>
        <p:blipFill rotWithShape="1">
          <a:blip r:embed="rId4">
            <a:extLst>
              <a:ext uri="{28A0092B-C50C-407E-A947-70E740481C1C}">
                <a14:useLocalDpi xmlns:a14="http://schemas.microsoft.com/office/drawing/2010/main" val="0"/>
              </a:ext>
            </a:extLst>
          </a:blip>
          <a:srcRect r="53868"/>
          <a:stretch/>
        </p:blipFill>
        <p:spPr>
          <a:xfrm>
            <a:off x="6554490" y="4056667"/>
            <a:ext cx="2589510" cy="1027266"/>
          </a:xfrm>
          <a:prstGeom prst="rect">
            <a:avLst/>
          </a:prstGeom>
        </p:spPr>
      </p:pic>
    </p:spTree>
    <p:extLst>
      <p:ext uri="{BB962C8B-B14F-4D97-AF65-F5344CB8AC3E}">
        <p14:creationId xmlns:p14="http://schemas.microsoft.com/office/powerpoint/2010/main" val="1217901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normAutofit/>
          </a:bodyPr>
          <a:lstStyle>
            <a:lvl1pPr>
              <a:lnSpc>
                <a:spcPct val="125000"/>
              </a:lnSpc>
              <a:spcBef>
                <a:spcPts val="600"/>
              </a:spcBef>
              <a:spcAft>
                <a:spcPts val="600"/>
              </a:spcAft>
              <a:defRPr sz="1800"/>
            </a:lvl1pPr>
            <a:lvl2pPr>
              <a:lnSpc>
                <a:spcPct val="125000"/>
              </a:lnSpc>
              <a:spcBef>
                <a:spcPts val="600"/>
              </a:spcBef>
              <a:spcAft>
                <a:spcPts val="600"/>
              </a:spcAft>
              <a:defRPr sz="1800"/>
            </a:lvl2pPr>
            <a:lvl3pPr>
              <a:lnSpc>
                <a:spcPct val="125000"/>
              </a:lnSpc>
              <a:spcBef>
                <a:spcPts val="600"/>
              </a:spcBef>
              <a:spcAft>
                <a:spcPts val="600"/>
              </a:spcAft>
              <a:defRPr sz="1800"/>
            </a:lvl3pPr>
            <a:lvl4pPr>
              <a:lnSpc>
                <a:spcPct val="125000"/>
              </a:lnSpc>
              <a:spcBef>
                <a:spcPts val="600"/>
              </a:spcBef>
              <a:spcAft>
                <a:spcPts val="600"/>
              </a:spcAft>
              <a:defRPr sz="1800"/>
            </a:lvl4pPr>
            <a:lvl5pPr>
              <a:lnSpc>
                <a:spcPct val="125000"/>
              </a:lnSpc>
              <a:spcBef>
                <a:spcPts val="600"/>
              </a:spcBef>
              <a:spcAft>
                <a:spcPts val="600"/>
              </a:spcAft>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Tree>
    <p:extLst>
      <p:ext uri="{BB962C8B-B14F-4D97-AF65-F5344CB8AC3E}">
        <p14:creationId xmlns:p14="http://schemas.microsoft.com/office/powerpoint/2010/main" val="4207197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3723886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3889091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2287434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Tree>
    <p:extLst>
      <p:ext uri="{BB962C8B-B14F-4D97-AF65-F5344CB8AC3E}">
        <p14:creationId xmlns:p14="http://schemas.microsoft.com/office/powerpoint/2010/main" val="563235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6989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5"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762F1AAA-D1BD-4178-AE96-CF9D5DE05CCB}"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
        <p:nvSpPr>
          <p:cNvPr id="7" name="Title 1"/>
          <p:cNvSpPr txBox="1">
            <a:spLocks/>
          </p:cNvSpPr>
          <p:nvPr userDrawn="1"/>
        </p:nvSpPr>
        <p:spPr>
          <a:xfrm>
            <a:off x="214313" y="357188"/>
            <a:ext cx="6715125" cy="642937"/>
          </a:xfrm>
          <a:prstGeom prst="rect">
            <a:avLst/>
          </a:prstGeom>
        </p:spPr>
        <p:txBody>
          <a:bodyPr anchor="ctr">
            <a:normAutofit/>
          </a:bodyPr>
          <a:lstStyle/>
          <a:p>
            <a:pPr algn="ctr" defTabSz="914400">
              <a:spcBef>
                <a:spcPct val="0"/>
              </a:spcBef>
              <a:defRPr/>
            </a:pPr>
            <a:r>
              <a:rPr lang="en-US" sz="3200" dirty="0">
                <a:solidFill>
                  <a:prstClr val="white"/>
                </a:solidFill>
                <a:effectLst>
                  <a:outerShdw blurRad="38100" dist="38100" dir="2700000" algn="tl">
                    <a:srgbClr val="000000">
                      <a:alpha val="43137"/>
                    </a:srgbClr>
                  </a:outerShdw>
                </a:effectLst>
                <a:latin typeface="Calibri"/>
                <a:ea typeface="ＭＳ Ｐゴシック" pitchFamily="34" charset="-128"/>
              </a:rPr>
              <a:t>Click to edit Master title style</a:t>
            </a:r>
            <a:endParaRPr lang="en-AU" sz="3200" dirty="0">
              <a:solidFill>
                <a:prstClr val="white"/>
              </a:solidFill>
              <a:effectLst>
                <a:outerShdw blurRad="38100" dist="38100" dir="2700000" algn="tl">
                  <a:srgbClr val="000000">
                    <a:alpha val="43137"/>
                  </a:srgbClr>
                </a:outerShdw>
              </a:effectLst>
              <a:latin typeface="Calibri"/>
              <a:ea typeface="ＭＳ Ｐゴシック" pitchFamily="34" charset="-128"/>
            </a:endParaRPr>
          </a:p>
        </p:txBody>
      </p:sp>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661366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AU" dirty="0"/>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AU"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35464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1476777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16503664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pic>
        <p:nvPicPr>
          <p:cNvPr id="5"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BB90425B-A153-48C0-B4ED-E8C6506BBF4C}"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
        <p:nvSpPr>
          <p:cNvPr id="2" name="Title 1"/>
          <p:cNvSpPr>
            <a:spLocks noGrp="1"/>
          </p:cNvSpPr>
          <p:nvPr>
            <p:ph type="title"/>
          </p:nvPr>
        </p:nvSpPr>
        <p:spPr>
          <a:xfrm>
            <a:off x="446088" y="219075"/>
            <a:ext cx="8240712" cy="1143000"/>
          </a:xfrm>
        </p:spPr>
        <p:txBody>
          <a:bodyPr/>
          <a:lstStyle/>
          <a:p>
            <a:r>
              <a:rPr lang="en-US" smtClean="0"/>
              <a:t>Click to edit Master title style</a:t>
            </a:r>
            <a:endParaRPr lang="en-AU"/>
          </a:p>
        </p:txBody>
      </p:sp>
      <p:sp>
        <p:nvSpPr>
          <p:cNvPr id="3" name="Text Placeholder 2"/>
          <p:cNvSpPr>
            <a:spLocks noGrp="1"/>
          </p:cNvSpPr>
          <p:nvPr>
            <p:ph type="body" sz="half" idx="1"/>
          </p:nvPr>
        </p:nvSpPr>
        <p:spPr>
          <a:xfrm>
            <a:off x="457200" y="1830388"/>
            <a:ext cx="4038600" cy="42957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830388"/>
            <a:ext cx="4038600" cy="42957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4"/>
          <p:cNvSpPr>
            <a:spLocks noGrp="1"/>
          </p:cNvSpPr>
          <p:nvPr>
            <p:ph type="dt" sz="half" idx="10"/>
          </p:nvPr>
        </p:nvSpPr>
        <p:spPr>
          <a:xfrm>
            <a:off x="457200" y="6367463"/>
            <a:ext cx="2133600" cy="476250"/>
          </a:xfrm>
          <a:prstGeom prst="rect">
            <a:avLst/>
          </a:prstGeom>
        </p:spPr>
        <p:txBody>
          <a:bodyPr/>
          <a:lstStyle>
            <a:lvl1pPr>
              <a:defRPr>
                <a:latin typeface="Arial" charset="0"/>
                <a:ea typeface="+mn-ea"/>
              </a:defRPr>
            </a:lvl1pPr>
          </a:lstStyle>
          <a:p>
            <a:pPr defTabSz="914400" fontAlgn="base">
              <a:spcBef>
                <a:spcPct val="0"/>
              </a:spcBef>
              <a:spcAft>
                <a:spcPct val="0"/>
              </a:spcAft>
              <a:defRPr/>
            </a:pPr>
            <a:endParaRPr lang="en-AU" sz="1600">
              <a:solidFill>
                <a:prstClr val="black"/>
              </a:solidFill>
            </a:endParaRPr>
          </a:p>
        </p:txBody>
      </p:sp>
      <p:sp>
        <p:nvSpPr>
          <p:cNvPr id="8" name="Footer Placeholder 5"/>
          <p:cNvSpPr>
            <a:spLocks noGrp="1"/>
          </p:cNvSpPr>
          <p:nvPr>
            <p:ph type="ftr" sz="quarter" idx="11"/>
          </p:nvPr>
        </p:nvSpPr>
        <p:spPr>
          <a:xfrm>
            <a:off x="3124200" y="6367463"/>
            <a:ext cx="2895600" cy="476250"/>
          </a:xfrm>
          <a:prstGeom prst="rect">
            <a:avLst/>
          </a:prstGeom>
        </p:spPr>
        <p:txBody>
          <a:bodyPr/>
          <a:lstStyle>
            <a:lvl1pPr>
              <a:defRPr>
                <a:latin typeface="Arial" charset="0"/>
                <a:ea typeface="+mn-ea"/>
              </a:defRPr>
            </a:lvl1pPr>
          </a:lstStyle>
          <a:p>
            <a:pPr defTabSz="914400" fontAlgn="base">
              <a:spcBef>
                <a:spcPct val="0"/>
              </a:spcBef>
              <a:spcAft>
                <a:spcPct val="0"/>
              </a:spcAft>
              <a:defRPr/>
            </a:pPr>
            <a:r>
              <a:rPr lang="en-US" sz="1600">
                <a:solidFill>
                  <a:prstClr val="black"/>
                </a:solidFill>
              </a:rPr>
              <a:t>17</a:t>
            </a:r>
          </a:p>
        </p:txBody>
      </p:sp>
      <p:sp>
        <p:nvSpPr>
          <p:cNvPr id="9" name="Slide Number Placeholder 6"/>
          <p:cNvSpPr>
            <a:spLocks noGrp="1"/>
          </p:cNvSpPr>
          <p:nvPr>
            <p:ph type="sldNum" sz="quarter" idx="12"/>
          </p:nvPr>
        </p:nvSpPr>
        <p:spPr>
          <a:xfrm>
            <a:off x="6553200" y="6367463"/>
            <a:ext cx="21336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pPr defTabSz="914400" fontAlgn="base">
              <a:spcBef>
                <a:spcPct val="0"/>
              </a:spcBef>
              <a:spcAft>
                <a:spcPct val="0"/>
              </a:spcAft>
            </a:pPr>
            <a:fld id="{A8BA72A1-98FC-4D10-8C12-F755D5EBD7F2}" type="slidenum">
              <a:rPr lang="en-AU"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AU" sz="1600">
              <a:solidFill>
                <a:prstClr val="black"/>
              </a:solidFill>
              <a:latin typeface="Arial" pitchFamily="34" charset="0"/>
              <a:ea typeface="ＭＳ Ｐゴシック" pitchFamily="34" charset="-128"/>
            </a:endParaRPr>
          </a:p>
        </p:txBody>
      </p:sp>
    </p:spTree>
    <p:extLst>
      <p:ext uri="{BB962C8B-B14F-4D97-AF65-F5344CB8AC3E}">
        <p14:creationId xmlns:p14="http://schemas.microsoft.com/office/powerpoint/2010/main" val="33681981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pic>
        <p:nvPicPr>
          <p:cNvPr id="3"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580E3BDF-F998-45B4-BC3F-48E26A131827}"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
        <p:nvSpPr>
          <p:cNvPr id="2" name="Title 1"/>
          <p:cNvSpPr>
            <a:spLocks noGrp="1"/>
          </p:cNvSpPr>
          <p:nvPr>
            <p:ph type="title"/>
          </p:nvPr>
        </p:nvSpPr>
        <p:spPr/>
        <p:txBody>
          <a:bodyPr/>
          <a:lstStyle/>
          <a:p>
            <a:r>
              <a:rPr lang="en-US" smtClean="0"/>
              <a:t>Click to edit Master title style</a:t>
            </a:r>
            <a:endParaRPr lang="en-AU"/>
          </a:p>
        </p:txBody>
      </p:sp>
      <p:sp>
        <p:nvSpPr>
          <p:cNvPr id="5" name="Footer Placeholder 3"/>
          <p:cNvSpPr>
            <a:spLocks noGrp="1"/>
          </p:cNvSpPr>
          <p:nvPr>
            <p:ph type="ftr" sz="quarter" idx="10"/>
          </p:nvPr>
        </p:nvSpPr>
        <p:spPr>
          <a:xfrm>
            <a:off x="457200" y="6350000"/>
            <a:ext cx="8258175" cy="365125"/>
          </a:xfrm>
          <a:prstGeom prst="rect">
            <a:avLst/>
          </a:prstGeom>
        </p:spPr>
        <p:txBody>
          <a:bodyPr/>
          <a:lstStyle>
            <a:lvl1pPr>
              <a:defRPr>
                <a:latin typeface="Arial" charset="0"/>
                <a:ea typeface="+mn-ea"/>
              </a:defRPr>
            </a:lvl1pPr>
          </a:lstStyle>
          <a:p>
            <a:pPr defTabSz="914400" fontAlgn="base">
              <a:spcBef>
                <a:spcPct val="0"/>
              </a:spcBef>
              <a:spcAft>
                <a:spcPct val="0"/>
              </a:spcAft>
              <a:defRPr/>
            </a:pPr>
            <a:r>
              <a:rPr lang="en-US" sz="1600">
                <a:solidFill>
                  <a:prstClr val="black"/>
                </a:solidFill>
              </a:rPr>
              <a:t>17</a:t>
            </a:r>
          </a:p>
        </p:txBody>
      </p:sp>
    </p:spTree>
    <p:extLst>
      <p:ext uri="{BB962C8B-B14F-4D97-AF65-F5344CB8AC3E}">
        <p14:creationId xmlns:p14="http://schemas.microsoft.com/office/powerpoint/2010/main" val="1786168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26" name="Picture 4" descr="C:\Users\beng.CAG\Desktop\Document Templates\PPT jpgs\jpgs\Business_PPT_final2.jpg"/>
          <p:cNvPicPr>
            <a:picLocks noChangeAspect="1" noChangeArrowheads="1"/>
          </p:cNvPicPr>
          <p:nvPr/>
        </p:nvPicPr>
        <p:blipFill>
          <a:blip r:embed="rId15" cstate="print"/>
          <a:srcRect/>
          <a:stretch>
            <a:fillRect/>
          </a:stretch>
        </p:blipFill>
        <p:spPr bwMode="auto">
          <a:xfrm>
            <a:off x="0" y="0"/>
            <a:ext cx="9144000" cy="6858000"/>
          </a:xfrm>
          <a:prstGeom prst="rect">
            <a:avLst/>
          </a:prstGeom>
          <a:noFill/>
          <a:ln w="9525">
            <a:noFill/>
            <a:miter lim="800000"/>
            <a:headEnd/>
            <a:tailEnd/>
          </a:ln>
        </p:spPr>
      </p:pic>
      <p:sp>
        <p:nvSpPr>
          <p:cNvPr id="2" name="Title Placeholder 1"/>
          <p:cNvSpPr>
            <a:spLocks noGrp="1"/>
          </p:cNvSpPr>
          <p:nvPr>
            <p:ph type="title"/>
          </p:nvPr>
        </p:nvSpPr>
        <p:spPr>
          <a:xfrm>
            <a:off x="457200" y="346075"/>
            <a:ext cx="8229600" cy="706438"/>
          </a:xfrm>
          <a:prstGeom prst="rect">
            <a:avLst/>
          </a:prstGeom>
        </p:spPr>
        <p:txBody>
          <a:bodyPr vert="horz" lIns="91440" tIns="45720" rIns="91440" bIns="45720" rtlCol="0" anchor="b">
            <a:noAutofit/>
          </a:bodyPr>
          <a:lstStyle/>
          <a:p>
            <a:r>
              <a:rPr lang="en-US" smtClean="0"/>
              <a:t>Click to edit Master title style</a:t>
            </a:r>
            <a:endParaRPr lang="en-AU" dirty="0"/>
          </a:p>
        </p:txBody>
      </p:sp>
      <p:sp>
        <p:nvSpPr>
          <p:cNvPr id="1028" name="Text Placeholder 2"/>
          <p:cNvSpPr>
            <a:spLocks noGrp="1"/>
          </p:cNvSpPr>
          <p:nvPr>
            <p:ph type="body" idx="1"/>
          </p:nvPr>
        </p:nvSpPr>
        <p:spPr bwMode="auto">
          <a:xfrm>
            <a:off x="457200" y="1125538"/>
            <a:ext cx="8229600" cy="48958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smtClean="0"/>
          </a:p>
        </p:txBody>
      </p:sp>
      <p:sp>
        <p:nvSpPr>
          <p:cNvPr id="1029"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B7E63398-6B94-48C8-A8B2-865C2D310D65}"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Tree>
    <p:extLst>
      <p:ext uri="{BB962C8B-B14F-4D97-AF65-F5344CB8AC3E}">
        <p14:creationId xmlns:p14="http://schemas.microsoft.com/office/powerpoint/2010/main" val="35273601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sldNum="0" hdr="0" ftr="0" dt="0"/>
  <p:txStyles>
    <p:titleStyle>
      <a:lvl1pPr algn="l" rtl="0" eaLnBrk="0" fontAlgn="base" hangingPunct="0">
        <a:spcBef>
          <a:spcPct val="0"/>
        </a:spcBef>
        <a:spcAft>
          <a:spcPct val="0"/>
        </a:spcAft>
        <a:defRPr sz="2800" b="1" kern="1200" cap="all">
          <a:solidFill>
            <a:schemeClr val="tx1"/>
          </a:solidFill>
          <a:latin typeface="Verdana" pitchFamily="34" charset="0"/>
          <a:ea typeface="ＭＳ Ｐゴシック" charset="0"/>
          <a:cs typeface="Verdana" pitchFamily="34" charset="0"/>
        </a:defRPr>
      </a:lvl1pPr>
      <a:lvl2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2pPr>
      <a:lvl3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3pPr>
      <a:lvl4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4pPr>
      <a:lvl5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5pPr>
      <a:lvl6pPr marL="457200" algn="l" rtl="0" fontAlgn="base">
        <a:spcBef>
          <a:spcPct val="0"/>
        </a:spcBef>
        <a:spcAft>
          <a:spcPct val="0"/>
        </a:spcAft>
        <a:defRPr sz="2800" b="1">
          <a:solidFill>
            <a:schemeClr val="tx1"/>
          </a:solidFill>
          <a:latin typeface="Verdana" charset="0"/>
          <a:ea typeface="ＭＳ Ｐゴシック" charset="0"/>
          <a:cs typeface="Verdana" charset="0"/>
        </a:defRPr>
      </a:lvl6pPr>
      <a:lvl7pPr marL="914400" algn="l" rtl="0" fontAlgn="base">
        <a:spcBef>
          <a:spcPct val="0"/>
        </a:spcBef>
        <a:spcAft>
          <a:spcPct val="0"/>
        </a:spcAft>
        <a:defRPr sz="2800" b="1">
          <a:solidFill>
            <a:schemeClr val="tx1"/>
          </a:solidFill>
          <a:latin typeface="Verdana" charset="0"/>
          <a:ea typeface="ＭＳ Ｐゴシック" charset="0"/>
          <a:cs typeface="Verdana" charset="0"/>
        </a:defRPr>
      </a:lvl7pPr>
      <a:lvl8pPr marL="1371600" algn="l" rtl="0" fontAlgn="base">
        <a:spcBef>
          <a:spcPct val="0"/>
        </a:spcBef>
        <a:spcAft>
          <a:spcPct val="0"/>
        </a:spcAft>
        <a:defRPr sz="2800" b="1">
          <a:solidFill>
            <a:schemeClr val="tx1"/>
          </a:solidFill>
          <a:latin typeface="Verdana" charset="0"/>
          <a:ea typeface="ＭＳ Ｐゴシック" charset="0"/>
          <a:cs typeface="Verdana" charset="0"/>
        </a:defRPr>
      </a:lvl8pPr>
      <a:lvl9pPr marL="1828800" algn="l" rtl="0" fontAlgn="base">
        <a:spcBef>
          <a:spcPct val="0"/>
        </a:spcBef>
        <a:spcAft>
          <a:spcPct val="0"/>
        </a:spcAft>
        <a:defRPr sz="2800" b="1">
          <a:solidFill>
            <a:schemeClr val="tx1"/>
          </a:solidFill>
          <a:latin typeface="Verdana" charset="0"/>
          <a:ea typeface="ＭＳ Ｐゴシック" charset="0"/>
          <a:cs typeface="Verdana" charset="0"/>
        </a:defRPr>
      </a:lvl9pPr>
    </p:titleStyle>
    <p:bodyStyle>
      <a:lvl1pPr marL="342900" indent="-3429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ＭＳ Ｐゴシック" charset="0"/>
          <a:cs typeface="Verdana" pitchFamily="34" charset="0"/>
        </a:defRPr>
      </a:lvl1pPr>
      <a:lvl2pPr marL="742950" indent="-28575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2pPr>
      <a:lvl3pPr marL="11430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3pPr>
      <a:lvl4pPr marL="16002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4pPr>
      <a:lvl5pPr marL="20574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p:cNvSpPr>
            <a:spLocks noGrp="1"/>
          </p:cNvSpPr>
          <p:nvPr>
            <p:ph type="title"/>
          </p:nvPr>
        </p:nvSpPr>
        <p:spPr bwMode="auto">
          <a:xfrm>
            <a:off x="493221" y="3883668"/>
            <a:ext cx="6120680" cy="1439615"/>
          </a:xfrm>
        </p:spPr>
        <p:txBody>
          <a:bodyPr wrap="square" numCol="1" anchorCtr="0" compatLnSpc="1">
            <a:prstTxWarp prst="textNoShape">
              <a:avLst/>
            </a:prstTxWarp>
          </a:bodyPr>
          <a:lstStyle/>
          <a:p>
            <a:r>
              <a:rPr lang="en-GB" sz="2000" dirty="0" smtClean="0"/>
              <a:t>BSBMGT402</a:t>
            </a:r>
            <a:br>
              <a:rPr lang="en-GB" sz="2000" dirty="0" smtClean="0"/>
            </a:br>
            <a:r>
              <a:rPr lang="en-GB" sz="2000" dirty="0" smtClean="0"/>
              <a:t>Implement operational plans</a:t>
            </a:r>
            <a:r>
              <a:rPr lang="en-AU" sz="2000" kern="0" dirty="0" smtClean="0"/>
              <a:t/>
            </a:r>
            <a:br>
              <a:rPr lang="en-AU" sz="2000" kern="0" dirty="0" smtClean="0"/>
            </a:br>
            <a:r>
              <a:rPr lang="en-AU" sz="2000" kern="0" dirty="0" smtClean="0"/>
              <a:t>Presentation 3</a:t>
            </a:r>
            <a:endParaRPr lang="en-AU" sz="2000" cap="none" dirty="0" smtClean="0">
              <a:ea typeface="ＭＳ Ｐゴシック" pitchFamily="34" charset="-128"/>
            </a:endParaRPr>
          </a:p>
        </p:txBody>
      </p:sp>
    </p:spTree>
    <p:extLst>
      <p:ext uri="{BB962C8B-B14F-4D97-AF65-F5344CB8AC3E}">
        <p14:creationId xmlns:p14="http://schemas.microsoft.com/office/powerpoint/2010/main" val="33352848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777240" y="346075"/>
            <a:ext cx="7626096" cy="706438"/>
          </a:xfrm>
        </p:spPr>
        <p:txBody>
          <a:bodyPr>
            <a:normAutofit/>
          </a:bodyPr>
          <a:lstStyle/>
          <a:p>
            <a:r>
              <a:rPr lang="en-AU" dirty="0" smtClean="0">
                <a:solidFill>
                  <a:srgbClr val="0070C0"/>
                </a:solidFill>
                <a:ea typeface="Verdana" panose="020B0604030504040204" pitchFamily="34" charset="0"/>
              </a:rPr>
              <a:t>Presentation objectives</a:t>
            </a:r>
          </a:p>
        </p:txBody>
      </p:sp>
      <p:sp>
        <p:nvSpPr>
          <p:cNvPr id="7" name="Content Placeholder 6"/>
          <p:cNvSpPr>
            <a:spLocks noGrp="1"/>
          </p:cNvSpPr>
          <p:nvPr>
            <p:ph idx="1"/>
          </p:nvPr>
        </p:nvSpPr>
        <p:spPr>
          <a:xfrm>
            <a:off x="777240" y="1125538"/>
            <a:ext cx="7470648" cy="4895850"/>
          </a:xfrm>
        </p:spPr>
        <p:txBody>
          <a:bodyPr>
            <a:normAutofit fontScale="92500" lnSpcReduction="20000"/>
          </a:bodyPr>
          <a:lstStyle/>
          <a:p>
            <a:pPr marL="0" indent="0">
              <a:buNone/>
            </a:pPr>
            <a:r>
              <a:rPr lang="en-GB" dirty="0" smtClean="0"/>
              <a:t>At the end of this lesson you will be able to:</a:t>
            </a:r>
          </a:p>
          <a:p>
            <a:r>
              <a:rPr lang="en-AU" dirty="0"/>
              <a:t>Monitor performance systems and processes to assess progress in achieving profit/productivity plans and targets</a:t>
            </a:r>
          </a:p>
          <a:p>
            <a:r>
              <a:rPr lang="en-AU" dirty="0" smtClean="0"/>
              <a:t>Analyse </a:t>
            </a:r>
            <a:r>
              <a:rPr lang="en-AU" dirty="0"/>
              <a:t>and use budget and actual financial information to monitor profit/productivity performance</a:t>
            </a:r>
          </a:p>
          <a:p>
            <a:r>
              <a:rPr lang="en-AU" dirty="0" smtClean="0"/>
              <a:t>Identify </a:t>
            </a:r>
            <a:r>
              <a:rPr lang="en-AU" dirty="0"/>
              <a:t>unsatisfactory performance and take prompt action to rectify the situation according to organisational policies</a:t>
            </a:r>
          </a:p>
          <a:p>
            <a:r>
              <a:rPr lang="en-AU" dirty="0" smtClean="0"/>
              <a:t>Provide </a:t>
            </a:r>
            <a:r>
              <a:rPr lang="en-AU" dirty="0"/>
              <a:t>mentoring, coaching and supervision to support individuals and teams to use resources effectively, economically and safely</a:t>
            </a:r>
          </a:p>
          <a:p>
            <a:r>
              <a:rPr lang="en-AU" dirty="0" smtClean="0"/>
              <a:t>Present </a:t>
            </a:r>
            <a:r>
              <a:rPr lang="en-AU" dirty="0"/>
              <a:t>recommendations for variation to operational plans to the designated persons/groups and gain approval</a:t>
            </a:r>
          </a:p>
          <a:p>
            <a:r>
              <a:rPr lang="en-AU" dirty="0" smtClean="0"/>
              <a:t>Implement </a:t>
            </a:r>
            <a:r>
              <a:rPr lang="en-AU" dirty="0"/>
              <a:t>systems, procedures and records associated with performance in accordance with organisation’s requirements</a:t>
            </a:r>
          </a:p>
        </p:txBody>
      </p:sp>
    </p:spTree>
    <p:extLst>
      <p:ext uri="{BB962C8B-B14F-4D97-AF65-F5344CB8AC3E}">
        <p14:creationId xmlns:p14="http://schemas.microsoft.com/office/powerpoint/2010/main" val="40805008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AU" sz="2400" dirty="0" smtClean="0"/>
              <a:t>Monitor performance systems and processes</a:t>
            </a:r>
            <a:endParaRPr lang="en-AU" sz="3600" dirty="0"/>
          </a:p>
        </p:txBody>
      </p:sp>
      <p:sp>
        <p:nvSpPr>
          <p:cNvPr id="3" name="Content Placeholder 2"/>
          <p:cNvSpPr>
            <a:spLocks noGrp="1"/>
          </p:cNvSpPr>
          <p:nvPr>
            <p:ph idx="1"/>
          </p:nvPr>
        </p:nvSpPr>
        <p:spPr/>
        <p:txBody>
          <a:bodyPr/>
          <a:lstStyle/>
          <a:p>
            <a:r>
              <a:rPr lang="en-AU" dirty="0"/>
              <a:t>Once an operational plan has been implemented it is important to focus on monitoring its </a:t>
            </a:r>
            <a:r>
              <a:rPr lang="en-AU" dirty="0" smtClean="0"/>
              <a:t>performance</a:t>
            </a:r>
          </a:p>
          <a:p>
            <a:r>
              <a:rPr lang="en-AU" dirty="0" smtClean="0"/>
              <a:t>This </a:t>
            </a:r>
            <a:r>
              <a:rPr lang="en-AU" dirty="0"/>
              <a:t>is essential assess progress in achieving profit/productivity plans </a:t>
            </a:r>
            <a:r>
              <a:rPr lang="en-AU" dirty="0" smtClean="0"/>
              <a:t>and targets</a:t>
            </a:r>
          </a:p>
          <a:p>
            <a:r>
              <a:rPr lang="en-AU" dirty="0"/>
              <a:t>Ensuring that the performance of an operational plan is achieving its targets, is crucially important to ensure that the implementation is effective and, ensuring any negative performance can be corrected, to avoid affecting the business overall</a:t>
            </a:r>
          </a:p>
        </p:txBody>
      </p:sp>
    </p:spTree>
    <p:extLst>
      <p:ext uri="{BB962C8B-B14F-4D97-AF65-F5344CB8AC3E}">
        <p14:creationId xmlns:p14="http://schemas.microsoft.com/office/powerpoint/2010/main" val="18917803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AU" sz="2400" dirty="0"/>
              <a:t>Monitor performance systems and </a:t>
            </a:r>
            <a:r>
              <a:rPr lang="en-AU" sz="2400" dirty="0" smtClean="0"/>
              <a:t>processes</a:t>
            </a:r>
            <a:endParaRPr lang="en-AU" sz="3600" dirty="0"/>
          </a:p>
        </p:txBody>
      </p:sp>
      <p:sp>
        <p:nvSpPr>
          <p:cNvPr id="3" name="Content Placeholder 2"/>
          <p:cNvSpPr>
            <a:spLocks noGrp="1"/>
          </p:cNvSpPr>
          <p:nvPr>
            <p:ph idx="1"/>
          </p:nvPr>
        </p:nvSpPr>
        <p:spPr/>
        <p:txBody>
          <a:bodyPr/>
          <a:lstStyle/>
          <a:p>
            <a:r>
              <a:rPr lang="en-AU" dirty="0"/>
              <a:t>Performance systems can include: </a:t>
            </a:r>
          </a:p>
          <a:p>
            <a:pPr lvl="0"/>
            <a:r>
              <a:rPr lang="en-AU" dirty="0"/>
              <a:t>Informal systems used by frontline managers for the work team in the place of existing organisation-wide systems</a:t>
            </a:r>
          </a:p>
          <a:p>
            <a:pPr lvl="0"/>
            <a:r>
              <a:rPr lang="en-AU" dirty="0"/>
              <a:t>Formal processes within the organisation to measure performance, such as:</a:t>
            </a:r>
          </a:p>
          <a:p>
            <a:pPr lvl="1"/>
            <a:r>
              <a:rPr lang="en-AU" dirty="0"/>
              <a:t>Feedback arrangements</a:t>
            </a:r>
          </a:p>
          <a:p>
            <a:pPr lvl="1"/>
            <a:r>
              <a:rPr lang="en-AU" dirty="0"/>
              <a:t>Individual and teamwork plans</a:t>
            </a:r>
          </a:p>
          <a:p>
            <a:pPr lvl="1"/>
            <a:r>
              <a:rPr lang="en-AU" dirty="0"/>
              <a:t>KPIs</a:t>
            </a:r>
          </a:p>
          <a:p>
            <a:pPr lvl="1"/>
            <a:r>
              <a:rPr lang="en-AU" dirty="0"/>
              <a:t>Specified work outcomes</a:t>
            </a:r>
          </a:p>
        </p:txBody>
      </p:sp>
    </p:spTree>
    <p:extLst>
      <p:ext uri="{BB962C8B-B14F-4D97-AF65-F5344CB8AC3E}">
        <p14:creationId xmlns:p14="http://schemas.microsoft.com/office/powerpoint/2010/main" val="2816590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Monitor performance systems and processes</a:t>
            </a:r>
          </a:p>
        </p:txBody>
      </p:sp>
      <p:sp>
        <p:nvSpPr>
          <p:cNvPr id="3" name="Content Placeholder 2"/>
          <p:cNvSpPr>
            <a:spLocks noGrp="1"/>
          </p:cNvSpPr>
          <p:nvPr>
            <p:ph idx="1"/>
          </p:nvPr>
        </p:nvSpPr>
        <p:spPr/>
        <p:txBody>
          <a:bodyPr>
            <a:normAutofit fontScale="85000" lnSpcReduction="20000"/>
          </a:bodyPr>
          <a:lstStyle/>
          <a:p>
            <a:r>
              <a:rPr lang="en-AU" dirty="0"/>
              <a:t>Monitoring these would be conducted on a basis as determined by the </a:t>
            </a:r>
            <a:r>
              <a:rPr lang="en-AU" dirty="0" smtClean="0"/>
              <a:t>organisation</a:t>
            </a:r>
          </a:p>
          <a:p>
            <a:r>
              <a:rPr lang="en-AU" dirty="0"/>
              <a:t>For example, team KPIs may be monitored daily, where as individual KPIs are assessed </a:t>
            </a:r>
            <a:r>
              <a:rPr lang="en-AU" dirty="0" smtClean="0"/>
              <a:t>weekly</a:t>
            </a:r>
          </a:p>
          <a:p>
            <a:r>
              <a:rPr lang="en-AU" dirty="0"/>
              <a:t>You should reference how you will locate the data for your performance systems. What reports will you access? </a:t>
            </a:r>
            <a:endParaRPr lang="en-AU" dirty="0" smtClean="0"/>
          </a:p>
          <a:p>
            <a:r>
              <a:rPr lang="en-AU" dirty="0" smtClean="0"/>
              <a:t>You </a:t>
            </a:r>
            <a:r>
              <a:rPr lang="en-AU" dirty="0"/>
              <a:t>will need to ensure these reports are compiled with accurate and valid </a:t>
            </a:r>
            <a:r>
              <a:rPr lang="en-AU" dirty="0" smtClean="0"/>
              <a:t>data </a:t>
            </a:r>
            <a:endParaRPr lang="en-AU" dirty="0"/>
          </a:p>
          <a:p>
            <a:r>
              <a:rPr lang="en-AU" b="1" dirty="0"/>
              <a:t>You may seek to utilise:</a:t>
            </a:r>
          </a:p>
          <a:p>
            <a:pPr lvl="1"/>
            <a:r>
              <a:rPr lang="en-AU" dirty="0" smtClean="0"/>
              <a:t>Weekly </a:t>
            </a:r>
            <a:r>
              <a:rPr lang="en-AU" dirty="0"/>
              <a:t>sales reports</a:t>
            </a:r>
          </a:p>
          <a:p>
            <a:pPr lvl="1"/>
            <a:r>
              <a:rPr lang="en-AU" dirty="0" smtClean="0"/>
              <a:t>Payroll </a:t>
            </a:r>
            <a:r>
              <a:rPr lang="en-AU" dirty="0"/>
              <a:t>reports</a:t>
            </a:r>
          </a:p>
          <a:p>
            <a:pPr lvl="1"/>
            <a:r>
              <a:rPr lang="en-AU" dirty="0" smtClean="0"/>
              <a:t>Production </a:t>
            </a:r>
            <a:r>
              <a:rPr lang="en-AU" dirty="0"/>
              <a:t>(volume, quality, and cost) reports</a:t>
            </a:r>
          </a:p>
          <a:p>
            <a:pPr lvl="1"/>
            <a:r>
              <a:rPr lang="en-AU" dirty="0" smtClean="0"/>
              <a:t>Income </a:t>
            </a:r>
            <a:r>
              <a:rPr lang="en-AU" dirty="0"/>
              <a:t>and expenditure reports</a:t>
            </a:r>
          </a:p>
          <a:p>
            <a:pPr lvl="1"/>
            <a:r>
              <a:rPr lang="en-AU" dirty="0" smtClean="0"/>
              <a:t>Budget </a:t>
            </a:r>
            <a:r>
              <a:rPr lang="en-AU" dirty="0"/>
              <a:t>(actual to forecast)</a:t>
            </a:r>
          </a:p>
          <a:p>
            <a:endParaRPr lang="en-AU" dirty="0"/>
          </a:p>
        </p:txBody>
      </p:sp>
    </p:spTree>
    <p:extLst>
      <p:ext uri="{BB962C8B-B14F-4D97-AF65-F5344CB8AC3E}">
        <p14:creationId xmlns:p14="http://schemas.microsoft.com/office/powerpoint/2010/main" val="3549999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Monitor performance systems and processes</a:t>
            </a:r>
          </a:p>
        </p:txBody>
      </p:sp>
      <p:sp>
        <p:nvSpPr>
          <p:cNvPr id="3" name="Content Placeholder 2"/>
          <p:cNvSpPr>
            <a:spLocks noGrp="1"/>
          </p:cNvSpPr>
          <p:nvPr>
            <p:ph idx="1"/>
          </p:nvPr>
        </p:nvSpPr>
        <p:spPr/>
        <p:txBody>
          <a:bodyPr>
            <a:normAutofit/>
          </a:bodyPr>
          <a:lstStyle/>
          <a:p>
            <a:r>
              <a:rPr lang="en-AU" dirty="0"/>
              <a:t>Your performance system may seek to compare results on a month by month basis; or against previous trading periods (comparison against last years –quarterly results’ or seasonal </a:t>
            </a:r>
            <a:r>
              <a:rPr lang="en-AU" dirty="0" smtClean="0"/>
              <a:t>outcomes)</a:t>
            </a:r>
          </a:p>
          <a:p>
            <a:r>
              <a:rPr lang="en-AU" dirty="0"/>
              <a:t>In order for the performance system to be a valuable tool for </a:t>
            </a:r>
            <a:r>
              <a:rPr lang="en-AU" dirty="0" smtClean="0"/>
              <a:t>analysis </a:t>
            </a:r>
            <a:r>
              <a:rPr lang="en-AU" dirty="0"/>
              <a:t>and evaluation the data source must remain </a:t>
            </a:r>
            <a:r>
              <a:rPr lang="en-AU" dirty="0" smtClean="0"/>
              <a:t>consistent</a:t>
            </a:r>
          </a:p>
          <a:p>
            <a:r>
              <a:rPr lang="en-AU" dirty="0"/>
              <a:t>If there have been reporting variances these must be noted</a:t>
            </a:r>
          </a:p>
        </p:txBody>
      </p:sp>
    </p:spTree>
    <p:extLst>
      <p:ext uri="{BB962C8B-B14F-4D97-AF65-F5344CB8AC3E}">
        <p14:creationId xmlns:p14="http://schemas.microsoft.com/office/powerpoint/2010/main" val="20848644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Monitor performance systems and processes</a:t>
            </a:r>
          </a:p>
        </p:txBody>
      </p:sp>
      <p:sp>
        <p:nvSpPr>
          <p:cNvPr id="3" name="Content Placeholder 2"/>
          <p:cNvSpPr>
            <a:spLocks noGrp="1"/>
          </p:cNvSpPr>
          <p:nvPr>
            <p:ph idx="1"/>
          </p:nvPr>
        </p:nvSpPr>
        <p:spPr/>
        <p:txBody>
          <a:bodyPr>
            <a:normAutofit/>
          </a:bodyPr>
          <a:lstStyle/>
          <a:p>
            <a:r>
              <a:rPr lang="en-AU" dirty="0"/>
              <a:t>Share details of the progress to towards targets, celebrate success and positive </a:t>
            </a:r>
            <a:r>
              <a:rPr lang="en-AU" dirty="0" smtClean="0"/>
              <a:t>progression</a:t>
            </a:r>
          </a:p>
          <a:p>
            <a:r>
              <a:rPr lang="en-AU" dirty="0" smtClean="0"/>
              <a:t>Colourful </a:t>
            </a:r>
            <a:r>
              <a:rPr lang="en-AU" dirty="0"/>
              <a:t>charts are an effective way to communicate progress, as they are easily and quickly </a:t>
            </a:r>
            <a:r>
              <a:rPr lang="en-AU" dirty="0" smtClean="0"/>
              <a:t>interpreted</a:t>
            </a:r>
            <a:endParaRPr lang="en-AU" dirty="0"/>
          </a:p>
          <a:p>
            <a:endParaRPr lang="en-AU" dirty="0"/>
          </a:p>
        </p:txBody>
      </p:sp>
      <p:pic>
        <p:nvPicPr>
          <p:cNvPr id="4" name="Picture 3"/>
          <p:cNvPicPr>
            <a:picLocks noChangeAspect="1"/>
          </p:cNvPicPr>
          <p:nvPr/>
        </p:nvPicPr>
        <p:blipFill>
          <a:blip r:embed="rId2"/>
          <a:stretch>
            <a:fillRect/>
          </a:stretch>
        </p:blipFill>
        <p:spPr>
          <a:xfrm>
            <a:off x="1759725" y="3046282"/>
            <a:ext cx="5511262" cy="2975106"/>
          </a:xfrm>
          <a:prstGeom prst="rect">
            <a:avLst/>
          </a:prstGeom>
        </p:spPr>
      </p:pic>
    </p:spTree>
    <p:extLst>
      <p:ext uri="{BB962C8B-B14F-4D97-AF65-F5344CB8AC3E}">
        <p14:creationId xmlns:p14="http://schemas.microsoft.com/office/powerpoint/2010/main" val="42471863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t>monitor profit/productivity performance</a:t>
            </a:r>
          </a:p>
        </p:txBody>
      </p:sp>
      <p:sp>
        <p:nvSpPr>
          <p:cNvPr id="3" name="Content Placeholder 2"/>
          <p:cNvSpPr>
            <a:spLocks noGrp="1"/>
          </p:cNvSpPr>
          <p:nvPr>
            <p:ph idx="1"/>
          </p:nvPr>
        </p:nvSpPr>
        <p:spPr/>
        <p:txBody>
          <a:bodyPr>
            <a:normAutofit/>
          </a:bodyPr>
          <a:lstStyle/>
          <a:p>
            <a:r>
              <a:rPr lang="en-AU" dirty="0"/>
              <a:t>There are various ways you can monitor the financial performance of your business using the data you have </a:t>
            </a:r>
            <a:r>
              <a:rPr lang="en-AU" dirty="0" smtClean="0"/>
              <a:t>collected</a:t>
            </a:r>
          </a:p>
          <a:p>
            <a:r>
              <a:rPr lang="en-AU" dirty="0" smtClean="0"/>
              <a:t>Using </a:t>
            </a:r>
            <a:r>
              <a:rPr lang="en-AU" dirty="0"/>
              <a:t>financial ratios may assist in measuring where your business is </a:t>
            </a:r>
            <a:r>
              <a:rPr lang="en-AU" dirty="0" smtClean="0"/>
              <a:t>underperforming</a:t>
            </a:r>
          </a:p>
          <a:p>
            <a:endParaRPr lang="en-AU" dirty="0"/>
          </a:p>
        </p:txBody>
      </p:sp>
      <p:graphicFrame>
        <p:nvGraphicFramePr>
          <p:cNvPr id="4" name="Table 3"/>
          <p:cNvGraphicFramePr>
            <a:graphicFrameLocks noGrp="1"/>
          </p:cNvGraphicFramePr>
          <p:nvPr>
            <p:extLst>
              <p:ext uri="{D42A27DB-BD31-4B8C-83A1-F6EECF244321}">
                <p14:modId xmlns:p14="http://schemas.microsoft.com/office/powerpoint/2010/main" val="1963680713"/>
              </p:ext>
            </p:extLst>
          </p:nvPr>
        </p:nvGraphicFramePr>
        <p:xfrm>
          <a:off x="854216" y="3158346"/>
          <a:ext cx="7164990" cy="2789526"/>
        </p:xfrm>
        <a:graphic>
          <a:graphicData uri="http://schemas.openxmlformats.org/drawingml/2006/table">
            <a:tbl>
              <a:tblPr firstRow="1" firstCol="1" bandRow="1">
                <a:tableStyleId>{B301B821-A1FF-4177-AEE7-76D212191A09}</a:tableStyleId>
              </a:tblPr>
              <a:tblGrid>
                <a:gridCol w="2388330"/>
                <a:gridCol w="2388330"/>
                <a:gridCol w="2388330"/>
              </a:tblGrid>
              <a:tr h="194254">
                <a:tc>
                  <a:txBody>
                    <a:bodyPr/>
                    <a:lstStyle/>
                    <a:p>
                      <a:pPr>
                        <a:lnSpc>
                          <a:spcPct val="115000"/>
                        </a:lnSpc>
                        <a:spcBef>
                          <a:spcPts val="600"/>
                        </a:spcBef>
                        <a:spcAft>
                          <a:spcPts val="600"/>
                        </a:spcAft>
                      </a:pPr>
                      <a:r>
                        <a:rPr lang="en-AU" sz="1100" dirty="0">
                          <a:effectLst/>
                        </a:rPr>
                        <a:t>Ratio</a:t>
                      </a:r>
                      <a:endParaRPr lang="en-AU" sz="1100" dirty="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a:effectLst/>
                        </a:rPr>
                        <a:t>Indicator of </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a:effectLst/>
                        </a:rPr>
                        <a:t>Method</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r>
              <a:tr h="194254">
                <a:tc>
                  <a:txBody>
                    <a:bodyPr/>
                    <a:lstStyle/>
                    <a:p>
                      <a:pPr>
                        <a:lnSpc>
                          <a:spcPct val="115000"/>
                        </a:lnSpc>
                        <a:spcBef>
                          <a:spcPts val="600"/>
                        </a:spcBef>
                        <a:spcAft>
                          <a:spcPts val="600"/>
                        </a:spcAft>
                      </a:pPr>
                      <a:r>
                        <a:rPr lang="en-AU" sz="1100">
                          <a:effectLst/>
                        </a:rPr>
                        <a:t>Gross profit margin</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a:effectLst/>
                        </a:rPr>
                        <a:t>% of gross profit on sales</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a:effectLst/>
                        </a:rPr>
                        <a:t>(Gross Profit x 100) / sales</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r>
              <a:tr h="402502">
                <a:tc>
                  <a:txBody>
                    <a:bodyPr/>
                    <a:lstStyle/>
                    <a:p>
                      <a:pPr>
                        <a:lnSpc>
                          <a:spcPct val="115000"/>
                        </a:lnSpc>
                        <a:spcBef>
                          <a:spcPts val="600"/>
                        </a:spcBef>
                        <a:spcAft>
                          <a:spcPts val="600"/>
                        </a:spcAft>
                      </a:pPr>
                      <a:r>
                        <a:rPr lang="en-AU" sz="1100" dirty="0">
                          <a:effectLst/>
                        </a:rPr>
                        <a:t>Net profit margin</a:t>
                      </a:r>
                      <a:endParaRPr lang="en-AU" sz="1100" dirty="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a:effectLst/>
                        </a:rPr>
                        <a:t>% of net profit on sales </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a:effectLst/>
                        </a:rPr>
                        <a:t>(Net profit before tax x 100) / sales</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r>
              <a:tr h="402502">
                <a:tc>
                  <a:txBody>
                    <a:bodyPr/>
                    <a:lstStyle/>
                    <a:p>
                      <a:pPr>
                        <a:lnSpc>
                          <a:spcPct val="115000"/>
                        </a:lnSpc>
                        <a:spcBef>
                          <a:spcPts val="600"/>
                        </a:spcBef>
                        <a:spcAft>
                          <a:spcPts val="600"/>
                        </a:spcAft>
                      </a:pPr>
                      <a:r>
                        <a:rPr lang="en-AU" sz="1100" dirty="0">
                          <a:effectLst/>
                        </a:rPr>
                        <a:t>Material to sales</a:t>
                      </a:r>
                      <a:endParaRPr lang="en-AU" sz="1100" dirty="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a:effectLst/>
                        </a:rPr>
                        <a:t>% of sales dollars spent on materials</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a:effectLst/>
                        </a:rPr>
                        <a:t>(Direct materials x 100) / sales</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r>
              <a:tr h="194254">
                <a:tc>
                  <a:txBody>
                    <a:bodyPr/>
                    <a:lstStyle/>
                    <a:p>
                      <a:pPr>
                        <a:lnSpc>
                          <a:spcPct val="115000"/>
                        </a:lnSpc>
                        <a:spcBef>
                          <a:spcPts val="600"/>
                        </a:spcBef>
                        <a:spcAft>
                          <a:spcPts val="600"/>
                        </a:spcAft>
                      </a:pPr>
                      <a:r>
                        <a:rPr lang="en-AU" sz="1100">
                          <a:effectLst/>
                        </a:rPr>
                        <a:t>Labour to sales</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dirty="0">
                          <a:effectLst/>
                        </a:rPr>
                        <a:t>% of sales dollars spent on labour</a:t>
                      </a:r>
                      <a:endParaRPr lang="en-AU" sz="1100" dirty="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a:effectLst/>
                        </a:rPr>
                        <a:t>(Direct labour x 100)/s sales</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r>
              <a:tr h="402502">
                <a:tc>
                  <a:txBody>
                    <a:bodyPr/>
                    <a:lstStyle/>
                    <a:p>
                      <a:pPr>
                        <a:lnSpc>
                          <a:spcPct val="115000"/>
                        </a:lnSpc>
                        <a:spcBef>
                          <a:spcPts val="600"/>
                        </a:spcBef>
                        <a:spcAft>
                          <a:spcPts val="600"/>
                        </a:spcAft>
                      </a:pPr>
                      <a:r>
                        <a:rPr lang="en-AU" sz="1100">
                          <a:effectLst/>
                        </a:rPr>
                        <a:t>Overhead expenses to sales</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dirty="0">
                          <a:effectLst/>
                        </a:rPr>
                        <a:t>% of sales dollars spend on overhead expenses</a:t>
                      </a:r>
                      <a:endParaRPr lang="en-AU" sz="1100" dirty="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a:effectLst/>
                        </a:rPr>
                        <a:t>(Overhead expense x 100) / Sales</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r>
              <a:tr h="402502">
                <a:tc>
                  <a:txBody>
                    <a:bodyPr/>
                    <a:lstStyle/>
                    <a:p>
                      <a:pPr>
                        <a:lnSpc>
                          <a:spcPct val="115000"/>
                        </a:lnSpc>
                        <a:spcBef>
                          <a:spcPts val="600"/>
                        </a:spcBef>
                        <a:spcAft>
                          <a:spcPts val="600"/>
                        </a:spcAft>
                      </a:pPr>
                      <a:r>
                        <a:rPr lang="en-AU" sz="1100">
                          <a:effectLst/>
                        </a:rPr>
                        <a:t>Stock turnover</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dirty="0">
                          <a:effectLst/>
                        </a:rPr>
                        <a:t>Number of times stock turns over</a:t>
                      </a:r>
                      <a:endParaRPr lang="en-AU" sz="1100" dirty="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a:effectLst/>
                        </a:rPr>
                        <a:t>Cost of goods sold / (0.5 x opening + closing stock)</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r>
              <a:tr h="402502">
                <a:tc>
                  <a:txBody>
                    <a:bodyPr/>
                    <a:lstStyle/>
                    <a:p>
                      <a:pPr>
                        <a:lnSpc>
                          <a:spcPct val="115000"/>
                        </a:lnSpc>
                        <a:spcBef>
                          <a:spcPts val="600"/>
                        </a:spcBef>
                        <a:spcAft>
                          <a:spcPts val="600"/>
                        </a:spcAft>
                      </a:pPr>
                      <a:r>
                        <a:rPr lang="en-AU" sz="1100">
                          <a:effectLst/>
                        </a:rPr>
                        <a:t>Debtors turnover</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a:effectLst/>
                        </a:rPr>
                        <a:t>Average time to collect debts</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dirty="0">
                          <a:effectLst/>
                        </a:rPr>
                        <a:t>(Debtors x days in period) / credit sales</a:t>
                      </a:r>
                      <a:endParaRPr lang="en-AU" sz="1100" dirty="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r>
              <a:tr h="194254">
                <a:tc>
                  <a:txBody>
                    <a:bodyPr/>
                    <a:lstStyle/>
                    <a:p>
                      <a:pPr>
                        <a:lnSpc>
                          <a:spcPct val="115000"/>
                        </a:lnSpc>
                        <a:spcBef>
                          <a:spcPts val="600"/>
                        </a:spcBef>
                        <a:spcAft>
                          <a:spcPts val="600"/>
                        </a:spcAft>
                      </a:pPr>
                      <a:r>
                        <a:rPr lang="en-AU" sz="1100">
                          <a:effectLst/>
                        </a:rPr>
                        <a:t>Working Capital</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a:effectLst/>
                        </a:rPr>
                        <a:t>Liquidity of the business</a:t>
                      </a:r>
                      <a:endParaRPr lang="en-AU" sz="110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c>
                  <a:txBody>
                    <a:bodyPr/>
                    <a:lstStyle/>
                    <a:p>
                      <a:pPr>
                        <a:lnSpc>
                          <a:spcPct val="115000"/>
                        </a:lnSpc>
                        <a:spcBef>
                          <a:spcPts val="600"/>
                        </a:spcBef>
                        <a:spcAft>
                          <a:spcPts val="600"/>
                        </a:spcAft>
                      </a:pPr>
                      <a:r>
                        <a:rPr lang="en-AU" sz="1100" dirty="0">
                          <a:effectLst/>
                        </a:rPr>
                        <a:t> Current assets / Current liabilities</a:t>
                      </a:r>
                      <a:endParaRPr lang="en-AU" sz="1100" dirty="0">
                        <a:effectLst/>
                        <a:latin typeface="Verdana" panose="020B0604030504040204" pitchFamily="34" charset="0"/>
                        <a:ea typeface="Verdana" panose="020B0604030504040204" pitchFamily="34" charset="0"/>
                        <a:cs typeface="Verdana" panose="020B0604030504040204" pitchFamily="34" charset="0"/>
                      </a:endParaRPr>
                    </a:p>
                  </a:txBody>
                  <a:tcPr marL="68580" marR="68580" marT="0" marB="0"/>
                </a:tc>
              </a:tr>
            </a:tbl>
          </a:graphicData>
        </a:graphic>
      </p:graphicFrame>
      <p:sp>
        <p:nvSpPr>
          <p:cNvPr id="5" name="Rectangle 1"/>
          <p:cNvSpPr>
            <a:spLocks noChangeArrowheads="1"/>
          </p:cNvSpPr>
          <p:nvPr/>
        </p:nvSpPr>
        <p:spPr bwMode="auto">
          <a:xfrm>
            <a:off x="360602" y="278206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AU" altLang="en-US" sz="1100" b="1" i="0" u="none" strike="noStrike" cap="none" normalizeH="0" baseline="0" dirty="0" smtClean="0">
                <a:ln>
                  <a:noFill/>
                </a:ln>
                <a:solidFill>
                  <a:schemeClr val="tx1"/>
                </a:solidFill>
                <a:effectLst/>
                <a:latin typeface="Verdana" panose="020B0604030504040204" pitchFamily="34" charset="0"/>
                <a:ea typeface="MS Mincho" panose="02020609040205080304" pitchFamily="49" charset="-128"/>
                <a:cs typeface="Times New Roman" panose="02020603050405020304" pitchFamily="18" charset="0"/>
              </a:rPr>
              <a:t>Key financial ratios:</a:t>
            </a:r>
            <a:endParaRPr kumimoji="0" lang="en-AU"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858503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t>monitor profit/productivity performance</a:t>
            </a:r>
          </a:p>
        </p:txBody>
      </p:sp>
      <p:sp>
        <p:nvSpPr>
          <p:cNvPr id="3" name="Content Placeholder 2"/>
          <p:cNvSpPr>
            <a:spLocks noGrp="1"/>
          </p:cNvSpPr>
          <p:nvPr>
            <p:ph idx="1"/>
          </p:nvPr>
        </p:nvSpPr>
        <p:spPr/>
        <p:txBody>
          <a:bodyPr>
            <a:normAutofit fontScale="70000" lnSpcReduction="20000"/>
          </a:bodyPr>
          <a:lstStyle/>
          <a:p>
            <a:r>
              <a:rPr lang="en-AU" dirty="0"/>
              <a:t>Profit drivers are factors that have a significant impact on your bottom line result. Profit drivers may be price, fixed costs, variable costs, sales volumes, cost of debt and </a:t>
            </a:r>
            <a:r>
              <a:rPr lang="en-AU" dirty="0" smtClean="0"/>
              <a:t>inventory</a:t>
            </a:r>
            <a:endParaRPr lang="en-AU" dirty="0"/>
          </a:p>
          <a:p>
            <a:r>
              <a:rPr lang="en-AU" dirty="0"/>
              <a:t>Tracking your profit drivers and regularly monitoring performance outcomes are keys to </a:t>
            </a:r>
            <a:r>
              <a:rPr lang="en-AU" dirty="0" smtClean="0"/>
              <a:t>success</a:t>
            </a:r>
          </a:p>
          <a:p>
            <a:r>
              <a:rPr lang="en-AU" dirty="0" smtClean="0"/>
              <a:t>To </a:t>
            </a:r>
            <a:r>
              <a:rPr lang="en-AU" dirty="0"/>
              <a:t>measure your profit drivers you may use the following calculations:</a:t>
            </a:r>
          </a:p>
          <a:p>
            <a:pPr lvl="1"/>
            <a:r>
              <a:rPr lang="en-AU" dirty="0"/>
              <a:t>Earnings to Sales Ratio: This measures how well you are containing your expenses</a:t>
            </a:r>
          </a:p>
          <a:p>
            <a:pPr lvl="2"/>
            <a:r>
              <a:rPr lang="en-AU" b="1" dirty="0"/>
              <a:t>Earnings to sales ratio = (net profit ÷ total sales) x 100</a:t>
            </a:r>
            <a:endParaRPr lang="en-AU" dirty="0"/>
          </a:p>
          <a:p>
            <a:r>
              <a:rPr lang="en-AU" b="1" dirty="0"/>
              <a:t>You may also choose to measure your staff job satisfaction, a method to do this is referred to as Sick days to total paid days ratio:</a:t>
            </a:r>
            <a:endParaRPr lang="en-AU" dirty="0"/>
          </a:p>
          <a:p>
            <a:pPr lvl="1"/>
            <a:r>
              <a:rPr lang="en-AU" b="1" dirty="0"/>
              <a:t>Sick days to total paid days ratio = (total sick days ÷ total days paid) x 100</a:t>
            </a:r>
            <a:endParaRPr lang="en-AU" dirty="0"/>
          </a:p>
          <a:p>
            <a:r>
              <a:rPr lang="en-AU" b="1" dirty="0"/>
              <a:t>When you are seeking to measure the quality of your production and evaluate the cost of producing your goods, you can us the Error rate ratio:</a:t>
            </a:r>
            <a:endParaRPr lang="en-AU" dirty="0"/>
          </a:p>
          <a:p>
            <a:pPr lvl="1"/>
            <a:r>
              <a:rPr lang="en-AU" b="1" dirty="0"/>
              <a:t>Error rate ratio = (total items rejected ÷ total items produced) x 100</a:t>
            </a:r>
            <a:endParaRPr lang="en-AU" dirty="0"/>
          </a:p>
          <a:p>
            <a:endParaRPr lang="en-AU" dirty="0"/>
          </a:p>
        </p:txBody>
      </p:sp>
    </p:spTree>
    <p:extLst>
      <p:ext uri="{BB962C8B-B14F-4D97-AF65-F5344CB8AC3E}">
        <p14:creationId xmlns:p14="http://schemas.microsoft.com/office/powerpoint/2010/main" val="990463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t>monitor profit/productivity performance</a:t>
            </a:r>
          </a:p>
        </p:txBody>
      </p:sp>
      <p:sp>
        <p:nvSpPr>
          <p:cNvPr id="3" name="Content Placeholder 2"/>
          <p:cNvSpPr>
            <a:spLocks noGrp="1"/>
          </p:cNvSpPr>
          <p:nvPr>
            <p:ph idx="1"/>
          </p:nvPr>
        </p:nvSpPr>
        <p:spPr/>
        <p:txBody>
          <a:bodyPr>
            <a:normAutofit fontScale="85000" lnSpcReduction="10000"/>
          </a:bodyPr>
          <a:lstStyle/>
          <a:p>
            <a:r>
              <a:rPr lang="en-AU" b="1" dirty="0"/>
              <a:t>Other non-financial ratios:</a:t>
            </a:r>
            <a:endParaRPr lang="en-AU" dirty="0"/>
          </a:p>
          <a:p>
            <a:r>
              <a:rPr lang="en-AU" dirty="0"/>
              <a:t>There are many other non-financial ratios that are also used in business to monitor and review productivity </a:t>
            </a:r>
            <a:r>
              <a:rPr lang="en-AU" dirty="0" smtClean="0"/>
              <a:t>performance</a:t>
            </a:r>
          </a:p>
          <a:p>
            <a:r>
              <a:rPr lang="en-AU" dirty="0" smtClean="0"/>
              <a:t>These </a:t>
            </a:r>
            <a:r>
              <a:rPr lang="en-AU" dirty="0"/>
              <a:t>may include:</a:t>
            </a:r>
          </a:p>
          <a:p>
            <a:pPr lvl="1"/>
            <a:r>
              <a:rPr lang="en-AU" dirty="0"/>
              <a:t>Product returns ratio: Number of returned, faulty products / total product production</a:t>
            </a:r>
          </a:p>
          <a:p>
            <a:pPr lvl="1"/>
            <a:r>
              <a:rPr lang="en-AU" dirty="0"/>
              <a:t>KPI ratio: Rate at which the KPI’s have been achieved for a department/business</a:t>
            </a:r>
          </a:p>
          <a:p>
            <a:pPr lvl="1"/>
            <a:r>
              <a:rPr lang="en-AU" dirty="0"/>
              <a:t>Days lost to injury ratio: Record of productive hours lost due to injury / overall total hours worked.</a:t>
            </a:r>
          </a:p>
          <a:p>
            <a:pPr lvl="1"/>
            <a:r>
              <a:rPr lang="en-AU" dirty="0"/>
              <a:t>Absenteeism ratio: Number of days an employee absent from work / overall rate of absenteeism.</a:t>
            </a:r>
          </a:p>
          <a:p>
            <a:pPr lvl="1"/>
            <a:r>
              <a:rPr lang="en-AU" dirty="0"/>
              <a:t>Staff turnover: (number of staff who left/ total number of staff) x 100</a:t>
            </a:r>
          </a:p>
          <a:p>
            <a:endParaRPr lang="en-AU" dirty="0"/>
          </a:p>
        </p:txBody>
      </p:sp>
    </p:spTree>
    <p:extLst>
      <p:ext uri="{BB962C8B-B14F-4D97-AF65-F5344CB8AC3E}">
        <p14:creationId xmlns:p14="http://schemas.microsoft.com/office/powerpoint/2010/main" val="3414624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AU" sz="2400" dirty="0"/>
              <a:t>Identify unsatisfactory performance and take prompt action to rectify the </a:t>
            </a:r>
            <a:r>
              <a:rPr lang="en-AU" sz="2400" dirty="0" smtClean="0"/>
              <a:t>situation</a:t>
            </a:r>
            <a:endParaRPr lang="en-AU" sz="2400" dirty="0"/>
          </a:p>
        </p:txBody>
      </p:sp>
      <p:sp>
        <p:nvSpPr>
          <p:cNvPr id="3" name="Content Placeholder 2"/>
          <p:cNvSpPr>
            <a:spLocks noGrp="1"/>
          </p:cNvSpPr>
          <p:nvPr>
            <p:ph idx="1"/>
          </p:nvPr>
        </p:nvSpPr>
        <p:spPr/>
        <p:txBody>
          <a:bodyPr/>
          <a:lstStyle/>
          <a:p>
            <a:r>
              <a:rPr lang="en-AU" dirty="0"/>
              <a:t>When monitoring the performance systems it is important to be able to identify unsatisfactory performance and, take steps to rectify these </a:t>
            </a:r>
            <a:r>
              <a:rPr lang="en-AU" dirty="0" smtClean="0"/>
              <a:t>situations</a:t>
            </a:r>
            <a:endParaRPr lang="en-AU" dirty="0"/>
          </a:p>
          <a:p>
            <a:r>
              <a:rPr lang="en-AU" dirty="0" smtClean="0"/>
              <a:t>So </a:t>
            </a:r>
            <a:r>
              <a:rPr lang="en-AU" dirty="0"/>
              <a:t>what could be deemed unsatisfactory performance?</a:t>
            </a:r>
          </a:p>
          <a:p>
            <a:pPr lvl="1"/>
            <a:r>
              <a:rPr lang="en-AU" dirty="0"/>
              <a:t>Deadlines not being met</a:t>
            </a:r>
          </a:p>
          <a:p>
            <a:pPr lvl="1"/>
            <a:r>
              <a:rPr lang="en-AU" dirty="0"/>
              <a:t>Not achieving KPIs</a:t>
            </a:r>
          </a:p>
          <a:p>
            <a:pPr lvl="1"/>
            <a:r>
              <a:rPr lang="en-AU" dirty="0"/>
              <a:t>Overspending budget</a:t>
            </a:r>
          </a:p>
          <a:p>
            <a:pPr lvl="1"/>
            <a:r>
              <a:rPr lang="en-AU" dirty="0"/>
              <a:t>Low productivity levels</a:t>
            </a:r>
          </a:p>
          <a:p>
            <a:pPr lvl="1"/>
            <a:r>
              <a:rPr lang="en-AU" dirty="0"/>
              <a:t>Low profit levels</a:t>
            </a:r>
          </a:p>
          <a:p>
            <a:endParaRPr lang="en-AU" dirty="0"/>
          </a:p>
        </p:txBody>
      </p:sp>
    </p:spTree>
    <p:extLst>
      <p:ext uri="{BB962C8B-B14F-4D97-AF65-F5344CB8AC3E}">
        <p14:creationId xmlns:p14="http://schemas.microsoft.com/office/powerpoint/2010/main" val="8933372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AU" sz="2400" dirty="0"/>
              <a:t>Identify unsatisfactory performance and take prompt action to rectify the </a:t>
            </a:r>
            <a:r>
              <a:rPr lang="en-AU" sz="2400" dirty="0" smtClean="0"/>
              <a:t>situation</a:t>
            </a:r>
            <a:endParaRPr lang="en-AU" sz="2400" dirty="0"/>
          </a:p>
        </p:txBody>
      </p:sp>
      <p:sp>
        <p:nvSpPr>
          <p:cNvPr id="3" name="Content Placeholder 2"/>
          <p:cNvSpPr>
            <a:spLocks noGrp="1"/>
          </p:cNvSpPr>
          <p:nvPr>
            <p:ph idx="1"/>
          </p:nvPr>
        </p:nvSpPr>
        <p:spPr/>
        <p:txBody>
          <a:bodyPr>
            <a:normAutofit lnSpcReduction="10000"/>
          </a:bodyPr>
          <a:lstStyle/>
          <a:p>
            <a:r>
              <a:rPr lang="en-AU" dirty="0"/>
              <a:t>To determine what action that is required it is often essential to understand the causes of this unsatisfactory </a:t>
            </a:r>
            <a:r>
              <a:rPr lang="en-AU" dirty="0" smtClean="0"/>
              <a:t>performance</a:t>
            </a:r>
            <a:endParaRPr lang="en-AU" dirty="0"/>
          </a:p>
          <a:p>
            <a:pPr lvl="1"/>
            <a:r>
              <a:rPr lang="en-AU" dirty="0"/>
              <a:t>Identify the exact area of non-performance (undertake benchmarking)</a:t>
            </a:r>
          </a:p>
          <a:p>
            <a:pPr lvl="1"/>
            <a:r>
              <a:rPr lang="en-AU" dirty="0"/>
              <a:t>Identify the cause of performance issues</a:t>
            </a:r>
          </a:p>
          <a:p>
            <a:pPr lvl="1"/>
            <a:r>
              <a:rPr lang="en-AU" dirty="0"/>
              <a:t>Check the pattern or usual items/transactions; identify any exceptions to the norm/expected</a:t>
            </a:r>
          </a:p>
          <a:p>
            <a:pPr lvl="1"/>
            <a:r>
              <a:rPr lang="en-AU" dirty="0"/>
              <a:t>What is the exact impact of the cause on overall operation plan</a:t>
            </a:r>
          </a:p>
          <a:p>
            <a:pPr lvl="1"/>
            <a:r>
              <a:rPr lang="en-AU" dirty="0"/>
              <a:t>Is the cause internal or external to the organisation</a:t>
            </a:r>
          </a:p>
          <a:p>
            <a:pPr lvl="1"/>
            <a:r>
              <a:rPr lang="en-AU" dirty="0"/>
              <a:t>Are you able to control the cause, or is it uncontrollable</a:t>
            </a:r>
          </a:p>
          <a:p>
            <a:pPr lvl="1"/>
            <a:r>
              <a:rPr lang="en-AU" dirty="0"/>
              <a:t>Do you have a contingency plan</a:t>
            </a:r>
          </a:p>
          <a:p>
            <a:endParaRPr lang="en-AU" dirty="0"/>
          </a:p>
        </p:txBody>
      </p:sp>
    </p:spTree>
    <p:extLst>
      <p:ext uri="{BB962C8B-B14F-4D97-AF65-F5344CB8AC3E}">
        <p14:creationId xmlns:p14="http://schemas.microsoft.com/office/powerpoint/2010/main" val="25603357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AU" sz="2400" dirty="0"/>
              <a:t>Identify unsatisfactory performance and take prompt action to rectify the </a:t>
            </a:r>
            <a:r>
              <a:rPr lang="en-AU" sz="2400" dirty="0" smtClean="0"/>
              <a:t>situation</a:t>
            </a:r>
            <a:endParaRPr lang="en-AU" sz="2400" dirty="0"/>
          </a:p>
        </p:txBody>
      </p:sp>
      <p:sp>
        <p:nvSpPr>
          <p:cNvPr id="3" name="Content Placeholder 2"/>
          <p:cNvSpPr>
            <a:spLocks noGrp="1"/>
          </p:cNvSpPr>
          <p:nvPr>
            <p:ph idx="1"/>
          </p:nvPr>
        </p:nvSpPr>
        <p:spPr/>
        <p:txBody>
          <a:bodyPr>
            <a:normAutofit fontScale="62500" lnSpcReduction="20000"/>
          </a:bodyPr>
          <a:lstStyle/>
          <a:p>
            <a:r>
              <a:rPr lang="en-AU" dirty="0"/>
              <a:t>There needs to be a process of critical analysis undertaken to review areas of </a:t>
            </a:r>
            <a:r>
              <a:rPr lang="en-AU" dirty="0" smtClean="0"/>
              <a:t>underperformance</a:t>
            </a:r>
            <a:endParaRPr lang="en-AU" dirty="0"/>
          </a:p>
          <a:p>
            <a:r>
              <a:rPr lang="en-AU" dirty="0"/>
              <a:t>Once a clear understanding of the unsatisfactory performance has been determined it allows you to implement appropriate action to rectify the </a:t>
            </a:r>
            <a:r>
              <a:rPr lang="en-AU" dirty="0" smtClean="0"/>
              <a:t>issues</a:t>
            </a:r>
            <a:endParaRPr lang="en-AU" dirty="0"/>
          </a:p>
          <a:p>
            <a:r>
              <a:rPr lang="en-AU" dirty="0"/>
              <a:t>Your action plan will, of course, vary depending on the performance issues that need to be addressed, however the plan may include:</a:t>
            </a:r>
          </a:p>
          <a:p>
            <a:pPr lvl="1"/>
            <a:r>
              <a:rPr lang="en-AU" dirty="0"/>
              <a:t>Revision of resources required (human resource and/or physical resources)</a:t>
            </a:r>
          </a:p>
          <a:p>
            <a:pPr lvl="1"/>
            <a:r>
              <a:rPr lang="en-AU" dirty="0"/>
              <a:t>Reorganising/reallocation of resources</a:t>
            </a:r>
          </a:p>
          <a:p>
            <a:pPr lvl="1"/>
            <a:r>
              <a:rPr lang="en-AU" dirty="0"/>
              <a:t>Additional training and support</a:t>
            </a:r>
          </a:p>
          <a:p>
            <a:pPr lvl="1"/>
            <a:r>
              <a:rPr lang="en-AU" dirty="0"/>
              <a:t>Improved systems and processes</a:t>
            </a:r>
          </a:p>
          <a:p>
            <a:pPr lvl="1"/>
            <a:r>
              <a:rPr lang="en-AU" dirty="0"/>
              <a:t>Review of performance measurement and data collected</a:t>
            </a:r>
          </a:p>
          <a:p>
            <a:pPr lvl="1"/>
            <a:r>
              <a:rPr lang="en-AU" dirty="0"/>
              <a:t>Marketing strategies</a:t>
            </a:r>
          </a:p>
          <a:p>
            <a:pPr lvl="1"/>
            <a:r>
              <a:rPr lang="en-AU" dirty="0"/>
              <a:t>Cost saving actions (purchasing at lower cost; bulk purchase; or elimination of waste)</a:t>
            </a:r>
          </a:p>
          <a:p>
            <a:pPr lvl="1"/>
            <a:r>
              <a:rPr lang="en-AU" dirty="0"/>
              <a:t>Enact contingency plans</a:t>
            </a:r>
          </a:p>
          <a:p>
            <a:pPr lvl="1"/>
            <a:r>
              <a:rPr lang="en-AU" dirty="0"/>
              <a:t>Make adjustments to the operational plan</a:t>
            </a:r>
          </a:p>
          <a:p>
            <a:endParaRPr lang="en-AU" dirty="0"/>
          </a:p>
        </p:txBody>
      </p:sp>
    </p:spTree>
    <p:extLst>
      <p:ext uri="{BB962C8B-B14F-4D97-AF65-F5344CB8AC3E}">
        <p14:creationId xmlns:p14="http://schemas.microsoft.com/office/powerpoint/2010/main" val="25591787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AU" sz="2400" dirty="0"/>
              <a:t>Identify unsatisfactory performance and take prompt action to rectify the </a:t>
            </a:r>
            <a:r>
              <a:rPr lang="en-AU" sz="2400" dirty="0" smtClean="0"/>
              <a:t>situation</a:t>
            </a:r>
            <a:endParaRPr lang="en-AU" sz="2400" dirty="0"/>
          </a:p>
        </p:txBody>
      </p:sp>
      <p:sp>
        <p:nvSpPr>
          <p:cNvPr id="3" name="Content Placeholder 2"/>
          <p:cNvSpPr>
            <a:spLocks noGrp="1"/>
          </p:cNvSpPr>
          <p:nvPr>
            <p:ph idx="1"/>
          </p:nvPr>
        </p:nvSpPr>
        <p:spPr/>
        <p:txBody>
          <a:bodyPr anchor="ctr">
            <a:normAutofit/>
          </a:bodyPr>
          <a:lstStyle/>
          <a:p>
            <a:pPr marL="0" indent="0">
              <a:buNone/>
            </a:pPr>
            <a:r>
              <a:rPr lang="en-AU" dirty="0"/>
              <a:t>Take action and communicate the plan with your employees; ask for their input and feedback; this way everyone can be involved in rectifying the underperformance as early as possible.  To take no action will mean that you will not get your plan back on track for success.</a:t>
            </a:r>
          </a:p>
          <a:p>
            <a:endParaRPr lang="en-AU" dirty="0"/>
          </a:p>
        </p:txBody>
      </p:sp>
    </p:spTree>
    <p:extLst>
      <p:ext uri="{BB962C8B-B14F-4D97-AF65-F5344CB8AC3E}">
        <p14:creationId xmlns:p14="http://schemas.microsoft.com/office/powerpoint/2010/main" val="23398718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Provide </a:t>
            </a:r>
            <a:r>
              <a:rPr lang="en-AU" sz="2400" dirty="0"/>
              <a:t>mentoring, coaching and supervision</a:t>
            </a:r>
          </a:p>
        </p:txBody>
      </p:sp>
      <p:sp>
        <p:nvSpPr>
          <p:cNvPr id="3" name="Content Placeholder 2"/>
          <p:cNvSpPr>
            <a:spLocks noGrp="1"/>
          </p:cNvSpPr>
          <p:nvPr>
            <p:ph idx="1"/>
          </p:nvPr>
        </p:nvSpPr>
        <p:spPr/>
        <p:txBody>
          <a:bodyPr/>
          <a:lstStyle/>
          <a:p>
            <a:pPr marL="0" indent="0">
              <a:buNone/>
            </a:pPr>
            <a:r>
              <a:rPr lang="en-AU" dirty="0"/>
              <a:t>Your operational plan should include strategies to provide coaching, mentoring and supervision to your teams. These all should address the needs of individuals and teams to develop the skills to effectively, economically and safely use resources</a:t>
            </a:r>
            <a:r>
              <a:rPr lang="en-AU" dirty="0" smtClean="0"/>
              <a:t>.</a:t>
            </a:r>
          </a:p>
          <a:p>
            <a:pPr marL="0" indent="0">
              <a:buNone/>
            </a:pPr>
            <a:r>
              <a:rPr lang="en-AU" b="1" dirty="0" smtClean="0"/>
              <a:t>Coaching</a:t>
            </a:r>
          </a:p>
          <a:p>
            <a:r>
              <a:rPr lang="en-AU" dirty="0"/>
              <a:t>‘A good coach is someone who will get you to do something you don’t want to do; that you have to do; in order to reach your goals</a:t>
            </a:r>
            <a:r>
              <a:rPr lang="en-AU" dirty="0" smtClean="0"/>
              <a:t>.’</a:t>
            </a:r>
          </a:p>
          <a:p>
            <a:r>
              <a:rPr lang="en-AU" dirty="0" smtClean="0"/>
              <a:t>Coaching </a:t>
            </a:r>
            <a:r>
              <a:rPr lang="en-AU" dirty="0"/>
              <a:t>staff in how to use the resources allocated in a safe manner and ensure they are used efficiently and effectively.</a:t>
            </a:r>
          </a:p>
          <a:p>
            <a:endParaRPr lang="en-AU" dirty="0" smtClean="0"/>
          </a:p>
          <a:p>
            <a:endParaRPr lang="en-AU" dirty="0"/>
          </a:p>
        </p:txBody>
      </p:sp>
    </p:spTree>
    <p:extLst>
      <p:ext uri="{BB962C8B-B14F-4D97-AF65-F5344CB8AC3E}">
        <p14:creationId xmlns:p14="http://schemas.microsoft.com/office/powerpoint/2010/main" val="22786757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Provide </a:t>
            </a:r>
            <a:r>
              <a:rPr lang="en-AU" sz="2400" dirty="0"/>
              <a:t>mentoring, coaching and supervision</a:t>
            </a:r>
          </a:p>
        </p:txBody>
      </p:sp>
      <p:sp>
        <p:nvSpPr>
          <p:cNvPr id="3" name="Content Placeholder 2"/>
          <p:cNvSpPr>
            <a:spLocks noGrp="1"/>
          </p:cNvSpPr>
          <p:nvPr>
            <p:ph idx="1"/>
          </p:nvPr>
        </p:nvSpPr>
        <p:spPr/>
        <p:txBody>
          <a:bodyPr/>
          <a:lstStyle/>
          <a:p>
            <a:pPr marL="0" indent="0">
              <a:buNone/>
            </a:pPr>
            <a:r>
              <a:rPr lang="en-AU" b="1" dirty="0" smtClean="0"/>
              <a:t>Mentoring</a:t>
            </a:r>
          </a:p>
          <a:p>
            <a:r>
              <a:rPr lang="en-AU" dirty="0"/>
              <a:t>By mentoring in the workplace you can help people increase their effectiveness, advance their careers, and create a more productive organisation. Being a mentor can be very </a:t>
            </a:r>
            <a:r>
              <a:rPr lang="en-AU" dirty="0" smtClean="0"/>
              <a:t>rewarding</a:t>
            </a:r>
          </a:p>
          <a:p>
            <a:pPr lvl="0"/>
            <a:r>
              <a:rPr lang="en-AU" dirty="0" smtClean="0"/>
              <a:t>Providing </a:t>
            </a:r>
            <a:r>
              <a:rPr lang="en-AU" dirty="0"/>
              <a:t>mentoring to staff in a one –on one basis with senior staff to provide advice, support, guidance and tips on how to use the resources allocated in a safe manner and ensure they are used efficiently and effectively </a:t>
            </a:r>
          </a:p>
          <a:p>
            <a:endParaRPr lang="en-AU" dirty="0"/>
          </a:p>
        </p:txBody>
      </p:sp>
    </p:spTree>
    <p:extLst>
      <p:ext uri="{BB962C8B-B14F-4D97-AF65-F5344CB8AC3E}">
        <p14:creationId xmlns:p14="http://schemas.microsoft.com/office/powerpoint/2010/main" val="40350166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Provide </a:t>
            </a:r>
            <a:r>
              <a:rPr lang="en-AU" sz="2400" dirty="0"/>
              <a:t>mentoring, coaching and supervision</a:t>
            </a:r>
          </a:p>
        </p:txBody>
      </p:sp>
      <p:sp>
        <p:nvSpPr>
          <p:cNvPr id="3" name="Content Placeholder 2"/>
          <p:cNvSpPr>
            <a:spLocks noGrp="1"/>
          </p:cNvSpPr>
          <p:nvPr>
            <p:ph idx="1"/>
          </p:nvPr>
        </p:nvSpPr>
        <p:spPr/>
        <p:txBody>
          <a:bodyPr/>
          <a:lstStyle/>
          <a:p>
            <a:pPr marL="0" indent="0">
              <a:buNone/>
            </a:pPr>
            <a:r>
              <a:rPr lang="en-AU" b="1" dirty="0" smtClean="0"/>
              <a:t>Supervision</a:t>
            </a:r>
          </a:p>
          <a:p>
            <a:r>
              <a:rPr lang="en-AU" dirty="0"/>
              <a:t>Supervising is not about micro-managing, it is about providing a presence for team members to gain support </a:t>
            </a:r>
            <a:r>
              <a:rPr lang="en-AU" dirty="0" smtClean="0"/>
              <a:t>from </a:t>
            </a:r>
          </a:p>
          <a:p>
            <a:r>
              <a:rPr lang="en-AU" dirty="0" smtClean="0"/>
              <a:t>The </a:t>
            </a:r>
            <a:r>
              <a:rPr lang="en-AU" dirty="0"/>
              <a:t>role of the supervisor is to provide leadership in a </a:t>
            </a:r>
            <a:r>
              <a:rPr lang="en-AU" dirty="0" smtClean="0"/>
              <a:t>team</a:t>
            </a:r>
            <a:endParaRPr lang="en-AU" dirty="0"/>
          </a:p>
          <a:p>
            <a:r>
              <a:rPr lang="en-AU" dirty="0"/>
              <a:t>Through leadership team members will follow the example set by the supervisor in all aspects of work, including the effective, economical and safe use of work </a:t>
            </a:r>
            <a:r>
              <a:rPr lang="en-AU" dirty="0" smtClean="0"/>
              <a:t>resources</a:t>
            </a:r>
            <a:endParaRPr lang="en-AU" dirty="0"/>
          </a:p>
          <a:p>
            <a:r>
              <a:rPr lang="en-AU" dirty="0"/>
              <a:t>Another function of the supervisor is to provide feedback and support to teams and individuals to ensure they continue to work towards their objectives, goals and KPIs</a:t>
            </a:r>
          </a:p>
          <a:p>
            <a:endParaRPr lang="en-AU" dirty="0"/>
          </a:p>
        </p:txBody>
      </p:sp>
    </p:spTree>
    <p:extLst>
      <p:ext uri="{BB962C8B-B14F-4D97-AF65-F5344CB8AC3E}">
        <p14:creationId xmlns:p14="http://schemas.microsoft.com/office/powerpoint/2010/main" val="12880581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Present </a:t>
            </a:r>
            <a:r>
              <a:rPr lang="en-AU" sz="2400" dirty="0"/>
              <a:t>recommendations for variation to operational plans</a:t>
            </a:r>
          </a:p>
        </p:txBody>
      </p:sp>
      <p:sp>
        <p:nvSpPr>
          <p:cNvPr id="3" name="Content Placeholder 2"/>
          <p:cNvSpPr>
            <a:spLocks noGrp="1"/>
          </p:cNvSpPr>
          <p:nvPr>
            <p:ph idx="1"/>
          </p:nvPr>
        </p:nvSpPr>
        <p:spPr/>
        <p:txBody>
          <a:bodyPr/>
          <a:lstStyle/>
          <a:p>
            <a:r>
              <a:rPr lang="en-AU" dirty="0"/>
              <a:t>Should there be cause for the operational plan to be amended, a consultative process should be undertaken with all key stakeholders that may be impacted by the proposed </a:t>
            </a:r>
            <a:r>
              <a:rPr lang="en-AU" dirty="0" smtClean="0"/>
              <a:t>change</a:t>
            </a:r>
            <a:endParaRPr lang="en-AU" dirty="0"/>
          </a:p>
          <a:p>
            <a:r>
              <a:rPr lang="en-AU" dirty="0" smtClean="0"/>
              <a:t>You </a:t>
            </a:r>
            <a:r>
              <a:rPr lang="en-AU" dirty="0"/>
              <a:t>should prepare a change proposal which will include a justification for the proposed </a:t>
            </a:r>
            <a:r>
              <a:rPr lang="en-AU" dirty="0" smtClean="0"/>
              <a:t>change</a:t>
            </a:r>
          </a:p>
          <a:p>
            <a:r>
              <a:rPr lang="en-AU" dirty="0" smtClean="0"/>
              <a:t>This </a:t>
            </a:r>
            <a:r>
              <a:rPr lang="en-AU" dirty="0"/>
              <a:t>proposal is normally presented in report format and includes cost/benefit </a:t>
            </a:r>
            <a:r>
              <a:rPr lang="en-AU" dirty="0" smtClean="0"/>
              <a:t>calculations</a:t>
            </a:r>
            <a:endParaRPr lang="en-AU" dirty="0"/>
          </a:p>
          <a:p>
            <a:r>
              <a:rPr lang="en-AU" dirty="0"/>
              <a:t>The change proposal should be compiled after consultation with key stakeholder, so that their feedback is considered and included in the report recommendations</a:t>
            </a:r>
          </a:p>
        </p:txBody>
      </p:sp>
    </p:spTree>
    <p:extLst>
      <p:ext uri="{BB962C8B-B14F-4D97-AF65-F5344CB8AC3E}">
        <p14:creationId xmlns:p14="http://schemas.microsoft.com/office/powerpoint/2010/main" val="36497518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Present </a:t>
            </a:r>
            <a:r>
              <a:rPr lang="en-AU" sz="2400" dirty="0"/>
              <a:t>recommendations for variation to operational plans</a:t>
            </a:r>
          </a:p>
        </p:txBody>
      </p:sp>
      <p:sp>
        <p:nvSpPr>
          <p:cNvPr id="3" name="Content Placeholder 2"/>
          <p:cNvSpPr>
            <a:spLocks noGrp="1"/>
          </p:cNvSpPr>
          <p:nvPr>
            <p:ph idx="1"/>
          </p:nvPr>
        </p:nvSpPr>
        <p:spPr/>
        <p:txBody>
          <a:bodyPr/>
          <a:lstStyle/>
          <a:p>
            <a:r>
              <a:rPr lang="en-AU" dirty="0"/>
              <a:t>The change proposal will need to be presented to all relevant authorities to gain approval for the </a:t>
            </a:r>
            <a:r>
              <a:rPr lang="en-AU" dirty="0" smtClean="0"/>
              <a:t>change</a:t>
            </a:r>
          </a:p>
          <a:p>
            <a:r>
              <a:rPr lang="en-AU" dirty="0"/>
              <a:t>When making a presentation of recommendations, there are a number of factors that need to be </a:t>
            </a:r>
            <a:r>
              <a:rPr lang="en-AU" dirty="0" smtClean="0"/>
              <a:t>considered</a:t>
            </a:r>
            <a:endParaRPr lang="en-AU" dirty="0"/>
          </a:p>
          <a:p>
            <a:r>
              <a:rPr lang="en-AU" dirty="0"/>
              <a:t>These can include: </a:t>
            </a:r>
          </a:p>
          <a:p>
            <a:pPr lvl="1"/>
            <a:r>
              <a:rPr lang="en-AU" dirty="0"/>
              <a:t>What was done previously?</a:t>
            </a:r>
          </a:p>
          <a:p>
            <a:pPr lvl="1"/>
            <a:r>
              <a:rPr lang="en-AU" dirty="0"/>
              <a:t>Why did or did it not work?</a:t>
            </a:r>
          </a:p>
          <a:p>
            <a:pPr lvl="1"/>
            <a:r>
              <a:rPr lang="en-AU" dirty="0"/>
              <a:t>What has worked for others?</a:t>
            </a:r>
          </a:p>
          <a:p>
            <a:pPr lvl="1"/>
            <a:r>
              <a:rPr lang="en-AU" dirty="0"/>
              <a:t>Why did it work?</a:t>
            </a:r>
          </a:p>
          <a:p>
            <a:pPr lvl="1"/>
            <a:r>
              <a:rPr lang="en-AU" dirty="0"/>
              <a:t>What needs to be changed?</a:t>
            </a:r>
          </a:p>
          <a:p>
            <a:endParaRPr lang="en-AU" dirty="0"/>
          </a:p>
        </p:txBody>
      </p:sp>
    </p:spTree>
    <p:extLst>
      <p:ext uri="{BB962C8B-B14F-4D97-AF65-F5344CB8AC3E}">
        <p14:creationId xmlns:p14="http://schemas.microsoft.com/office/powerpoint/2010/main" val="8413641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Present </a:t>
            </a:r>
            <a:r>
              <a:rPr lang="en-AU" sz="2400" dirty="0"/>
              <a:t>recommendations for variation to operational plans</a:t>
            </a:r>
          </a:p>
        </p:txBody>
      </p:sp>
      <p:sp>
        <p:nvSpPr>
          <p:cNvPr id="3" name="Content Placeholder 2"/>
          <p:cNvSpPr>
            <a:spLocks noGrp="1"/>
          </p:cNvSpPr>
          <p:nvPr>
            <p:ph idx="1"/>
          </p:nvPr>
        </p:nvSpPr>
        <p:spPr/>
        <p:txBody>
          <a:bodyPr/>
          <a:lstStyle/>
          <a:p>
            <a:r>
              <a:rPr lang="en-AU" dirty="0"/>
              <a:t>Another important consideration is to negotiate your recommendations that you </a:t>
            </a:r>
            <a:r>
              <a:rPr lang="en-AU" dirty="0" smtClean="0"/>
              <a:t>make</a:t>
            </a:r>
          </a:p>
          <a:p>
            <a:r>
              <a:rPr lang="en-AU" dirty="0"/>
              <a:t>W</a:t>
            </a:r>
            <a:r>
              <a:rPr lang="en-AU" dirty="0" smtClean="0"/>
              <a:t>hen </a:t>
            </a:r>
            <a:r>
              <a:rPr lang="en-AU" dirty="0"/>
              <a:t>doing this it is important to be </a:t>
            </a:r>
            <a:r>
              <a:rPr lang="en-AU" dirty="0" smtClean="0"/>
              <a:t>prepared</a:t>
            </a:r>
          </a:p>
          <a:p>
            <a:r>
              <a:rPr lang="en-AU" dirty="0"/>
              <a:t>It is always important to be confident and support your recommendations with facts, this will give you a better chance of gaining approval to make variations in the operational plan from designated personnel and groups</a:t>
            </a:r>
          </a:p>
        </p:txBody>
      </p:sp>
      <p:graphicFrame>
        <p:nvGraphicFramePr>
          <p:cNvPr id="4" name="Diagram 3"/>
          <p:cNvGraphicFramePr/>
          <p:nvPr>
            <p:extLst>
              <p:ext uri="{D42A27DB-BD31-4B8C-83A1-F6EECF244321}">
                <p14:modId xmlns:p14="http://schemas.microsoft.com/office/powerpoint/2010/main" val="2402293272"/>
              </p:ext>
            </p:extLst>
          </p:nvPr>
        </p:nvGraphicFramePr>
        <p:xfrm>
          <a:off x="784927" y="3965098"/>
          <a:ext cx="6559242" cy="21787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748191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Present </a:t>
            </a:r>
            <a:r>
              <a:rPr lang="en-AU" sz="2400" dirty="0"/>
              <a:t>recommendations for variation to operational plans</a:t>
            </a:r>
          </a:p>
        </p:txBody>
      </p:sp>
      <p:sp>
        <p:nvSpPr>
          <p:cNvPr id="3" name="Content Placeholder 2"/>
          <p:cNvSpPr>
            <a:spLocks noGrp="1"/>
          </p:cNvSpPr>
          <p:nvPr>
            <p:ph idx="1"/>
          </p:nvPr>
        </p:nvSpPr>
        <p:spPr/>
        <p:txBody>
          <a:bodyPr/>
          <a:lstStyle/>
          <a:p>
            <a:r>
              <a:rPr lang="en-AU" b="1" dirty="0"/>
              <a:t>Designated personnel and groups may be comprised of:</a:t>
            </a:r>
            <a:endParaRPr lang="en-AU" dirty="0"/>
          </a:p>
          <a:p>
            <a:pPr lvl="1"/>
            <a:r>
              <a:rPr lang="en-AU" dirty="0"/>
              <a:t>Other affected work groups or teams and groups designated in workplace policies and procedures</a:t>
            </a:r>
          </a:p>
          <a:p>
            <a:pPr lvl="1"/>
            <a:r>
              <a:rPr lang="en-AU" dirty="0"/>
              <a:t>Those who have the authority to make decisions and/or recommendations about operations such as workplace supervisors, other managers</a:t>
            </a:r>
          </a:p>
        </p:txBody>
      </p:sp>
    </p:spTree>
    <p:extLst>
      <p:ext uri="{BB962C8B-B14F-4D97-AF65-F5344CB8AC3E}">
        <p14:creationId xmlns:p14="http://schemas.microsoft.com/office/powerpoint/2010/main" val="33090646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Implement </a:t>
            </a:r>
            <a:r>
              <a:rPr lang="en-AU" sz="2400" dirty="0"/>
              <a:t>systems, procedures and records associated with performance </a:t>
            </a:r>
          </a:p>
        </p:txBody>
      </p:sp>
      <p:sp>
        <p:nvSpPr>
          <p:cNvPr id="3" name="Content Placeholder 2"/>
          <p:cNvSpPr>
            <a:spLocks noGrp="1"/>
          </p:cNvSpPr>
          <p:nvPr>
            <p:ph idx="1"/>
          </p:nvPr>
        </p:nvSpPr>
        <p:spPr/>
        <p:txBody>
          <a:bodyPr/>
          <a:lstStyle/>
          <a:p>
            <a:r>
              <a:rPr lang="en-AU" dirty="0"/>
              <a:t>Your operational plan will be supported by organisational policies and procedures which are put into place to ensure compliance with legislative requirements and to meet with organisational </a:t>
            </a:r>
            <a:r>
              <a:rPr lang="en-AU" dirty="0" smtClean="0"/>
              <a:t>needs</a:t>
            </a:r>
          </a:p>
          <a:p>
            <a:r>
              <a:rPr lang="en-AU" dirty="0"/>
              <a:t>There are many Legislations, Acts and Code of Practice that you need to understand in order to ensure that your organisation is not at risk of </a:t>
            </a:r>
            <a:r>
              <a:rPr lang="en-AU" dirty="0" smtClean="0"/>
              <a:t>non-compliance</a:t>
            </a:r>
          </a:p>
          <a:p>
            <a:r>
              <a:rPr lang="en-AU" dirty="0" smtClean="0"/>
              <a:t>Refer to your eBook for further information</a:t>
            </a:r>
            <a:endParaRPr lang="en-AU" dirty="0"/>
          </a:p>
        </p:txBody>
      </p:sp>
    </p:spTree>
    <p:extLst>
      <p:ext uri="{BB962C8B-B14F-4D97-AF65-F5344CB8AC3E}">
        <p14:creationId xmlns:p14="http://schemas.microsoft.com/office/powerpoint/2010/main" val="19998269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Implement </a:t>
            </a:r>
            <a:r>
              <a:rPr lang="en-AU" sz="2400" dirty="0"/>
              <a:t>systems, procedures and records associated with performance </a:t>
            </a:r>
          </a:p>
        </p:txBody>
      </p:sp>
      <p:sp>
        <p:nvSpPr>
          <p:cNvPr id="3" name="Content Placeholder 2"/>
          <p:cNvSpPr>
            <a:spLocks noGrp="1"/>
          </p:cNvSpPr>
          <p:nvPr>
            <p:ph idx="1"/>
          </p:nvPr>
        </p:nvSpPr>
        <p:spPr/>
        <p:txBody>
          <a:bodyPr/>
          <a:lstStyle/>
          <a:p>
            <a:r>
              <a:rPr lang="en-AU" dirty="0"/>
              <a:t>To ensure employees meet with regulatory obligations organisational policies and procedures are created and </a:t>
            </a:r>
            <a:r>
              <a:rPr lang="en-AU" dirty="0" smtClean="0"/>
              <a:t>implemented</a:t>
            </a:r>
          </a:p>
          <a:p>
            <a:r>
              <a:rPr lang="en-AU" dirty="0" smtClean="0"/>
              <a:t>Your </a:t>
            </a:r>
            <a:r>
              <a:rPr lang="en-AU" dirty="0"/>
              <a:t>operation plan should follow policies and procedures for the following</a:t>
            </a:r>
            <a:r>
              <a:rPr lang="en-AU" dirty="0" smtClean="0"/>
              <a:t>:</a:t>
            </a:r>
          </a:p>
          <a:p>
            <a:endParaRPr lang="en-AU" dirty="0"/>
          </a:p>
          <a:p>
            <a:endParaRPr lang="en-AU" dirty="0"/>
          </a:p>
        </p:txBody>
      </p:sp>
      <p:graphicFrame>
        <p:nvGraphicFramePr>
          <p:cNvPr id="6" name="Table 5"/>
          <p:cNvGraphicFramePr>
            <a:graphicFrameLocks noGrp="1"/>
          </p:cNvGraphicFramePr>
          <p:nvPr>
            <p:extLst>
              <p:ext uri="{D42A27DB-BD31-4B8C-83A1-F6EECF244321}">
                <p14:modId xmlns:p14="http://schemas.microsoft.com/office/powerpoint/2010/main" val="2204269025"/>
              </p:ext>
            </p:extLst>
          </p:nvPr>
        </p:nvGraphicFramePr>
        <p:xfrm>
          <a:off x="781387" y="3047619"/>
          <a:ext cx="7634330" cy="3277362"/>
        </p:xfrm>
        <a:graphic>
          <a:graphicData uri="http://schemas.openxmlformats.org/drawingml/2006/table">
            <a:tbl>
              <a:tblPr firstRow="1" firstCol="1" bandRow="1">
                <a:tableStyleId>{BC89EF96-8CEA-46FF-86C4-4CE0E7609802}</a:tableStyleId>
              </a:tblPr>
              <a:tblGrid>
                <a:gridCol w="2851937"/>
                <a:gridCol w="4782393"/>
              </a:tblGrid>
              <a:tr h="0">
                <a:tc>
                  <a:txBody>
                    <a:bodyPr/>
                    <a:lstStyle/>
                    <a:p>
                      <a:pPr>
                        <a:lnSpc>
                          <a:spcPct val="115000"/>
                        </a:lnSpc>
                        <a:spcBef>
                          <a:spcPts val="600"/>
                        </a:spcBef>
                        <a:spcAft>
                          <a:spcPts val="0"/>
                        </a:spcAft>
                      </a:pPr>
                      <a:r>
                        <a:rPr lang="en-AU" sz="1100" dirty="0">
                          <a:effectLst/>
                          <a:latin typeface="Verdana" panose="020B0604030504040204" pitchFamily="34" charset="0"/>
                          <a:ea typeface="Verdana" panose="020B0604030504040204" pitchFamily="34" charset="0"/>
                          <a:cs typeface="Verdana" panose="020B0604030504040204" pitchFamily="34" charset="0"/>
                        </a:rPr>
                        <a:t>Recruitment, Selection and Induction Policy and Procedures</a:t>
                      </a:r>
                    </a:p>
                  </a:txBody>
                  <a:tcPr marL="68580" marR="68580" marT="0" marB="0"/>
                </a:tc>
                <a:tc>
                  <a:txBody>
                    <a:bodyPr/>
                    <a:lstStyle/>
                    <a:p>
                      <a:pPr>
                        <a:lnSpc>
                          <a:spcPct val="115000"/>
                        </a:lnSpc>
                        <a:spcBef>
                          <a:spcPts val="600"/>
                        </a:spcBef>
                        <a:spcAft>
                          <a:spcPts val="0"/>
                        </a:spcAft>
                      </a:pPr>
                      <a:r>
                        <a:rPr lang="en-AU" sz="1100" b="0" dirty="0">
                          <a:effectLst/>
                          <a:latin typeface="Verdana" panose="020B0604030504040204" pitchFamily="34" charset="0"/>
                          <a:ea typeface="Verdana" panose="020B0604030504040204" pitchFamily="34" charset="0"/>
                          <a:cs typeface="Verdana" panose="020B0604030504040204" pitchFamily="34" charset="0"/>
                        </a:rPr>
                        <a:t>Workforce recruitment, selection and induction; including document storage, distribution and accessibility. Policies and procedures are in place to ensure compliance with employment legislation, privacy act and meet with organisational requirements.</a:t>
                      </a:r>
                    </a:p>
                  </a:txBody>
                  <a:tcPr marL="68580" marR="68580" marT="0" marB="0"/>
                </a:tc>
              </a:tr>
              <a:tr h="0">
                <a:tc>
                  <a:txBody>
                    <a:bodyPr/>
                    <a:lstStyle/>
                    <a:p>
                      <a:pPr>
                        <a:lnSpc>
                          <a:spcPct val="115000"/>
                        </a:lnSpc>
                        <a:spcBef>
                          <a:spcPts val="600"/>
                        </a:spcBef>
                        <a:spcAft>
                          <a:spcPts val="0"/>
                        </a:spcAft>
                      </a:pPr>
                      <a:r>
                        <a:rPr lang="en-AU" sz="1100">
                          <a:effectLst/>
                          <a:latin typeface="Verdana" panose="020B0604030504040204" pitchFamily="34" charset="0"/>
                          <a:ea typeface="Verdana" panose="020B0604030504040204" pitchFamily="34" charset="0"/>
                          <a:cs typeface="Verdana" panose="020B0604030504040204" pitchFamily="34" charset="0"/>
                        </a:rPr>
                        <a:t>Performance Management Policy and Procedures</a:t>
                      </a:r>
                    </a:p>
                  </a:txBody>
                  <a:tcPr marL="68580" marR="68580" marT="0" marB="0"/>
                </a:tc>
                <a:tc>
                  <a:txBody>
                    <a:bodyPr/>
                    <a:lstStyle/>
                    <a:p>
                      <a:pPr>
                        <a:lnSpc>
                          <a:spcPct val="115000"/>
                        </a:lnSpc>
                        <a:spcBef>
                          <a:spcPts val="600"/>
                        </a:spcBef>
                        <a:spcAft>
                          <a:spcPts val="0"/>
                        </a:spcAft>
                      </a:pPr>
                      <a:r>
                        <a:rPr lang="en-AU" sz="1100" dirty="0">
                          <a:effectLst/>
                          <a:latin typeface="Verdana" panose="020B0604030504040204" pitchFamily="34" charset="0"/>
                          <a:ea typeface="Verdana" panose="020B0604030504040204" pitchFamily="34" charset="0"/>
                          <a:cs typeface="Verdana" panose="020B0604030504040204" pitchFamily="34" charset="0"/>
                        </a:rPr>
                        <a:t>Following policies and procedures will ensure compliance with employment legislation, privacy act and human rights obligations. In addition to meeting with organisational needs for efficient productive workforce management. Policy and procedures will also govern the storage, distribution and accessibility of performance management documents.</a:t>
                      </a:r>
                    </a:p>
                  </a:txBody>
                  <a:tcPr marL="68580" marR="68580" marT="0" marB="0"/>
                </a:tc>
              </a:tr>
              <a:tr h="0">
                <a:tc>
                  <a:txBody>
                    <a:bodyPr/>
                    <a:lstStyle/>
                    <a:p>
                      <a:pPr>
                        <a:lnSpc>
                          <a:spcPct val="115000"/>
                        </a:lnSpc>
                        <a:spcBef>
                          <a:spcPts val="600"/>
                        </a:spcBef>
                        <a:spcAft>
                          <a:spcPts val="0"/>
                        </a:spcAft>
                      </a:pPr>
                      <a:r>
                        <a:rPr lang="en-AU" sz="1100" dirty="0">
                          <a:effectLst/>
                          <a:latin typeface="Verdana" panose="020B0604030504040204" pitchFamily="34" charset="0"/>
                          <a:ea typeface="Verdana" panose="020B0604030504040204" pitchFamily="34" charset="0"/>
                          <a:cs typeface="Verdana" panose="020B0604030504040204" pitchFamily="34" charset="0"/>
                        </a:rPr>
                        <a:t>Financial Reporting Policy and Procedures</a:t>
                      </a:r>
                    </a:p>
                  </a:txBody>
                  <a:tcPr marL="68580" marR="68580" marT="0" marB="0"/>
                </a:tc>
                <a:tc>
                  <a:txBody>
                    <a:bodyPr/>
                    <a:lstStyle/>
                    <a:p>
                      <a:pPr>
                        <a:lnSpc>
                          <a:spcPct val="115000"/>
                        </a:lnSpc>
                        <a:spcBef>
                          <a:spcPts val="600"/>
                        </a:spcBef>
                        <a:spcAft>
                          <a:spcPts val="0"/>
                        </a:spcAft>
                      </a:pPr>
                      <a:r>
                        <a:rPr lang="en-AU" sz="1100" dirty="0">
                          <a:effectLst/>
                          <a:latin typeface="Verdana" panose="020B0604030504040204" pitchFamily="34" charset="0"/>
                          <a:ea typeface="Verdana" panose="020B0604030504040204" pitchFamily="34" charset="0"/>
                          <a:cs typeface="Verdana" panose="020B0604030504040204" pitchFamily="34" charset="0"/>
                        </a:rPr>
                        <a:t>Financial reporting policies and procedures will be in place to ensure compliance with ATO regulations, ASIC regulations, in addition to organisational needs. Policies and procedures for the storage, distribution and accessibility of financial documents will be implemented to meet with legislative and organisational requirements.</a:t>
                      </a:r>
                    </a:p>
                  </a:txBody>
                  <a:tcPr marL="68580" marR="68580" marT="0" marB="0"/>
                </a:tc>
              </a:tr>
            </a:tbl>
          </a:graphicData>
        </a:graphic>
      </p:graphicFrame>
    </p:spTree>
    <p:extLst>
      <p:ext uri="{BB962C8B-B14F-4D97-AF65-F5344CB8AC3E}">
        <p14:creationId xmlns:p14="http://schemas.microsoft.com/office/powerpoint/2010/main" val="16283577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Implement </a:t>
            </a:r>
            <a:r>
              <a:rPr lang="en-AU" sz="2400" dirty="0"/>
              <a:t>systems, procedures and records associated with performance </a:t>
            </a:r>
          </a:p>
        </p:txBody>
      </p:sp>
      <p:sp>
        <p:nvSpPr>
          <p:cNvPr id="3" name="Content Placeholder 2"/>
          <p:cNvSpPr>
            <a:spLocks noGrp="1"/>
          </p:cNvSpPr>
          <p:nvPr>
            <p:ph idx="1"/>
          </p:nvPr>
        </p:nvSpPr>
        <p:spPr/>
        <p:txBody>
          <a:bodyPr/>
          <a:lstStyle/>
          <a:p>
            <a:r>
              <a:rPr lang="en-AU" dirty="0" smtClean="0"/>
              <a:t>Systems may include software or hardware that is used to monitor performance (i.e. record management systems)</a:t>
            </a:r>
          </a:p>
          <a:p>
            <a:r>
              <a:rPr lang="en-AU" dirty="0" smtClean="0"/>
              <a:t>Procedures outline the steps to achieve acceptable performance and measuring performance</a:t>
            </a:r>
          </a:p>
          <a:p>
            <a:r>
              <a:rPr lang="en-AU" dirty="0" smtClean="0"/>
              <a:t>Records are set up to keep a track of historical </a:t>
            </a:r>
            <a:r>
              <a:rPr lang="en-AU" smtClean="0"/>
              <a:t>performance information</a:t>
            </a:r>
            <a:endParaRPr lang="en-AU"/>
          </a:p>
        </p:txBody>
      </p:sp>
    </p:spTree>
    <p:extLst>
      <p:ext uri="{BB962C8B-B14F-4D97-AF65-F5344CB8AC3E}">
        <p14:creationId xmlns:p14="http://schemas.microsoft.com/office/powerpoint/2010/main" val="27974983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Presentation summary </a:t>
            </a:r>
            <a:endParaRPr lang="en-AU" dirty="0">
              <a:solidFill>
                <a:srgbClr val="0070C0"/>
              </a:solidFill>
            </a:endParaRPr>
          </a:p>
        </p:txBody>
      </p:sp>
      <p:sp>
        <p:nvSpPr>
          <p:cNvPr id="3" name="Content Placeholder 2"/>
          <p:cNvSpPr>
            <a:spLocks noGrp="1"/>
          </p:cNvSpPr>
          <p:nvPr>
            <p:ph idx="1"/>
          </p:nvPr>
        </p:nvSpPr>
        <p:spPr/>
        <p:txBody>
          <a:bodyPr>
            <a:normAutofit fontScale="92500" lnSpcReduction="20000"/>
          </a:bodyPr>
          <a:lstStyle/>
          <a:p>
            <a:pPr marL="0" indent="0">
              <a:buNone/>
            </a:pPr>
            <a:r>
              <a:rPr lang="en-AU" dirty="0" smtClean="0"/>
              <a:t>Now that you have completed this presentation you should be able to:</a:t>
            </a:r>
          </a:p>
          <a:p>
            <a:r>
              <a:rPr lang="en-AU" dirty="0"/>
              <a:t>Monitor performance systems and processes to assess progress in achieving profit/productivity plans and targets</a:t>
            </a:r>
          </a:p>
          <a:p>
            <a:r>
              <a:rPr lang="en-AU" dirty="0"/>
              <a:t>Analyse and use budget and actual financial information to monitor profit/productivity performance</a:t>
            </a:r>
          </a:p>
          <a:p>
            <a:r>
              <a:rPr lang="en-AU" dirty="0"/>
              <a:t>Identify unsatisfactory performance and take prompt action to rectify the situation according to organisational policies</a:t>
            </a:r>
          </a:p>
          <a:p>
            <a:r>
              <a:rPr lang="en-AU" dirty="0"/>
              <a:t>Provide mentoring, coaching and supervision to support individuals and teams to use resources effectively, economically and safely</a:t>
            </a:r>
          </a:p>
          <a:p>
            <a:r>
              <a:rPr lang="en-AU" dirty="0"/>
              <a:t>Present recommendations for variation to operational plans to the designated persons/groups and gain approval</a:t>
            </a:r>
          </a:p>
          <a:p>
            <a:r>
              <a:rPr lang="en-AU" dirty="0"/>
              <a:t>Implement systems, procedures and records associated with performance in accordance with organisation’s requirements</a:t>
            </a:r>
          </a:p>
          <a:p>
            <a:endParaRPr lang="en-AU" dirty="0"/>
          </a:p>
        </p:txBody>
      </p:sp>
    </p:spTree>
    <p:extLst>
      <p:ext uri="{BB962C8B-B14F-4D97-AF65-F5344CB8AC3E}">
        <p14:creationId xmlns:p14="http://schemas.microsoft.com/office/powerpoint/2010/main" val="3886241853"/>
      </p:ext>
    </p:extLst>
  </p:cSld>
  <p:clrMapOvr>
    <a:masterClrMapping/>
  </p:clrMapOvr>
</p:sld>
</file>

<file path=ppt/theme/theme1.xml><?xml version="1.0" encoding="utf-8"?>
<a:theme xmlns:a="http://schemas.openxmlformats.org/drawingml/2006/main" name="1_theme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432</TotalTime>
  <Words>2261</Words>
  <Application>Microsoft Office PowerPoint</Application>
  <PresentationFormat>On-screen Show (4:3)</PresentationFormat>
  <Paragraphs>196</Paragraphs>
  <Slides>25</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ＭＳ Ｐゴシック</vt:lpstr>
      <vt:lpstr>Arial</vt:lpstr>
      <vt:lpstr>Calibri</vt:lpstr>
      <vt:lpstr>MS Mincho</vt:lpstr>
      <vt:lpstr>Times New Roman</vt:lpstr>
      <vt:lpstr>Verdana</vt:lpstr>
      <vt:lpstr>1_theme 1</vt:lpstr>
      <vt:lpstr>BSBMGT402 Implement operational plans Presentation 3</vt:lpstr>
      <vt:lpstr>Presentation objectives</vt:lpstr>
      <vt:lpstr>Monitor performance systems and processes</vt:lpstr>
      <vt:lpstr>Monitor performance systems and processes</vt:lpstr>
      <vt:lpstr>Monitor performance systems and processes</vt:lpstr>
      <vt:lpstr>Monitor performance systems and processes</vt:lpstr>
      <vt:lpstr>Monitor performance systems and processes</vt:lpstr>
      <vt:lpstr>monitor profit/productivity performance</vt:lpstr>
      <vt:lpstr>monitor profit/productivity performance</vt:lpstr>
      <vt:lpstr>monitor profit/productivity performance</vt:lpstr>
      <vt:lpstr>Identify unsatisfactory performance and take prompt action to rectify the situation</vt:lpstr>
      <vt:lpstr>Identify unsatisfactory performance and take prompt action to rectify the situation</vt:lpstr>
      <vt:lpstr>Identify unsatisfactory performance and take prompt action to rectify the situation</vt:lpstr>
      <vt:lpstr>Identify unsatisfactory performance and take prompt action to rectify the situation</vt:lpstr>
      <vt:lpstr>Provide mentoring, coaching and supervision</vt:lpstr>
      <vt:lpstr>Provide mentoring, coaching and supervision</vt:lpstr>
      <vt:lpstr>Provide mentoring, coaching and supervision</vt:lpstr>
      <vt:lpstr>Present recommendations for variation to operational plans</vt:lpstr>
      <vt:lpstr>Present recommendations for variation to operational plans</vt:lpstr>
      <vt:lpstr>Present recommendations for variation to operational plans</vt:lpstr>
      <vt:lpstr>Present recommendations for variation to operational plans</vt:lpstr>
      <vt:lpstr>Implement systems, procedures and records associated with performance </vt:lpstr>
      <vt:lpstr>Implement systems, procedures and records associated with performance </vt:lpstr>
      <vt:lpstr>Implement systems, procedures and records associated with performance </vt:lpstr>
      <vt:lpstr>Presentation summary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BSBRSK501B Manage Risk Lesson 1</dc:title>
  <dc:creator>Tegan Tucker</dc:creator>
  <cp:lastModifiedBy>Jonathan Curro</cp:lastModifiedBy>
  <cp:revision>40</cp:revision>
  <dcterms:created xsi:type="dcterms:W3CDTF">2014-07-03T00:50:58Z</dcterms:created>
  <dcterms:modified xsi:type="dcterms:W3CDTF">2018-06-12T10:22:22Z</dcterms:modified>
</cp:coreProperties>
</file>