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8"/>
  </p:notesMasterIdLst>
  <p:sldIdLst>
    <p:sldId id="257" r:id="rId2"/>
    <p:sldId id="309" r:id="rId3"/>
    <p:sldId id="437" r:id="rId4"/>
    <p:sldId id="610" r:id="rId5"/>
    <p:sldId id="611" r:id="rId6"/>
    <p:sldId id="612" r:id="rId7"/>
    <p:sldId id="613" r:id="rId8"/>
    <p:sldId id="614" r:id="rId9"/>
    <p:sldId id="392" r:id="rId10"/>
    <p:sldId id="504" r:id="rId11"/>
    <p:sldId id="503" r:id="rId12"/>
    <p:sldId id="615" r:id="rId13"/>
    <p:sldId id="616" r:id="rId14"/>
    <p:sldId id="439" r:id="rId15"/>
    <p:sldId id="396" r:id="rId16"/>
    <p:sldId id="440" r:id="rId17"/>
    <p:sldId id="617" r:id="rId18"/>
    <p:sldId id="618" r:id="rId19"/>
    <p:sldId id="399" r:id="rId20"/>
    <p:sldId id="401" r:id="rId21"/>
    <p:sldId id="441" r:id="rId22"/>
    <p:sldId id="619" r:id="rId23"/>
    <p:sldId id="620" r:id="rId24"/>
    <p:sldId id="387" r:id="rId25"/>
    <p:sldId id="586" r:id="rId26"/>
    <p:sldId id="587" r:id="rId27"/>
    <p:sldId id="622" r:id="rId28"/>
    <p:sldId id="621" r:id="rId29"/>
    <p:sldId id="623" r:id="rId30"/>
    <p:sldId id="624" r:id="rId31"/>
    <p:sldId id="588" r:id="rId32"/>
    <p:sldId id="589" r:id="rId33"/>
    <p:sldId id="590" r:id="rId34"/>
    <p:sldId id="625" r:id="rId35"/>
    <p:sldId id="627" r:id="rId36"/>
    <p:sldId id="591" r:id="rId37"/>
    <p:sldId id="592" r:id="rId38"/>
    <p:sldId id="593" r:id="rId39"/>
    <p:sldId id="628" r:id="rId40"/>
    <p:sldId id="629" r:id="rId41"/>
    <p:sldId id="594" r:id="rId42"/>
    <p:sldId id="595" r:id="rId43"/>
    <p:sldId id="596" r:id="rId44"/>
    <p:sldId id="630" r:id="rId45"/>
    <p:sldId id="631" r:id="rId46"/>
    <p:sldId id="597" r:id="rId47"/>
    <p:sldId id="562" r:id="rId48"/>
    <p:sldId id="563" r:id="rId49"/>
    <p:sldId id="632" r:id="rId50"/>
    <p:sldId id="633" r:id="rId51"/>
    <p:sldId id="634" r:id="rId52"/>
    <p:sldId id="635" r:id="rId53"/>
    <p:sldId id="636" r:id="rId54"/>
    <p:sldId id="564" r:id="rId55"/>
    <p:sldId id="565" r:id="rId56"/>
    <p:sldId id="566" r:id="rId57"/>
    <p:sldId id="637" r:id="rId58"/>
    <p:sldId id="638" r:id="rId59"/>
    <p:sldId id="639" r:id="rId60"/>
    <p:sldId id="567" r:id="rId61"/>
    <p:sldId id="568" r:id="rId62"/>
    <p:sldId id="569" r:id="rId63"/>
    <p:sldId id="640" r:id="rId64"/>
    <p:sldId id="641" r:id="rId65"/>
    <p:sldId id="642" r:id="rId66"/>
    <p:sldId id="643" r:id="rId67"/>
    <p:sldId id="644" r:id="rId68"/>
    <p:sldId id="570" r:id="rId69"/>
    <p:sldId id="571" r:id="rId70"/>
    <p:sldId id="645" r:id="rId71"/>
    <p:sldId id="646" r:id="rId72"/>
    <p:sldId id="573" r:id="rId73"/>
    <p:sldId id="574" r:id="rId74"/>
    <p:sldId id="575" r:id="rId75"/>
    <p:sldId id="647" r:id="rId76"/>
    <p:sldId id="648" r:id="rId77"/>
    <p:sldId id="649" r:id="rId78"/>
    <p:sldId id="650" r:id="rId79"/>
    <p:sldId id="651" r:id="rId80"/>
    <p:sldId id="576" r:id="rId81"/>
    <p:sldId id="538" r:id="rId82"/>
    <p:sldId id="539" r:id="rId83"/>
    <p:sldId id="652" r:id="rId84"/>
    <p:sldId id="653" r:id="rId85"/>
    <p:sldId id="540" r:id="rId86"/>
    <p:sldId id="541" r:id="rId87"/>
    <p:sldId id="542" r:id="rId88"/>
    <p:sldId id="654" r:id="rId89"/>
    <p:sldId id="655" r:id="rId90"/>
    <p:sldId id="543" r:id="rId91"/>
    <p:sldId id="544" r:id="rId92"/>
    <p:sldId id="545" r:id="rId93"/>
    <p:sldId id="656" r:id="rId94"/>
    <p:sldId id="657" r:id="rId95"/>
    <p:sldId id="546" r:id="rId96"/>
    <p:sldId id="547" r:id="rId97"/>
    <p:sldId id="548" r:id="rId98"/>
    <p:sldId id="658" r:id="rId99"/>
    <p:sldId id="549" r:id="rId100"/>
    <p:sldId id="550" r:id="rId101"/>
    <p:sldId id="551" r:id="rId102"/>
    <p:sldId id="659" r:id="rId103"/>
    <p:sldId id="660" r:id="rId104"/>
    <p:sldId id="552" r:id="rId105"/>
    <p:sldId id="514" r:id="rId106"/>
    <p:sldId id="515" r:id="rId107"/>
    <p:sldId id="661" r:id="rId108"/>
    <p:sldId id="662" r:id="rId109"/>
    <p:sldId id="663" r:id="rId110"/>
    <p:sldId id="664" r:id="rId111"/>
    <p:sldId id="665" r:id="rId112"/>
    <p:sldId id="516" r:id="rId113"/>
    <p:sldId id="517" r:id="rId114"/>
    <p:sldId id="518" r:id="rId115"/>
    <p:sldId id="666" r:id="rId116"/>
    <p:sldId id="667" r:id="rId117"/>
    <p:sldId id="668" r:id="rId118"/>
    <p:sldId id="519" r:id="rId119"/>
    <p:sldId id="523" r:id="rId120"/>
    <p:sldId id="524" r:id="rId121"/>
    <p:sldId id="669" r:id="rId122"/>
    <p:sldId id="670" r:id="rId123"/>
    <p:sldId id="671" r:id="rId124"/>
    <p:sldId id="525" r:id="rId125"/>
    <p:sldId id="526" r:id="rId126"/>
    <p:sldId id="527" r:id="rId127"/>
    <p:sldId id="672" r:id="rId128"/>
    <p:sldId id="673" r:id="rId129"/>
    <p:sldId id="674" r:id="rId130"/>
    <p:sldId id="528" r:id="rId131"/>
    <p:sldId id="529" r:id="rId132"/>
    <p:sldId id="530" r:id="rId133"/>
    <p:sldId id="675" r:id="rId134"/>
    <p:sldId id="531" r:id="rId135"/>
    <p:sldId id="532" r:id="rId136"/>
    <p:sldId id="533" r:id="rId137"/>
    <p:sldId id="676" r:id="rId138"/>
    <p:sldId id="534" r:id="rId139"/>
    <p:sldId id="535" r:id="rId140"/>
    <p:sldId id="536" r:id="rId141"/>
    <p:sldId id="677" r:id="rId142"/>
    <p:sldId id="537" r:id="rId143"/>
    <p:sldId id="679" r:id="rId144"/>
    <p:sldId id="685" r:id="rId145"/>
    <p:sldId id="686" r:id="rId146"/>
    <p:sldId id="687" r:id="rId147"/>
    <p:sldId id="688" r:id="rId148"/>
    <p:sldId id="689" r:id="rId149"/>
    <p:sldId id="682" r:id="rId150"/>
    <p:sldId id="681" r:id="rId151"/>
    <p:sldId id="690" r:id="rId152"/>
    <p:sldId id="691" r:id="rId153"/>
    <p:sldId id="692" r:id="rId154"/>
    <p:sldId id="684" r:id="rId155"/>
    <p:sldId id="435" r:id="rId156"/>
    <p:sldId id="418" r:id="rId15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779" autoAdjust="0"/>
    <p:restoredTop sz="91525" autoAdjust="0"/>
  </p:normalViewPr>
  <p:slideViewPr>
    <p:cSldViewPr>
      <p:cViewPr>
        <p:scale>
          <a:sx n="60" d="100"/>
          <a:sy n="60" d="100"/>
        </p:scale>
        <p:origin x="-1890" y="-24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presProps" Target="presProps.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viewProps" Target="viewProps.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tableStyles" Target="tableStyle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5/02/2018</a:t>
            </a:fld>
            <a:endParaRPr lang="en-AU"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dirty="0"/>
          </a:p>
        </p:txBody>
      </p:sp>
    </p:spTree>
    <p:extLst>
      <p:ext uri="{BB962C8B-B14F-4D97-AF65-F5344CB8AC3E}">
        <p14:creationId xmlns:p14="http://schemas.microsoft.com/office/powerpoint/2010/main" val="33929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a:t>
            </a:fld>
            <a:endParaRPr lang="en-AU"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9</a:t>
            </a:fld>
            <a:endParaRPr lang="en-CA"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10</a:t>
            </a:fld>
            <a:endParaRPr lang="en-AU"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14</a:t>
            </a:fld>
            <a:endParaRPr lang="en-CA"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15</a:t>
            </a:fld>
            <a:endParaRPr lang="en-AU"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19</a:t>
            </a:fld>
            <a:endParaRPr lang="en-CA"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20</a:t>
            </a:fld>
            <a:endParaRPr lang="en-AU"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24</a:t>
            </a:fld>
            <a:endParaRPr lang="en-CA"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25</a:t>
            </a:fld>
            <a:endParaRPr lang="en-AU"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31</a:t>
            </a:fld>
            <a:endParaRPr lang="en-CA"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32</a:t>
            </a:fld>
            <a:endParaRPr lang="en-AU"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36</a:t>
            </a:fld>
            <a:endParaRPr lang="en-CA"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37</a:t>
            </a:fld>
            <a:endParaRPr lang="en-AU"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41</a:t>
            </a:fld>
            <a:endParaRPr lang="en-CA"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42</a:t>
            </a:fld>
            <a:endParaRPr lang="en-AU"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46</a:t>
            </a:fld>
            <a:endParaRPr lang="en-CA"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47</a:t>
            </a:fld>
            <a:endParaRPr lang="en-AU"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54</a:t>
            </a:fld>
            <a:endParaRPr lang="en-CA"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55</a:t>
            </a:fld>
            <a:endParaRPr lang="en-AU"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60</a:t>
            </a:fld>
            <a:endParaRPr lang="en-CA"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61</a:t>
            </a:fld>
            <a:endParaRPr lang="en-AU"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68</a:t>
            </a:fld>
            <a:endParaRPr lang="en-CA"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69</a:t>
            </a:fld>
            <a:endParaRPr lang="en-AU"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72</a:t>
            </a:fld>
            <a:endParaRPr lang="en-CA"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73</a:t>
            </a:fld>
            <a:endParaRPr lang="en-AU"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80</a:t>
            </a:fld>
            <a:endParaRPr lang="en-CA"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81</a:t>
            </a:fld>
            <a:endParaRPr lang="en-AU"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85</a:t>
            </a:fld>
            <a:endParaRPr lang="en-CA"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86</a:t>
            </a:fld>
            <a:endParaRPr lang="en-AU"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90</a:t>
            </a:fld>
            <a:endParaRPr lang="en-CA"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91</a:t>
            </a:fld>
            <a:endParaRPr lang="en-AU"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95</a:t>
            </a:fld>
            <a:endParaRPr lang="en-CA"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96</a:t>
            </a:fld>
            <a:endParaRPr lang="en-AU"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99</a:t>
            </a:fld>
            <a:endParaRPr lang="en-CA"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100</a:t>
            </a:fld>
            <a:endParaRPr lang="en-AU"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104</a:t>
            </a:fld>
            <a:endParaRPr lang="en-CA"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105</a:t>
            </a:fld>
            <a:endParaRPr lang="en-AU"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112</a:t>
            </a:fld>
            <a:endParaRPr lang="en-CA"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113</a:t>
            </a:fld>
            <a:endParaRPr lang="en-AU"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118</a:t>
            </a:fld>
            <a:endParaRPr lang="en-CA"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119</a:t>
            </a:fld>
            <a:endParaRPr lang="en-AU"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124</a:t>
            </a:fld>
            <a:endParaRPr lang="en-CA"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125</a:t>
            </a:fld>
            <a:endParaRPr lang="en-AU"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130</a:t>
            </a:fld>
            <a:endParaRPr lang="en-CA"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131</a:t>
            </a:fld>
            <a:endParaRPr lang="en-AU"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134</a:t>
            </a:fld>
            <a:endParaRPr lang="en-CA"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135</a:t>
            </a:fld>
            <a:endParaRPr lang="en-AU"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138</a:t>
            </a:fld>
            <a:endParaRPr lang="en-CA"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139</a:t>
            </a:fld>
            <a:endParaRPr lang="en-AU"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142</a:t>
            </a:fld>
            <a:endParaRPr lang="en-CA"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143</a:t>
            </a:fld>
            <a:endParaRPr lang="en-AU"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149</a:t>
            </a:fld>
            <a:endParaRPr lang="en-CA"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150</a:t>
            </a:fld>
            <a:endParaRPr lang="en-AU"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154</a:t>
            </a:fld>
            <a:endParaRPr lang="en-CA"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156</a:t>
            </a:fld>
            <a:endParaRPr lang="en-CA"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5/02/2018</a:t>
            </a:fld>
            <a:endParaRPr lang="en-AU"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dirty="0"/>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56.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AU" sz="4400" b="1" dirty="0" smtClean="0">
                <a:solidFill>
                  <a:srgbClr val="FF0000"/>
                </a:solidFill>
              </a:rPr>
              <a:t>CHCECE005 </a:t>
            </a:r>
            <a:endParaRPr lang="en-GB" sz="4400" dirty="0">
              <a:solidFill>
                <a:srgbClr val="FF0000"/>
              </a:solidFill>
            </a:endParaRPr>
          </a:p>
          <a:p>
            <a:pPr algn="r"/>
            <a:r>
              <a:rPr lang="en-AU" sz="4400" b="1" dirty="0" smtClean="0">
                <a:solidFill>
                  <a:srgbClr val="FF0000"/>
                </a:solidFill>
              </a:rPr>
              <a:t>Provide care for babies and toddlers</a:t>
            </a:r>
            <a:endParaRPr lang="en-GB" sz="4400" dirty="0">
              <a:solidFill>
                <a:srgbClr val="FF0000"/>
              </a:solidFill>
            </a:endParaRPr>
          </a:p>
        </p:txBody>
      </p:sp>
      <p:pic>
        <p:nvPicPr>
          <p:cNvPr id="3" name="Picture 2" descr="ID# 16294 - Swaddled Baby Girl - Presentation Clipart"/>
          <p:cNvPicPr/>
          <p:nvPr/>
        </p:nvPicPr>
        <p:blipFill>
          <a:blip r:embed="rId3">
            <a:extLst>
              <a:ext uri="{28A0092B-C50C-407E-A947-70E740481C1C}">
                <a14:useLocalDpi xmlns:a14="http://schemas.microsoft.com/office/drawing/2010/main" val="0"/>
              </a:ext>
            </a:extLst>
          </a:blip>
          <a:srcRect/>
          <a:stretch>
            <a:fillRect/>
          </a:stretch>
        </p:blipFill>
        <p:spPr bwMode="auto">
          <a:xfrm>
            <a:off x="1403648" y="3284984"/>
            <a:ext cx="2857500" cy="28575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smtClean="0"/>
              <a:t>Promote safe sleep</a:t>
            </a:r>
            <a:endParaRPr lang="en-GB" dirty="0"/>
          </a:p>
        </p:txBody>
      </p:sp>
      <p:sp>
        <p:nvSpPr>
          <p:cNvPr id="6" name="TextBox 5"/>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1.1 </a:t>
            </a:r>
            <a:r>
              <a:rPr lang="en-GB" sz="2800" dirty="0"/>
              <a:t>Reach agreement with families on how sleep and </a:t>
            </a:r>
            <a:r>
              <a:rPr lang="en-GB" sz="2800" dirty="0" smtClean="0"/>
              <a:t>rest </a:t>
            </a:r>
            <a:r>
              <a:rPr lang="en-GB" sz="2800" dirty="0"/>
              <a:t>will occur</a:t>
            </a:r>
            <a:r>
              <a:rPr lang="en-AU" sz="2800" b="1" dirty="0" smtClean="0">
                <a:latin typeface="+mj-lt"/>
              </a:rPr>
              <a:t>  </a:t>
            </a:r>
            <a:endParaRPr lang="en-AU" sz="2800" dirty="0">
              <a:latin typeface="+mj-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1143000"/>
          </a:xfrm>
        </p:spPr>
        <p:txBody>
          <a:bodyPr>
            <a:normAutofit fontScale="90000"/>
          </a:bodyPr>
          <a:lstStyle/>
          <a:p>
            <a:r>
              <a:rPr lang="en-GB" sz="4900" dirty="0"/>
              <a:t>Reaching agreements with families</a:t>
            </a:r>
            <a:r>
              <a:rPr lang="en-GB" dirty="0"/>
              <a:t/>
            </a:r>
            <a:br>
              <a:rPr lang="en-GB" dirty="0"/>
            </a:br>
            <a:endParaRPr lang="en-GB" dirty="0"/>
          </a:p>
        </p:txBody>
      </p:sp>
      <p:sp>
        <p:nvSpPr>
          <p:cNvPr id="3" name="Content Placeholder 2"/>
          <p:cNvSpPr>
            <a:spLocks noGrp="1"/>
          </p:cNvSpPr>
          <p:nvPr>
            <p:ph idx="1"/>
          </p:nvPr>
        </p:nvSpPr>
        <p:spPr>
          <a:xfrm>
            <a:off x="457200" y="1772816"/>
            <a:ext cx="8229600" cy="4353347"/>
          </a:xfrm>
        </p:spPr>
        <p:txBody>
          <a:bodyPr/>
          <a:lstStyle/>
          <a:p>
            <a:pPr marL="0" indent="0">
              <a:buNone/>
            </a:pPr>
            <a:r>
              <a:rPr lang="en-GB" dirty="0"/>
              <a:t>Developing and maintaining a good relationship with the family of a child will enable you to share information and make decisions based on a mutual agreement and with the child’s best interests at the centre. </a:t>
            </a:r>
          </a:p>
          <a:p>
            <a:pPr marL="0" indent="0">
              <a:buNone/>
            </a:pPr>
            <a:r>
              <a:rPr lang="en-GB" dirty="0"/>
              <a:t>Deciding on when and where children will sleep is an example of a decision that should be made alongside the family of the child. Sleep should be based on the habits which the child is accustomed to at home.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404664"/>
            <a:ext cx="8229600" cy="1143000"/>
          </a:xfrm>
        </p:spPr>
        <p:txBody>
          <a:bodyPr>
            <a:noAutofit/>
          </a:bodyPr>
          <a:lstStyle/>
          <a:p>
            <a:r>
              <a:rPr lang="en-GB" dirty="0"/>
              <a:t>Reaching agreements with families</a:t>
            </a:r>
          </a:p>
        </p:txBody>
      </p:sp>
      <p:sp>
        <p:nvSpPr>
          <p:cNvPr id="3" name="Content Placeholder 2"/>
          <p:cNvSpPr>
            <a:spLocks noGrp="1"/>
          </p:cNvSpPr>
          <p:nvPr>
            <p:ph idx="1"/>
          </p:nvPr>
        </p:nvSpPr>
        <p:spPr>
          <a:xfrm>
            <a:off x="467544" y="1844824"/>
            <a:ext cx="8229600" cy="4741987"/>
          </a:xfrm>
        </p:spPr>
        <p:txBody>
          <a:bodyPr/>
          <a:lstStyle/>
          <a:p>
            <a:pPr marL="0" indent="0">
              <a:buNone/>
            </a:pPr>
            <a:r>
              <a:rPr lang="en-GB" dirty="0"/>
              <a:t>Whilst it may seem like a relatively consistent activity, people all over the world have completely different habits when it comes to sleeping. </a:t>
            </a:r>
            <a:endParaRPr lang="en-GB" dirty="0" smtClean="0"/>
          </a:p>
          <a:p>
            <a:pPr marL="0" indent="0">
              <a:buNone/>
            </a:pPr>
            <a:r>
              <a:rPr lang="en-GB" dirty="0" smtClean="0"/>
              <a:t>You </a:t>
            </a:r>
            <a:r>
              <a:rPr lang="en-GB" dirty="0"/>
              <a:t>should respect the individual practices of children and their families and try to focus your work around the preferred customs.</a:t>
            </a:r>
          </a:p>
          <a:p>
            <a:endParaRPr lang="en-GB" dirty="0"/>
          </a:p>
        </p:txBody>
      </p:sp>
      <p:pic>
        <p:nvPicPr>
          <p:cNvPr id="4" name="Picture 3" descr="ID# 19290 - Protect Our Little Ones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364088" y="4440302"/>
            <a:ext cx="2569468" cy="2417698"/>
          </a:xfrm>
          <a:prstGeom prst="rect">
            <a:avLst/>
          </a:prstGeom>
          <a:noFill/>
          <a:ln>
            <a:noFill/>
          </a:ln>
        </p:spPr>
      </p:pic>
    </p:spTree>
    <p:extLst>
      <p:ext uri="{BB962C8B-B14F-4D97-AF65-F5344CB8AC3E}">
        <p14:creationId xmlns:p14="http://schemas.microsoft.com/office/powerpoint/2010/main" val="29324870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Sleep and </a:t>
            </a:r>
            <a:r>
              <a:rPr lang="en-GB" dirty="0" smtClean="0"/>
              <a:t>rest</a:t>
            </a:r>
            <a:endParaRPr lang="en-GB" dirty="0"/>
          </a:p>
        </p:txBody>
      </p:sp>
      <p:sp>
        <p:nvSpPr>
          <p:cNvPr id="3" name="Content Placeholder 2"/>
          <p:cNvSpPr>
            <a:spLocks noGrp="1"/>
          </p:cNvSpPr>
          <p:nvPr>
            <p:ph idx="1"/>
          </p:nvPr>
        </p:nvSpPr>
        <p:spPr/>
        <p:txBody>
          <a:bodyPr/>
          <a:lstStyle/>
          <a:p>
            <a:pPr marL="0" indent="0">
              <a:buNone/>
            </a:pPr>
            <a:r>
              <a:rPr lang="en-GB" dirty="0"/>
              <a:t>I</a:t>
            </a:r>
            <a:r>
              <a:rPr lang="en-GB" dirty="0" smtClean="0"/>
              <a:t>t </a:t>
            </a:r>
            <a:r>
              <a:rPr lang="en-GB" dirty="0"/>
              <a:t>may not be possible to maintain the exact same environment within the workspace as the child is given at home. </a:t>
            </a:r>
            <a:endParaRPr lang="en-GB" dirty="0" smtClean="0"/>
          </a:p>
          <a:p>
            <a:pPr marL="0" indent="0">
              <a:buNone/>
            </a:pPr>
            <a:r>
              <a:rPr lang="en-GB" dirty="0"/>
              <a:t>When making arrangements for sleep, it might a good idea to try to focus on the key factors for sleep, rather than being held up on smaller issues which can be overcome by the child over time.</a:t>
            </a:r>
          </a:p>
        </p:txBody>
      </p:sp>
      <p:pic>
        <p:nvPicPr>
          <p:cNvPr id="4" name="Picture 3" descr="ID# 5121 - Stick Figure Sleeping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6444208" y="4271885"/>
            <a:ext cx="2699792" cy="2564904"/>
          </a:xfrm>
          <a:prstGeom prst="rect">
            <a:avLst/>
          </a:prstGeom>
          <a:noFill/>
          <a:ln>
            <a:noFill/>
          </a:ln>
        </p:spPr>
      </p:pic>
    </p:spTree>
    <p:extLst>
      <p:ext uri="{BB962C8B-B14F-4D97-AF65-F5344CB8AC3E}">
        <p14:creationId xmlns:p14="http://schemas.microsoft.com/office/powerpoint/2010/main" val="13019785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Sleep and rest</a:t>
            </a:r>
          </a:p>
        </p:txBody>
      </p:sp>
      <p:sp>
        <p:nvSpPr>
          <p:cNvPr id="3" name="Content Placeholder 2"/>
          <p:cNvSpPr>
            <a:spLocks noGrp="1"/>
          </p:cNvSpPr>
          <p:nvPr>
            <p:ph idx="1"/>
          </p:nvPr>
        </p:nvSpPr>
        <p:spPr/>
        <p:txBody>
          <a:bodyPr/>
          <a:lstStyle/>
          <a:p>
            <a:pPr marL="0" indent="0">
              <a:buNone/>
            </a:pPr>
            <a:r>
              <a:rPr lang="en-GB" b="1" dirty="0"/>
              <a:t>The key things to consider are likely to include:</a:t>
            </a:r>
          </a:p>
          <a:p>
            <a:pPr lvl="0"/>
            <a:r>
              <a:rPr lang="en-GB" dirty="0"/>
              <a:t>Where to sleep</a:t>
            </a:r>
          </a:p>
          <a:p>
            <a:pPr lvl="0"/>
            <a:r>
              <a:rPr lang="en-GB" dirty="0"/>
              <a:t>When to sleep </a:t>
            </a:r>
          </a:p>
          <a:p>
            <a:pPr lvl="0"/>
            <a:r>
              <a:rPr lang="en-GB" dirty="0"/>
              <a:t>How long to sleep for</a:t>
            </a:r>
          </a:p>
          <a:p>
            <a:r>
              <a:rPr lang="en-GB" dirty="0"/>
              <a:t>General sleeping conditions – consider any environmental factor that may affect or prevent sleep, for example, noise or </a:t>
            </a:r>
            <a:r>
              <a:rPr lang="en-GB" dirty="0" smtClean="0"/>
              <a:t>temperature.</a:t>
            </a:r>
            <a:endParaRPr lang="en-GB" dirty="0"/>
          </a:p>
        </p:txBody>
      </p:sp>
    </p:spTree>
    <p:extLst>
      <p:ext uri="{BB962C8B-B14F-4D97-AF65-F5344CB8AC3E}">
        <p14:creationId xmlns:p14="http://schemas.microsoft.com/office/powerpoint/2010/main" val="29633969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1143000"/>
          </a:xfrm>
        </p:spPr>
        <p:txBody>
          <a:bodyPr>
            <a:noAutofit/>
          </a:bodyPr>
          <a:lstStyle/>
          <a:p>
            <a:r>
              <a:rPr lang="en-GB" dirty="0"/>
              <a:t>Sudden Infant Death Syndrome (SIDS</a:t>
            </a:r>
            <a:r>
              <a:rPr lang="en-GB" dirty="0" smtClean="0"/>
              <a:t>)</a:t>
            </a:r>
            <a:endParaRPr lang="en-GB" dirty="0"/>
          </a:p>
        </p:txBody>
      </p:sp>
      <p:sp>
        <p:nvSpPr>
          <p:cNvPr id="3" name="Content Placeholder 2"/>
          <p:cNvSpPr>
            <a:spLocks noGrp="1"/>
          </p:cNvSpPr>
          <p:nvPr>
            <p:ph idx="1"/>
          </p:nvPr>
        </p:nvSpPr>
        <p:spPr>
          <a:xfrm>
            <a:off x="467544" y="1988840"/>
            <a:ext cx="8229600" cy="4525963"/>
          </a:xfrm>
        </p:spPr>
        <p:txBody>
          <a:bodyPr>
            <a:normAutofit/>
          </a:bodyPr>
          <a:lstStyle/>
          <a:p>
            <a:pPr marL="0" indent="0">
              <a:buNone/>
            </a:pPr>
            <a:r>
              <a:rPr lang="en-GB" dirty="0"/>
              <a:t>Sudden Infant Death Syndrome refers to the sudden and </a:t>
            </a:r>
            <a:r>
              <a:rPr lang="en-GB" dirty="0" smtClean="0"/>
              <a:t>unexpected </a:t>
            </a:r>
            <a:r>
              <a:rPr lang="en-GB" dirty="0"/>
              <a:t>death of a baby</a:t>
            </a:r>
            <a:r>
              <a:rPr lang="en-GB" dirty="0" smtClean="0"/>
              <a:t>.</a:t>
            </a:r>
          </a:p>
          <a:p>
            <a:pPr marL="0" indent="0">
              <a:buNone/>
            </a:pPr>
            <a:r>
              <a:rPr lang="en-GB" dirty="0"/>
              <a:t>SIDS most commonly occurs during the first three months of a baby’s life, during the time when the child is asleep. </a:t>
            </a:r>
            <a:endParaRPr lang="en-GB" dirty="0" smtClean="0"/>
          </a:p>
          <a:p>
            <a:pPr marL="0" indent="0">
              <a:buNone/>
            </a:pPr>
            <a:endParaRPr lang="en-GB" dirty="0"/>
          </a:p>
        </p:txBody>
      </p:sp>
    </p:spTree>
    <p:extLst>
      <p:ext uri="{BB962C8B-B14F-4D97-AF65-F5344CB8AC3E}">
        <p14:creationId xmlns:p14="http://schemas.microsoft.com/office/powerpoint/2010/main" val="8863765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60648"/>
            <a:ext cx="8229600" cy="1143000"/>
          </a:xfrm>
        </p:spPr>
        <p:txBody>
          <a:bodyPr>
            <a:noAutofit/>
          </a:bodyPr>
          <a:lstStyle/>
          <a:p>
            <a:r>
              <a:rPr lang="en-GB" dirty="0"/>
              <a:t>Sudden Infant Death Syndrome (SIDS)</a:t>
            </a:r>
          </a:p>
        </p:txBody>
      </p:sp>
      <p:sp>
        <p:nvSpPr>
          <p:cNvPr id="3" name="Content Placeholder 2"/>
          <p:cNvSpPr>
            <a:spLocks noGrp="1"/>
          </p:cNvSpPr>
          <p:nvPr>
            <p:ph idx="1"/>
          </p:nvPr>
        </p:nvSpPr>
        <p:spPr>
          <a:xfrm>
            <a:off x="457200" y="1600200"/>
            <a:ext cx="8229600" cy="4997152"/>
          </a:xfrm>
        </p:spPr>
        <p:txBody>
          <a:bodyPr>
            <a:normAutofit lnSpcReduction="10000"/>
          </a:bodyPr>
          <a:lstStyle/>
          <a:p>
            <a:pPr marL="0" indent="0">
              <a:buNone/>
            </a:pPr>
            <a:r>
              <a:rPr lang="en-GB" b="1" dirty="0"/>
              <a:t>There are some things that you can do to help reduce the risk of SIDS or other fatal sleep accidents:</a:t>
            </a:r>
          </a:p>
          <a:p>
            <a:pPr lvl="0"/>
            <a:r>
              <a:rPr lang="en-GB" dirty="0"/>
              <a:t>Place the child on their back to sleep. The safest place for them to sleep is in a cot in a room with someone present for the first 6 to 12 months</a:t>
            </a:r>
          </a:p>
          <a:p>
            <a:pPr lvl="0"/>
            <a:r>
              <a:rPr lang="en-GB" dirty="0"/>
              <a:t>Prevent anyone from  smoking in the same room or within close proximity of the baby</a:t>
            </a:r>
          </a:p>
          <a:p>
            <a:pPr lvl="0"/>
            <a:r>
              <a:rPr lang="en-GB" dirty="0"/>
              <a:t>Never set the baby to sleep on a sofa or an armchair</a:t>
            </a:r>
          </a:p>
          <a:p>
            <a:pPr lvl="0"/>
            <a:r>
              <a:rPr lang="en-GB" dirty="0"/>
              <a:t>Do not let the baby get too hot</a:t>
            </a:r>
          </a:p>
          <a:p>
            <a:pPr lvl="0"/>
            <a:r>
              <a:rPr lang="en-GB" dirty="0"/>
              <a:t>Keep the baby’s head uncovered. Their blanket should be tucked in no higher than their shoulders.</a:t>
            </a:r>
          </a:p>
          <a:p>
            <a:endParaRPr lang="en-GB" dirty="0"/>
          </a:p>
        </p:txBody>
      </p:sp>
    </p:spTree>
    <p:extLst>
      <p:ext uri="{BB962C8B-B14F-4D97-AF65-F5344CB8AC3E}">
        <p14:creationId xmlns:p14="http://schemas.microsoft.com/office/powerpoint/2010/main" val="9472097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Promote safe sleep</a:t>
            </a:r>
            <a:endParaRPr lang="en-GB" dirty="0"/>
          </a:p>
        </p:txBody>
      </p:sp>
      <p:sp>
        <p:nvSpPr>
          <p:cNvPr id="8" name="TextBox 7"/>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1.2 </a:t>
            </a:r>
            <a:r>
              <a:rPr lang="en-GB" sz="2800" dirty="0"/>
              <a:t>Check that cots, bedding and equipment meet approved standards</a:t>
            </a:r>
            <a:r>
              <a:rPr lang="en-AU" sz="2800" b="1" dirty="0" smtClean="0">
                <a:latin typeface="+mj-lt"/>
              </a:rPr>
              <a:t> </a:t>
            </a:r>
            <a:endParaRPr lang="en-AU" sz="2800" dirty="0">
              <a:latin typeface="+mj-l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9950 - Stick Figure Holding Check Mark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724128" y="4077072"/>
            <a:ext cx="2484512" cy="2628528"/>
          </a:xfrm>
          <a:prstGeom prst="rect">
            <a:avLst/>
          </a:prstGeom>
          <a:noFill/>
          <a:ln>
            <a:noFill/>
          </a:ln>
        </p:spPr>
      </p:pic>
      <p:sp>
        <p:nvSpPr>
          <p:cNvPr id="2" name="Title 1"/>
          <p:cNvSpPr>
            <a:spLocks noGrp="1"/>
          </p:cNvSpPr>
          <p:nvPr>
            <p:ph type="title"/>
          </p:nvPr>
        </p:nvSpPr>
        <p:spPr/>
        <p:txBody>
          <a:bodyPr>
            <a:normAutofit/>
          </a:bodyPr>
          <a:lstStyle/>
          <a:p>
            <a:r>
              <a:rPr lang="en-GB" dirty="0"/>
              <a:t>Approved </a:t>
            </a:r>
            <a:r>
              <a:rPr lang="en-GB" dirty="0" smtClean="0"/>
              <a:t>standards</a:t>
            </a:r>
            <a:endParaRPr lang="en-GB" dirty="0"/>
          </a:p>
        </p:txBody>
      </p:sp>
      <p:sp>
        <p:nvSpPr>
          <p:cNvPr id="3" name="Content Placeholder 2"/>
          <p:cNvSpPr>
            <a:spLocks noGrp="1"/>
          </p:cNvSpPr>
          <p:nvPr>
            <p:ph idx="1"/>
          </p:nvPr>
        </p:nvSpPr>
        <p:spPr/>
        <p:txBody>
          <a:bodyPr/>
          <a:lstStyle/>
          <a:p>
            <a:pPr marL="0" indent="0">
              <a:buNone/>
            </a:pPr>
            <a:r>
              <a:rPr lang="en-GB" dirty="0"/>
              <a:t>All sleeping equipment which you utilise within your working vicinity will have to abide by the relevant regulations. In Australia, cots will need to follow the mandatory requirements outlined by the Australian and New Zealand AS/NZS 2127:2003 Cots for household use – safety requirements.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Checking equipment</a:t>
            </a:r>
          </a:p>
        </p:txBody>
      </p:sp>
      <p:sp>
        <p:nvSpPr>
          <p:cNvPr id="3" name="Content Placeholder 2"/>
          <p:cNvSpPr>
            <a:spLocks noGrp="1"/>
          </p:cNvSpPr>
          <p:nvPr>
            <p:ph idx="1"/>
          </p:nvPr>
        </p:nvSpPr>
        <p:spPr/>
        <p:txBody>
          <a:bodyPr/>
          <a:lstStyle/>
          <a:p>
            <a:pPr marL="0" indent="0">
              <a:buNone/>
            </a:pPr>
            <a:r>
              <a:rPr lang="en-GB" dirty="0"/>
              <a:t>Before you utilise any equipment within your workplace, you have a responsibility to ensure that it is safe </a:t>
            </a:r>
            <a:r>
              <a:rPr lang="en-GB" dirty="0" smtClean="0"/>
              <a:t>for </a:t>
            </a:r>
            <a:r>
              <a:rPr lang="en-GB" dirty="0"/>
              <a:t>use and meets the standards </a:t>
            </a:r>
            <a:r>
              <a:rPr lang="en-GB" dirty="0" smtClean="0"/>
              <a:t>mentioned.</a:t>
            </a:r>
          </a:p>
          <a:p>
            <a:pPr marL="0" indent="0">
              <a:buNone/>
            </a:pPr>
            <a:r>
              <a:rPr lang="en-GB" dirty="0"/>
              <a:t>A</a:t>
            </a:r>
            <a:r>
              <a:rPr lang="en-GB" dirty="0" smtClean="0"/>
              <a:t> </a:t>
            </a:r>
            <a:r>
              <a:rPr lang="en-GB" dirty="0"/>
              <a:t>good visual check should be enough to allow you to identify any faults or issues should they be there.</a:t>
            </a:r>
          </a:p>
          <a:p>
            <a:pPr marL="0" indent="0">
              <a:buNone/>
            </a:pPr>
            <a:endParaRPr lang="en-GB" dirty="0"/>
          </a:p>
        </p:txBody>
      </p:sp>
      <p:pic>
        <p:nvPicPr>
          <p:cNvPr id="4" name="Picture 3" descr="ID# 1814 - Stick Figure Searching for Clues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540910" y="3862992"/>
            <a:ext cx="2971800" cy="2971800"/>
          </a:xfrm>
          <a:prstGeom prst="rect">
            <a:avLst/>
          </a:prstGeom>
          <a:noFill/>
          <a:ln>
            <a:noFill/>
          </a:ln>
        </p:spPr>
      </p:pic>
    </p:spTree>
    <p:extLst>
      <p:ext uri="{BB962C8B-B14F-4D97-AF65-F5344CB8AC3E}">
        <p14:creationId xmlns:p14="http://schemas.microsoft.com/office/powerpoint/2010/main" val="437931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Checking equipment</a:t>
            </a:r>
            <a:endParaRPr lang="en-GB" dirty="0"/>
          </a:p>
        </p:txBody>
      </p:sp>
      <p:sp>
        <p:nvSpPr>
          <p:cNvPr id="3" name="Content Placeholder 2"/>
          <p:cNvSpPr>
            <a:spLocks noGrp="1"/>
          </p:cNvSpPr>
          <p:nvPr>
            <p:ph idx="1"/>
          </p:nvPr>
        </p:nvSpPr>
        <p:spPr>
          <a:xfrm>
            <a:off x="457200" y="1600200"/>
            <a:ext cx="8229600" cy="4997152"/>
          </a:xfrm>
        </p:spPr>
        <p:txBody>
          <a:bodyPr>
            <a:normAutofit fontScale="92500" lnSpcReduction="20000"/>
          </a:bodyPr>
          <a:lstStyle/>
          <a:p>
            <a:pPr marL="0" indent="0">
              <a:buNone/>
            </a:pPr>
            <a:r>
              <a:rPr lang="en-GB" sz="3000" b="1" dirty="0"/>
              <a:t>Y</a:t>
            </a:r>
            <a:r>
              <a:rPr lang="en-GB" sz="3000" b="1" dirty="0" smtClean="0"/>
              <a:t>ou </a:t>
            </a:r>
            <a:r>
              <a:rPr lang="en-GB" sz="3000" b="1" dirty="0"/>
              <a:t>may look to identify:</a:t>
            </a:r>
          </a:p>
          <a:p>
            <a:pPr lvl="0"/>
            <a:r>
              <a:rPr lang="en-GB" sz="3000" dirty="0"/>
              <a:t>The bars or panels are spaced between 50 mm and 95 mm apart – bigger gaps can trap a baby’s head, arms or legs</a:t>
            </a:r>
          </a:p>
          <a:p>
            <a:pPr lvl="0"/>
            <a:r>
              <a:rPr lang="en-GB" sz="3000" dirty="0"/>
              <a:t>There are no spaces between 30 mm and 50 mm that could trap the child’s arms or legs</a:t>
            </a:r>
          </a:p>
          <a:p>
            <a:pPr lvl="0"/>
            <a:r>
              <a:rPr lang="en-GB" sz="3000" dirty="0"/>
              <a:t>There are no small holes or openings between 5 mm and 12 mm that could trap the child’s fingers</a:t>
            </a:r>
          </a:p>
          <a:p>
            <a:pPr lvl="0"/>
            <a:r>
              <a:rPr lang="en-GB" sz="3000" dirty="0"/>
              <a:t>There are no loose nuts or bolts </a:t>
            </a:r>
          </a:p>
          <a:p>
            <a:pPr lvl="0"/>
            <a:r>
              <a:rPr lang="en-GB" sz="3000" dirty="0"/>
              <a:t>The side drop is functioning correctly</a:t>
            </a:r>
          </a:p>
          <a:p>
            <a:pPr lvl="0"/>
            <a:r>
              <a:rPr lang="en-GB" sz="3000" dirty="0"/>
              <a:t>The cot is placed in a safe spot and locking brakes are in place.</a:t>
            </a:r>
          </a:p>
          <a:p>
            <a:endParaRPr lang="en-GB" dirty="0"/>
          </a:p>
        </p:txBody>
      </p:sp>
    </p:spTree>
    <p:extLst>
      <p:ext uri="{BB962C8B-B14F-4D97-AF65-F5344CB8AC3E}">
        <p14:creationId xmlns:p14="http://schemas.microsoft.com/office/powerpoint/2010/main" val="33701791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Promote safe sleep</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1.3 </a:t>
            </a:r>
            <a:r>
              <a:rPr lang="en-GB" sz="2800" dirty="0"/>
              <a:t>Implement safe sleep practices and explore and implement quality sleeping environments</a:t>
            </a:r>
            <a:r>
              <a:rPr lang="en-AU" sz="2800" b="1" dirty="0" smtClean="0">
                <a:latin typeface="+mj-lt"/>
              </a:rPr>
              <a:t> </a:t>
            </a:r>
            <a:endParaRPr lang="en-AU" sz="2800" dirty="0">
              <a:latin typeface="+mj-lt"/>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Safe sleep </a:t>
            </a:r>
            <a:r>
              <a:rPr lang="en-GB" dirty="0" smtClean="0"/>
              <a:t>practices</a:t>
            </a:r>
            <a:endParaRPr lang="en-GB" dirty="0"/>
          </a:p>
        </p:txBody>
      </p:sp>
      <p:sp>
        <p:nvSpPr>
          <p:cNvPr id="3" name="Content Placeholder 2"/>
          <p:cNvSpPr>
            <a:spLocks noGrp="1"/>
          </p:cNvSpPr>
          <p:nvPr>
            <p:ph idx="1"/>
          </p:nvPr>
        </p:nvSpPr>
        <p:spPr/>
        <p:txBody>
          <a:bodyPr>
            <a:normAutofit/>
          </a:bodyPr>
          <a:lstStyle/>
          <a:p>
            <a:pPr marL="0" indent="0">
              <a:buNone/>
            </a:pPr>
            <a:r>
              <a:rPr lang="en-GB" dirty="0"/>
              <a:t>To ensure that you are promoting safe sleep practices you will need to consider the relevant safety procedures</a:t>
            </a:r>
            <a:r>
              <a:rPr lang="en-GB" dirty="0" smtClean="0"/>
              <a:t>.</a:t>
            </a:r>
          </a:p>
          <a:p>
            <a:pPr marL="0" indent="0">
              <a:buNone/>
            </a:pPr>
            <a:r>
              <a:rPr lang="en-GB" b="1" dirty="0"/>
              <a:t>For example, some general safety procedures include:</a:t>
            </a:r>
          </a:p>
          <a:p>
            <a:r>
              <a:rPr lang="en-GB" dirty="0"/>
              <a:t>Avoid soft bedding in a cot </a:t>
            </a:r>
          </a:p>
          <a:p>
            <a:r>
              <a:rPr lang="en-GB" dirty="0"/>
              <a:t>Try to judge what layers are needed and adjust case by case </a:t>
            </a:r>
          </a:p>
          <a:p>
            <a:r>
              <a:rPr lang="en-GB" dirty="0"/>
              <a:t>Ensure that there is nothing around the cot/bed which poses a </a:t>
            </a:r>
            <a:r>
              <a:rPr lang="en-GB" dirty="0" smtClean="0"/>
              <a:t>danger.</a:t>
            </a:r>
            <a:endParaRPr lang="en-GB" dirty="0"/>
          </a:p>
          <a:p>
            <a:pPr marL="0" indent="0">
              <a:buNone/>
            </a:pPr>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Quality sleeping environments</a:t>
            </a:r>
          </a:p>
        </p:txBody>
      </p:sp>
      <p:sp>
        <p:nvSpPr>
          <p:cNvPr id="3" name="Content Placeholder 2"/>
          <p:cNvSpPr>
            <a:spLocks noGrp="1"/>
          </p:cNvSpPr>
          <p:nvPr>
            <p:ph idx="1"/>
          </p:nvPr>
        </p:nvSpPr>
        <p:spPr/>
        <p:txBody>
          <a:bodyPr/>
          <a:lstStyle/>
          <a:p>
            <a:pPr marL="0" indent="0">
              <a:buNone/>
            </a:pPr>
            <a:r>
              <a:rPr lang="en-GB" dirty="0"/>
              <a:t>T</a:t>
            </a:r>
            <a:r>
              <a:rPr lang="en-GB" dirty="0" smtClean="0"/>
              <a:t>he </a:t>
            </a:r>
            <a:r>
              <a:rPr lang="en-GB" dirty="0"/>
              <a:t>general environment in which sleep occurs can have a detrimental effect on whether or not a child gets the sleep which it needs. Ideally, it is best practice to try to replicate the home environment of the child so that they are </a:t>
            </a:r>
            <a:r>
              <a:rPr lang="en-GB" dirty="0" smtClean="0"/>
              <a:t>comfortable and familiar with the idea of ‘sleep time’.</a:t>
            </a:r>
            <a:endParaRPr lang="en-GB" dirty="0"/>
          </a:p>
        </p:txBody>
      </p:sp>
      <p:pic>
        <p:nvPicPr>
          <p:cNvPr id="1026" name="Picture 2" descr="ID# 19341 - Figure With Head Against Wall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4000500"/>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76085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Quality sleeping </a:t>
            </a:r>
            <a:r>
              <a:rPr lang="en-GB" dirty="0" smtClean="0"/>
              <a:t>environments</a:t>
            </a:r>
            <a:endParaRPr lang="en-GB" dirty="0"/>
          </a:p>
        </p:txBody>
      </p:sp>
      <p:sp>
        <p:nvSpPr>
          <p:cNvPr id="3" name="Content Placeholder 2"/>
          <p:cNvSpPr>
            <a:spLocks noGrp="1"/>
          </p:cNvSpPr>
          <p:nvPr>
            <p:ph idx="1"/>
          </p:nvPr>
        </p:nvSpPr>
        <p:spPr/>
        <p:txBody>
          <a:bodyPr/>
          <a:lstStyle/>
          <a:p>
            <a:pPr marL="0" indent="0">
              <a:buNone/>
            </a:pPr>
            <a:r>
              <a:rPr lang="en-GB" b="1" dirty="0"/>
              <a:t>The key factors to creating a quality environment include:</a:t>
            </a:r>
          </a:p>
          <a:p>
            <a:r>
              <a:rPr lang="en-GB" dirty="0" smtClean="0"/>
              <a:t>Lighting</a:t>
            </a:r>
            <a:endParaRPr lang="en-GB" dirty="0"/>
          </a:p>
          <a:p>
            <a:r>
              <a:rPr lang="en-GB" dirty="0"/>
              <a:t>Temperature </a:t>
            </a:r>
            <a:endParaRPr lang="en-GB" dirty="0" smtClean="0"/>
          </a:p>
          <a:p>
            <a:r>
              <a:rPr lang="en-GB" dirty="0" smtClean="0"/>
              <a:t>Noise.</a:t>
            </a:r>
            <a:endParaRPr lang="en-GB" dirty="0"/>
          </a:p>
          <a:p>
            <a:endParaRPr lang="en-GB" dirty="0"/>
          </a:p>
        </p:txBody>
      </p:sp>
      <p:pic>
        <p:nvPicPr>
          <p:cNvPr id="5" name="Picture 4" descr="ID# 3958 - Annoying Trumpet Sound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211960" y="2636912"/>
            <a:ext cx="3744416" cy="3960440"/>
          </a:xfrm>
          <a:prstGeom prst="rect">
            <a:avLst/>
          </a:prstGeom>
          <a:noFill/>
          <a:ln>
            <a:noFill/>
          </a:ln>
        </p:spPr>
      </p:pic>
    </p:spTree>
    <p:extLst>
      <p:ext uri="{BB962C8B-B14F-4D97-AF65-F5344CB8AC3E}">
        <p14:creationId xmlns:p14="http://schemas.microsoft.com/office/powerpoint/2010/main" val="23170765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Promote safe sleep</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a:latin typeface="+mj-lt"/>
              </a:rPr>
              <a:t>1.4 </a:t>
            </a:r>
            <a:r>
              <a:rPr lang="en-GB" sz="2800" dirty="0"/>
              <a:t>Ensure bedding is clean, using appropriate hygiene practices</a:t>
            </a:r>
            <a:r>
              <a:rPr lang="en-AU" sz="2800" b="1" dirty="0" smtClean="0">
                <a:latin typeface="+mj-lt"/>
              </a:rPr>
              <a:t> </a:t>
            </a:r>
            <a:endParaRPr lang="en-AU" sz="2800" dirty="0">
              <a:latin typeface="+mj-lt"/>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7179 - Medical Worker Putting on Latex Gloves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389164" y="4494417"/>
            <a:ext cx="2569468" cy="2349685"/>
          </a:xfrm>
          <a:prstGeom prst="rect">
            <a:avLst/>
          </a:prstGeom>
          <a:noFill/>
          <a:ln>
            <a:noFill/>
          </a:ln>
        </p:spPr>
      </p:pic>
      <p:sp>
        <p:nvSpPr>
          <p:cNvPr id="2" name="Title 1"/>
          <p:cNvSpPr>
            <a:spLocks noGrp="1"/>
          </p:cNvSpPr>
          <p:nvPr>
            <p:ph type="title"/>
          </p:nvPr>
        </p:nvSpPr>
        <p:spPr/>
        <p:txBody>
          <a:bodyPr/>
          <a:lstStyle/>
          <a:p>
            <a:r>
              <a:rPr lang="en-GB" dirty="0"/>
              <a:t>Bed cleaning</a:t>
            </a:r>
          </a:p>
        </p:txBody>
      </p:sp>
      <p:sp>
        <p:nvSpPr>
          <p:cNvPr id="3" name="Content Placeholder 2"/>
          <p:cNvSpPr>
            <a:spLocks noGrp="1"/>
          </p:cNvSpPr>
          <p:nvPr>
            <p:ph idx="1"/>
          </p:nvPr>
        </p:nvSpPr>
        <p:spPr/>
        <p:txBody>
          <a:bodyPr>
            <a:normAutofit/>
          </a:bodyPr>
          <a:lstStyle/>
          <a:p>
            <a:pPr marL="0" indent="0">
              <a:buNone/>
            </a:pPr>
            <a:r>
              <a:rPr lang="en-GB" dirty="0"/>
              <a:t>All cots, beds, and equipment which are utilised within your workplace will need to be in a clean and sanitary condition. </a:t>
            </a:r>
            <a:endParaRPr lang="en-GB" dirty="0" smtClean="0"/>
          </a:p>
          <a:p>
            <a:pPr marL="0" indent="0">
              <a:buNone/>
            </a:pPr>
            <a:r>
              <a:rPr lang="en-GB" dirty="0" smtClean="0"/>
              <a:t>Your </a:t>
            </a:r>
            <a:r>
              <a:rPr lang="en-GB" dirty="0"/>
              <a:t>organisation is likely to have specific guidelines and systems in place for cleaning beds and bedding, such as labelling to indicate when a bed has been cleaned or changed.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7650 - Stick Figure Holding Toothbrush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586491" y="2420888"/>
            <a:ext cx="3419872" cy="3816424"/>
          </a:xfrm>
          <a:prstGeom prst="rect">
            <a:avLst/>
          </a:prstGeom>
          <a:noFill/>
          <a:ln>
            <a:noFill/>
          </a:ln>
        </p:spPr>
      </p:pic>
      <p:sp>
        <p:nvSpPr>
          <p:cNvPr id="2" name="Title 1"/>
          <p:cNvSpPr>
            <a:spLocks noGrp="1"/>
          </p:cNvSpPr>
          <p:nvPr>
            <p:ph type="title"/>
          </p:nvPr>
        </p:nvSpPr>
        <p:spPr/>
        <p:txBody>
          <a:bodyPr>
            <a:normAutofit/>
          </a:bodyPr>
          <a:lstStyle/>
          <a:p>
            <a:r>
              <a:rPr lang="en-GB" dirty="0"/>
              <a:t>Hygiene </a:t>
            </a:r>
            <a:r>
              <a:rPr lang="en-GB" dirty="0" smtClean="0"/>
              <a:t>practices</a:t>
            </a:r>
            <a:endParaRPr lang="en-GB" dirty="0"/>
          </a:p>
        </p:txBody>
      </p:sp>
      <p:sp>
        <p:nvSpPr>
          <p:cNvPr id="3" name="Content Placeholder 2"/>
          <p:cNvSpPr>
            <a:spLocks noGrp="1"/>
          </p:cNvSpPr>
          <p:nvPr>
            <p:ph idx="1"/>
          </p:nvPr>
        </p:nvSpPr>
        <p:spPr>
          <a:xfrm>
            <a:off x="395536" y="1711349"/>
            <a:ext cx="5842992" cy="4525963"/>
          </a:xfrm>
        </p:spPr>
        <p:txBody>
          <a:bodyPr>
            <a:normAutofit lnSpcReduction="10000"/>
          </a:bodyPr>
          <a:lstStyle/>
          <a:p>
            <a:pPr marL="0" indent="0">
              <a:buNone/>
            </a:pPr>
            <a:r>
              <a:rPr lang="en-GB" dirty="0"/>
              <a:t>As you are likely already aware infection can be spread in a number of ways, including physical contact as well as through the air, i.e. airborne infections such as coughing or sneezing. </a:t>
            </a:r>
            <a:endParaRPr lang="en-GB" dirty="0" smtClean="0"/>
          </a:p>
          <a:p>
            <a:pPr marL="0" indent="0">
              <a:buNone/>
            </a:pPr>
            <a:r>
              <a:rPr lang="en-GB" dirty="0" smtClean="0"/>
              <a:t>Incorporating </a:t>
            </a:r>
            <a:r>
              <a:rPr lang="en-GB" dirty="0"/>
              <a:t>simple practices into your daily routine can help to reduce the chances of cross-infection for yourself, your colleagues and the children who you care for. </a:t>
            </a:r>
          </a:p>
          <a:p>
            <a:endParaRPr lang="en-GB" dirty="0"/>
          </a:p>
        </p:txBody>
      </p:sp>
    </p:spTree>
    <p:extLst>
      <p:ext uri="{BB962C8B-B14F-4D97-AF65-F5344CB8AC3E}">
        <p14:creationId xmlns:p14="http://schemas.microsoft.com/office/powerpoint/2010/main" val="24209246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Hygiene practices</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b="1" dirty="0"/>
              <a:t>On top of ensuring that beds are cleaned and changed regularly, there are some general practices which you can follow to promote a safe environment:</a:t>
            </a:r>
          </a:p>
          <a:p>
            <a:pPr lvl="0"/>
            <a:r>
              <a:rPr lang="en-GB" dirty="0"/>
              <a:t>Encourage children to follow simple hygiene practices such as washing their hands and brushing their teeth</a:t>
            </a:r>
          </a:p>
          <a:p>
            <a:pPr lvl="0"/>
            <a:r>
              <a:rPr lang="en-GB" dirty="0"/>
              <a:t>Ensure that key facilities are cleaned sufficiently – this should include the sleeping area as well as bathrooms, kitchens/eating areas and playing areas</a:t>
            </a:r>
          </a:p>
          <a:p>
            <a:pPr lvl="0"/>
            <a:r>
              <a:rPr lang="en-GB" dirty="0"/>
              <a:t>Use hygienic nappy changing methods/areas. </a:t>
            </a:r>
          </a:p>
          <a:p>
            <a:endParaRPr lang="en-GB" dirty="0"/>
          </a:p>
        </p:txBody>
      </p:sp>
    </p:spTree>
    <p:extLst>
      <p:ext uri="{BB962C8B-B14F-4D97-AF65-F5344CB8AC3E}">
        <p14:creationId xmlns:p14="http://schemas.microsoft.com/office/powerpoint/2010/main" val="4774120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04664"/>
            <a:ext cx="8229600" cy="1143000"/>
          </a:xfrm>
        </p:spPr>
        <p:txBody>
          <a:bodyPr>
            <a:noAutofit/>
          </a:bodyPr>
          <a:lstStyle/>
          <a:p>
            <a:r>
              <a:rPr lang="en-GB" dirty="0"/>
              <a:t>Provide positive nappy-changing and toileting experiences</a:t>
            </a:r>
          </a:p>
        </p:txBody>
      </p:sp>
      <p:sp>
        <p:nvSpPr>
          <p:cNvPr id="6" name="TextBox 5"/>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2.1 </a:t>
            </a:r>
            <a:r>
              <a:rPr lang="en-GB" sz="2800" dirty="0"/>
              <a:t>Change nappies using appropriate hygiene practices</a:t>
            </a:r>
            <a:r>
              <a:rPr lang="en-AU" sz="2800" b="1" dirty="0" smtClean="0">
                <a:latin typeface="+mj-lt"/>
              </a:rPr>
              <a:t> </a:t>
            </a:r>
            <a:endParaRPr lang="en-AU" sz="2800" dirty="0">
              <a:latin typeface="+mj-lt"/>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Changing </a:t>
            </a:r>
            <a:r>
              <a:rPr lang="en-GB" dirty="0" smtClean="0"/>
              <a:t>nappies</a:t>
            </a:r>
            <a:endParaRPr lang="en-GB" dirty="0"/>
          </a:p>
        </p:txBody>
      </p:sp>
      <p:sp>
        <p:nvSpPr>
          <p:cNvPr id="3" name="Content Placeholder 2"/>
          <p:cNvSpPr>
            <a:spLocks noGrp="1"/>
          </p:cNvSpPr>
          <p:nvPr>
            <p:ph idx="1"/>
          </p:nvPr>
        </p:nvSpPr>
        <p:spPr/>
        <p:txBody>
          <a:bodyPr/>
          <a:lstStyle/>
          <a:p>
            <a:pPr marL="0" indent="0">
              <a:buNone/>
            </a:pPr>
            <a:r>
              <a:rPr lang="en-GB" dirty="0"/>
              <a:t>A large part of caring for babies and toddlers will include changing nappies whenever necessary. Nappies should be changed regularly to avoid a build-up of bacteria or sores caused by leaving them on for too </a:t>
            </a:r>
            <a:r>
              <a:rPr lang="en-GB" dirty="0" smtClean="0"/>
              <a:t>long.</a:t>
            </a:r>
          </a:p>
        </p:txBody>
      </p:sp>
      <p:pic>
        <p:nvPicPr>
          <p:cNvPr id="4" name="Picture 3" descr="ID# 16293 - Swaddled Baby Boy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076056" y="3789040"/>
            <a:ext cx="3017528" cy="2664296"/>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Changing nappies</a:t>
            </a:r>
            <a:endParaRPr lang="en-GB" dirty="0"/>
          </a:p>
        </p:txBody>
      </p:sp>
      <p:sp>
        <p:nvSpPr>
          <p:cNvPr id="3" name="Content Placeholder 2"/>
          <p:cNvSpPr>
            <a:spLocks noGrp="1"/>
          </p:cNvSpPr>
          <p:nvPr>
            <p:ph idx="1"/>
          </p:nvPr>
        </p:nvSpPr>
        <p:spPr/>
        <p:txBody>
          <a:bodyPr/>
          <a:lstStyle/>
          <a:p>
            <a:pPr marL="0" indent="0">
              <a:buNone/>
            </a:pPr>
            <a:r>
              <a:rPr lang="en-GB" dirty="0"/>
              <a:t>Nappy changing should always occur in a designated place whenever possible. </a:t>
            </a:r>
            <a:r>
              <a:rPr lang="en-GB" dirty="0" smtClean="0"/>
              <a:t>This </a:t>
            </a:r>
            <a:r>
              <a:rPr lang="en-GB" dirty="0"/>
              <a:t>will help to ensure that the germs are contained to one area. Having a designated area will also allow you to keep all necessary equipment nearby and make the process as efficient as </a:t>
            </a:r>
            <a:r>
              <a:rPr lang="en-GB" dirty="0" smtClean="0"/>
              <a:t>possible.</a:t>
            </a:r>
            <a:endParaRPr lang="en-GB" dirty="0"/>
          </a:p>
        </p:txBody>
      </p:sp>
      <p:pic>
        <p:nvPicPr>
          <p:cNvPr id="1026" name="Picture 2" descr="ID# 17524 - Desk Isometric Back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3931526"/>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70416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8142 - Washing Hands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7330108" y="5062340"/>
            <a:ext cx="1813892" cy="1772816"/>
          </a:xfrm>
          <a:prstGeom prst="rect">
            <a:avLst/>
          </a:prstGeom>
          <a:noFill/>
          <a:ln>
            <a:noFill/>
          </a:ln>
        </p:spPr>
      </p:pic>
      <p:sp>
        <p:nvSpPr>
          <p:cNvPr id="2" name="Title 1"/>
          <p:cNvSpPr>
            <a:spLocks noGrp="1"/>
          </p:cNvSpPr>
          <p:nvPr>
            <p:ph type="title"/>
          </p:nvPr>
        </p:nvSpPr>
        <p:spPr/>
        <p:txBody>
          <a:bodyPr/>
          <a:lstStyle/>
          <a:p>
            <a:r>
              <a:rPr lang="en-GB" dirty="0" smtClean="0"/>
              <a:t>Changing nappies</a:t>
            </a:r>
            <a:endParaRPr lang="en-GB" dirty="0"/>
          </a:p>
        </p:txBody>
      </p:sp>
      <p:sp>
        <p:nvSpPr>
          <p:cNvPr id="3" name="Content Placeholder 2"/>
          <p:cNvSpPr>
            <a:spLocks noGrp="1"/>
          </p:cNvSpPr>
          <p:nvPr>
            <p:ph idx="1"/>
          </p:nvPr>
        </p:nvSpPr>
        <p:spPr/>
        <p:txBody>
          <a:bodyPr/>
          <a:lstStyle/>
          <a:p>
            <a:pPr marL="0" indent="0">
              <a:buNone/>
            </a:pPr>
            <a:r>
              <a:rPr lang="en-GB" b="1" dirty="0"/>
              <a:t>Generally speaking, for each nappy change you will need:</a:t>
            </a:r>
          </a:p>
          <a:p>
            <a:pPr lvl="0"/>
            <a:r>
              <a:rPr lang="en-GB" dirty="0"/>
              <a:t>A clean nappy – this may be a cloth or a disposable nappy depending on your organisation/the baby’s preferences (any allergies, for example)</a:t>
            </a:r>
          </a:p>
          <a:p>
            <a:pPr lvl="0"/>
            <a:r>
              <a:rPr lang="en-GB" dirty="0"/>
              <a:t>A nappy bucket to store the dirty nappy or a bag to throw it away</a:t>
            </a:r>
          </a:p>
          <a:p>
            <a:pPr lvl="0"/>
            <a:r>
              <a:rPr lang="en-GB" dirty="0"/>
              <a:t>Nappy wipes or cotton wool and warm water</a:t>
            </a:r>
          </a:p>
          <a:p>
            <a:pPr lvl="0"/>
            <a:r>
              <a:rPr lang="en-GB" dirty="0"/>
              <a:t>Barrier cream/nappy cream.</a:t>
            </a:r>
          </a:p>
          <a:p>
            <a:endParaRPr lang="en-GB" dirty="0"/>
          </a:p>
        </p:txBody>
      </p:sp>
    </p:spTree>
    <p:extLst>
      <p:ext uri="{BB962C8B-B14F-4D97-AF65-F5344CB8AC3E}">
        <p14:creationId xmlns:p14="http://schemas.microsoft.com/office/powerpoint/2010/main" val="41084332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Practicing good hygiene during nappy changes</a:t>
            </a:r>
          </a:p>
        </p:txBody>
      </p:sp>
      <p:sp>
        <p:nvSpPr>
          <p:cNvPr id="3" name="Content Placeholder 2"/>
          <p:cNvSpPr>
            <a:spLocks noGrp="1"/>
          </p:cNvSpPr>
          <p:nvPr>
            <p:ph idx="1"/>
          </p:nvPr>
        </p:nvSpPr>
        <p:spPr/>
        <p:txBody>
          <a:bodyPr>
            <a:normAutofit/>
          </a:bodyPr>
          <a:lstStyle/>
          <a:p>
            <a:pPr marL="0" indent="0">
              <a:buNone/>
            </a:pPr>
            <a:r>
              <a:rPr lang="en-GB" dirty="0"/>
              <a:t>T</a:t>
            </a:r>
            <a:r>
              <a:rPr lang="en-GB" dirty="0" smtClean="0"/>
              <a:t>here </a:t>
            </a:r>
            <a:r>
              <a:rPr lang="en-GB" dirty="0"/>
              <a:t>are techniques that you can adopt to prevent spreading </a:t>
            </a:r>
            <a:r>
              <a:rPr lang="en-GB" dirty="0" smtClean="0"/>
              <a:t>germs during the nappy changing process.</a:t>
            </a:r>
          </a:p>
          <a:p>
            <a:r>
              <a:rPr lang="en-GB" b="1" dirty="0"/>
              <a:t>For example:</a:t>
            </a:r>
          </a:p>
          <a:p>
            <a:pPr lvl="0"/>
            <a:r>
              <a:rPr lang="en-GB" dirty="0"/>
              <a:t>Wash your hands</a:t>
            </a:r>
          </a:p>
          <a:p>
            <a:pPr lvl="0"/>
            <a:r>
              <a:rPr lang="en-GB" dirty="0"/>
              <a:t>Place paper on the change table</a:t>
            </a:r>
          </a:p>
          <a:p>
            <a:pPr lvl="0"/>
            <a:r>
              <a:rPr lang="en-GB" dirty="0"/>
              <a:t>Always wear gloves when changing a nappy</a:t>
            </a:r>
          </a:p>
          <a:p>
            <a:pPr lvl="0"/>
            <a:r>
              <a:rPr lang="en-GB" dirty="0"/>
              <a:t>Remove the child’s nappy and put it in a ‘hands-free’ lidded bin</a:t>
            </a:r>
          </a:p>
          <a:p>
            <a:pPr lvl="0"/>
            <a:r>
              <a:rPr lang="en-GB" dirty="0"/>
              <a:t>Remove any clothes with urine or faeces on </a:t>
            </a:r>
            <a:r>
              <a:rPr lang="en-GB" dirty="0" smtClean="0"/>
              <a:t>them.</a:t>
            </a:r>
            <a:endParaRPr lang="en-GB" dirty="0"/>
          </a:p>
          <a:p>
            <a:pPr marL="0" indent="0">
              <a:buNone/>
            </a:pPr>
            <a:endParaRPr lang="en-GB" dirty="0"/>
          </a:p>
        </p:txBody>
      </p:sp>
    </p:spTree>
    <p:extLst>
      <p:ext uri="{BB962C8B-B14F-4D97-AF65-F5344CB8AC3E}">
        <p14:creationId xmlns:p14="http://schemas.microsoft.com/office/powerpoint/2010/main" val="20089600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20688"/>
            <a:ext cx="8229600" cy="1143000"/>
          </a:xfrm>
        </p:spPr>
        <p:txBody>
          <a:bodyPr>
            <a:normAutofit fontScale="90000"/>
          </a:bodyPr>
          <a:lstStyle/>
          <a:p>
            <a:r>
              <a:rPr lang="en-GB" sz="4900" dirty="0"/>
              <a:t>Practicing good hygiene during nappy changes</a:t>
            </a:r>
            <a:r>
              <a:rPr lang="en-GB" dirty="0"/>
              <a:t/>
            </a:r>
            <a:br>
              <a:rPr lang="en-GB" dirty="0"/>
            </a:br>
            <a:endParaRPr lang="en-GB" dirty="0"/>
          </a:p>
        </p:txBody>
      </p:sp>
      <p:sp>
        <p:nvSpPr>
          <p:cNvPr id="3" name="Content Placeholder 2"/>
          <p:cNvSpPr>
            <a:spLocks noGrp="1"/>
          </p:cNvSpPr>
          <p:nvPr>
            <p:ph idx="1"/>
          </p:nvPr>
        </p:nvSpPr>
        <p:spPr>
          <a:xfrm>
            <a:off x="467544" y="1844824"/>
            <a:ext cx="8229600" cy="4525963"/>
          </a:xfrm>
        </p:spPr>
        <p:txBody>
          <a:bodyPr>
            <a:normAutofit fontScale="92500" lnSpcReduction="20000"/>
          </a:bodyPr>
          <a:lstStyle/>
          <a:p>
            <a:pPr lvl="0"/>
            <a:r>
              <a:rPr lang="en-GB" sz="3000" dirty="0"/>
              <a:t>Clean the child’s bottom </a:t>
            </a:r>
          </a:p>
          <a:p>
            <a:pPr lvl="0"/>
            <a:r>
              <a:rPr lang="en-GB" sz="3000" dirty="0"/>
              <a:t>Remove the paper and put it in a ‘hands-free’ lidded bin</a:t>
            </a:r>
          </a:p>
          <a:p>
            <a:pPr lvl="0"/>
            <a:r>
              <a:rPr lang="en-GB" sz="3000" dirty="0"/>
              <a:t>Remove your gloves by peeling them back from your wrists, turning them inside out as you go. Put the gloves in the bin</a:t>
            </a:r>
          </a:p>
          <a:p>
            <a:pPr lvl="0"/>
            <a:r>
              <a:rPr lang="en-GB" sz="3000" dirty="0"/>
              <a:t>Wash and dry the child’s hands</a:t>
            </a:r>
          </a:p>
          <a:p>
            <a:pPr lvl="0"/>
            <a:r>
              <a:rPr lang="en-GB" sz="3000" dirty="0"/>
              <a:t>Take the child away from the change table</a:t>
            </a:r>
          </a:p>
          <a:p>
            <a:pPr lvl="0"/>
            <a:r>
              <a:rPr lang="en-GB" sz="3000" dirty="0"/>
              <a:t>Clean the change table with detergent and warm water</a:t>
            </a:r>
          </a:p>
          <a:p>
            <a:pPr lvl="0"/>
            <a:r>
              <a:rPr lang="en-GB" sz="3000" dirty="0"/>
              <a:t>Wash your hands.</a:t>
            </a:r>
          </a:p>
          <a:p>
            <a:endParaRPr lang="en-GB" dirty="0"/>
          </a:p>
        </p:txBody>
      </p:sp>
    </p:spTree>
    <p:extLst>
      <p:ext uri="{BB962C8B-B14F-4D97-AF65-F5344CB8AC3E}">
        <p14:creationId xmlns:p14="http://schemas.microsoft.com/office/powerpoint/2010/main" val="27686292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332656"/>
            <a:ext cx="8229600" cy="1143000"/>
          </a:xfrm>
        </p:spPr>
        <p:txBody>
          <a:bodyPr>
            <a:noAutofit/>
          </a:bodyPr>
          <a:lstStyle/>
          <a:p>
            <a:r>
              <a:rPr lang="en-GB" dirty="0"/>
              <a:t>Provide positive nappy-changing and toileting experiences</a:t>
            </a:r>
          </a:p>
        </p:txBody>
      </p:sp>
      <p:sp>
        <p:nvSpPr>
          <p:cNvPr id="8" name="TextBox 7"/>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2.2 </a:t>
            </a:r>
            <a:r>
              <a:rPr lang="en-GB" sz="2800" dirty="0"/>
              <a:t>Adapt experiences to meet the individual child’s routines</a:t>
            </a:r>
            <a:r>
              <a:rPr lang="en-AU" sz="2800" b="1" dirty="0" smtClean="0">
                <a:latin typeface="+mj-lt"/>
              </a:rPr>
              <a:t> </a:t>
            </a:r>
            <a:endParaRPr lang="en-AU" sz="2800" dirty="0">
              <a:latin typeface="+mj-lt"/>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Individual child’s </a:t>
            </a:r>
            <a:r>
              <a:rPr lang="en-GB" dirty="0" smtClean="0"/>
              <a:t>routine</a:t>
            </a:r>
            <a:endParaRPr lang="en-GB" dirty="0"/>
          </a:p>
        </p:txBody>
      </p:sp>
      <p:pic>
        <p:nvPicPr>
          <p:cNvPr id="4" name="Picture 3" descr="ID# 5665 - Childcare Walking Lin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799460" y="3789040"/>
            <a:ext cx="3364607" cy="3068960"/>
          </a:xfrm>
          <a:prstGeom prst="rect">
            <a:avLst/>
          </a:prstGeom>
          <a:noFill/>
          <a:ln>
            <a:noFill/>
          </a:ln>
        </p:spPr>
      </p:pic>
      <p:sp>
        <p:nvSpPr>
          <p:cNvPr id="3" name="Content Placeholder 2"/>
          <p:cNvSpPr>
            <a:spLocks noGrp="1"/>
          </p:cNvSpPr>
          <p:nvPr>
            <p:ph idx="1"/>
          </p:nvPr>
        </p:nvSpPr>
        <p:spPr/>
        <p:txBody>
          <a:bodyPr/>
          <a:lstStyle/>
          <a:p>
            <a:pPr marL="0" indent="0">
              <a:buNone/>
            </a:pPr>
            <a:r>
              <a:rPr lang="en-GB" dirty="0"/>
              <a:t>Throughout all of your work, you will need to adopt strategies which aim to support positive nappy changing and toileting experiences for a range of children. As with all people, children are all different. They will respond differently to your work practices and will require individualised treatment during sensitive practices.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Adapting the care which you </a:t>
            </a:r>
            <a:r>
              <a:rPr lang="en-GB" dirty="0" smtClean="0"/>
              <a:t>give</a:t>
            </a:r>
            <a:endParaRPr lang="en-GB" dirty="0"/>
          </a:p>
        </p:txBody>
      </p:sp>
      <p:sp>
        <p:nvSpPr>
          <p:cNvPr id="3" name="Content Placeholder 2"/>
          <p:cNvSpPr>
            <a:spLocks noGrp="1"/>
          </p:cNvSpPr>
          <p:nvPr>
            <p:ph idx="1"/>
          </p:nvPr>
        </p:nvSpPr>
        <p:spPr/>
        <p:txBody>
          <a:bodyPr/>
          <a:lstStyle/>
          <a:p>
            <a:pPr marL="0" indent="0">
              <a:buNone/>
            </a:pPr>
            <a:r>
              <a:rPr lang="en-GB" dirty="0"/>
              <a:t>Y</a:t>
            </a:r>
            <a:r>
              <a:rPr lang="en-GB" dirty="0" smtClean="0"/>
              <a:t>ou </a:t>
            </a:r>
            <a:r>
              <a:rPr lang="en-GB" dirty="0"/>
              <a:t>will be required to adapt your working practices to ensure that all children get the care which they </a:t>
            </a:r>
            <a:r>
              <a:rPr lang="en-GB" dirty="0" smtClean="0"/>
              <a:t>need.</a:t>
            </a:r>
          </a:p>
          <a:p>
            <a:pPr marL="0" indent="0">
              <a:buNone/>
            </a:pPr>
            <a:r>
              <a:rPr lang="en-GB" b="1" dirty="0"/>
              <a:t>Practices to help you adapt your care include:</a:t>
            </a:r>
          </a:p>
          <a:p>
            <a:pPr lvl="0"/>
            <a:r>
              <a:rPr lang="en-GB" dirty="0"/>
              <a:t>Discuss children’s individual needs with families to ensure practices are reflective of the home environment and are culturally sensitive</a:t>
            </a:r>
          </a:p>
          <a:p>
            <a:pPr lvl="0"/>
            <a:r>
              <a:rPr lang="en-GB" dirty="0"/>
              <a:t>Provide information to families regarding children’s nappy change </a:t>
            </a:r>
            <a:r>
              <a:rPr lang="en-GB" dirty="0" smtClean="0"/>
              <a:t>patterns…</a:t>
            </a:r>
            <a:endParaRPr lang="en-GB" dirty="0"/>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29841322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Adapting the care which you give</a:t>
            </a:r>
          </a:p>
        </p:txBody>
      </p:sp>
      <p:sp>
        <p:nvSpPr>
          <p:cNvPr id="3" name="Content Placeholder 2"/>
          <p:cNvSpPr>
            <a:spLocks noGrp="1"/>
          </p:cNvSpPr>
          <p:nvPr>
            <p:ph idx="1"/>
          </p:nvPr>
        </p:nvSpPr>
        <p:spPr/>
        <p:txBody>
          <a:bodyPr>
            <a:normAutofit/>
          </a:bodyPr>
          <a:lstStyle/>
          <a:p>
            <a:r>
              <a:rPr lang="en-GB" dirty="0"/>
              <a:t>Utilise nappy change times to interact with children on an individual </a:t>
            </a:r>
            <a:r>
              <a:rPr lang="en-GB" dirty="0" smtClean="0"/>
              <a:t>basis</a:t>
            </a:r>
          </a:p>
          <a:p>
            <a:r>
              <a:rPr lang="en-GB" dirty="0" smtClean="0"/>
              <a:t>Organise </a:t>
            </a:r>
            <a:r>
              <a:rPr lang="en-GB" dirty="0"/>
              <a:t>the nappy change area to promote positive interactions and promote positive learning experiences, e.g. place pictures or mobiles to stimulate children’s interactions and to encourage learning</a:t>
            </a:r>
            <a:r>
              <a:rPr lang="en-GB" dirty="0" smtClean="0"/>
              <a:t>.</a:t>
            </a:r>
          </a:p>
          <a:p>
            <a:pPr marL="0" indent="0">
              <a:buNone/>
            </a:pPr>
            <a:endParaRPr lang="en-GB" dirty="0" smtClean="0"/>
          </a:p>
          <a:p>
            <a:pPr marL="0" indent="0">
              <a:buNone/>
            </a:pPr>
            <a:r>
              <a:rPr lang="en-GB" sz="1600" dirty="0" smtClean="0"/>
              <a:t>(Community Child Care Co-Operative, Nappy change: </a:t>
            </a:r>
            <a:r>
              <a:rPr lang="en-GB" sz="1600" u="sng" dirty="0" smtClean="0"/>
              <a:t>http://ccccnsw.org.au/wp-content/uploads/nappy-change.pdf</a:t>
            </a:r>
            <a:r>
              <a:rPr lang="en-GB" sz="1600" dirty="0" smtClean="0"/>
              <a:t>)</a:t>
            </a:r>
            <a:endParaRPr lang="en-GB" sz="1600" dirty="0"/>
          </a:p>
        </p:txBody>
      </p:sp>
    </p:spTree>
    <p:extLst>
      <p:ext uri="{BB962C8B-B14F-4D97-AF65-F5344CB8AC3E}">
        <p14:creationId xmlns:p14="http://schemas.microsoft.com/office/powerpoint/2010/main" val="29578826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67544" y="404664"/>
            <a:ext cx="8229600" cy="1143000"/>
          </a:xfrm>
        </p:spPr>
        <p:txBody>
          <a:bodyPr>
            <a:noAutofit/>
          </a:bodyPr>
          <a:lstStyle/>
          <a:p>
            <a:r>
              <a:rPr lang="en-GB" dirty="0"/>
              <a:t>Provide positive nappy-changing and toileting experiences</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2.3 </a:t>
            </a:r>
            <a:r>
              <a:rPr lang="en-GB" sz="2800" dirty="0"/>
              <a:t>Support children sensitively and positively when they are learning to use the toilet</a:t>
            </a:r>
            <a:r>
              <a:rPr lang="en-AU" sz="2800" b="1" dirty="0" smtClean="0">
                <a:latin typeface="+mj-lt"/>
              </a:rPr>
              <a:t> </a:t>
            </a:r>
            <a:endParaRPr lang="en-AU" sz="2800" dirty="0">
              <a:latin typeface="+mj-lt"/>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Supporting children throughout </a:t>
            </a:r>
            <a:r>
              <a:rPr lang="en-GB" dirty="0" smtClean="0"/>
              <a:t>toileting</a:t>
            </a:r>
            <a:endParaRPr lang="en-GB" dirty="0"/>
          </a:p>
        </p:txBody>
      </p:sp>
      <p:sp>
        <p:nvSpPr>
          <p:cNvPr id="3" name="Content Placeholder 2"/>
          <p:cNvSpPr>
            <a:spLocks noGrp="1"/>
          </p:cNvSpPr>
          <p:nvPr>
            <p:ph idx="1"/>
          </p:nvPr>
        </p:nvSpPr>
        <p:spPr>
          <a:xfrm>
            <a:off x="467544" y="1916832"/>
            <a:ext cx="8229600" cy="4525963"/>
          </a:xfrm>
        </p:spPr>
        <p:txBody>
          <a:bodyPr/>
          <a:lstStyle/>
          <a:p>
            <a:pPr marL="0" indent="0">
              <a:buNone/>
            </a:pPr>
            <a:r>
              <a:rPr lang="en-GB" dirty="0"/>
              <a:t>Toilet training is a huge part of a child’s development and a major milestone in their lives. A negative experience can have a long-lasting effect on the self-esteem of a child, so it is important that you are a positive influence on this activity.</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Supporting children throughout toileting</a:t>
            </a:r>
          </a:p>
        </p:txBody>
      </p:sp>
      <p:sp>
        <p:nvSpPr>
          <p:cNvPr id="3" name="Content Placeholder 2"/>
          <p:cNvSpPr>
            <a:spLocks noGrp="1"/>
          </p:cNvSpPr>
          <p:nvPr>
            <p:ph idx="1"/>
          </p:nvPr>
        </p:nvSpPr>
        <p:spPr>
          <a:xfrm>
            <a:off x="457200" y="1600200"/>
            <a:ext cx="8229600" cy="4853136"/>
          </a:xfrm>
        </p:spPr>
        <p:txBody>
          <a:bodyPr>
            <a:normAutofit/>
          </a:bodyPr>
          <a:lstStyle/>
          <a:p>
            <a:pPr marL="0" indent="0">
              <a:buNone/>
            </a:pPr>
            <a:r>
              <a:rPr lang="en-GB" dirty="0"/>
              <a:t>The age when toilet training begins can differ dramatically from child to child and there is essentially no ‘right’ age for </a:t>
            </a:r>
            <a:r>
              <a:rPr lang="en-GB" dirty="0" smtClean="0"/>
              <a:t>when </a:t>
            </a:r>
            <a:r>
              <a:rPr lang="en-GB" dirty="0"/>
              <a:t>this should occur. </a:t>
            </a:r>
            <a:endParaRPr lang="en-GB" dirty="0" smtClean="0"/>
          </a:p>
          <a:p>
            <a:pPr marL="0" indent="0">
              <a:buNone/>
            </a:pPr>
            <a:r>
              <a:rPr lang="en-GB" b="1" dirty="0"/>
              <a:t>Generally speaking, you should look for the following signs when judging whether a child is ready for toilet training:</a:t>
            </a:r>
          </a:p>
          <a:p>
            <a:pPr lvl="0"/>
            <a:r>
              <a:rPr lang="en-GB" dirty="0"/>
              <a:t>An awareness of their toileting habits </a:t>
            </a:r>
          </a:p>
          <a:p>
            <a:pPr lvl="0"/>
            <a:r>
              <a:rPr lang="en-GB" dirty="0"/>
              <a:t>Showing discomfort when a nappy is wet or soiled</a:t>
            </a:r>
          </a:p>
          <a:p>
            <a:pPr lvl="0"/>
            <a:r>
              <a:rPr lang="en-GB" dirty="0"/>
              <a:t>Waking from a daytime sleep with a dry nappy</a:t>
            </a:r>
          </a:p>
          <a:p>
            <a:r>
              <a:rPr lang="en-GB" dirty="0"/>
              <a:t>Showing an interest in a potty or the toilet.</a:t>
            </a:r>
          </a:p>
        </p:txBody>
      </p:sp>
    </p:spTree>
    <p:extLst>
      <p:ext uri="{BB962C8B-B14F-4D97-AF65-F5344CB8AC3E}">
        <p14:creationId xmlns:p14="http://schemas.microsoft.com/office/powerpoint/2010/main" val="32623185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Supportive practices</a:t>
            </a:r>
          </a:p>
        </p:txBody>
      </p:sp>
      <p:sp>
        <p:nvSpPr>
          <p:cNvPr id="3" name="Content Placeholder 2"/>
          <p:cNvSpPr>
            <a:spLocks noGrp="1"/>
          </p:cNvSpPr>
          <p:nvPr>
            <p:ph idx="1"/>
          </p:nvPr>
        </p:nvSpPr>
        <p:spPr/>
        <p:txBody>
          <a:bodyPr/>
          <a:lstStyle/>
          <a:p>
            <a:pPr marL="0" indent="0">
              <a:buNone/>
            </a:pPr>
            <a:r>
              <a:rPr lang="en-GB" dirty="0"/>
              <a:t>To ensure that toilet training is a positive experience for all children in your care, you should adopt a range of supportive practices which aim to encourage the child and promote their independence in the most positive way.</a:t>
            </a:r>
          </a:p>
          <a:p>
            <a:endParaRPr lang="en-GB" dirty="0"/>
          </a:p>
        </p:txBody>
      </p:sp>
      <p:pic>
        <p:nvPicPr>
          <p:cNvPr id="4" name="Picture 3" descr="ID# 18490 - Teacher help Student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788024" y="3645024"/>
            <a:ext cx="2857500" cy="2857500"/>
          </a:xfrm>
          <a:prstGeom prst="rect">
            <a:avLst/>
          </a:prstGeom>
          <a:noFill/>
          <a:ln>
            <a:noFill/>
          </a:ln>
        </p:spPr>
      </p:pic>
    </p:spTree>
    <p:extLst>
      <p:ext uri="{BB962C8B-B14F-4D97-AF65-F5344CB8AC3E}">
        <p14:creationId xmlns:p14="http://schemas.microsoft.com/office/powerpoint/2010/main" val="4827064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67544" y="476672"/>
            <a:ext cx="8229600" cy="1143000"/>
          </a:xfrm>
        </p:spPr>
        <p:txBody>
          <a:bodyPr>
            <a:noAutofit/>
          </a:bodyPr>
          <a:lstStyle/>
          <a:p>
            <a:r>
              <a:rPr lang="en-GB" dirty="0"/>
              <a:t>Provide positive nappy-changing and toileting experiences</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191913" y="2535733"/>
            <a:ext cx="3744416" cy="1384995"/>
          </a:xfrm>
          <a:prstGeom prst="rect">
            <a:avLst/>
          </a:prstGeom>
          <a:noFill/>
        </p:spPr>
        <p:txBody>
          <a:bodyPr wrap="square" rtlCol="0">
            <a:spAutoFit/>
          </a:bodyPr>
          <a:lstStyle/>
          <a:p>
            <a:r>
              <a:rPr lang="en-AU" sz="2800" b="1" dirty="0" smtClean="0">
                <a:latin typeface="+mj-lt"/>
              </a:rPr>
              <a:t>2.4 </a:t>
            </a:r>
            <a:r>
              <a:rPr lang="en-GB" sz="2800" dirty="0"/>
              <a:t>Work with families to support children’s toilet learning</a:t>
            </a:r>
            <a:r>
              <a:rPr lang="en-AU" sz="2800" b="1" dirty="0" smtClean="0">
                <a:latin typeface="+mj-lt"/>
              </a:rPr>
              <a:t> </a:t>
            </a:r>
            <a:endParaRPr lang="en-AU" sz="2800" dirty="0">
              <a:latin typeface="+mj-lt"/>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Working together to support toilet learning</a:t>
            </a:r>
          </a:p>
        </p:txBody>
      </p:sp>
      <p:sp>
        <p:nvSpPr>
          <p:cNvPr id="3" name="Content Placeholder 2"/>
          <p:cNvSpPr>
            <a:spLocks noGrp="1"/>
          </p:cNvSpPr>
          <p:nvPr>
            <p:ph idx="1"/>
          </p:nvPr>
        </p:nvSpPr>
        <p:spPr>
          <a:xfrm>
            <a:off x="395536" y="1916832"/>
            <a:ext cx="8229600" cy="4525963"/>
          </a:xfrm>
        </p:spPr>
        <p:txBody>
          <a:bodyPr/>
          <a:lstStyle/>
          <a:p>
            <a:pPr marL="0" indent="0">
              <a:buNone/>
            </a:pPr>
            <a:r>
              <a:rPr lang="en-GB" dirty="0"/>
              <a:t>You should work in partnership with the families to keep them updated with anything that you become aware of and any plans that you intend to put into motion. For example, if you are caring for children throughout a large portion of the day, you may begin to see signs that the child is becoming ready for toilet training before the families do. </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Working together to support toilet </a:t>
            </a:r>
            <a:r>
              <a:rPr lang="en-GB" dirty="0" smtClean="0"/>
              <a:t>learning</a:t>
            </a:r>
            <a:endParaRPr lang="en-GB" dirty="0"/>
          </a:p>
        </p:txBody>
      </p:sp>
      <p:sp>
        <p:nvSpPr>
          <p:cNvPr id="3" name="Content Placeholder 2"/>
          <p:cNvSpPr>
            <a:spLocks noGrp="1"/>
          </p:cNvSpPr>
          <p:nvPr>
            <p:ph idx="1"/>
          </p:nvPr>
        </p:nvSpPr>
        <p:spPr/>
        <p:txBody>
          <a:bodyPr/>
          <a:lstStyle/>
          <a:p>
            <a:pPr marL="0" indent="0">
              <a:buNone/>
            </a:pPr>
            <a:r>
              <a:rPr lang="en-GB" dirty="0"/>
              <a:t>Throughout toilet learning, it is a good idea to try to replicate the home environment. This should include you mirroring the steps taken by the parents/family members throughout the toilet training procedure. Creating a similar process will encourage the child to feel comfortable by providing a familiar situation for them. </a:t>
            </a:r>
          </a:p>
          <a:p>
            <a:endParaRPr lang="en-GB" dirty="0"/>
          </a:p>
        </p:txBody>
      </p:sp>
      <p:pic>
        <p:nvPicPr>
          <p:cNvPr id="4" name="Picture 3" descr="ID# 12120 - Stick Figure Handshake Standout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364088" y="4365104"/>
            <a:ext cx="2324100" cy="2324100"/>
          </a:xfrm>
          <a:prstGeom prst="rect">
            <a:avLst/>
          </a:prstGeom>
          <a:noFill/>
          <a:ln>
            <a:noFill/>
          </a:ln>
        </p:spPr>
      </p:pic>
    </p:spTree>
    <p:extLst>
      <p:ext uri="{BB962C8B-B14F-4D97-AF65-F5344CB8AC3E}">
        <p14:creationId xmlns:p14="http://schemas.microsoft.com/office/powerpoint/2010/main" val="350417079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Working together to support toilet learning</a:t>
            </a:r>
          </a:p>
        </p:txBody>
      </p:sp>
      <p:sp>
        <p:nvSpPr>
          <p:cNvPr id="3" name="Content Placeholder 2"/>
          <p:cNvSpPr>
            <a:spLocks noGrp="1"/>
          </p:cNvSpPr>
          <p:nvPr>
            <p:ph idx="1"/>
          </p:nvPr>
        </p:nvSpPr>
        <p:spPr>
          <a:xfrm>
            <a:off x="395536" y="1972567"/>
            <a:ext cx="8229600" cy="4525963"/>
          </a:xfrm>
        </p:spPr>
        <p:txBody>
          <a:bodyPr/>
          <a:lstStyle/>
          <a:p>
            <a:pPr marL="0" indent="0">
              <a:buNone/>
            </a:pPr>
            <a:r>
              <a:rPr lang="en-GB" dirty="0"/>
              <a:t>Spending some time with the family of the child will enable you to find out how they want to deal with the process on the whole and what you can do to help support any preferences or requirements which they may </a:t>
            </a:r>
            <a:r>
              <a:rPr lang="en-GB" dirty="0" smtClean="0"/>
              <a:t>have.</a:t>
            </a:r>
          </a:p>
          <a:p>
            <a:pPr marL="0" indent="0">
              <a:buNone/>
            </a:pPr>
            <a:endParaRPr lang="en-GB" dirty="0"/>
          </a:p>
        </p:txBody>
      </p:sp>
      <p:pic>
        <p:nvPicPr>
          <p:cNvPr id="4" name="Picture 3" descr="ID# 19300 - Autism Heart Puzzle Insert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601405" y="3645024"/>
            <a:ext cx="2857500" cy="2857500"/>
          </a:xfrm>
          <a:prstGeom prst="rect">
            <a:avLst/>
          </a:prstGeom>
          <a:noFill/>
          <a:ln>
            <a:noFill/>
          </a:ln>
        </p:spPr>
      </p:pic>
    </p:spTree>
    <p:extLst>
      <p:ext uri="{BB962C8B-B14F-4D97-AF65-F5344CB8AC3E}">
        <p14:creationId xmlns:p14="http://schemas.microsoft.com/office/powerpoint/2010/main" val="3501406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GB" dirty="0"/>
              <a:t>Promote quality mealtime environments</a:t>
            </a:r>
          </a:p>
        </p:txBody>
      </p:sp>
      <p:sp>
        <p:nvSpPr>
          <p:cNvPr id="6" name="TextBox 5"/>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3.1 </a:t>
            </a:r>
            <a:r>
              <a:rPr lang="en-GB" sz="2800" dirty="0"/>
              <a:t>Promote positive mealtime environments that are adapted to meet the individual child’s routines and needs</a:t>
            </a:r>
            <a:r>
              <a:rPr lang="en-AU" sz="2800" b="1" dirty="0" smtClean="0">
                <a:latin typeface="+mj-lt"/>
              </a:rPr>
              <a:t> </a:t>
            </a:r>
            <a:endParaRPr lang="en-AU" sz="2800" dirty="0">
              <a:latin typeface="+mj-lt"/>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Positive mealtime </a:t>
            </a:r>
            <a:r>
              <a:rPr lang="en-GB" dirty="0" smtClean="0"/>
              <a:t>environments</a:t>
            </a:r>
            <a:endParaRPr lang="en-GB" dirty="0"/>
          </a:p>
        </p:txBody>
      </p:sp>
      <p:sp>
        <p:nvSpPr>
          <p:cNvPr id="3" name="Content Placeholder 2"/>
          <p:cNvSpPr>
            <a:spLocks noGrp="1"/>
          </p:cNvSpPr>
          <p:nvPr>
            <p:ph idx="1"/>
          </p:nvPr>
        </p:nvSpPr>
        <p:spPr/>
        <p:txBody>
          <a:bodyPr/>
          <a:lstStyle/>
          <a:p>
            <a:pPr marL="0" indent="0">
              <a:buNone/>
            </a:pPr>
            <a:r>
              <a:rPr lang="en-GB" dirty="0"/>
              <a:t>Creating a positive mealtime environment can significantly help children to learn good eating habits and develop a positive attitude towards food. All children should develop an understanding of the importance of eating healthily and maintaining positive lifestyles. </a:t>
            </a:r>
          </a:p>
        </p:txBody>
      </p:sp>
      <p:pic>
        <p:nvPicPr>
          <p:cNvPr id="4" name="Picture 3" descr="ID# 10732 - Heart Plate Setting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932040" y="3827573"/>
            <a:ext cx="2760340" cy="2688332"/>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Positive mealtime </a:t>
            </a:r>
            <a:r>
              <a:rPr lang="en-GB" dirty="0" smtClean="0"/>
              <a:t>environments</a:t>
            </a:r>
            <a:endParaRPr lang="en-GB" dirty="0"/>
          </a:p>
        </p:txBody>
      </p:sp>
      <p:sp>
        <p:nvSpPr>
          <p:cNvPr id="3" name="Content Placeholder 2"/>
          <p:cNvSpPr>
            <a:spLocks noGrp="1"/>
          </p:cNvSpPr>
          <p:nvPr>
            <p:ph idx="1"/>
          </p:nvPr>
        </p:nvSpPr>
        <p:spPr/>
        <p:txBody>
          <a:bodyPr/>
          <a:lstStyle/>
          <a:p>
            <a:pPr marL="0" indent="0">
              <a:buNone/>
            </a:pPr>
            <a:r>
              <a:rPr lang="en-GB" b="1" dirty="0"/>
              <a:t>There are some simple tips which you can follow to help to ensure that children gain a positive experience from their mealtimes</a:t>
            </a:r>
            <a:r>
              <a:rPr lang="en-GB" b="1" dirty="0" smtClean="0"/>
              <a:t>:</a:t>
            </a:r>
          </a:p>
          <a:p>
            <a:r>
              <a:rPr lang="en-GB" dirty="0"/>
              <a:t>Use child-sized furniture </a:t>
            </a:r>
          </a:p>
          <a:p>
            <a:r>
              <a:rPr lang="en-GB" dirty="0"/>
              <a:t>Supply easy-to-use cutlery </a:t>
            </a:r>
          </a:p>
          <a:p>
            <a:r>
              <a:rPr lang="en-GB" dirty="0"/>
              <a:t>Consider finger foods</a:t>
            </a:r>
          </a:p>
          <a:p>
            <a:r>
              <a:rPr lang="en-GB" dirty="0"/>
              <a:t>Incorporate new foods</a:t>
            </a:r>
          </a:p>
          <a:p>
            <a:r>
              <a:rPr lang="en-GB" dirty="0"/>
              <a:t>Encourage cooperation when cleaning spillages </a:t>
            </a:r>
          </a:p>
          <a:p>
            <a:r>
              <a:rPr lang="en-GB" dirty="0"/>
              <a:t>Engage with children whilst they </a:t>
            </a:r>
            <a:r>
              <a:rPr lang="en-GB" dirty="0" smtClean="0"/>
              <a:t>eat.</a:t>
            </a:r>
            <a:endParaRPr lang="en-GB" dirty="0"/>
          </a:p>
          <a:p>
            <a:pPr marL="0" indent="0">
              <a:buNone/>
            </a:pPr>
            <a:endParaRPr lang="en-GB" b="1" dirty="0"/>
          </a:p>
          <a:p>
            <a:endParaRPr lang="en-GB" dirty="0"/>
          </a:p>
        </p:txBody>
      </p:sp>
    </p:spTree>
    <p:extLst>
      <p:ext uri="{BB962C8B-B14F-4D97-AF65-F5344CB8AC3E}">
        <p14:creationId xmlns:p14="http://schemas.microsoft.com/office/powerpoint/2010/main" val="188748025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Ensuring that mealtimes are healthy and nutritious</a:t>
            </a:r>
          </a:p>
        </p:txBody>
      </p:sp>
      <p:sp>
        <p:nvSpPr>
          <p:cNvPr id="3" name="Content Placeholder 2"/>
          <p:cNvSpPr>
            <a:spLocks noGrp="1"/>
          </p:cNvSpPr>
          <p:nvPr>
            <p:ph idx="1"/>
          </p:nvPr>
        </p:nvSpPr>
        <p:spPr>
          <a:xfrm>
            <a:off x="457200" y="1700808"/>
            <a:ext cx="8229600" cy="4425355"/>
          </a:xfrm>
        </p:spPr>
        <p:txBody>
          <a:bodyPr/>
          <a:lstStyle/>
          <a:p>
            <a:pPr marL="0" indent="0">
              <a:buNone/>
            </a:pPr>
            <a:r>
              <a:rPr lang="en-GB" dirty="0"/>
              <a:t>Standard </a:t>
            </a:r>
            <a:r>
              <a:rPr lang="en-GB" dirty="0" smtClean="0"/>
              <a:t>2.2.3 </a:t>
            </a:r>
            <a:r>
              <a:rPr lang="en-GB" dirty="0"/>
              <a:t>of the National Quality Standards covers healthy eating and requires that food/drinks provided are nutritious and appropriate for each child. </a:t>
            </a:r>
            <a:endParaRPr lang="en-GB" dirty="0" smtClean="0"/>
          </a:p>
          <a:p>
            <a:pPr marL="0" indent="0">
              <a:buNone/>
            </a:pPr>
            <a:r>
              <a:rPr lang="en-GB" dirty="0"/>
              <a:t>Your workplace should be aiming to serve meals at set times each day so that children engage with the routine of eating healthily</a:t>
            </a:r>
            <a:r>
              <a:rPr lang="en-GB" dirty="0" smtClean="0"/>
              <a:t>.</a:t>
            </a:r>
          </a:p>
        </p:txBody>
      </p:sp>
      <p:pic>
        <p:nvPicPr>
          <p:cNvPr id="4" name="Picture 3" descr="ID# 9082 - Sack Lunch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652120" y="4437112"/>
            <a:ext cx="2425452" cy="2420888"/>
          </a:xfrm>
          <a:prstGeom prst="rect">
            <a:avLst/>
          </a:prstGeom>
          <a:noFill/>
          <a:ln>
            <a:noFill/>
          </a:ln>
        </p:spPr>
      </p:pic>
    </p:spTree>
    <p:extLst>
      <p:ext uri="{BB962C8B-B14F-4D97-AF65-F5344CB8AC3E}">
        <p14:creationId xmlns:p14="http://schemas.microsoft.com/office/powerpoint/2010/main" val="46692304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D# 14907 - Carrot Illustration - Presentation Clipart"/>
          <p:cNvPicPr>
            <a:picLocks noChangeAspect="1" noChangeArrowheads="1"/>
          </p:cNvPicPr>
          <p:nvPr/>
        </p:nvPicPr>
        <p:blipFill rotWithShape="1">
          <a:blip r:embed="rId2">
            <a:extLst>
              <a:ext uri="{28A0092B-C50C-407E-A947-70E740481C1C}">
                <a14:useLocalDpi xmlns:a14="http://schemas.microsoft.com/office/drawing/2010/main" val="0"/>
              </a:ext>
            </a:extLst>
          </a:blip>
          <a:srcRect t="17798" b="11581"/>
          <a:stretch/>
        </p:blipFill>
        <p:spPr bwMode="auto">
          <a:xfrm>
            <a:off x="5148064" y="4729655"/>
            <a:ext cx="2857500" cy="201798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Autofit/>
          </a:bodyPr>
          <a:lstStyle/>
          <a:p>
            <a:r>
              <a:rPr lang="en-GB" dirty="0"/>
              <a:t>Ensuring that mealtimes are healthy and nutritious</a:t>
            </a:r>
          </a:p>
        </p:txBody>
      </p:sp>
      <p:sp>
        <p:nvSpPr>
          <p:cNvPr id="3" name="Content Placeholder 2"/>
          <p:cNvSpPr>
            <a:spLocks noGrp="1"/>
          </p:cNvSpPr>
          <p:nvPr>
            <p:ph idx="1"/>
          </p:nvPr>
        </p:nvSpPr>
        <p:spPr/>
        <p:txBody>
          <a:bodyPr/>
          <a:lstStyle/>
          <a:p>
            <a:pPr marL="0" indent="0">
              <a:buNone/>
            </a:pPr>
            <a:r>
              <a:rPr lang="en-GB" dirty="0"/>
              <a:t>The foods that are served should be as nutritious as possible to enable the children’s mental and physical development.</a:t>
            </a:r>
          </a:p>
          <a:p>
            <a:pPr marL="0" indent="0">
              <a:buNone/>
            </a:pPr>
            <a:r>
              <a:rPr lang="en-GB" dirty="0"/>
              <a:t>It is important to think about the environments in which meals are served also. You can increase the sense of enjoyment by incorporating a range of colours and pictures which will encourage children to think positively about food.</a:t>
            </a:r>
          </a:p>
        </p:txBody>
      </p:sp>
    </p:spTree>
    <p:extLst>
      <p:ext uri="{BB962C8B-B14F-4D97-AF65-F5344CB8AC3E}">
        <p14:creationId xmlns:p14="http://schemas.microsoft.com/office/powerpoint/2010/main" val="361580583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6151 - Chef Team Standing Strong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220072" y="2636912"/>
            <a:ext cx="3384376" cy="3312368"/>
          </a:xfrm>
          <a:prstGeom prst="rect">
            <a:avLst/>
          </a:prstGeom>
          <a:noFill/>
          <a:ln>
            <a:noFill/>
          </a:ln>
        </p:spPr>
      </p:pic>
      <p:sp>
        <p:nvSpPr>
          <p:cNvPr id="2" name="Title 1"/>
          <p:cNvSpPr>
            <a:spLocks noGrp="1"/>
          </p:cNvSpPr>
          <p:nvPr>
            <p:ph type="title"/>
          </p:nvPr>
        </p:nvSpPr>
        <p:spPr>
          <a:xfrm>
            <a:off x="395536" y="548680"/>
            <a:ext cx="8229600" cy="1143000"/>
          </a:xfrm>
        </p:spPr>
        <p:txBody>
          <a:bodyPr>
            <a:noAutofit/>
          </a:bodyPr>
          <a:lstStyle/>
          <a:p>
            <a:r>
              <a:rPr lang="en-GB" dirty="0"/>
              <a:t>Adapting mealtime environments to meet individual routines and needs</a:t>
            </a:r>
          </a:p>
        </p:txBody>
      </p:sp>
      <p:sp>
        <p:nvSpPr>
          <p:cNvPr id="3" name="Content Placeholder 2"/>
          <p:cNvSpPr>
            <a:spLocks noGrp="1"/>
          </p:cNvSpPr>
          <p:nvPr>
            <p:ph idx="1"/>
          </p:nvPr>
        </p:nvSpPr>
        <p:spPr>
          <a:xfrm>
            <a:off x="457200" y="2420888"/>
            <a:ext cx="4618856" cy="3705275"/>
          </a:xfrm>
        </p:spPr>
        <p:txBody>
          <a:bodyPr/>
          <a:lstStyle/>
          <a:p>
            <a:pPr marL="0" indent="0">
              <a:buNone/>
            </a:pPr>
            <a:r>
              <a:rPr lang="en-GB" dirty="0"/>
              <a:t>When you are responsible for a large number of children, ensuring that all their different needs are catered for can be a difficult task, particularly when they are different ages and require different levels of care. </a:t>
            </a:r>
          </a:p>
        </p:txBody>
      </p:sp>
    </p:spTree>
    <p:extLst>
      <p:ext uri="{BB962C8B-B14F-4D97-AF65-F5344CB8AC3E}">
        <p14:creationId xmlns:p14="http://schemas.microsoft.com/office/powerpoint/2010/main" val="52040199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1143000"/>
          </a:xfrm>
        </p:spPr>
        <p:txBody>
          <a:bodyPr>
            <a:noAutofit/>
          </a:bodyPr>
          <a:lstStyle/>
          <a:p>
            <a:r>
              <a:rPr lang="en-GB" dirty="0"/>
              <a:t>Adapting mealtime environments to meet individual routines and needs</a:t>
            </a:r>
          </a:p>
        </p:txBody>
      </p:sp>
      <p:sp>
        <p:nvSpPr>
          <p:cNvPr id="3" name="Content Placeholder 2"/>
          <p:cNvSpPr>
            <a:spLocks noGrp="1"/>
          </p:cNvSpPr>
          <p:nvPr>
            <p:ph idx="1"/>
          </p:nvPr>
        </p:nvSpPr>
        <p:spPr>
          <a:xfrm>
            <a:off x="457200" y="2276872"/>
            <a:ext cx="8229600" cy="4248472"/>
          </a:xfrm>
        </p:spPr>
        <p:txBody>
          <a:bodyPr/>
          <a:lstStyle/>
          <a:p>
            <a:pPr marL="0" indent="0">
              <a:buNone/>
            </a:pPr>
            <a:r>
              <a:rPr lang="en-GB" b="1" dirty="0"/>
              <a:t>You may need to consider a range of factors when catering for a </a:t>
            </a:r>
            <a:r>
              <a:rPr lang="en-GB" b="1" dirty="0" smtClean="0"/>
              <a:t>number </a:t>
            </a:r>
            <a:r>
              <a:rPr lang="en-GB" b="1" dirty="0"/>
              <a:t>of different children</a:t>
            </a:r>
            <a:r>
              <a:rPr lang="en-GB" b="1" dirty="0" smtClean="0"/>
              <a:t>:</a:t>
            </a:r>
          </a:p>
          <a:p>
            <a:r>
              <a:rPr lang="en-GB" dirty="0"/>
              <a:t>The different ages of children </a:t>
            </a:r>
          </a:p>
          <a:p>
            <a:r>
              <a:rPr lang="en-GB" dirty="0"/>
              <a:t>Any allergies children may have</a:t>
            </a:r>
          </a:p>
          <a:p>
            <a:r>
              <a:rPr lang="en-GB" dirty="0"/>
              <a:t>Sleep times </a:t>
            </a:r>
          </a:p>
          <a:p>
            <a:r>
              <a:rPr lang="en-GB" dirty="0"/>
              <a:t>Any cultural or religious </a:t>
            </a:r>
            <a:r>
              <a:rPr lang="en-GB" dirty="0" smtClean="0"/>
              <a:t>preferences/requirements.</a:t>
            </a:r>
            <a:endParaRPr lang="en-GB" dirty="0"/>
          </a:p>
          <a:p>
            <a:pPr marL="0" indent="0">
              <a:buNone/>
            </a:pPr>
            <a:endParaRPr lang="en-GB" b="1" dirty="0"/>
          </a:p>
        </p:txBody>
      </p:sp>
    </p:spTree>
    <p:extLst>
      <p:ext uri="{BB962C8B-B14F-4D97-AF65-F5344CB8AC3E}">
        <p14:creationId xmlns:p14="http://schemas.microsoft.com/office/powerpoint/2010/main" val="272320445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548680"/>
            <a:ext cx="8229600" cy="1143000"/>
          </a:xfrm>
        </p:spPr>
        <p:txBody>
          <a:bodyPr>
            <a:noAutofit/>
          </a:bodyPr>
          <a:lstStyle/>
          <a:p>
            <a:r>
              <a:rPr lang="en-GB" dirty="0"/>
              <a:t>Promote quality mealtime environments</a:t>
            </a:r>
          </a:p>
        </p:txBody>
      </p:sp>
      <p:sp>
        <p:nvSpPr>
          <p:cNvPr id="8" name="TextBox 7"/>
          <p:cNvSpPr txBox="1"/>
          <p:nvPr/>
        </p:nvSpPr>
        <p:spPr>
          <a:xfrm>
            <a:off x="5220072" y="2492896"/>
            <a:ext cx="3744416" cy="954107"/>
          </a:xfrm>
          <a:prstGeom prst="rect">
            <a:avLst/>
          </a:prstGeom>
          <a:noFill/>
        </p:spPr>
        <p:txBody>
          <a:bodyPr wrap="square" rtlCol="0">
            <a:spAutoFit/>
          </a:bodyPr>
          <a:lstStyle/>
          <a:p>
            <a:r>
              <a:rPr lang="en-AU" sz="2800" b="1" dirty="0" smtClean="0">
                <a:latin typeface="+mj-lt"/>
              </a:rPr>
              <a:t>3.2 </a:t>
            </a:r>
            <a:r>
              <a:rPr lang="en-GB" sz="2800" dirty="0"/>
              <a:t>Ensure babies are fed individually</a:t>
            </a:r>
            <a:r>
              <a:rPr lang="en-AU" sz="2800" b="1" dirty="0" smtClean="0">
                <a:latin typeface="+mj-lt"/>
              </a:rPr>
              <a:t> </a:t>
            </a:r>
            <a:endParaRPr lang="en-AU" sz="2800" dirty="0">
              <a:latin typeface="+mj-lt"/>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Feeding babies </a:t>
            </a:r>
            <a:r>
              <a:rPr lang="en-GB" dirty="0" smtClean="0"/>
              <a:t>individually</a:t>
            </a:r>
            <a:endParaRPr lang="en-GB" dirty="0"/>
          </a:p>
        </p:txBody>
      </p:sp>
      <p:sp>
        <p:nvSpPr>
          <p:cNvPr id="3" name="Content Placeholder 2"/>
          <p:cNvSpPr>
            <a:spLocks noGrp="1"/>
          </p:cNvSpPr>
          <p:nvPr>
            <p:ph idx="1"/>
          </p:nvPr>
        </p:nvSpPr>
        <p:spPr/>
        <p:txBody>
          <a:bodyPr/>
          <a:lstStyle/>
          <a:p>
            <a:pPr marL="0" indent="0">
              <a:buNone/>
            </a:pPr>
            <a:r>
              <a:rPr lang="en-GB" dirty="0"/>
              <a:t>All babies will have different needs and requirements when it comes to feeding, and it is important that you do all that you can to meet their needs whilst they are in your care. </a:t>
            </a:r>
            <a:endParaRPr lang="en-GB" dirty="0" smtClean="0"/>
          </a:p>
          <a:p>
            <a:pPr marL="0" indent="0">
              <a:buNone/>
            </a:pPr>
            <a:r>
              <a:rPr lang="en-GB" dirty="0" smtClean="0"/>
              <a:t>Babies</a:t>
            </a:r>
            <a:r>
              <a:rPr lang="en-GB" dirty="0"/>
              <a:t>, especially </a:t>
            </a:r>
            <a:r>
              <a:rPr lang="en-GB" dirty="0" smtClean="0"/>
              <a:t>new born, </a:t>
            </a:r>
            <a:r>
              <a:rPr lang="en-GB" dirty="0"/>
              <a:t>will be hungry at varying times throughout the day and night, so it may be almost impossible to stick to a feeding schedule. </a:t>
            </a:r>
          </a:p>
        </p:txBody>
      </p:sp>
      <p:pic>
        <p:nvPicPr>
          <p:cNvPr id="4" name="Picture 3" descr="ID# 10993 - Baby Reaching For Bottl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6084168" y="4735400"/>
            <a:ext cx="2065853" cy="1921396"/>
          </a:xfrm>
          <a:prstGeom prst="rect">
            <a:avLst/>
          </a:prstGeom>
          <a:noFill/>
          <a:ln>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Feeding babies </a:t>
            </a:r>
            <a:r>
              <a:rPr lang="en-GB" dirty="0" smtClean="0"/>
              <a:t>individually</a:t>
            </a:r>
            <a:endParaRPr lang="en-GB" dirty="0"/>
          </a:p>
        </p:txBody>
      </p:sp>
      <p:pic>
        <p:nvPicPr>
          <p:cNvPr id="2050" name="Picture 2" descr="ID# 3453 - Mom Holding Baby Boy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06054" y="2060848"/>
            <a:ext cx="3888432" cy="3888432"/>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457200" y="1600200"/>
            <a:ext cx="5698976" cy="4525963"/>
          </a:xfrm>
        </p:spPr>
        <p:txBody>
          <a:bodyPr/>
          <a:lstStyle/>
          <a:p>
            <a:pPr marL="0" indent="0">
              <a:buNone/>
            </a:pPr>
            <a:r>
              <a:rPr lang="en-GB" dirty="0"/>
              <a:t>The best thing to do is to simply respond to the baby’s cues. </a:t>
            </a:r>
            <a:endParaRPr lang="en-GB" dirty="0" smtClean="0"/>
          </a:p>
          <a:p>
            <a:pPr marL="0" indent="0">
              <a:buNone/>
            </a:pPr>
            <a:r>
              <a:rPr lang="en-GB" dirty="0" smtClean="0"/>
              <a:t>Cues </a:t>
            </a:r>
            <a:r>
              <a:rPr lang="en-GB" dirty="0"/>
              <a:t>may include specific behaviours such as sucking on their hands or grabbing for breast/bottle. Responding to behavioural cues will help to ensure that babies are being fed when they are actually hungry as well as promoting natural behaviours with food. </a:t>
            </a:r>
          </a:p>
        </p:txBody>
      </p:sp>
    </p:spTree>
    <p:extLst>
      <p:ext uri="{BB962C8B-B14F-4D97-AF65-F5344CB8AC3E}">
        <p14:creationId xmlns:p14="http://schemas.microsoft.com/office/powerpoint/2010/main" val="351648467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Feeding babies </a:t>
            </a:r>
            <a:r>
              <a:rPr lang="en-GB" dirty="0" smtClean="0"/>
              <a:t>individually</a:t>
            </a:r>
            <a:endParaRPr lang="en-GB" dirty="0"/>
          </a:p>
        </p:txBody>
      </p:sp>
      <p:sp>
        <p:nvSpPr>
          <p:cNvPr id="3" name="Content Placeholder 2"/>
          <p:cNvSpPr>
            <a:spLocks noGrp="1"/>
          </p:cNvSpPr>
          <p:nvPr>
            <p:ph idx="1"/>
          </p:nvPr>
        </p:nvSpPr>
        <p:spPr/>
        <p:txBody>
          <a:bodyPr>
            <a:normAutofit/>
          </a:bodyPr>
          <a:lstStyle/>
          <a:p>
            <a:pPr marL="0" indent="0">
              <a:buNone/>
            </a:pPr>
            <a:r>
              <a:rPr lang="en-GB" b="1" dirty="0"/>
              <a:t>The benefits of feeding babies individually include:</a:t>
            </a:r>
          </a:p>
          <a:p>
            <a:pPr lvl="0"/>
            <a:r>
              <a:rPr lang="en-GB" dirty="0"/>
              <a:t>Avoids undereating/overeating by responding to natural cues rather than working on a feeding routine</a:t>
            </a:r>
          </a:p>
          <a:p>
            <a:pPr lvl="0"/>
            <a:r>
              <a:rPr lang="en-GB" dirty="0"/>
              <a:t>Allowing the baby to feed when it desires will ensure that their energy levels are as they should be and promotes healthy development</a:t>
            </a:r>
          </a:p>
          <a:p>
            <a:pPr lvl="0"/>
            <a:r>
              <a:rPr lang="en-GB" dirty="0"/>
              <a:t>Enables you to spend time bonding with the </a:t>
            </a:r>
            <a:r>
              <a:rPr lang="en-GB" dirty="0" smtClean="0"/>
              <a:t>baby</a:t>
            </a:r>
          </a:p>
          <a:p>
            <a:pPr lvl="0"/>
            <a:r>
              <a:rPr lang="en-GB" dirty="0" smtClean="0"/>
              <a:t>Encourages </a:t>
            </a:r>
            <a:r>
              <a:rPr lang="en-GB" dirty="0"/>
              <a:t>a natural relationship with </a:t>
            </a:r>
            <a:r>
              <a:rPr lang="en-GB" dirty="0" smtClean="0"/>
              <a:t>food.</a:t>
            </a:r>
            <a:endParaRPr lang="en-GB" dirty="0"/>
          </a:p>
        </p:txBody>
      </p:sp>
    </p:spTree>
    <p:extLst>
      <p:ext uri="{BB962C8B-B14F-4D97-AF65-F5344CB8AC3E}">
        <p14:creationId xmlns:p14="http://schemas.microsoft.com/office/powerpoint/2010/main" val="360494242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How often to feed </a:t>
            </a:r>
            <a:r>
              <a:rPr lang="en-GB" dirty="0" smtClean="0"/>
              <a:t>babies</a:t>
            </a:r>
            <a:endParaRPr lang="en-GB" dirty="0"/>
          </a:p>
        </p:txBody>
      </p:sp>
      <p:pic>
        <p:nvPicPr>
          <p:cNvPr id="4" name="Picture 3" descr="ID# 3455 - Mom Holding Baby Girl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716016" y="1844824"/>
            <a:ext cx="4266034" cy="4248472"/>
          </a:xfrm>
          <a:prstGeom prst="rect">
            <a:avLst/>
          </a:prstGeom>
          <a:noFill/>
          <a:ln>
            <a:noFill/>
          </a:ln>
        </p:spPr>
      </p:pic>
      <p:sp>
        <p:nvSpPr>
          <p:cNvPr id="3" name="Content Placeholder 2"/>
          <p:cNvSpPr>
            <a:spLocks noGrp="1"/>
          </p:cNvSpPr>
          <p:nvPr>
            <p:ph idx="1"/>
          </p:nvPr>
        </p:nvSpPr>
        <p:spPr>
          <a:xfrm>
            <a:off x="457200" y="1600200"/>
            <a:ext cx="5698976" cy="4525963"/>
          </a:xfrm>
        </p:spPr>
        <p:txBody>
          <a:bodyPr/>
          <a:lstStyle/>
          <a:p>
            <a:pPr marL="0" indent="0">
              <a:buNone/>
            </a:pPr>
            <a:r>
              <a:rPr lang="en-GB" dirty="0"/>
              <a:t>When you have decided to feed babies individually, it can be a scary prospect to make sure that they are eating enough and as often as they should be without referring to a schedule or routine. </a:t>
            </a:r>
            <a:endParaRPr lang="en-GB" dirty="0" smtClean="0"/>
          </a:p>
          <a:p>
            <a:pPr marL="0" indent="0">
              <a:buNone/>
            </a:pPr>
            <a:r>
              <a:rPr lang="en-GB" dirty="0" smtClean="0"/>
              <a:t>Generally </a:t>
            </a:r>
            <a:r>
              <a:rPr lang="en-GB" dirty="0"/>
              <a:t>speaking, formula-fed babies should be fed around 6-10 times per day, whereas breast-fed babies between 8-12 times per day. </a:t>
            </a:r>
          </a:p>
          <a:p>
            <a:endParaRPr lang="en-GB" dirty="0"/>
          </a:p>
        </p:txBody>
      </p:sp>
    </p:spTree>
    <p:extLst>
      <p:ext uri="{BB962C8B-B14F-4D97-AF65-F5344CB8AC3E}">
        <p14:creationId xmlns:p14="http://schemas.microsoft.com/office/powerpoint/2010/main" val="291939778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67544" y="548680"/>
            <a:ext cx="8229600" cy="1143000"/>
          </a:xfrm>
        </p:spPr>
        <p:txBody>
          <a:bodyPr>
            <a:noAutofit/>
          </a:bodyPr>
          <a:lstStyle/>
          <a:p>
            <a:r>
              <a:rPr lang="en-GB" dirty="0"/>
              <a:t>Promote quality mealtime environments</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3.3 </a:t>
            </a:r>
            <a:r>
              <a:rPr lang="en-GB" sz="2800" dirty="0"/>
              <a:t>Follow approved standards for safe storage and heating of formula and breast milk and for cleaning equipment and utensils</a:t>
            </a:r>
            <a:r>
              <a:rPr lang="en-AU" sz="2800" b="1" dirty="0" smtClean="0">
                <a:latin typeface="+mj-lt"/>
              </a:rPr>
              <a:t> </a:t>
            </a:r>
            <a:endParaRPr lang="en-AU" sz="2800" dirty="0">
              <a:latin typeface="+mj-lt"/>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Safe storage and heating of formula </a:t>
            </a:r>
          </a:p>
        </p:txBody>
      </p:sp>
      <p:sp>
        <p:nvSpPr>
          <p:cNvPr id="3" name="Content Placeholder 2"/>
          <p:cNvSpPr>
            <a:spLocks noGrp="1"/>
          </p:cNvSpPr>
          <p:nvPr>
            <p:ph idx="1"/>
          </p:nvPr>
        </p:nvSpPr>
        <p:spPr>
          <a:xfrm>
            <a:off x="457200" y="1484784"/>
            <a:ext cx="8229600" cy="5040560"/>
          </a:xfrm>
        </p:spPr>
        <p:txBody>
          <a:bodyPr>
            <a:normAutofit fontScale="92500" lnSpcReduction="20000"/>
          </a:bodyPr>
          <a:lstStyle/>
          <a:p>
            <a:pPr marL="0" indent="0">
              <a:buNone/>
            </a:pPr>
            <a:r>
              <a:rPr lang="en-GB" sz="3000" dirty="0"/>
              <a:t>Families may choose to feed their baby using formula and you will be responsible for preparing and storing this correctly. </a:t>
            </a:r>
            <a:endParaRPr lang="en-GB" sz="3000" dirty="0" smtClean="0"/>
          </a:p>
          <a:p>
            <a:r>
              <a:rPr lang="en-GB" sz="3000" b="1" dirty="0"/>
              <a:t>Some tips for heating and storing powder formula include:</a:t>
            </a:r>
          </a:p>
          <a:p>
            <a:pPr lvl="0"/>
            <a:r>
              <a:rPr lang="en-GB" sz="3000" dirty="0"/>
              <a:t>If not used immediately when made up infant formula must be stored in a sterilised bottle or container at the back of the fridge, in the centre where it is coldest</a:t>
            </a:r>
          </a:p>
          <a:p>
            <a:pPr lvl="0"/>
            <a:r>
              <a:rPr lang="en-GB" sz="3000" dirty="0"/>
              <a:t>Discard unused infant formula after 24 hours if refrigerated. Re-warming stored, made-up formula</a:t>
            </a:r>
          </a:p>
          <a:p>
            <a:pPr lvl="0"/>
            <a:r>
              <a:rPr lang="en-GB" sz="3000" dirty="0"/>
              <a:t>Remove the prepared formula just before it is </a:t>
            </a:r>
            <a:r>
              <a:rPr lang="en-GB" sz="3000" dirty="0" smtClean="0"/>
              <a:t>needed…</a:t>
            </a:r>
            <a:endParaRPr lang="en-GB" sz="3000" dirty="0"/>
          </a:p>
          <a:p>
            <a:pPr marL="0" indent="0">
              <a:buNone/>
            </a:pPr>
            <a:endParaRPr lang="en-GB"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Safe storage and heating of formula </a:t>
            </a:r>
          </a:p>
        </p:txBody>
      </p:sp>
      <p:sp>
        <p:nvSpPr>
          <p:cNvPr id="3" name="Content Placeholder 2"/>
          <p:cNvSpPr>
            <a:spLocks noGrp="1"/>
          </p:cNvSpPr>
          <p:nvPr>
            <p:ph idx="1"/>
          </p:nvPr>
        </p:nvSpPr>
        <p:spPr>
          <a:xfrm>
            <a:off x="457200" y="1700808"/>
            <a:ext cx="8229600" cy="4680520"/>
          </a:xfrm>
        </p:spPr>
        <p:txBody>
          <a:bodyPr>
            <a:normAutofit/>
          </a:bodyPr>
          <a:lstStyle/>
          <a:p>
            <a:pPr lvl="0"/>
            <a:r>
              <a:rPr lang="en-GB" dirty="0" smtClean="0"/>
              <a:t>Re-warm </a:t>
            </a:r>
            <a:r>
              <a:rPr lang="en-GB" dirty="0"/>
              <a:t>by placing the container in heated, shallow water for no more than 15 minutes or use a commercial bottle warmer</a:t>
            </a:r>
          </a:p>
          <a:p>
            <a:pPr lvl="0"/>
            <a:r>
              <a:rPr lang="en-GB" dirty="0"/>
              <a:t>Microwaves are not recommended to rewarm formula as they heat unevenly and overheated parts of formula can burn the baby’s mouth</a:t>
            </a:r>
          </a:p>
          <a:p>
            <a:pPr lvl="0"/>
            <a:r>
              <a:rPr lang="en-GB" dirty="0"/>
              <a:t>Discard unused infant formula after two hours at room temperature.</a:t>
            </a:r>
          </a:p>
          <a:p>
            <a:endParaRPr lang="en-GB" dirty="0"/>
          </a:p>
        </p:txBody>
      </p:sp>
      <p:pic>
        <p:nvPicPr>
          <p:cNvPr id="4" name="Picture 3" descr="ID# 10994 - Baby Glass Bottle Empty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6084168" y="4904321"/>
            <a:ext cx="1889770" cy="1953679"/>
          </a:xfrm>
          <a:prstGeom prst="rect">
            <a:avLst/>
          </a:prstGeom>
          <a:noFill/>
          <a:ln>
            <a:noFill/>
          </a:ln>
        </p:spPr>
      </p:pic>
    </p:spTree>
    <p:extLst>
      <p:ext uri="{BB962C8B-B14F-4D97-AF65-F5344CB8AC3E}">
        <p14:creationId xmlns:p14="http://schemas.microsoft.com/office/powerpoint/2010/main" val="77956642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Safe storage </a:t>
            </a:r>
            <a:r>
              <a:rPr lang="en-GB" dirty="0" smtClean="0"/>
              <a:t>of </a:t>
            </a:r>
            <a:r>
              <a:rPr lang="en-GB" dirty="0"/>
              <a:t>breast milk </a:t>
            </a:r>
          </a:p>
        </p:txBody>
      </p:sp>
      <p:sp>
        <p:nvSpPr>
          <p:cNvPr id="3" name="Content Placeholder 2"/>
          <p:cNvSpPr>
            <a:spLocks noGrp="1"/>
          </p:cNvSpPr>
          <p:nvPr>
            <p:ph idx="1"/>
          </p:nvPr>
        </p:nvSpPr>
        <p:spPr/>
        <p:txBody>
          <a:bodyPr>
            <a:normAutofit lnSpcReduction="10000"/>
          </a:bodyPr>
          <a:lstStyle/>
          <a:p>
            <a:pPr marL="0" indent="0">
              <a:buNone/>
            </a:pPr>
            <a:r>
              <a:rPr lang="en-GB" dirty="0"/>
              <a:t>Families may prefer babies to continue to be fed on breastmilk rather than formula whilst they are in your care. </a:t>
            </a:r>
            <a:endParaRPr lang="en-GB" dirty="0" smtClean="0"/>
          </a:p>
          <a:p>
            <a:pPr marL="0" indent="0">
              <a:buNone/>
            </a:pPr>
            <a:r>
              <a:rPr lang="en-GB" b="1" dirty="0"/>
              <a:t>Store expressed breast milk in:  </a:t>
            </a:r>
          </a:p>
          <a:p>
            <a:pPr lvl="0"/>
            <a:r>
              <a:rPr lang="en-GB" dirty="0"/>
              <a:t>The fridge (in the back where it is coldest) for no more than 72 hours</a:t>
            </a:r>
          </a:p>
          <a:p>
            <a:pPr lvl="0"/>
            <a:r>
              <a:rPr lang="en-GB" dirty="0"/>
              <a:t>The freezer compartment inside a fridge (-15°C) for up to 2 weeks</a:t>
            </a:r>
          </a:p>
          <a:p>
            <a:pPr lvl="0"/>
            <a:r>
              <a:rPr lang="en-GB" dirty="0"/>
              <a:t>In the freezer section of a fridge with a separate door (-18°C) for 3 months.</a:t>
            </a:r>
          </a:p>
          <a:p>
            <a:pPr marL="0" indent="0">
              <a:buNone/>
            </a:pPr>
            <a:endParaRPr lang="en-GB" dirty="0"/>
          </a:p>
        </p:txBody>
      </p:sp>
    </p:spTree>
    <p:extLst>
      <p:ext uri="{BB962C8B-B14F-4D97-AF65-F5344CB8AC3E}">
        <p14:creationId xmlns:p14="http://schemas.microsoft.com/office/powerpoint/2010/main" val="89227868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D# 6651 - Thermometer Blank Banner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4494987"/>
            <a:ext cx="2353368" cy="235336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a:t>Safe </a:t>
            </a:r>
            <a:r>
              <a:rPr lang="en-GB" dirty="0" smtClean="0"/>
              <a:t>heating </a:t>
            </a:r>
            <a:r>
              <a:rPr lang="en-GB" dirty="0"/>
              <a:t>of breast milk </a:t>
            </a:r>
          </a:p>
        </p:txBody>
      </p:sp>
      <p:sp>
        <p:nvSpPr>
          <p:cNvPr id="3" name="Content Placeholder 2"/>
          <p:cNvSpPr>
            <a:spLocks noGrp="1"/>
          </p:cNvSpPr>
          <p:nvPr>
            <p:ph idx="1"/>
          </p:nvPr>
        </p:nvSpPr>
        <p:spPr/>
        <p:txBody>
          <a:bodyPr/>
          <a:lstStyle/>
          <a:p>
            <a:pPr marL="0" indent="0">
              <a:buNone/>
            </a:pPr>
            <a:r>
              <a:rPr lang="en-GB" dirty="0"/>
              <a:t>The best way to heat breast milk is to place the bottle into a bowl of warm water and leave it until it has reached room temperature. You should then shake the bottle to ensure that the milk has a consistent temperature throughout. Overheating or boiling the breast milk can cause a loss of nutrients and could also potentially burn the baby’s mouth.</a:t>
            </a:r>
          </a:p>
        </p:txBody>
      </p:sp>
    </p:spTree>
    <p:extLst>
      <p:ext uri="{BB962C8B-B14F-4D97-AF65-F5344CB8AC3E}">
        <p14:creationId xmlns:p14="http://schemas.microsoft.com/office/powerpoint/2010/main" val="149348191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Safe </a:t>
            </a:r>
            <a:r>
              <a:rPr lang="en-GB" dirty="0" smtClean="0"/>
              <a:t>heating </a:t>
            </a:r>
            <a:r>
              <a:rPr lang="en-GB" dirty="0"/>
              <a:t>for </a:t>
            </a:r>
            <a:r>
              <a:rPr lang="en-GB" dirty="0" smtClean="0"/>
              <a:t>utensils and equipment</a:t>
            </a:r>
            <a:endParaRPr lang="en-GB" dirty="0"/>
          </a:p>
        </p:txBody>
      </p:sp>
      <p:sp>
        <p:nvSpPr>
          <p:cNvPr id="3" name="Content Placeholder 2"/>
          <p:cNvSpPr>
            <a:spLocks noGrp="1"/>
          </p:cNvSpPr>
          <p:nvPr>
            <p:ph idx="1"/>
          </p:nvPr>
        </p:nvSpPr>
        <p:spPr>
          <a:xfrm>
            <a:off x="457200" y="1772816"/>
            <a:ext cx="8229600" cy="4353347"/>
          </a:xfrm>
        </p:spPr>
        <p:txBody>
          <a:bodyPr>
            <a:normAutofit/>
          </a:bodyPr>
          <a:lstStyle/>
          <a:p>
            <a:pPr marL="0" indent="0">
              <a:buNone/>
            </a:pPr>
            <a:r>
              <a:rPr lang="en-GB" dirty="0"/>
              <a:t>Any equipment which you use to serve or prepare babies food will need to be thoroughly cleaned and sterilised before </a:t>
            </a:r>
            <a:r>
              <a:rPr lang="en-GB" dirty="0" smtClean="0"/>
              <a:t>use.</a:t>
            </a:r>
          </a:p>
          <a:p>
            <a:pPr marL="0" indent="0">
              <a:buNone/>
            </a:pPr>
            <a:r>
              <a:rPr lang="en-GB" b="1" dirty="0"/>
              <a:t>There a number of ways that you can ensure that equipment is sterilised and safe for contact with baby:</a:t>
            </a:r>
          </a:p>
          <a:p>
            <a:pPr lvl="0"/>
            <a:r>
              <a:rPr lang="en-GB" dirty="0"/>
              <a:t>Boiling </a:t>
            </a:r>
          </a:p>
          <a:p>
            <a:pPr lvl="0"/>
            <a:r>
              <a:rPr lang="en-GB" dirty="0" smtClean="0"/>
              <a:t>Chemicals</a:t>
            </a:r>
            <a:endParaRPr lang="en-GB" dirty="0"/>
          </a:p>
          <a:p>
            <a:r>
              <a:rPr lang="en-GB" dirty="0"/>
              <a:t>Steam sterilisers/microwave steam </a:t>
            </a:r>
            <a:r>
              <a:rPr lang="en-GB" dirty="0" smtClean="0"/>
              <a:t>sterilisers.</a:t>
            </a:r>
            <a:endParaRPr lang="en-GB" dirty="0"/>
          </a:p>
        </p:txBody>
      </p:sp>
    </p:spTree>
    <p:extLst>
      <p:ext uri="{BB962C8B-B14F-4D97-AF65-F5344CB8AC3E}">
        <p14:creationId xmlns:p14="http://schemas.microsoft.com/office/powerpoint/2010/main" val="12940598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1143000"/>
          </a:xfrm>
        </p:spPr>
        <p:txBody>
          <a:bodyPr>
            <a:normAutofit fontScale="90000"/>
          </a:bodyPr>
          <a:lstStyle/>
          <a:p>
            <a:r>
              <a:rPr lang="en-GB" sz="4900" dirty="0"/>
              <a:t>Storing utensils and equipment</a:t>
            </a:r>
            <a:r>
              <a:rPr lang="en-GB" dirty="0"/>
              <a:t/>
            </a:r>
            <a:br>
              <a:rPr lang="en-GB" dirty="0"/>
            </a:br>
            <a:endParaRPr lang="en-GB" dirty="0"/>
          </a:p>
        </p:txBody>
      </p:sp>
      <p:pic>
        <p:nvPicPr>
          <p:cNvPr id="4" name="Picture 3" descr="ID# 13619 - Five Shelves Wall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868143" y="3861048"/>
            <a:ext cx="2730753" cy="2664296"/>
          </a:xfrm>
          <a:prstGeom prst="rect">
            <a:avLst/>
          </a:prstGeom>
          <a:noFill/>
          <a:ln>
            <a:noFill/>
          </a:ln>
        </p:spPr>
      </p:pic>
      <p:sp>
        <p:nvSpPr>
          <p:cNvPr id="3" name="Content Placeholder 2"/>
          <p:cNvSpPr>
            <a:spLocks noGrp="1"/>
          </p:cNvSpPr>
          <p:nvPr>
            <p:ph idx="1"/>
          </p:nvPr>
        </p:nvSpPr>
        <p:spPr/>
        <p:txBody>
          <a:bodyPr/>
          <a:lstStyle/>
          <a:p>
            <a:pPr marL="0" indent="0">
              <a:buNone/>
            </a:pPr>
            <a:r>
              <a:rPr lang="en-GB" dirty="0"/>
              <a:t>All utensils and equipment should be stored in a clean environment; this will prevent recontamination prior to the next use. Ensure that equipment is stored on a clean surface away from contact with food or dirty surfaces. It is a good idea to utilise cupboards/shelves where equipment can be stored separately from anything else which is used.</a:t>
            </a:r>
          </a:p>
          <a:p>
            <a:endParaRPr lang="en-GB" dirty="0"/>
          </a:p>
        </p:txBody>
      </p:sp>
    </p:spTree>
    <p:extLst>
      <p:ext uri="{BB962C8B-B14F-4D97-AF65-F5344CB8AC3E}">
        <p14:creationId xmlns:p14="http://schemas.microsoft.com/office/powerpoint/2010/main" val="42095262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67544" y="476672"/>
            <a:ext cx="8229600" cy="1143000"/>
          </a:xfrm>
        </p:spPr>
        <p:txBody>
          <a:bodyPr>
            <a:noAutofit/>
          </a:bodyPr>
          <a:lstStyle/>
          <a:p>
            <a:r>
              <a:rPr lang="en-GB" dirty="0"/>
              <a:t>Promote quality mealtime environments</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3.4 </a:t>
            </a:r>
            <a:r>
              <a:rPr lang="en-GB" sz="2800" dirty="0"/>
              <a:t>Assist in providing a supportive environment for mothers to breastfeed</a:t>
            </a:r>
            <a:r>
              <a:rPr lang="en-AU" sz="2800" b="1" dirty="0" smtClean="0">
                <a:latin typeface="+mj-lt"/>
              </a:rPr>
              <a:t> </a:t>
            </a:r>
            <a:endParaRPr lang="en-AU" sz="2800" dirty="0">
              <a:latin typeface="+mj-lt"/>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3782 - Woman Pushing Stroller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580112" y="4797152"/>
            <a:ext cx="1989022" cy="1920826"/>
          </a:xfrm>
          <a:prstGeom prst="rect">
            <a:avLst/>
          </a:prstGeom>
          <a:noFill/>
          <a:ln>
            <a:noFill/>
          </a:ln>
        </p:spPr>
      </p:pic>
      <p:sp>
        <p:nvSpPr>
          <p:cNvPr id="2" name="Title 1"/>
          <p:cNvSpPr>
            <a:spLocks noGrp="1"/>
          </p:cNvSpPr>
          <p:nvPr>
            <p:ph type="title"/>
          </p:nvPr>
        </p:nvSpPr>
        <p:spPr/>
        <p:txBody>
          <a:bodyPr>
            <a:noAutofit/>
          </a:bodyPr>
          <a:lstStyle/>
          <a:p>
            <a:r>
              <a:rPr lang="en-GB" dirty="0"/>
              <a:t>Providing a supportive environment for breastfeeding</a:t>
            </a:r>
          </a:p>
        </p:txBody>
      </p:sp>
      <p:sp>
        <p:nvSpPr>
          <p:cNvPr id="3" name="Content Placeholder 2"/>
          <p:cNvSpPr>
            <a:spLocks noGrp="1"/>
          </p:cNvSpPr>
          <p:nvPr>
            <p:ph idx="1"/>
          </p:nvPr>
        </p:nvSpPr>
        <p:spPr>
          <a:xfrm>
            <a:off x="457200" y="1844824"/>
            <a:ext cx="8229600" cy="4281339"/>
          </a:xfrm>
        </p:spPr>
        <p:txBody>
          <a:bodyPr/>
          <a:lstStyle/>
          <a:p>
            <a:pPr marL="0" indent="0">
              <a:buNone/>
            </a:pPr>
            <a:r>
              <a:rPr lang="en-GB" dirty="0"/>
              <a:t>Breastfeeding is a huge part of providing the right nutrients for babies and ensuring that they are given the best chance of a healthy and positive development. </a:t>
            </a:r>
            <a:endParaRPr lang="en-GB" dirty="0" smtClean="0"/>
          </a:p>
          <a:p>
            <a:pPr marL="0" indent="0">
              <a:buNone/>
            </a:pPr>
            <a:r>
              <a:rPr lang="en-GB" dirty="0" smtClean="0"/>
              <a:t>If </a:t>
            </a:r>
            <a:r>
              <a:rPr lang="en-GB" dirty="0"/>
              <a:t>mothers choose to breastfeed in or around your working area, it is important that you make them feel comfortable and provide them with an environment which supports the process.</a:t>
            </a:r>
          </a:p>
        </p:txBody>
      </p:sp>
    </p:spTree>
    <p:extLst>
      <p:ext uri="{BB962C8B-B14F-4D97-AF65-F5344CB8AC3E}">
        <p14:creationId xmlns:p14="http://schemas.microsoft.com/office/powerpoint/2010/main" val="324664880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1143000"/>
          </a:xfrm>
        </p:spPr>
        <p:txBody>
          <a:bodyPr>
            <a:noAutofit/>
          </a:bodyPr>
          <a:lstStyle/>
          <a:p>
            <a:r>
              <a:rPr lang="en-GB" dirty="0"/>
              <a:t>Providing a supportive environment for breastfeeding</a:t>
            </a:r>
          </a:p>
        </p:txBody>
      </p:sp>
      <p:sp>
        <p:nvSpPr>
          <p:cNvPr id="3" name="Content Placeholder 2"/>
          <p:cNvSpPr>
            <a:spLocks noGrp="1"/>
          </p:cNvSpPr>
          <p:nvPr>
            <p:ph idx="1"/>
          </p:nvPr>
        </p:nvSpPr>
        <p:spPr>
          <a:xfrm>
            <a:off x="457200" y="1988840"/>
            <a:ext cx="8229600" cy="4137323"/>
          </a:xfrm>
        </p:spPr>
        <p:txBody>
          <a:bodyPr/>
          <a:lstStyle/>
          <a:p>
            <a:pPr marL="0" indent="0">
              <a:buNone/>
            </a:pPr>
            <a:r>
              <a:rPr lang="en-GB" b="1" dirty="0"/>
              <a:t>There are some tips that you can adopt to ensure that mothers feel comfortable and confident to breastfeed in your working environment:</a:t>
            </a:r>
          </a:p>
          <a:p>
            <a:r>
              <a:rPr lang="en-GB" dirty="0"/>
              <a:t>Be understanding</a:t>
            </a:r>
          </a:p>
          <a:p>
            <a:r>
              <a:rPr lang="en-GB" dirty="0"/>
              <a:t>Create a quiet and comfortable place to breastfeed </a:t>
            </a:r>
          </a:p>
          <a:p>
            <a:r>
              <a:rPr lang="en-GB" dirty="0"/>
              <a:t>Do not be </a:t>
            </a:r>
            <a:r>
              <a:rPr lang="en-GB" dirty="0" smtClean="0"/>
              <a:t>judgemental.</a:t>
            </a:r>
            <a:endParaRPr lang="en-GB" dirty="0"/>
          </a:p>
          <a:p>
            <a:endParaRPr lang="en-GB" dirty="0"/>
          </a:p>
        </p:txBody>
      </p:sp>
    </p:spTree>
    <p:extLst>
      <p:ext uri="{BB962C8B-B14F-4D97-AF65-F5344CB8AC3E}">
        <p14:creationId xmlns:p14="http://schemas.microsoft.com/office/powerpoint/2010/main" val="152191694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04664"/>
            <a:ext cx="8229600" cy="1143000"/>
          </a:xfrm>
        </p:spPr>
        <p:txBody>
          <a:bodyPr>
            <a:noAutofit/>
          </a:bodyPr>
          <a:lstStyle/>
          <a:p>
            <a:r>
              <a:rPr lang="en-GB" dirty="0"/>
              <a:t>Promote quality mealtime environments</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3.5 </a:t>
            </a:r>
            <a:r>
              <a:rPr lang="en-GB" sz="2800" dirty="0"/>
              <a:t>Prepare formula and other food according to recommended food safety standards</a:t>
            </a:r>
            <a:r>
              <a:rPr lang="en-AU" sz="2800" b="1" dirty="0" smtClean="0">
                <a:latin typeface="+mj-lt"/>
              </a:rPr>
              <a:t> </a:t>
            </a:r>
            <a:endParaRPr lang="en-AU" sz="2800" dirty="0">
              <a:latin typeface="+mj-lt"/>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Preparing </a:t>
            </a:r>
            <a:r>
              <a:rPr lang="en-GB" dirty="0" smtClean="0"/>
              <a:t>formula</a:t>
            </a:r>
            <a:endParaRPr lang="en-GB" dirty="0"/>
          </a:p>
        </p:txBody>
      </p:sp>
      <p:sp>
        <p:nvSpPr>
          <p:cNvPr id="3" name="Content Placeholder 2"/>
          <p:cNvSpPr>
            <a:spLocks noGrp="1"/>
          </p:cNvSpPr>
          <p:nvPr>
            <p:ph idx="1"/>
          </p:nvPr>
        </p:nvSpPr>
        <p:spPr/>
        <p:txBody>
          <a:bodyPr/>
          <a:lstStyle/>
          <a:p>
            <a:pPr marL="0" indent="0">
              <a:buNone/>
            </a:pPr>
            <a:r>
              <a:rPr lang="en-GB" dirty="0"/>
              <a:t>Formula milk is an alternative way (to breastfeeding) to provide a baby with the nutrients which they need. </a:t>
            </a:r>
            <a:endParaRPr lang="en-GB" dirty="0" smtClean="0"/>
          </a:p>
          <a:p>
            <a:pPr marL="0" indent="0">
              <a:buNone/>
            </a:pPr>
            <a:r>
              <a:rPr lang="en-GB" dirty="0" smtClean="0"/>
              <a:t>Powder </a:t>
            </a:r>
            <a:r>
              <a:rPr lang="en-GB" dirty="0"/>
              <a:t>formula is usually made with water and liquid is ready-to-feed. Each requires a different preparation process which you will need to be aware of.</a:t>
            </a:r>
            <a:endParaRPr lang="en-GB" b="1" dirty="0"/>
          </a:p>
        </p:txBody>
      </p:sp>
      <p:pic>
        <p:nvPicPr>
          <p:cNvPr id="4098" name="Picture 2" descr="C:\Users\Kelsey\Desktop\Pictures\ArtWork\Fotolia_10056459_X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4077072"/>
            <a:ext cx="2521992" cy="252199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Preparing powdered formula</a:t>
            </a:r>
            <a:endParaRPr lang="en-GB" dirty="0"/>
          </a:p>
        </p:txBody>
      </p:sp>
      <p:sp>
        <p:nvSpPr>
          <p:cNvPr id="3" name="Content Placeholder 2"/>
          <p:cNvSpPr>
            <a:spLocks noGrp="1"/>
          </p:cNvSpPr>
          <p:nvPr>
            <p:ph idx="1"/>
          </p:nvPr>
        </p:nvSpPr>
        <p:spPr>
          <a:xfrm>
            <a:off x="457200" y="1412776"/>
            <a:ext cx="8229600" cy="5256584"/>
          </a:xfrm>
        </p:spPr>
        <p:txBody>
          <a:bodyPr>
            <a:normAutofit fontScale="92500" lnSpcReduction="10000"/>
          </a:bodyPr>
          <a:lstStyle/>
          <a:p>
            <a:pPr lvl="0"/>
            <a:r>
              <a:rPr lang="en-GB" sz="3000" dirty="0" smtClean="0"/>
              <a:t>Wash </a:t>
            </a:r>
            <a:r>
              <a:rPr lang="en-GB" sz="3000" dirty="0"/>
              <a:t>hands thoroughly with soap and warm water and dry with a disposable paper towel</a:t>
            </a:r>
          </a:p>
          <a:p>
            <a:pPr lvl="0"/>
            <a:r>
              <a:rPr lang="en-GB" sz="3000" dirty="0"/>
              <a:t>Whenever possible, make a fresh batch of infant formula before each feed</a:t>
            </a:r>
          </a:p>
          <a:p>
            <a:pPr lvl="0"/>
            <a:r>
              <a:rPr lang="en-GB" sz="3000" dirty="0"/>
              <a:t>Prepare infant formula exactly according to manufacturer’s </a:t>
            </a:r>
            <a:r>
              <a:rPr lang="en-GB" sz="3000" dirty="0" smtClean="0"/>
              <a:t>instructions</a:t>
            </a:r>
          </a:p>
          <a:p>
            <a:pPr lvl="0"/>
            <a:r>
              <a:rPr lang="en-GB" sz="3000" dirty="0" smtClean="0"/>
              <a:t>Check </a:t>
            </a:r>
            <a:r>
              <a:rPr lang="en-GB" sz="3000" dirty="0"/>
              <a:t>the temperature of infant formula before feeding the baby by placing a drop of liquid on the inside of your wrist. It should feel warm</a:t>
            </a:r>
          </a:p>
          <a:p>
            <a:pPr lvl="0"/>
            <a:r>
              <a:rPr lang="en-GB" sz="3000" dirty="0"/>
              <a:t>Avoid preparing infant formula if caregivers are suffering illnesses with vomiting or diarrhoea, and take extra care with hygiene. </a:t>
            </a:r>
          </a:p>
          <a:p>
            <a:endParaRPr lang="en-GB" dirty="0"/>
          </a:p>
        </p:txBody>
      </p:sp>
    </p:spTree>
    <p:extLst>
      <p:ext uri="{BB962C8B-B14F-4D97-AF65-F5344CB8AC3E}">
        <p14:creationId xmlns:p14="http://schemas.microsoft.com/office/powerpoint/2010/main" val="163122333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5219"/>
            <a:ext cx="8229600" cy="1143000"/>
          </a:xfrm>
        </p:spPr>
        <p:txBody>
          <a:bodyPr/>
          <a:lstStyle/>
          <a:p>
            <a:r>
              <a:rPr lang="en-GB" dirty="0" smtClean="0"/>
              <a:t>Preparing liquid formula</a:t>
            </a:r>
            <a:endParaRPr lang="en-GB" dirty="0"/>
          </a:p>
        </p:txBody>
      </p:sp>
      <p:sp>
        <p:nvSpPr>
          <p:cNvPr id="3" name="Content Placeholder 2"/>
          <p:cNvSpPr>
            <a:spLocks noGrp="1"/>
          </p:cNvSpPr>
          <p:nvPr>
            <p:ph idx="1"/>
          </p:nvPr>
        </p:nvSpPr>
        <p:spPr>
          <a:xfrm>
            <a:off x="457200" y="1124744"/>
            <a:ext cx="8229600" cy="5472608"/>
          </a:xfrm>
        </p:spPr>
        <p:txBody>
          <a:bodyPr>
            <a:noAutofit/>
          </a:bodyPr>
          <a:lstStyle/>
          <a:p>
            <a:pPr lvl="0"/>
            <a:r>
              <a:rPr lang="en-GB" dirty="0"/>
              <a:t>Once opened, if the liquid infant formula is not to feed to the baby immediately pour into a sterile container</a:t>
            </a:r>
          </a:p>
          <a:p>
            <a:pPr lvl="0"/>
            <a:r>
              <a:rPr lang="en-GB" dirty="0"/>
              <a:t>Store immediately in the coldest part of the fridge: at the back, in the centre</a:t>
            </a:r>
          </a:p>
          <a:p>
            <a:pPr lvl="0"/>
            <a:r>
              <a:rPr lang="en-GB" dirty="0"/>
              <a:t>Re-warm by placing the container in heated, shallow water for no more than 15 minutes or use a commercial bottle warmer</a:t>
            </a:r>
          </a:p>
          <a:p>
            <a:pPr lvl="0"/>
            <a:r>
              <a:rPr lang="en-GB" dirty="0"/>
              <a:t>Microwaves are not recommended to rewarm formula as they heat unevenly and overheated parts of formula can burn the baby’s </a:t>
            </a:r>
            <a:r>
              <a:rPr lang="en-GB" dirty="0" smtClean="0"/>
              <a:t>mouth…</a:t>
            </a:r>
            <a:endParaRPr lang="en-GB" dirty="0"/>
          </a:p>
        </p:txBody>
      </p:sp>
    </p:spTree>
    <p:extLst>
      <p:ext uri="{BB962C8B-B14F-4D97-AF65-F5344CB8AC3E}">
        <p14:creationId xmlns:p14="http://schemas.microsoft.com/office/powerpoint/2010/main" val="67626005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Preparing liquid formula</a:t>
            </a:r>
            <a:endParaRPr lang="en-GB" dirty="0"/>
          </a:p>
        </p:txBody>
      </p:sp>
      <p:sp>
        <p:nvSpPr>
          <p:cNvPr id="3" name="Content Placeholder 2"/>
          <p:cNvSpPr>
            <a:spLocks noGrp="1"/>
          </p:cNvSpPr>
          <p:nvPr>
            <p:ph idx="1"/>
          </p:nvPr>
        </p:nvSpPr>
        <p:spPr/>
        <p:txBody>
          <a:bodyPr/>
          <a:lstStyle/>
          <a:p>
            <a:pPr lvl="0"/>
            <a:r>
              <a:rPr lang="en-GB" dirty="0"/>
              <a:t>Discard unused infant formula after two hours out of the fridge</a:t>
            </a:r>
          </a:p>
          <a:p>
            <a:r>
              <a:rPr lang="en-GB" dirty="0"/>
              <a:t>Discard after 24 hours in the fridge.</a:t>
            </a:r>
          </a:p>
          <a:p>
            <a:endParaRPr lang="en-GB" dirty="0"/>
          </a:p>
        </p:txBody>
      </p:sp>
      <p:pic>
        <p:nvPicPr>
          <p:cNvPr id="4" name="Picture 3" descr="C:\Users\Kelsey\Desktop\Pictures\ArtWork\baby_reaching_for_bottle_10993.png"/>
          <p:cNvPicPr/>
          <p:nvPr/>
        </p:nvPicPr>
        <p:blipFill>
          <a:blip r:embed="rId2">
            <a:extLst>
              <a:ext uri="{28A0092B-C50C-407E-A947-70E740481C1C}">
                <a14:useLocalDpi xmlns:a14="http://schemas.microsoft.com/office/drawing/2010/main" val="0"/>
              </a:ext>
            </a:extLst>
          </a:blip>
          <a:srcRect/>
          <a:stretch>
            <a:fillRect/>
          </a:stretch>
        </p:blipFill>
        <p:spPr bwMode="auto">
          <a:xfrm>
            <a:off x="4572000" y="3212976"/>
            <a:ext cx="3148955" cy="3148955"/>
          </a:xfrm>
          <a:prstGeom prst="rect">
            <a:avLst/>
          </a:prstGeom>
          <a:noFill/>
          <a:ln>
            <a:noFill/>
          </a:ln>
        </p:spPr>
      </p:pic>
    </p:spTree>
    <p:extLst>
      <p:ext uri="{BB962C8B-B14F-4D97-AF65-F5344CB8AC3E}">
        <p14:creationId xmlns:p14="http://schemas.microsoft.com/office/powerpoint/2010/main" val="8608636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Preparing other food</a:t>
            </a:r>
            <a:endParaRPr lang="en-GB" dirty="0"/>
          </a:p>
        </p:txBody>
      </p:sp>
      <p:sp>
        <p:nvSpPr>
          <p:cNvPr id="3" name="Content Placeholder 2"/>
          <p:cNvSpPr>
            <a:spLocks noGrp="1"/>
          </p:cNvSpPr>
          <p:nvPr>
            <p:ph idx="1"/>
          </p:nvPr>
        </p:nvSpPr>
        <p:spPr>
          <a:xfrm>
            <a:off x="467544" y="1340768"/>
            <a:ext cx="8229600" cy="5256584"/>
          </a:xfrm>
        </p:spPr>
        <p:txBody>
          <a:bodyPr>
            <a:normAutofit/>
          </a:bodyPr>
          <a:lstStyle/>
          <a:p>
            <a:pPr marL="0" indent="0">
              <a:buNone/>
            </a:pPr>
            <a:r>
              <a:rPr lang="en-GB" b="1" dirty="0" smtClean="0"/>
              <a:t>Throughout </a:t>
            </a:r>
            <a:r>
              <a:rPr lang="en-GB" b="1" dirty="0"/>
              <a:t>preparation, you should follow these steps to ensure the hygiene and safety of food:</a:t>
            </a:r>
          </a:p>
          <a:p>
            <a:pPr lvl="0"/>
            <a:r>
              <a:rPr lang="en-GB" dirty="0"/>
              <a:t>Wash your hands often with soap and water during food preparation</a:t>
            </a:r>
          </a:p>
          <a:p>
            <a:pPr lvl="0"/>
            <a:r>
              <a:rPr lang="en-GB" dirty="0"/>
              <a:t>Wash and sanitize work counters and surfaces before and after use</a:t>
            </a:r>
          </a:p>
          <a:p>
            <a:pPr lvl="0"/>
            <a:r>
              <a:rPr lang="en-GB" dirty="0"/>
              <a:t>Wash and sanitize cutting boards and utensils before using and after each </a:t>
            </a:r>
            <a:r>
              <a:rPr lang="en-GB" dirty="0" smtClean="0"/>
              <a:t>use</a:t>
            </a:r>
          </a:p>
          <a:p>
            <a:r>
              <a:rPr lang="en-GB" dirty="0"/>
              <a:t>Use separate cutting boards and utensils for raw meats than the ones you use for fruits, vegetables, and other </a:t>
            </a:r>
            <a:r>
              <a:rPr lang="en-GB" dirty="0" smtClean="0"/>
              <a:t>foods…</a:t>
            </a:r>
            <a:endParaRPr lang="en-GB" dirty="0"/>
          </a:p>
          <a:p>
            <a:pPr lvl="0"/>
            <a:endParaRPr lang="en-GB" sz="3000" dirty="0"/>
          </a:p>
          <a:p>
            <a:pPr marL="0" indent="0">
              <a:buNone/>
            </a:pPr>
            <a:endParaRPr lang="en-GB" dirty="0"/>
          </a:p>
        </p:txBody>
      </p:sp>
    </p:spTree>
    <p:extLst>
      <p:ext uri="{BB962C8B-B14F-4D97-AF65-F5344CB8AC3E}">
        <p14:creationId xmlns:p14="http://schemas.microsoft.com/office/powerpoint/2010/main" val="268967732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0498 - Silverwar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6444208" y="5229200"/>
            <a:ext cx="1872208" cy="1340768"/>
          </a:xfrm>
          <a:prstGeom prst="rect">
            <a:avLst/>
          </a:prstGeom>
          <a:noFill/>
          <a:ln>
            <a:noFill/>
          </a:ln>
        </p:spPr>
      </p:pic>
      <p:sp>
        <p:nvSpPr>
          <p:cNvPr id="2" name="Title 1"/>
          <p:cNvSpPr>
            <a:spLocks noGrp="1"/>
          </p:cNvSpPr>
          <p:nvPr>
            <p:ph type="title"/>
          </p:nvPr>
        </p:nvSpPr>
        <p:spPr>
          <a:xfrm>
            <a:off x="467544" y="188640"/>
            <a:ext cx="8229600" cy="1143000"/>
          </a:xfrm>
        </p:spPr>
        <p:txBody>
          <a:bodyPr/>
          <a:lstStyle/>
          <a:p>
            <a:r>
              <a:rPr lang="en-GB" dirty="0" smtClean="0"/>
              <a:t>Preparing other food</a:t>
            </a:r>
            <a:endParaRPr lang="en-GB" dirty="0"/>
          </a:p>
        </p:txBody>
      </p:sp>
      <p:sp>
        <p:nvSpPr>
          <p:cNvPr id="3" name="Content Placeholder 2"/>
          <p:cNvSpPr>
            <a:spLocks noGrp="1"/>
          </p:cNvSpPr>
          <p:nvPr>
            <p:ph idx="1"/>
          </p:nvPr>
        </p:nvSpPr>
        <p:spPr>
          <a:xfrm>
            <a:off x="457200" y="1340768"/>
            <a:ext cx="8229600" cy="5256584"/>
          </a:xfrm>
        </p:spPr>
        <p:txBody>
          <a:bodyPr>
            <a:normAutofit/>
          </a:bodyPr>
          <a:lstStyle/>
          <a:p>
            <a:pPr lvl="0"/>
            <a:r>
              <a:rPr lang="en-GB" dirty="0" smtClean="0"/>
              <a:t>Wash </a:t>
            </a:r>
            <a:r>
              <a:rPr lang="en-GB" dirty="0"/>
              <a:t>and sanitize can openers after each use</a:t>
            </a:r>
          </a:p>
          <a:p>
            <a:pPr lvl="0"/>
            <a:r>
              <a:rPr lang="en-GB" dirty="0"/>
              <a:t>Put frozen meats into a pan before placing them in the refrigerator to thaw</a:t>
            </a:r>
          </a:p>
          <a:p>
            <a:pPr lvl="0"/>
            <a:r>
              <a:rPr lang="en-GB" dirty="0"/>
              <a:t>Never thaw meats on the kitchen counter</a:t>
            </a:r>
          </a:p>
          <a:p>
            <a:pPr lvl="0"/>
            <a:r>
              <a:rPr lang="en-GB" dirty="0"/>
              <a:t>Cook meats thoroughly, and use a food thermometer to be sure they are fully cooked to the correct temperatures</a:t>
            </a:r>
          </a:p>
          <a:p>
            <a:pPr lvl="0"/>
            <a:r>
              <a:rPr lang="en-GB" dirty="0"/>
              <a:t>Do not change diapers in areas where you prepare, store, and serve foods. </a:t>
            </a:r>
          </a:p>
          <a:p>
            <a:endParaRPr lang="en-GB" dirty="0"/>
          </a:p>
        </p:txBody>
      </p:sp>
    </p:spTree>
    <p:extLst>
      <p:ext uri="{BB962C8B-B14F-4D97-AF65-F5344CB8AC3E}">
        <p14:creationId xmlns:p14="http://schemas.microsoft.com/office/powerpoint/2010/main" val="196066855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3E</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620688"/>
            <a:ext cx="8229600" cy="1143000"/>
          </a:xfrm>
        </p:spPr>
        <p:txBody>
          <a:bodyPr>
            <a:noAutofit/>
          </a:bodyPr>
          <a:lstStyle/>
          <a:p>
            <a:r>
              <a:rPr lang="en-GB" dirty="0"/>
              <a:t>Create a healthy and safe supporting environment</a:t>
            </a:r>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a:latin typeface="+mj-lt"/>
              </a:rPr>
              <a:t>4.1 </a:t>
            </a:r>
            <a:r>
              <a:rPr lang="en-GB" sz="2800" dirty="0"/>
              <a:t>Communicate with families daily about the child’s intake and experiences with food and drink</a:t>
            </a:r>
            <a:endParaRPr lang="en-AU" sz="2800" dirty="0">
              <a:latin typeface="+mj-lt"/>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Communicating with </a:t>
            </a:r>
            <a:r>
              <a:rPr lang="en-GB" dirty="0" smtClean="0"/>
              <a:t>families</a:t>
            </a:r>
            <a:endParaRPr lang="en-GB" dirty="0"/>
          </a:p>
        </p:txBody>
      </p:sp>
      <p:sp>
        <p:nvSpPr>
          <p:cNvPr id="3" name="Content Placeholder 2"/>
          <p:cNvSpPr>
            <a:spLocks noGrp="1"/>
          </p:cNvSpPr>
          <p:nvPr>
            <p:ph idx="1"/>
          </p:nvPr>
        </p:nvSpPr>
        <p:spPr/>
        <p:txBody>
          <a:bodyPr/>
          <a:lstStyle/>
          <a:p>
            <a:pPr marL="0" indent="0">
              <a:buNone/>
            </a:pPr>
            <a:r>
              <a:rPr lang="en-GB" dirty="0"/>
              <a:t>Keeping families alert as to how their children are getting on when they are in your care should be a huge part of your role, particularly when it comes to food. </a:t>
            </a:r>
          </a:p>
          <a:p>
            <a:pPr marL="0" indent="0">
              <a:buNone/>
            </a:pPr>
            <a:r>
              <a:rPr lang="en-GB" dirty="0" smtClean="0"/>
              <a:t>Families </a:t>
            </a:r>
            <a:r>
              <a:rPr lang="en-GB" dirty="0"/>
              <a:t>will be interested to know that their child is displaying healthy and normal eating behaviours whilst away from them.</a:t>
            </a:r>
          </a:p>
          <a:p>
            <a:endParaRPr lang="en-GB" dirty="0"/>
          </a:p>
        </p:txBody>
      </p:sp>
      <p:pic>
        <p:nvPicPr>
          <p:cNvPr id="1026" name="Picture 2" descr="ID# 19439 - Figures Jumbled V Concise Thinking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3974802"/>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Communicating with families</a:t>
            </a:r>
          </a:p>
        </p:txBody>
      </p:sp>
      <p:sp>
        <p:nvSpPr>
          <p:cNvPr id="3" name="Content Placeholder 2"/>
          <p:cNvSpPr>
            <a:spLocks noGrp="1"/>
          </p:cNvSpPr>
          <p:nvPr>
            <p:ph idx="1"/>
          </p:nvPr>
        </p:nvSpPr>
        <p:spPr/>
        <p:txBody>
          <a:bodyPr/>
          <a:lstStyle/>
          <a:p>
            <a:pPr marL="0" indent="0">
              <a:buNone/>
            </a:pPr>
            <a:r>
              <a:rPr lang="en-GB" b="1" dirty="0"/>
              <a:t>The different ways that you can communicate include:</a:t>
            </a:r>
          </a:p>
          <a:p>
            <a:pPr lvl="0"/>
            <a:r>
              <a:rPr lang="en-GB" dirty="0"/>
              <a:t>Face to face </a:t>
            </a:r>
          </a:p>
          <a:p>
            <a:r>
              <a:rPr lang="en-GB" dirty="0"/>
              <a:t>Telephone</a:t>
            </a:r>
          </a:p>
          <a:p>
            <a:r>
              <a:rPr lang="en-GB" dirty="0"/>
              <a:t>Text message </a:t>
            </a:r>
          </a:p>
          <a:p>
            <a:r>
              <a:rPr lang="en-GB" dirty="0"/>
              <a:t>Email </a:t>
            </a:r>
          </a:p>
          <a:p>
            <a:r>
              <a:rPr lang="en-GB" dirty="0"/>
              <a:t>Social </a:t>
            </a:r>
            <a:r>
              <a:rPr lang="en-GB" dirty="0" smtClean="0"/>
              <a:t>media.</a:t>
            </a:r>
            <a:endParaRPr lang="en-GB" dirty="0"/>
          </a:p>
          <a:p>
            <a:endParaRPr lang="en-GB" dirty="0"/>
          </a:p>
        </p:txBody>
      </p:sp>
      <p:pic>
        <p:nvPicPr>
          <p:cNvPr id="4" name="Picture 3" descr="ID# 12355 - Classic Phon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283968" y="2564904"/>
            <a:ext cx="3433564" cy="3577580"/>
          </a:xfrm>
          <a:prstGeom prst="rect">
            <a:avLst/>
          </a:prstGeom>
          <a:noFill/>
          <a:ln>
            <a:noFill/>
          </a:ln>
        </p:spPr>
      </p:pic>
    </p:spTree>
    <p:extLst>
      <p:ext uri="{BB962C8B-B14F-4D97-AF65-F5344CB8AC3E}">
        <p14:creationId xmlns:p14="http://schemas.microsoft.com/office/powerpoint/2010/main" val="396265401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Children’s intake and experience with food</a:t>
            </a:r>
          </a:p>
        </p:txBody>
      </p:sp>
      <p:sp>
        <p:nvSpPr>
          <p:cNvPr id="3" name="Content Placeholder 2"/>
          <p:cNvSpPr>
            <a:spLocks noGrp="1"/>
          </p:cNvSpPr>
          <p:nvPr>
            <p:ph idx="1"/>
          </p:nvPr>
        </p:nvSpPr>
        <p:spPr>
          <a:xfrm>
            <a:off x="457200" y="1844824"/>
            <a:ext cx="8229600" cy="4281339"/>
          </a:xfrm>
        </p:spPr>
        <p:txBody>
          <a:bodyPr/>
          <a:lstStyle/>
          <a:p>
            <a:pPr marL="0" indent="0">
              <a:buNone/>
            </a:pPr>
            <a:r>
              <a:rPr lang="en-GB" dirty="0"/>
              <a:t>I</a:t>
            </a:r>
            <a:r>
              <a:rPr lang="en-GB" dirty="0" smtClean="0"/>
              <a:t>t </a:t>
            </a:r>
            <a:r>
              <a:rPr lang="en-GB" dirty="0"/>
              <a:t>is not expected of you to relay in grand detail the eating behaviours of every child you care for. </a:t>
            </a:r>
            <a:endParaRPr lang="en-GB" dirty="0" smtClean="0"/>
          </a:p>
          <a:p>
            <a:pPr marL="0" indent="0">
              <a:buNone/>
            </a:pPr>
            <a:r>
              <a:rPr lang="en-GB" dirty="0" smtClean="0"/>
              <a:t>However</a:t>
            </a:r>
            <a:r>
              <a:rPr lang="en-GB" dirty="0"/>
              <a:t>, if you do notice differences, or you plan to make any changes, you should be looking to communicate in more detail with the </a:t>
            </a:r>
            <a:r>
              <a:rPr lang="en-GB" dirty="0" smtClean="0"/>
              <a:t>family.</a:t>
            </a:r>
          </a:p>
          <a:p>
            <a:pPr marL="0" indent="0">
              <a:buNone/>
            </a:pPr>
            <a:r>
              <a:rPr lang="en-GB" dirty="0" smtClean="0"/>
              <a:t>The </a:t>
            </a:r>
            <a:r>
              <a:rPr lang="en-GB" dirty="0"/>
              <a:t>main focus for children’s intake and experience of food is that they are engaging with a healthy and nutritious diet. </a:t>
            </a:r>
          </a:p>
        </p:txBody>
      </p:sp>
      <p:pic>
        <p:nvPicPr>
          <p:cNvPr id="4" name="Picture 3" descr="ID# 13050 - Heart Healthy Eating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6012160" y="5050160"/>
            <a:ext cx="1807840" cy="1807840"/>
          </a:xfrm>
          <a:prstGeom prst="rect">
            <a:avLst/>
          </a:prstGeom>
          <a:noFill/>
          <a:ln>
            <a:noFill/>
          </a:ln>
        </p:spPr>
      </p:pic>
    </p:spTree>
    <p:extLst>
      <p:ext uri="{BB962C8B-B14F-4D97-AF65-F5344CB8AC3E}">
        <p14:creationId xmlns:p14="http://schemas.microsoft.com/office/powerpoint/2010/main" val="286001282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4A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76672"/>
            <a:ext cx="8229600" cy="1143000"/>
          </a:xfrm>
        </p:spPr>
        <p:txBody>
          <a:bodyPr>
            <a:noAutofit/>
          </a:bodyPr>
          <a:lstStyle/>
          <a:p>
            <a:r>
              <a:rPr lang="en-GB" dirty="0"/>
              <a:t>Create a healthy and safe supporting environment</a:t>
            </a:r>
          </a:p>
        </p:txBody>
      </p:sp>
      <p:sp>
        <p:nvSpPr>
          <p:cNvPr id="8" name="TextBox 7"/>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4.2 </a:t>
            </a:r>
            <a:r>
              <a:rPr lang="en-GB" sz="2800" dirty="0"/>
              <a:t>Ensure safe areas and encouragement is provided for babies to practise rolling over, sitting, crawling and walking</a:t>
            </a:r>
            <a:r>
              <a:rPr lang="en-AU" sz="2800" b="1" dirty="0" smtClean="0">
                <a:latin typeface="+mj-lt"/>
              </a:rPr>
              <a:t> </a:t>
            </a:r>
            <a:endParaRPr lang="en-AU" sz="2800" dirty="0">
              <a:latin typeface="+mj-lt"/>
            </a:endParaRP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8540 - Floor Caution Sign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6280773" y="3140968"/>
            <a:ext cx="2857500" cy="2857500"/>
          </a:xfrm>
          <a:prstGeom prst="rect">
            <a:avLst/>
          </a:prstGeom>
          <a:noFill/>
          <a:ln>
            <a:noFill/>
          </a:ln>
        </p:spPr>
      </p:pic>
      <p:sp>
        <p:nvSpPr>
          <p:cNvPr id="2" name="Title 1"/>
          <p:cNvSpPr>
            <a:spLocks noGrp="1"/>
          </p:cNvSpPr>
          <p:nvPr>
            <p:ph type="title"/>
          </p:nvPr>
        </p:nvSpPr>
        <p:spPr>
          <a:xfrm>
            <a:off x="467544" y="764704"/>
            <a:ext cx="8229600" cy="1143000"/>
          </a:xfrm>
        </p:spPr>
        <p:txBody>
          <a:bodyPr>
            <a:noAutofit/>
          </a:bodyPr>
          <a:lstStyle/>
          <a:p>
            <a:r>
              <a:rPr lang="en-GB" dirty="0"/>
              <a:t>Providing safe areas and encouragement for physical </a:t>
            </a:r>
            <a:r>
              <a:rPr lang="en-GB" dirty="0" smtClean="0"/>
              <a:t>activity</a:t>
            </a:r>
            <a:endParaRPr lang="en-GB" dirty="0"/>
          </a:p>
        </p:txBody>
      </p:sp>
      <p:sp>
        <p:nvSpPr>
          <p:cNvPr id="3" name="Content Placeholder 2"/>
          <p:cNvSpPr>
            <a:spLocks noGrp="1"/>
          </p:cNvSpPr>
          <p:nvPr>
            <p:ph idx="1"/>
          </p:nvPr>
        </p:nvSpPr>
        <p:spPr>
          <a:xfrm>
            <a:off x="457200" y="2636912"/>
            <a:ext cx="6707088" cy="3744416"/>
          </a:xfrm>
        </p:spPr>
        <p:txBody>
          <a:bodyPr>
            <a:normAutofit lnSpcReduction="10000"/>
          </a:bodyPr>
          <a:lstStyle/>
          <a:p>
            <a:pPr marL="0" indent="0">
              <a:buNone/>
            </a:pPr>
            <a:r>
              <a:rPr lang="en-GB" dirty="0"/>
              <a:t>The first stages of physical development are detrimental to babies, and you will want to encourage their natural movements as much as </a:t>
            </a:r>
            <a:r>
              <a:rPr lang="en-GB" dirty="0" smtClean="0"/>
              <a:t>possible. </a:t>
            </a:r>
          </a:p>
          <a:p>
            <a:pPr marL="0" indent="0">
              <a:buNone/>
            </a:pPr>
            <a:r>
              <a:rPr lang="en-GB" dirty="0" smtClean="0"/>
              <a:t>Whatever </a:t>
            </a:r>
            <a:r>
              <a:rPr lang="en-GB" dirty="0"/>
              <a:t>stage </a:t>
            </a:r>
            <a:r>
              <a:rPr lang="en-GB" dirty="0" smtClean="0"/>
              <a:t>the babies </a:t>
            </a:r>
            <a:r>
              <a:rPr lang="en-GB" dirty="0"/>
              <a:t>are </a:t>
            </a:r>
            <a:r>
              <a:rPr lang="en-GB" dirty="0" smtClean="0"/>
              <a:t>at with their development, </a:t>
            </a:r>
            <a:r>
              <a:rPr lang="en-GB" dirty="0"/>
              <a:t>you will need to ensure that they are provided with a safe and encouraging environment in which they can fully explore and continue to develop. </a:t>
            </a:r>
          </a:p>
          <a:p>
            <a:endParaRPr lang="en-GB" dirty="0"/>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1143000"/>
          </a:xfrm>
        </p:spPr>
        <p:txBody>
          <a:bodyPr>
            <a:noAutofit/>
          </a:bodyPr>
          <a:lstStyle/>
          <a:p>
            <a:r>
              <a:rPr lang="en-GB" dirty="0"/>
              <a:t>Providing safe areas and encouragement for physical activity</a:t>
            </a:r>
          </a:p>
        </p:txBody>
      </p:sp>
      <p:sp>
        <p:nvSpPr>
          <p:cNvPr id="3" name="Content Placeholder 2"/>
          <p:cNvSpPr>
            <a:spLocks noGrp="1"/>
          </p:cNvSpPr>
          <p:nvPr>
            <p:ph idx="1"/>
          </p:nvPr>
        </p:nvSpPr>
        <p:spPr>
          <a:xfrm>
            <a:off x="457200" y="2348880"/>
            <a:ext cx="8229600" cy="3777283"/>
          </a:xfrm>
        </p:spPr>
        <p:txBody>
          <a:bodyPr>
            <a:normAutofit/>
          </a:bodyPr>
          <a:lstStyle/>
          <a:p>
            <a:pPr marL="0" indent="0">
              <a:buNone/>
            </a:pPr>
            <a:r>
              <a:rPr lang="en-GB" b="1" dirty="0"/>
              <a:t>Ways to ensure that an area is safe include:</a:t>
            </a:r>
          </a:p>
          <a:p>
            <a:pPr lvl="0"/>
            <a:r>
              <a:rPr lang="en-GB" dirty="0"/>
              <a:t>Remove any furniture which babies could bang into or pull over </a:t>
            </a:r>
            <a:endParaRPr lang="en-GB" dirty="0" smtClean="0"/>
          </a:p>
          <a:p>
            <a:pPr lvl="0"/>
            <a:r>
              <a:rPr lang="en-GB" dirty="0" smtClean="0"/>
              <a:t>Use </a:t>
            </a:r>
            <a:r>
              <a:rPr lang="en-GB" dirty="0"/>
              <a:t>a rug or a blanket on the floor </a:t>
            </a:r>
            <a:endParaRPr lang="en-GB" dirty="0" smtClean="0"/>
          </a:p>
          <a:p>
            <a:pPr lvl="0"/>
            <a:r>
              <a:rPr lang="en-GB" dirty="0" smtClean="0"/>
              <a:t>Stay </a:t>
            </a:r>
            <a:r>
              <a:rPr lang="en-GB" dirty="0"/>
              <a:t>with the </a:t>
            </a:r>
            <a:r>
              <a:rPr lang="en-GB" dirty="0" smtClean="0"/>
              <a:t>baby.</a:t>
            </a:r>
            <a:endParaRPr lang="en-GB" dirty="0"/>
          </a:p>
        </p:txBody>
      </p:sp>
      <p:pic>
        <p:nvPicPr>
          <p:cNvPr id="2050" name="Picture 2" descr="ID# 9760 - Stick Figure In A Safety Vest Holding A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3717032"/>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9902009"/>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1143000"/>
          </a:xfrm>
        </p:spPr>
        <p:txBody>
          <a:bodyPr>
            <a:noAutofit/>
          </a:bodyPr>
          <a:lstStyle/>
          <a:p>
            <a:r>
              <a:rPr lang="en-GB" dirty="0"/>
              <a:t>Providing safe areas and encouragement for physical activity</a:t>
            </a:r>
          </a:p>
        </p:txBody>
      </p:sp>
      <p:sp>
        <p:nvSpPr>
          <p:cNvPr id="3" name="Content Placeholder 2"/>
          <p:cNvSpPr>
            <a:spLocks noGrp="1"/>
          </p:cNvSpPr>
          <p:nvPr>
            <p:ph idx="1"/>
          </p:nvPr>
        </p:nvSpPr>
        <p:spPr>
          <a:xfrm>
            <a:off x="457200" y="2204864"/>
            <a:ext cx="8229600" cy="3921299"/>
          </a:xfrm>
        </p:spPr>
        <p:txBody>
          <a:bodyPr>
            <a:normAutofit/>
          </a:bodyPr>
          <a:lstStyle/>
          <a:p>
            <a:pPr marL="0" indent="0">
              <a:buNone/>
            </a:pPr>
            <a:r>
              <a:rPr lang="en-GB" b="1" dirty="0"/>
              <a:t>Ways to provide encouragement include:</a:t>
            </a:r>
          </a:p>
          <a:p>
            <a:pPr lvl="0"/>
            <a:r>
              <a:rPr lang="en-GB" dirty="0"/>
              <a:t>Provide opportunities to play on their back, belly and both sides </a:t>
            </a:r>
            <a:endParaRPr lang="en-GB" dirty="0" smtClean="0"/>
          </a:p>
          <a:p>
            <a:pPr lvl="0"/>
            <a:r>
              <a:rPr lang="en-GB" dirty="0" smtClean="0"/>
              <a:t>Give </a:t>
            </a:r>
            <a:r>
              <a:rPr lang="en-GB" dirty="0"/>
              <a:t>them the opportunity to belly crawl </a:t>
            </a:r>
            <a:endParaRPr lang="en-GB" dirty="0" smtClean="0"/>
          </a:p>
          <a:p>
            <a:pPr lvl="0"/>
            <a:r>
              <a:rPr lang="en-GB" dirty="0" smtClean="0"/>
              <a:t>Allow </a:t>
            </a:r>
            <a:r>
              <a:rPr lang="en-GB" dirty="0"/>
              <a:t>them to explore in a completely free zone </a:t>
            </a:r>
            <a:endParaRPr lang="en-GB" dirty="0" smtClean="0"/>
          </a:p>
          <a:p>
            <a:pPr lvl="0"/>
            <a:r>
              <a:rPr lang="en-GB" dirty="0" smtClean="0"/>
              <a:t>Verbally </a:t>
            </a:r>
            <a:r>
              <a:rPr lang="en-GB" dirty="0"/>
              <a:t>praise </a:t>
            </a:r>
            <a:r>
              <a:rPr lang="en-GB" dirty="0" smtClean="0"/>
              <a:t>them.</a:t>
            </a:r>
            <a:endParaRPr lang="en-GB" dirty="0"/>
          </a:p>
        </p:txBody>
      </p:sp>
      <p:pic>
        <p:nvPicPr>
          <p:cNvPr id="3074" name="Picture 2" descr="ID# 20146 - Scribbles With Magnifying Glass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4864596"/>
            <a:ext cx="1993404" cy="19934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405749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4B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67544" y="404664"/>
            <a:ext cx="8229600" cy="1143000"/>
          </a:xfrm>
        </p:spPr>
        <p:txBody>
          <a:bodyPr>
            <a:noAutofit/>
          </a:bodyPr>
          <a:lstStyle/>
          <a:p>
            <a:r>
              <a:rPr lang="en-GB" dirty="0"/>
              <a:t>Create a healthy and safe supporting environment</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4.3 </a:t>
            </a:r>
            <a:r>
              <a:rPr lang="en-GB" sz="2800" dirty="0"/>
              <a:t>Supervise closely when babies and toddlers are in situations that present a higher risk of injury</a:t>
            </a:r>
            <a:r>
              <a:rPr lang="en-AU" sz="2800" b="1" dirty="0" smtClean="0">
                <a:latin typeface="+mj-lt"/>
              </a:rPr>
              <a:t> </a:t>
            </a:r>
            <a:endParaRPr lang="en-AU" sz="2800" dirty="0">
              <a:latin typeface="+mj-lt"/>
            </a:endParaRP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The importance of </a:t>
            </a:r>
            <a:r>
              <a:rPr lang="en-GB" dirty="0" smtClean="0"/>
              <a:t>supervision</a:t>
            </a:r>
            <a:endParaRPr lang="en-GB" dirty="0"/>
          </a:p>
        </p:txBody>
      </p:sp>
      <p:sp>
        <p:nvSpPr>
          <p:cNvPr id="3" name="Content Placeholder 2"/>
          <p:cNvSpPr>
            <a:spLocks noGrp="1"/>
          </p:cNvSpPr>
          <p:nvPr>
            <p:ph idx="1"/>
          </p:nvPr>
        </p:nvSpPr>
        <p:spPr/>
        <p:txBody>
          <a:bodyPr/>
          <a:lstStyle/>
          <a:p>
            <a:pPr marL="0" indent="0">
              <a:buNone/>
            </a:pPr>
            <a:r>
              <a:rPr lang="en-GB" dirty="0"/>
              <a:t>Children of all ages are naturally curious and this behaviour should be encouraged throughout their development. However, due to their lack of ability to understand the concept of danger, children need a second pair of eyes to prevent them from getting into dangerous situations. </a:t>
            </a:r>
          </a:p>
          <a:p>
            <a:endParaRPr lang="en-GB" dirty="0"/>
          </a:p>
        </p:txBody>
      </p:sp>
      <p:pic>
        <p:nvPicPr>
          <p:cNvPr id="4" name="Picture 3" descr="ID# 2823 - Stick Figre Looking Though Binoculars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114330" y="4005064"/>
            <a:ext cx="2533650" cy="2533650"/>
          </a:xfrm>
          <a:prstGeom prst="rect">
            <a:avLst/>
          </a:prstGeom>
          <a:noFill/>
          <a:ln>
            <a:noFill/>
          </a:ln>
        </p:spPr>
      </p:pic>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importance of supervision</a:t>
            </a:r>
          </a:p>
        </p:txBody>
      </p:sp>
      <p:sp>
        <p:nvSpPr>
          <p:cNvPr id="3" name="Content Placeholder 2"/>
          <p:cNvSpPr>
            <a:spLocks noGrp="1"/>
          </p:cNvSpPr>
          <p:nvPr>
            <p:ph idx="1"/>
          </p:nvPr>
        </p:nvSpPr>
        <p:spPr/>
        <p:txBody>
          <a:bodyPr>
            <a:normAutofit/>
          </a:bodyPr>
          <a:lstStyle/>
          <a:p>
            <a:pPr marL="0" indent="0">
              <a:buNone/>
            </a:pPr>
            <a:r>
              <a:rPr lang="en-GB" b="1" dirty="0"/>
              <a:t>Supervision also has a number of benefits aside from preventing danger:</a:t>
            </a:r>
          </a:p>
          <a:p>
            <a:pPr lvl="0"/>
            <a:r>
              <a:rPr lang="en-GB" dirty="0"/>
              <a:t>Allows you time to bond with the children and understand their personalities better</a:t>
            </a:r>
          </a:p>
          <a:p>
            <a:pPr lvl="0"/>
            <a:r>
              <a:rPr lang="en-GB" dirty="0"/>
              <a:t>Allows you to see their capabilities </a:t>
            </a:r>
            <a:endParaRPr lang="en-GB" dirty="0" smtClean="0"/>
          </a:p>
          <a:p>
            <a:pPr lvl="0"/>
            <a:r>
              <a:rPr lang="en-GB" dirty="0" smtClean="0"/>
              <a:t>Puts </a:t>
            </a:r>
            <a:r>
              <a:rPr lang="en-GB" dirty="0"/>
              <a:t>you in an effective position to be there immediately should something go wrong or the child find themselves in any compromising situation.</a:t>
            </a:r>
          </a:p>
        </p:txBody>
      </p:sp>
    </p:spTree>
    <p:extLst>
      <p:ext uri="{BB962C8B-B14F-4D97-AF65-F5344CB8AC3E}">
        <p14:creationId xmlns:p14="http://schemas.microsoft.com/office/powerpoint/2010/main" val="82543864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High-risk situations</a:t>
            </a:r>
            <a:endParaRPr lang="en-GB" dirty="0"/>
          </a:p>
        </p:txBody>
      </p:sp>
      <p:pic>
        <p:nvPicPr>
          <p:cNvPr id="4" name="Picture 3" descr="ID# 5499 - Risk Control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940152" y="3573016"/>
            <a:ext cx="2569840" cy="2497832"/>
          </a:xfrm>
          <a:prstGeom prst="rect">
            <a:avLst/>
          </a:prstGeom>
          <a:noFill/>
          <a:ln>
            <a:noFill/>
          </a:ln>
        </p:spPr>
      </p:pic>
      <p:sp>
        <p:nvSpPr>
          <p:cNvPr id="3" name="Content Placeholder 2"/>
          <p:cNvSpPr>
            <a:spLocks noGrp="1"/>
          </p:cNvSpPr>
          <p:nvPr>
            <p:ph idx="1"/>
          </p:nvPr>
        </p:nvSpPr>
        <p:spPr/>
        <p:txBody>
          <a:bodyPr>
            <a:normAutofit lnSpcReduction="10000"/>
          </a:bodyPr>
          <a:lstStyle/>
          <a:p>
            <a:pPr marL="0" indent="0">
              <a:buNone/>
            </a:pPr>
            <a:r>
              <a:rPr lang="en-GB" dirty="0"/>
              <a:t>You should be on top of safety procedures at all times during your working practice, but there are some particular situations that will require more intense awareness due to the heightened risk of injury or harm.</a:t>
            </a:r>
          </a:p>
          <a:p>
            <a:pPr marL="0" indent="0">
              <a:buNone/>
            </a:pPr>
            <a:r>
              <a:rPr lang="en-GB" b="1" dirty="0"/>
              <a:t>For example, particular high-risk situations may include:</a:t>
            </a:r>
          </a:p>
          <a:p>
            <a:r>
              <a:rPr lang="en-GB" dirty="0"/>
              <a:t>Being around water </a:t>
            </a:r>
          </a:p>
          <a:p>
            <a:r>
              <a:rPr lang="en-GB" dirty="0"/>
              <a:t>Being outside </a:t>
            </a:r>
          </a:p>
          <a:p>
            <a:r>
              <a:rPr lang="en-GB" dirty="0"/>
              <a:t>During eating </a:t>
            </a:r>
          </a:p>
          <a:p>
            <a:r>
              <a:rPr lang="en-GB" dirty="0"/>
              <a:t>Being around household </a:t>
            </a:r>
            <a:r>
              <a:rPr lang="en-GB" dirty="0" smtClean="0"/>
              <a:t>objects.</a:t>
            </a:r>
            <a:endParaRPr lang="en-GB" dirty="0"/>
          </a:p>
        </p:txBody>
      </p:sp>
    </p:spTree>
    <p:extLst>
      <p:ext uri="{BB962C8B-B14F-4D97-AF65-F5344CB8AC3E}">
        <p14:creationId xmlns:p14="http://schemas.microsoft.com/office/powerpoint/2010/main" val="2175595144"/>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4C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67544" y="476672"/>
            <a:ext cx="8229600" cy="1143000"/>
          </a:xfrm>
        </p:spPr>
        <p:txBody>
          <a:bodyPr>
            <a:noAutofit/>
          </a:bodyPr>
          <a:lstStyle/>
          <a:p>
            <a:r>
              <a:rPr lang="en-GB" dirty="0"/>
              <a:t>Create a healthy and safe supporting environment</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a:latin typeface="+mj-lt"/>
              </a:rPr>
              <a:t>4.4 </a:t>
            </a:r>
            <a:r>
              <a:rPr lang="en-GB" sz="2800" dirty="0"/>
              <a:t>Ensure babies and toddlers can safely explore their environment with their hands, mouths and bodies</a:t>
            </a:r>
            <a:endParaRPr lang="en-AU" sz="2800" dirty="0">
              <a:latin typeface="+mj-lt"/>
            </a:endParaRP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Exploring the environment </a:t>
            </a:r>
            <a:r>
              <a:rPr lang="en-GB" dirty="0" smtClean="0"/>
              <a:t>safely</a:t>
            </a:r>
            <a:endParaRPr lang="en-GB" dirty="0"/>
          </a:p>
        </p:txBody>
      </p:sp>
      <p:sp>
        <p:nvSpPr>
          <p:cNvPr id="3" name="Content Placeholder 2"/>
          <p:cNvSpPr>
            <a:spLocks noGrp="1"/>
          </p:cNvSpPr>
          <p:nvPr>
            <p:ph idx="1"/>
          </p:nvPr>
        </p:nvSpPr>
        <p:spPr>
          <a:xfrm>
            <a:off x="457200" y="1600200"/>
            <a:ext cx="8229600" cy="4925144"/>
          </a:xfrm>
        </p:spPr>
        <p:txBody>
          <a:bodyPr>
            <a:normAutofit lnSpcReduction="10000"/>
          </a:bodyPr>
          <a:lstStyle/>
          <a:p>
            <a:pPr marL="0" indent="0">
              <a:buNone/>
            </a:pPr>
            <a:r>
              <a:rPr lang="en-GB" dirty="0"/>
              <a:t>You will need to ensure that your working space is a safe and clean environment for children to put their curiosity </a:t>
            </a:r>
            <a:r>
              <a:rPr lang="en-GB" dirty="0" smtClean="0"/>
              <a:t>in </a:t>
            </a:r>
            <a:r>
              <a:rPr lang="en-GB" dirty="0"/>
              <a:t>to practice</a:t>
            </a:r>
            <a:r>
              <a:rPr lang="en-GB" dirty="0" smtClean="0"/>
              <a:t>.</a:t>
            </a:r>
          </a:p>
          <a:p>
            <a:pPr marL="0" indent="0">
              <a:buNone/>
            </a:pPr>
            <a:r>
              <a:rPr lang="en-GB" dirty="0"/>
              <a:t>A good way to make sure that the area is safe and clean is to look at it from a child’s eye view. Get yourself to their </a:t>
            </a:r>
            <a:r>
              <a:rPr lang="en-GB" dirty="0" smtClean="0"/>
              <a:t>height </a:t>
            </a:r>
            <a:r>
              <a:rPr lang="en-GB" dirty="0"/>
              <a:t>and walk/crawl around this space</a:t>
            </a:r>
            <a:r>
              <a:rPr lang="en-GB" dirty="0" smtClean="0"/>
              <a:t>.</a:t>
            </a:r>
          </a:p>
          <a:p>
            <a:pPr marL="0" indent="0">
              <a:buNone/>
            </a:pPr>
            <a:r>
              <a:rPr lang="en-GB" dirty="0"/>
              <a:t>Some toys which children play with may also become an issue. It is common behaviour for children to express their curiosity by putting things into their mouths. Whilst this is entirely natural, certain objects have the potential to become a choking hazard.</a:t>
            </a: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Infection control</a:t>
            </a:r>
            <a:endParaRPr lang="en-GB" dirty="0"/>
          </a:p>
        </p:txBody>
      </p:sp>
      <p:sp>
        <p:nvSpPr>
          <p:cNvPr id="3" name="Content Placeholder 2"/>
          <p:cNvSpPr>
            <a:spLocks noGrp="1"/>
          </p:cNvSpPr>
          <p:nvPr>
            <p:ph idx="1"/>
          </p:nvPr>
        </p:nvSpPr>
        <p:spPr/>
        <p:txBody>
          <a:bodyPr/>
          <a:lstStyle/>
          <a:p>
            <a:pPr marL="0" indent="0">
              <a:buNone/>
            </a:pPr>
            <a:r>
              <a:rPr lang="en-GB" dirty="0"/>
              <a:t>To ensure that the area is safe for babies and toddlers to explore with their hands and mouths, you should be practicing effective infection control. </a:t>
            </a:r>
            <a:endParaRPr lang="en-GB" dirty="0" smtClean="0"/>
          </a:p>
          <a:p>
            <a:pPr marL="0" indent="0">
              <a:buNone/>
            </a:pPr>
            <a:r>
              <a:rPr lang="en-GB" dirty="0"/>
              <a:t>Effective infection control should allow for children to touch and taste things during their explorations without being vulnerable to infections caused by bacteria or germs.</a:t>
            </a:r>
          </a:p>
        </p:txBody>
      </p:sp>
      <p:pic>
        <p:nvPicPr>
          <p:cNvPr id="4" name="Picture 3" descr="ID# 18146 - Figure Thumb Pointing Up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940152" y="4486275"/>
            <a:ext cx="2371725" cy="2371725"/>
          </a:xfrm>
          <a:prstGeom prst="rect">
            <a:avLst/>
          </a:prstGeom>
          <a:noFill/>
          <a:ln>
            <a:noFill/>
          </a:ln>
        </p:spPr>
      </p:pic>
    </p:spTree>
    <p:extLst>
      <p:ext uri="{BB962C8B-B14F-4D97-AF65-F5344CB8AC3E}">
        <p14:creationId xmlns:p14="http://schemas.microsoft.com/office/powerpoint/2010/main" val="651863412"/>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4D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76672"/>
            <a:ext cx="8229600" cy="1143000"/>
          </a:xfrm>
        </p:spPr>
        <p:txBody>
          <a:bodyPr>
            <a:noAutofit/>
          </a:bodyPr>
          <a:lstStyle/>
          <a:p>
            <a:r>
              <a:rPr lang="en-GB" dirty="0"/>
              <a:t>Create a healthy and safe supporting environment</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a:latin typeface="+mj-lt"/>
              </a:rPr>
              <a:t>4.5 </a:t>
            </a:r>
            <a:r>
              <a:rPr lang="en-GB" sz="2800" dirty="0"/>
              <a:t>Keep up-to-date with children’s immunisation status and recommended immunisation schedule</a:t>
            </a:r>
            <a:endParaRPr lang="en-AU" sz="2800" dirty="0">
              <a:latin typeface="+mj-lt"/>
            </a:endParaRP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Immunisation </a:t>
            </a:r>
            <a:r>
              <a:rPr lang="en-GB" dirty="0" smtClean="0"/>
              <a:t>status</a:t>
            </a:r>
            <a:endParaRPr lang="en-GB" dirty="0"/>
          </a:p>
        </p:txBody>
      </p:sp>
      <p:sp>
        <p:nvSpPr>
          <p:cNvPr id="3" name="Content Placeholder 2"/>
          <p:cNvSpPr>
            <a:spLocks noGrp="1"/>
          </p:cNvSpPr>
          <p:nvPr>
            <p:ph idx="1"/>
          </p:nvPr>
        </p:nvSpPr>
        <p:spPr/>
        <p:txBody>
          <a:bodyPr/>
          <a:lstStyle/>
          <a:p>
            <a:pPr marL="0" indent="0">
              <a:buNone/>
            </a:pPr>
            <a:r>
              <a:rPr lang="en-GB" dirty="0"/>
              <a:t>Immunisation is an important part of minimising the spread of infections among babies and toddlers, particularly in a care setting when children are in regular contact with each other. </a:t>
            </a:r>
          </a:p>
          <a:p>
            <a:pPr marL="0" indent="0">
              <a:buNone/>
            </a:pPr>
            <a:r>
              <a:rPr lang="en-GB" dirty="0"/>
              <a:t>Working with children of a variety of ages means that they will be at different stages of their immunisation journey. You will need to be aware of what infections and illnesses children are still vulnerable to so that you can take the relevant steps to protect their safety as well as your own.</a:t>
            </a:r>
          </a:p>
          <a:p>
            <a:endParaRPr lang="en-GB" dirty="0"/>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Record keeping</a:t>
            </a:r>
            <a:endParaRPr lang="en-GB" dirty="0"/>
          </a:p>
        </p:txBody>
      </p:sp>
      <p:sp>
        <p:nvSpPr>
          <p:cNvPr id="3" name="Content Placeholder 2"/>
          <p:cNvSpPr>
            <a:spLocks noGrp="1"/>
          </p:cNvSpPr>
          <p:nvPr>
            <p:ph idx="1"/>
          </p:nvPr>
        </p:nvSpPr>
        <p:spPr/>
        <p:txBody>
          <a:bodyPr/>
          <a:lstStyle/>
          <a:p>
            <a:pPr marL="0" indent="0">
              <a:buNone/>
            </a:pPr>
            <a:r>
              <a:rPr lang="en-GB" dirty="0"/>
              <a:t>The best way to keep on top of each child’s immunisation status is to maintain effective records which provide up-to-date details of the injections each child has had. </a:t>
            </a:r>
          </a:p>
        </p:txBody>
      </p:sp>
      <p:pic>
        <p:nvPicPr>
          <p:cNvPr id="4098" name="Picture 2" descr="ID# 3629 - Carrying Box Of Files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3284984"/>
            <a:ext cx="3361556" cy="33615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5093649"/>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Immunisation schedule</a:t>
            </a:r>
            <a:endParaRPr lang="en-GB" dirty="0"/>
          </a:p>
        </p:txBody>
      </p:sp>
      <p:sp>
        <p:nvSpPr>
          <p:cNvPr id="3" name="Content Placeholder 2"/>
          <p:cNvSpPr>
            <a:spLocks noGrp="1"/>
          </p:cNvSpPr>
          <p:nvPr>
            <p:ph idx="1"/>
          </p:nvPr>
        </p:nvSpPr>
        <p:spPr/>
        <p:txBody>
          <a:bodyPr/>
          <a:lstStyle/>
          <a:p>
            <a:pPr marL="0" indent="0">
              <a:buNone/>
            </a:pPr>
            <a:r>
              <a:rPr lang="en-GB" dirty="0"/>
              <a:t>You can help families to keep on top of immunisation by becoming familiar with the ages when specific injections are due, and providing prompts to encourage them to visit a recognised immunisation provider. </a:t>
            </a:r>
            <a:endParaRPr lang="en-GB" dirty="0" smtClean="0"/>
          </a:p>
          <a:p>
            <a:pPr marL="0" indent="0">
              <a:buNone/>
            </a:pPr>
            <a:r>
              <a:rPr lang="en-GB" dirty="0"/>
              <a:t>Be aware that specific immunisation schedules may differ depending on the jurisdiction which you are based in. </a:t>
            </a:r>
          </a:p>
        </p:txBody>
      </p:sp>
      <p:pic>
        <p:nvPicPr>
          <p:cNvPr id="4" name="Picture 3" descr="ID# 7744 - Assorted Syringes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283968" y="4347393"/>
            <a:ext cx="2441823" cy="2510607"/>
          </a:xfrm>
          <a:prstGeom prst="rect">
            <a:avLst/>
          </a:prstGeom>
          <a:noFill/>
          <a:ln>
            <a:noFill/>
          </a:ln>
        </p:spPr>
      </p:pic>
    </p:spTree>
    <p:extLst>
      <p:ext uri="{BB962C8B-B14F-4D97-AF65-F5344CB8AC3E}">
        <p14:creationId xmlns:p14="http://schemas.microsoft.com/office/powerpoint/2010/main" val="1161605493"/>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4E</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548680"/>
            <a:ext cx="8229600" cy="1143000"/>
          </a:xfrm>
        </p:spPr>
        <p:txBody>
          <a:bodyPr>
            <a:noAutofit/>
          </a:bodyPr>
          <a:lstStyle/>
          <a:p>
            <a:r>
              <a:rPr lang="en-GB" dirty="0"/>
              <a:t>Provide predictable personal care routines that are rich and enjoyable</a:t>
            </a:r>
          </a:p>
        </p:txBody>
      </p:sp>
      <p:sp>
        <p:nvSpPr>
          <p:cNvPr id="6" name="TextBox 5"/>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5.1 </a:t>
            </a:r>
            <a:r>
              <a:rPr lang="en-GB" sz="2800" dirty="0"/>
              <a:t>Provide predictable personal care routines that are rich and enjoyable</a:t>
            </a:r>
            <a:r>
              <a:rPr lang="en-AU" sz="2800" b="1" dirty="0" smtClean="0">
                <a:latin typeface="+mj-lt"/>
              </a:rPr>
              <a:t> </a:t>
            </a:r>
            <a:endParaRPr lang="en-AU" sz="2800" dirty="0">
              <a:latin typeface="+mj-lt"/>
            </a:endParaRP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D# 5601 - Healing Heart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9012" y="4221087"/>
            <a:ext cx="2559045" cy="255904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GB" dirty="0"/>
              <a:t>Personal care </a:t>
            </a:r>
            <a:r>
              <a:rPr lang="en-GB" dirty="0" smtClean="0"/>
              <a:t>routines</a:t>
            </a:r>
            <a:endParaRPr lang="en-GB" dirty="0"/>
          </a:p>
        </p:txBody>
      </p:sp>
      <p:sp>
        <p:nvSpPr>
          <p:cNvPr id="3" name="Content Placeholder 2"/>
          <p:cNvSpPr>
            <a:spLocks noGrp="1"/>
          </p:cNvSpPr>
          <p:nvPr>
            <p:ph idx="1"/>
          </p:nvPr>
        </p:nvSpPr>
        <p:spPr/>
        <p:txBody>
          <a:bodyPr/>
          <a:lstStyle/>
          <a:p>
            <a:pPr marL="0" indent="0">
              <a:buNone/>
            </a:pPr>
            <a:r>
              <a:rPr lang="en-GB" dirty="0"/>
              <a:t>Whilst children are in your care, you are likely to be required to carry out personal care tasks such as bathing and brushing </a:t>
            </a:r>
            <a:r>
              <a:rPr lang="en-GB" dirty="0" smtClean="0"/>
              <a:t>teeth </a:t>
            </a:r>
            <a:r>
              <a:rPr lang="en-GB" dirty="0"/>
              <a:t>sleeping and toileting</a:t>
            </a:r>
          </a:p>
          <a:p>
            <a:pPr marL="0" indent="0">
              <a:buNone/>
            </a:pPr>
            <a:r>
              <a:rPr lang="en-GB" dirty="0"/>
              <a:t>Throughout these tasks, you should be aiming to ensure that the child feels comfortable and safe; the best way to do this is to create a routine. </a:t>
            </a:r>
          </a:p>
          <a:p>
            <a:endParaRPr lang="en-GB" dirty="0"/>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Making routines rich and enjoyable</a:t>
            </a:r>
          </a:p>
        </p:txBody>
      </p:sp>
      <p:sp>
        <p:nvSpPr>
          <p:cNvPr id="3" name="Content Placeholder 2"/>
          <p:cNvSpPr>
            <a:spLocks noGrp="1"/>
          </p:cNvSpPr>
          <p:nvPr>
            <p:ph idx="1"/>
          </p:nvPr>
        </p:nvSpPr>
        <p:spPr>
          <a:xfrm>
            <a:off x="457200" y="1844824"/>
            <a:ext cx="8229600" cy="4281339"/>
          </a:xfrm>
        </p:spPr>
        <p:txBody>
          <a:bodyPr/>
          <a:lstStyle/>
          <a:p>
            <a:pPr marL="0" indent="0">
              <a:buNone/>
            </a:pPr>
            <a:r>
              <a:rPr lang="en-GB" dirty="0"/>
              <a:t>Making routines enjoyable for children will increase their engagement and participation in the task, as well as make their time with you valuable and positive. For each of the four personal care tasks mentioned </a:t>
            </a:r>
            <a:r>
              <a:rPr lang="en-GB" dirty="0" smtClean="0"/>
              <a:t>(</a:t>
            </a:r>
            <a:r>
              <a:rPr lang="en-GB" dirty="0"/>
              <a:t>bathing, brushing teeth, sleeping, and toileting) there are a range of ways to make them more </a:t>
            </a:r>
            <a:r>
              <a:rPr lang="en-GB" dirty="0" smtClean="0"/>
              <a:t>enjoyable.</a:t>
            </a:r>
            <a:endParaRPr lang="en-GB" dirty="0"/>
          </a:p>
        </p:txBody>
      </p:sp>
    </p:spTree>
    <p:extLst>
      <p:ext uri="{BB962C8B-B14F-4D97-AF65-F5344CB8AC3E}">
        <p14:creationId xmlns:p14="http://schemas.microsoft.com/office/powerpoint/2010/main" val="3034086729"/>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Bathing</a:t>
            </a:r>
            <a:endParaRPr lang="en-GB" dirty="0"/>
          </a:p>
        </p:txBody>
      </p:sp>
      <p:sp>
        <p:nvSpPr>
          <p:cNvPr id="3" name="Content Placeholder 2"/>
          <p:cNvSpPr>
            <a:spLocks noGrp="1"/>
          </p:cNvSpPr>
          <p:nvPr>
            <p:ph idx="1"/>
          </p:nvPr>
        </p:nvSpPr>
        <p:spPr/>
        <p:txBody>
          <a:bodyPr/>
          <a:lstStyle/>
          <a:p>
            <a:r>
              <a:rPr lang="en-GB" dirty="0"/>
              <a:t>Provide distractions </a:t>
            </a:r>
          </a:p>
          <a:p>
            <a:r>
              <a:rPr lang="en-GB" dirty="0"/>
              <a:t>Use a bath pillow </a:t>
            </a:r>
          </a:p>
          <a:p>
            <a:r>
              <a:rPr lang="en-GB" dirty="0" smtClean="0"/>
              <a:t>Engage</a:t>
            </a:r>
            <a:endParaRPr lang="en-GB" dirty="0"/>
          </a:p>
          <a:p>
            <a:r>
              <a:rPr lang="en-GB" dirty="0"/>
              <a:t>Keep the water warm! </a:t>
            </a:r>
          </a:p>
          <a:p>
            <a:endParaRPr lang="en-GB" dirty="0"/>
          </a:p>
        </p:txBody>
      </p:sp>
      <p:pic>
        <p:nvPicPr>
          <p:cNvPr id="1026" name="Picture 2" descr="ID# 13628 - Figure In Bubble Bath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2852936"/>
            <a:ext cx="3217540" cy="32175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3294323"/>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Brushing teeth</a:t>
            </a:r>
            <a:endParaRPr lang="en-GB" dirty="0"/>
          </a:p>
        </p:txBody>
      </p:sp>
      <p:sp>
        <p:nvSpPr>
          <p:cNvPr id="3" name="Content Placeholder 2"/>
          <p:cNvSpPr>
            <a:spLocks noGrp="1"/>
          </p:cNvSpPr>
          <p:nvPr>
            <p:ph idx="1"/>
          </p:nvPr>
        </p:nvSpPr>
        <p:spPr/>
        <p:txBody>
          <a:bodyPr/>
          <a:lstStyle/>
          <a:p>
            <a:pPr lvl="0"/>
            <a:r>
              <a:rPr lang="en-GB" dirty="0"/>
              <a:t>Set specific times for when brushing teeth should occur and stick to this – this is usually morning and night time</a:t>
            </a:r>
          </a:p>
          <a:p>
            <a:pPr lvl="0"/>
            <a:r>
              <a:rPr lang="en-GB" dirty="0"/>
              <a:t>Use a fun toothbrush</a:t>
            </a:r>
          </a:p>
          <a:p>
            <a:pPr lvl="0"/>
            <a:r>
              <a:rPr lang="en-GB" dirty="0"/>
              <a:t>Provide rewards – for example, stickers. </a:t>
            </a:r>
          </a:p>
          <a:p>
            <a:endParaRPr lang="en-GB" dirty="0"/>
          </a:p>
        </p:txBody>
      </p:sp>
      <p:pic>
        <p:nvPicPr>
          <p:cNvPr id="4" name="Picture 3" descr="ID# 7622 - Toothbrush Leaning Teeth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868144" y="4077072"/>
            <a:ext cx="2497460" cy="2425452"/>
          </a:xfrm>
          <a:prstGeom prst="rect">
            <a:avLst/>
          </a:prstGeom>
          <a:noFill/>
          <a:ln>
            <a:noFill/>
          </a:ln>
        </p:spPr>
      </p:pic>
    </p:spTree>
    <p:extLst>
      <p:ext uri="{BB962C8B-B14F-4D97-AF65-F5344CB8AC3E}">
        <p14:creationId xmlns:p14="http://schemas.microsoft.com/office/powerpoint/2010/main" val="961349671"/>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Sleeping</a:t>
            </a:r>
            <a:endParaRPr lang="en-GB" dirty="0"/>
          </a:p>
        </p:txBody>
      </p:sp>
      <p:sp>
        <p:nvSpPr>
          <p:cNvPr id="3" name="Content Placeholder 2"/>
          <p:cNvSpPr>
            <a:spLocks noGrp="1"/>
          </p:cNvSpPr>
          <p:nvPr>
            <p:ph idx="1"/>
          </p:nvPr>
        </p:nvSpPr>
        <p:spPr/>
        <p:txBody>
          <a:bodyPr/>
          <a:lstStyle/>
          <a:p>
            <a:r>
              <a:rPr lang="en-GB" dirty="0"/>
              <a:t>Bring in home comforts</a:t>
            </a:r>
          </a:p>
          <a:p>
            <a:r>
              <a:rPr lang="en-GB" dirty="0"/>
              <a:t>Play soft music and/or provide soft lighting</a:t>
            </a:r>
          </a:p>
          <a:p>
            <a:r>
              <a:rPr lang="en-GB" dirty="0"/>
              <a:t>Give a </a:t>
            </a:r>
            <a:r>
              <a:rPr lang="en-GB" dirty="0" smtClean="0"/>
              <a:t>warning. </a:t>
            </a:r>
            <a:endParaRPr lang="en-GB" dirty="0"/>
          </a:p>
          <a:p>
            <a:endParaRPr lang="en-GB" dirty="0"/>
          </a:p>
        </p:txBody>
      </p:sp>
      <p:pic>
        <p:nvPicPr>
          <p:cNvPr id="3074" name="Picture 2" descr="ID# 7725 - Stick Figure Holding Letter Z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2992388"/>
            <a:ext cx="3865612" cy="38656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2655711"/>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Toileting</a:t>
            </a:r>
            <a:endParaRPr lang="en-GB" dirty="0"/>
          </a:p>
        </p:txBody>
      </p:sp>
      <p:sp>
        <p:nvSpPr>
          <p:cNvPr id="3" name="Content Placeholder 2"/>
          <p:cNvSpPr>
            <a:spLocks noGrp="1"/>
          </p:cNvSpPr>
          <p:nvPr>
            <p:ph idx="1"/>
          </p:nvPr>
        </p:nvSpPr>
        <p:spPr>
          <a:xfrm>
            <a:off x="457200" y="1600200"/>
            <a:ext cx="6275040" cy="5081389"/>
          </a:xfrm>
        </p:spPr>
        <p:txBody>
          <a:bodyPr/>
          <a:lstStyle/>
          <a:p>
            <a:r>
              <a:rPr lang="en-GB" dirty="0"/>
              <a:t>Encourage toilet trained children to go to the toilet at specific set times during the day </a:t>
            </a:r>
          </a:p>
          <a:p>
            <a:r>
              <a:rPr lang="en-GB" dirty="0"/>
              <a:t>Provide distractions for nappy changes</a:t>
            </a:r>
          </a:p>
          <a:p>
            <a:r>
              <a:rPr lang="en-GB" dirty="0"/>
              <a:t>Let toddlers hold toys or books whilst they use the toilet </a:t>
            </a:r>
          </a:p>
          <a:p>
            <a:r>
              <a:rPr lang="en-GB" dirty="0"/>
              <a:t>Repeat the same process each time a child uses the </a:t>
            </a:r>
            <a:r>
              <a:rPr lang="en-GB" dirty="0" smtClean="0"/>
              <a:t>toilet.</a:t>
            </a:r>
            <a:endParaRPr lang="en-GB" dirty="0"/>
          </a:p>
        </p:txBody>
      </p:sp>
      <p:pic>
        <p:nvPicPr>
          <p:cNvPr id="4" name="Picture 3" descr="ID# 9970 - Toilet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6286629" y="4005065"/>
            <a:ext cx="2857371" cy="2852936"/>
          </a:xfrm>
          <a:prstGeom prst="rect">
            <a:avLst/>
          </a:prstGeom>
          <a:noFill/>
          <a:ln>
            <a:noFill/>
          </a:ln>
        </p:spPr>
      </p:pic>
    </p:spTree>
    <p:extLst>
      <p:ext uri="{BB962C8B-B14F-4D97-AF65-F5344CB8AC3E}">
        <p14:creationId xmlns:p14="http://schemas.microsoft.com/office/powerpoint/2010/main" val="3914863867"/>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548680"/>
            <a:ext cx="8229600" cy="1143000"/>
          </a:xfrm>
        </p:spPr>
        <p:txBody>
          <a:bodyPr>
            <a:noAutofit/>
          </a:bodyPr>
          <a:lstStyle/>
          <a:p>
            <a:r>
              <a:rPr lang="en-GB" dirty="0"/>
              <a:t>Provide predictable personal care routines that are rich and enjoyable</a:t>
            </a:r>
          </a:p>
        </p:txBody>
      </p:sp>
      <p:sp>
        <p:nvSpPr>
          <p:cNvPr id="8" name="TextBox 7"/>
          <p:cNvSpPr txBox="1"/>
          <p:nvPr/>
        </p:nvSpPr>
        <p:spPr>
          <a:xfrm>
            <a:off x="5213176" y="2249953"/>
            <a:ext cx="3744416" cy="4401205"/>
          </a:xfrm>
          <a:prstGeom prst="rect">
            <a:avLst/>
          </a:prstGeom>
          <a:noFill/>
        </p:spPr>
        <p:txBody>
          <a:bodyPr wrap="square" rtlCol="0">
            <a:spAutoFit/>
          </a:bodyPr>
          <a:lstStyle/>
          <a:p>
            <a:r>
              <a:rPr lang="en-AU" sz="2800" b="1" dirty="0" smtClean="0">
                <a:latin typeface="+mj-lt"/>
              </a:rPr>
              <a:t>5.2 </a:t>
            </a:r>
            <a:r>
              <a:rPr lang="en-GB" sz="2800" dirty="0"/>
              <a:t>Respond to babies and toddlers when they practice language by repeating words, sounds and gestures that children use</a:t>
            </a:r>
            <a:endParaRPr lang="en-AU" sz="2800" b="1" dirty="0" smtClean="0">
              <a:latin typeface="+mj-lt"/>
            </a:endParaRPr>
          </a:p>
          <a:p>
            <a:r>
              <a:rPr lang="en-AU" sz="2800" b="1" dirty="0" smtClean="0">
                <a:latin typeface="+mj-lt"/>
              </a:rPr>
              <a:t>5.3 </a:t>
            </a:r>
            <a:r>
              <a:rPr lang="en-GB" sz="2800" dirty="0"/>
              <a:t>Describe objects or events and talk about routine activities with babies and toddlers</a:t>
            </a:r>
            <a:endParaRPr lang="en-AU" sz="2800" dirty="0">
              <a:latin typeface="+mj-lt"/>
            </a:endParaRP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2940 - Shiny White Conversation Bubbl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6300192" y="4221088"/>
            <a:ext cx="2137420" cy="2100444"/>
          </a:xfrm>
          <a:prstGeom prst="rect">
            <a:avLst/>
          </a:prstGeom>
          <a:noFill/>
          <a:ln>
            <a:noFill/>
          </a:ln>
        </p:spPr>
      </p:pic>
      <p:sp>
        <p:nvSpPr>
          <p:cNvPr id="2" name="Title 1"/>
          <p:cNvSpPr>
            <a:spLocks noGrp="1"/>
          </p:cNvSpPr>
          <p:nvPr>
            <p:ph type="title"/>
          </p:nvPr>
        </p:nvSpPr>
        <p:spPr>
          <a:xfrm>
            <a:off x="539552" y="260648"/>
            <a:ext cx="8229600" cy="1143000"/>
          </a:xfrm>
        </p:spPr>
        <p:txBody>
          <a:bodyPr>
            <a:noAutofit/>
          </a:bodyPr>
          <a:lstStyle/>
          <a:p>
            <a:r>
              <a:rPr lang="en-GB" dirty="0"/>
              <a:t>Responding to babies and toddlers practicing language</a:t>
            </a:r>
          </a:p>
        </p:txBody>
      </p:sp>
      <p:sp>
        <p:nvSpPr>
          <p:cNvPr id="3" name="Content Placeholder 2"/>
          <p:cNvSpPr>
            <a:spLocks noGrp="1"/>
          </p:cNvSpPr>
          <p:nvPr>
            <p:ph idx="1"/>
          </p:nvPr>
        </p:nvSpPr>
        <p:spPr>
          <a:xfrm>
            <a:off x="457200" y="1916832"/>
            <a:ext cx="8229600" cy="4209331"/>
          </a:xfrm>
        </p:spPr>
        <p:txBody>
          <a:bodyPr/>
          <a:lstStyle/>
          <a:p>
            <a:pPr marL="0" indent="0">
              <a:buNone/>
            </a:pPr>
            <a:r>
              <a:rPr lang="en-GB" dirty="0"/>
              <a:t>Language development is a continuing process from birth, throughout the child’s early years, and throughout the rest of their lives. During the early stages of a child’s life, they are able to understand a lot more than what they are able to say.</a:t>
            </a: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Talking to the child</a:t>
            </a:r>
            <a:endParaRPr lang="en-GB" dirty="0"/>
          </a:p>
        </p:txBody>
      </p:sp>
      <p:sp>
        <p:nvSpPr>
          <p:cNvPr id="3" name="Content Placeholder 2"/>
          <p:cNvSpPr>
            <a:spLocks noGrp="1"/>
          </p:cNvSpPr>
          <p:nvPr>
            <p:ph idx="1"/>
          </p:nvPr>
        </p:nvSpPr>
        <p:spPr/>
        <p:txBody>
          <a:bodyPr/>
          <a:lstStyle/>
          <a:p>
            <a:pPr marL="0" indent="0">
              <a:buNone/>
            </a:pPr>
            <a:r>
              <a:rPr lang="en-GB" dirty="0"/>
              <a:t>Y</a:t>
            </a:r>
            <a:r>
              <a:rPr lang="en-GB" dirty="0" smtClean="0"/>
              <a:t>ou </a:t>
            </a:r>
            <a:r>
              <a:rPr lang="en-GB" dirty="0"/>
              <a:t>should be trying to communicate with the child as though they are a talker themselves. This will promote natural communication techniques by encouraging them to respond to you and will also begin to familiarise them with certain words and phrases as they develop their language skills. </a:t>
            </a:r>
            <a:endParaRPr lang="en-GB" dirty="0" smtClean="0"/>
          </a:p>
          <a:p>
            <a:pPr marL="0" indent="0">
              <a:buNone/>
            </a:pPr>
            <a:r>
              <a:rPr lang="en-GB" dirty="0" smtClean="0"/>
              <a:t>When </a:t>
            </a:r>
            <a:r>
              <a:rPr lang="en-GB" dirty="0"/>
              <a:t>babies respond to your talking in babbling sounds and noises – respond in the same way! </a:t>
            </a:r>
          </a:p>
        </p:txBody>
      </p:sp>
    </p:spTree>
    <p:extLst>
      <p:ext uri="{BB962C8B-B14F-4D97-AF65-F5344CB8AC3E}">
        <p14:creationId xmlns:p14="http://schemas.microsoft.com/office/powerpoint/2010/main" val="2102404090"/>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D# 19093 - Figures Speech Bubbles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4293096"/>
            <a:ext cx="2334518" cy="233451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Responding to the child</a:t>
            </a:r>
            <a:endParaRPr lang="en-GB" dirty="0"/>
          </a:p>
        </p:txBody>
      </p:sp>
      <p:sp>
        <p:nvSpPr>
          <p:cNvPr id="3" name="Content Placeholder 2"/>
          <p:cNvSpPr>
            <a:spLocks noGrp="1"/>
          </p:cNvSpPr>
          <p:nvPr>
            <p:ph idx="1"/>
          </p:nvPr>
        </p:nvSpPr>
        <p:spPr>
          <a:xfrm>
            <a:off x="395536" y="1556792"/>
            <a:ext cx="8229600" cy="4525963"/>
          </a:xfrm>
        </p:spPr>
        <p:txBody>
          <a:bodyPr/>
          <a:lstStyle/>
          <a:p>
            <a:pPr marL="0" indent="0">
              <a:buNone/>
            </a:pPr>
            <a:r>
              <a:rPr lang="en-GB" dirty="0"/>
              <a:t>Responding to babies and toddlers when they are communicating with you should include language but also gestures too. For example, if a child shakes their head, respond to them as if they have said the word ‘no’. This will show the child that their gesture has meaning and will encourage them to continue to communicate in any way they can. </a:t>
            </a:r>
          </a:p>
          <a:p>
            <a:endParaRPr lang="en-GB" dirty="0"/>
          </a:p>
        </p:txBody>
      </p:sp>
    </p:spTree>
    <p:extLst>
      <p:ext uri="{BB962C8B-B14F-4D97-AF65-F5344CB8AC3E}">
        <p14:creationId xmlns:p14="http://schemas.microsoft.com/office/powerpoint/2010/main" val="54318080"/>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Describing objects and routine </a:t>
            </a:r>
            <a:r>
              <a:rPr lang="en-GB" dirty="0" smtClean="0"/>
              <a:t>activities</a:t>
            </a:r>
            <a:endParaRPr lang="en-GB" dirty="0"/>
          </a:p>
        </p:txBody>
      </p:sp>
      <p:sp>
        <p:nvSpPr>
          <p:cNvPr id="3" name="Content Placeholder 2"/>
          <p:cNvSpPr>
            <a:spLocks noGrp="1"/>
          </p:cNvSpPr>
          <p:nvPr>
            <p:ph idx="1"/>
          </p:nvPr>
        </p:nvSpPr>
        <p:spPr>
          <a:xfrm>
            <a:off x="457200" y="1772816"/>
            <a:ext cx="8229600" cy="4353347"/>
          </a:xfrm>
        </p:spPr>
        <p:txBody>
          <a:bodyPr/>
          <a:lstStyle/>
          <a:p>
            <a:pPr marL="0" indent="0">
              <a:buNone/>
            </a:pPr>
            <a:r>
              <a:rPr lang="en-GB" dirty="0"/>
              <a:t>A good way to promote conversation and language development with babies and toddlers is to describe the things around them and the things they do. </a:t>
            </a:r>
          </a:p>
          <a:p>
            <a:pPr marL="0" indent="0">
              <a:buNone/>
            </a:pPr>
            <a:r>
              <a:rPr lang="en-GB" dirty="0"/>
              <a:t>Try to focus on things that they are often in contact with or routine activities which form a large part of their day. Focusing on these things will allow you to repeat words often and the baby will hopefully become familiar with these.</a:t>
            </a:r>
          </a:p>
          <a:p>
            <a:endParaRPr lang="en-GB" dirty="0"/>
          </a:p>
        </p:txBody>
      </p:sp>
    </p:spTree>
    <p:extLst>
      <p:ext uri="{BB962C8B-B14F-4D97-AF65-F5344CB8AC3E}">
        <p14:creationId xmlns:p14="http://schemas.microsoft.com/office/powerpoint/2010/main" val="1190986826"/>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67544" y="476672"/>
            <a:ext cx="8229600" cy="1143000"/>
          </a:xfrm>
        </p:spPr>
        <p:txBody>
          <a:bodyPr>
            <a:noAutofit/>
          </a:bodyPr>
          <a:lstStyle/>
          <a:p>
            <a:r>
              <a:rPr lang="en-GB" dirty="0"/>
              <a:t>Provide predictable personal care routines that are rich and enjoyable</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5.4 </a:t>
            </a:r>
            <a:r>
              <a:rPr lang="en-GB" sz="2800" dirty="0"/>
              <a:t>Initiate one-to-one interactions with babies and toddlers during daily routines and add to interactions initiated by babies and toddlers</a:t>
            </a:r>
            <a:r>
              <a:rPr lang="en-AU" sz="2800" b="1" dirty="0" smtClean="0">
                <a:latin typeface="+mj-lt"/>
              </a:rPr>
              <a:t> </a:t>
            </a:r>
            <a:endParaRPr lang="en-AU" sz="2800" dirty="0">
              <a:latin typeface="+mj-lt"/>
            </a:endParaRP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D# 9043 - Reading To Child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3006080"/>
            <a:ext cx="3851920" cy="385192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GB" dirty="0"/>
              <a:t>Initiate one-to-one </a:t>
            </a:r>
            <a:r>
              <a:rPr lang="en-GB" dirty="0" smtClean="0"/>
              <a:t>interaction</a:t>
            </a:r>
            <a:endParaRPr lang="en-GB" dirty="0"/>
          </a:p>
        </p:txBody>
      </p:sp>
      <p:sp>
        <p:nvSpPr>
          <p:cNvPr id="3" name="Content Placeholder 2"/>
          <p:cNvSpPr>
            <a:spLocks noGrp="1"/>
          </p:cNvSpPr>
          <p:nvPr>
            <p:ph idx="1"/>
          </p:nvPr>
        </p:nvSpPr>
        <p:spPr>
          <a:xfrm>
            <a:off x="457200" y="1600200"/>
            <a:ext cx="6131024" cy="4525963"/>
          </a:xfrm>
        </p:spPr>
        <p:txBody>
          <a:bodyPr/>
          <a:lstStyle/>
          <a:p>
            <a:pPr marL="0" indent="0">
              <a:buNone/>
            </a:pPr>
            <a:r>
              <a:rPr lang="en-GB" dirty="0"/>
              <a:t>In order to establish and maintain a positive relationship, you should be looking to engage in one-to-one interactions on a regular basis. One-to-one interactions will include spending time alone with a child. </a:t>
            </a:r>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Initiate one-to-one interaction</a:t>
            </a:r>
          </a:p>
        </p:txBody>
      </p:sp>
      <p:sp>
        <p:nvSpPr>
          <p:cNvPr id="3" name="Content Placeholder 2"/>
          <p:cNvSpPr>
            <a:spLocks noGrp="1"/>
          </p:cNvSpPr>
          <p:nvPr>
            <p:ph idx="1"/>
          </p:nvPr>
        </p:nvSpPr>
        <p:spPr/>
        <p:txBody>
          <a:bodyPr/>
          <a:lstStyle/>
          <a:p>
            <a:pPr marL="0" indent="0">
              <a:buNone/>
            </a:pPr>
            <a:r>
              <a:rPr lang="en-GB" b="1" dirty="0"/>
              <a:t>Some ways to initiate one-to-one interaction throughout daily tasks include</a:t>
            </a:r>
            <a:r>
              <a:rPr lang="en-GB" b="1" dirty="0" smtClean="0"/>
              <a:t>:</a:t>
            </a:r>
          </a:p>
          <a:p>
            <a:pPr marL="0" indent="0">
              <a:buNone/>
            </a:pPr>
            <a:endParaRPr lang="en-GB" b="1" dirty="0"/>
          </a:p>
          <a:p>
            <a:pPr lvl="0"/>
            <a:r>
              <a:rPr lang="en-GB" dirty="0"/>
              <a:t>Asking questions</a:t>
            </a:r>
          </a:p>
          <a:p>
            <a:r>
              <a:rPr lang="en-GB" dirty="0"/>
              <a:t>Eye contact </a:t>
            </a:r>
          </a:p>
          <a:p>
            <a:r>
              <a:rPr lang="en-GB" dirty="0"/>
              <a:t>Physical </a:t>
            </a:r>
            <a:r>
              <a:rPr lang="en-GB" dirty="0" smtClean="0"/>
              <a:t>contact. </a:t>
            </a:r>
            <a:endParaRPr lang="en-GB" dirty="0"/>
          </a:p>
          <a:p>
            <a:endParaRPr lang="en-GB" dirty="0"/>
          </a:p>
        </p:txBody>
      </p:sp>
      <p:pic>
        <p:nvPicPr>
          <p:cNvPr id="5122" name="Picture 2" descr="ID# 1402 - Blue Student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99901" y="2636912"/>
            <a:ext cx="3721596" cy="37215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9059196"/>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Add to interactions initiated by babies and toddlers</a:t>
            </a:r>
          </a:p>
        </p:txBody>
      </p:sp>
      <p:sp>
        <p:nvSpPr>
          <p:cNvPr id="3" name="Content Placeholder 2"/>
          <p:cNvSpPr>
            <a:spLocks noGrp="1"/>
          </p:cNvSpPr>
          <p:nvPr>
            <p:ph idx="1"/>
          </p:nvPr>
        </p:nvSpPr>
        <p:spPr>
          <a:xfrm>
            <a:off x="457200" y="1988840"/>
            <a:ext cx="5410944" cy="4137323"/>
          </a:xfrm>
        </p:spPr>
        <p:txBody>
          <a:bodyPr/>
          <a:lstStyle/>
          <a:p>
            <a:pPr marL="0" indent="0">
              <a:buNone/>
            </a:pPr>
            <a:r>
              <a:rPr lang="en-GB" dirty="0"/>
              <a:t>Once you have established a relationship with a child, it is likely that you will find them taking the first step to interacting with you. </a:t>
            </a:r>
            <a:endParaRPr lang="en-GB" dirty="0" smtClean="0"/>
          </a:p>
          <a:p>
            <a:pPr marL="0" indent="0">
              <a:buNone/>
            </a:pPr>
            <a:r>
              <a:rPr lang="en-GB" dirty="0"/>
              <a:t>Y</a:t>
            </a:r>
            <a:r>
              <a:rPr lang="en-GB" dirty="0" smtClean="0"/>
              <a:t>ou </a:t>
            </a:r>
            <a:r>
              <a:rPr lang="en-GB" dirty="0"/>
              <a:t>should ensure that your reactions are always positive, and that you invest time in responding to them. </a:t>
            </a:r>
          </a:p>
          <a:p>
            <a:endParaRPr lang="en-GB" dirty="0"/>
          </a:p>
        </p:txBody>
      </p:sp>
      <p:pic>
        <p:nvPicPr>
          <p:cNvPr id="4" name="Picture 3" descr="ID# 14170 - Light Bulb Sketch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796136" y="2420888"/>
            <a:ext cx="2857500" cy="2857500"/>
          </a:xfrm>
          <a:prstGeom prst="rect">
            <a:avLst/>
          </a:prstGeom>
          <a:noFill/>
          <a:ln>
            <a:noFill/>
          </a:ln>
        </p:spPr>
      </p:pic>
    </p:spTree>
    <p:extLst>
      <p:ext uri="{BB962C8B-B14F-4D97-AF65-F5344CB8AC3E}">
        <p14:creationId xmlns:p14="http://schemas.microsoft.com/office/powerpoint/2010/main" val="3456292746"/>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Add to interactions initiated by babies and toddlers</a:t>
            </a:r>
          </a:p>
        </p:txBody>
      </p:sp>
      <p:sp>
        <p:nvSpPr>
          <p:cNvPr id="3" name="Content Placeholder 2"/>
          <p:cNvSpPr>
            <a:spLocks noGrp="1"/>
          </p:cNvSpPr>
          <p:nvPr>
            <p:ph idx="1"/>
          </p:nvPr>
        </p:nvSpPr>
        <p:spPr>
          <a:xfrm>
            <a:off x="457200" y="1988840"/>
            <a:ext cx="8229600" cy="4137323"/>
          </a:xfrm>
        </p:spPr>
        <p:txBody>
          <a:bodyPr/>
          <a:lstStyle/>
          <a:p>
            <a:pPr marL="0" indent="0">
              <a:buNone/>
            </a:pPr>
            <a:r>
              <a:rPr lang="en-GB" b="1" dirty="0"/>
              <a:t>There are a few things that you can do to ensure that you are adding to interactions</a:t>
            </a:r>
            <a:r>
              <a:rPr lang="en-GB" b="1" dirty="0" smtClean="0"/>
              <a:t>:</a:t>
            </a:r>
          </a:p>
          <a:p>
            <a:r>
              <a:rPr lang="en-GB" dirty="0" smtClean="0"/>
              <a:t>Answer </a:t>
            </a:r>
            <a:r>
              <a:rPr lang="en-GB" dirty="0"/>
              <a:t>any questions </a:t>
            </a:r>
          </a:p>
          <a:p>
            <a:r>
              <a:rPr lang="en-GB" dirty="0"/>
              <a:t>Allow children to join in with your activities</a:t>
            </a:r>
          </a:p>
          <a:p>
            <a:r>
              <a:rPr lang="en-GB" dirty="0"/>
              <a:t>Respond to baby talk</a:t>
            </a:r>
          </a:p>
          <a:p>
            <a:r>
              <a:rPr lang="en-GB" dirty="0"/>
              <a:t>Practice baby </a:t>
            </a:r>
            <a:r>
              <a:rPr lang="en-GB" dirty="0" smtClean="0"/>
              <a:t>signing. </a:t>
            </a:r>
            <a:endParaRPr lang="en-GB" dirty="0"/>
          </a:p>
          <a:p>
            <a:endParaRPr lang="en-GB" dirty="0"/>
          </a:p>
        </p:txBody>
      </p:sp>
    </p:spTree>
    <p:extLst>
      <p:ext uri="{BB962C8B-B14F-4D97-AF65-F5344CB8AC3E}">
        <p14:creationId xmlns:p14="http://schemas.microsoft.com/office/powerpoint/2010/main" val="1600706040"/>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5C</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548680"/>
            <a:ext cx="8229600" cy="1143000"/>
          </a:xfrm>
        </p:spPr>
        <p:txBody>
          <a:bodyPr>
            <a:noAutofit/>
          </a:bodyPr>
          <a:lstStyle/>
          <a:p>
            <a:r>
              <a:rPr lang="en-GB" dirty="0"/>
              <a:t>Provide predictable personal care routines that are rich and enjoyable</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a:latin typeface="+mj-lt"/>
              </a:rPr>
              <a:t>5.5 </a:t>
            </a:r>
            <a:r>
              <a:rPr lang="en-GB" sz="2800" dirty="0"/>
              <a:t>Use a favourite toy or comfort item brought from home to assist babies and toddlers</a:t>
            </a:r>
            <a:endParaRPr lang="en-AU" sz="2800" dirty="0">
              <a:latin typeface="+mj-lt"/>
            </a:endParaRP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The importance of comfort </a:t>
            </a:r>
            <a:r>
              <a:rPr lang="en-GB" dirty="0" smtClean="0"/>
              <a:t>items</a:t>
            </a:r>
            <a:endParaRPr lang="en-GB" dirty="0"/>
          </a:p>
        </p:txBody>
      </p:sp>
      <p:sp>
        <p:nvSpPr>
          <p:cNvPr id="3" name="Content Placeholder 2"/>
          <p:cNvSpPr>
            <a:spLocks noGrp="1"/>
          </p:cNvSpPr>
          <p:nvPr>
            <p:ph idx="1"/>
          </p:nvPr>
        </p:nvSpPr>
        <p:spPr/>
        <p:txBody>
          <a:bodyPr/>
          <a:lstStyle/>
          <a:p>
            <a:pPr marL="0" indent="0">
              <a:buNone/>
            </a:pPr>
            <a:r>
              <a:rPr lang="en-GB" dirty="0"/>
              <a:t>A good way to help children who may be feeling sad, frightened or anxious is to provide them with an object which they associate with home. Objects may include toys, blankets or an item of clothing, for example. </a:t>
            </a:r>
          </a:p>
        </p:txBody>
      </p:sp>
      <p:pic>
        <p:nvPicPr>
          <p:cNvPr id="4" name="Picture 3" descr="ID# 19843 - Sad Figure By Wall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3275856" y="3593216"/>
            <a:ext cx="2857500" cy="2857500"/>
          </a:xfrm>
          <a:prstGeom prst="rect">
            <a:avLst/>
          </a:prstGeom>
          <a:noFill/>
          <a:ln>
            <a:noFill/>
          </a:ln>
        </p:spPr>
      </p:pic>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ID# 2344 - 3D Figure Give Thumbs Down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5315" y="3645024"/>
            <a:ext cx="3024336" cy="302433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Disagreement with comfort items</a:t>
            </a:r>
            <a:endParaRPr lang="en-GB" dirty="0"/>
          </a:p>
        </p:txBody>
      </p:sp>
      <p:sp>
        <p:nvSpPr>
          <p:cNvPr id="3" name="Content Placeholder 2"/>
          <p:cNvSpPr>
            <a:spLocks noGrp="1"/>
          </p:cNvSpPr>
          <p:nvPr>
            <p:ph idx="1"/>
          </p:nvPr>
        </p:nvSpPr>
        <p:spPr/>
        <p:txBody>
          <a:bodyPr/>
          <a:lstStyle/>
          <a:p>
            <a:pPr marL="0" indent="0">
              <a:buNone/>
            </a:pPr>
            <a:r>
              <a:rPr lang="en-GB" dirty="0"/>
              <a:t>Some families may be against the idea of their child having a comfort item. It can build an unnecessary attachment and whilst most children will grow of this, families may fear that it will be an ongoing situation. </a:t>
            </a:r>
          </a:p>
        </p:txBody>
      </p:sp>
    </p:spTree>
    <p:extLst>
      <p:ext uri="{BB962C8B-B14F-4D97-AF65-F5344CB8AC3E}">
        <p14:creationId xmlns:p14="http://schemas.microsoft.com/office/powerpoint/2010/main" val="3571623298"/>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Attachment </a:t>
            </a:r>
            <a:r>
              <a:rPr lang="en-GB" dirty="0" smtClean="0"/>
              <a:t>theory</a:t>
            </a:r>
            <a:endParaRPr lang="en-GB" dirty="0"/>
          </a:p>
        </p:txBody>
      </p:sp>
      <p:sp>
        <p:nvSpPr>
          <p:cNvPr id="3" name="Content Placeholder 2"/>
          <p:cNvSpPr>
            <a:spLocks noGrp="1"/>
          </p:cNvSpPr>
          <p:nvPr>
            <p:ph idx="1"/>
          </p:nvPr>
        </p:nvSpPr>
        <p:spPr/>
        <p:txBody>
          <a:bodyPr/>
          <a:lstStyle/>
          <a:p>
            <a:pPr marL="0" indent="0">
              <a:buNone/>
            </a:pPr>
            <a:r>
              <a:rPr lang="en-GB" dirty="0"/>
              <a:t>Attachment theory refers to the individual’s ability to form a strong emotional and physical attachment to another person. This attachment is relied on to produce a sense of stability and security and will form as a ‘safety net’ through which the person will build and develop themselves. </a:t>
            </a:r>
          </a:p>
          <a:p>
            <a:endParaRPr lang="en-GB" dirty="0"/>
          </a:p>
        </p:txBody>
      </p:sp>
    </p:spTree>
    <p:extLst>
      <p:ext uri="{BB962C8B-B14F-4D97-AF65-F5344CB8AC3E}">
        <p14:creationId xmlns:p14="http://schemas.microsoft.com/office/powerpoint/2010/main" val="2087920795"/>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650 - Two Stick Figures Push Puzzle Together - Presentation Clipart"/>
          <p:cNvPicPr/>
          <p:nvPr/>
        </p:nvPicPr>
        <p:blipFill rotWithShape="1">
          <a:blip r:embed="rId2">
            <a:extLst>
              <a:ext uri="{28A0092B-C50C-407E-A947-70E740481C1C}">
                <a14:useLocalDpi xmlns:a14="http://schemas.microsoft.com/office/drawing/2010/main" val="0"/>
              </a:ext>
            </a:extLst>
          </a:blip>
          <a:srcRect b="7862"/>
          <a:stretch/>
        </p:blipFill>
        <p:spPr bwMode="auto">
          <a:xfrm>
            <a:off x="4788024" y="3429000"/>
            <a:ext cx="3456384" cy="3429000"/>
          </a:xfrm>
          <a:prstGeom prst="rect">
            <a:avLst/>
          </a:prstGeom>
          <a:noFill/>
          <a:ln>
            <a:noFill/>
          </a:ln>
        </p:spPr>
      </p:pic>
      <p:sp>
        <p:nvSpPr>
          <p:cNvPr id="2" name="Title 1"/>
          <p:cNvSpPr>
            <a:spLocks noGrp="1"/>
          </p:cNvSpPr>
          <p:nvPr>
            <p:ph type="title"/>
          </p:nvPr>
        </p:nvSpPr>
        <p:spPr/>
        <p:txBody>
          <a:bodyPr>
            <a:normAutofit/>
          </a:bodyPr>
          <a:lstStyle/>
          <a:p>
            <a:r>
              <a:rPr lang="en-GB" dirty="0"/>
              <a:t>Attachment </a:t>
            </a:r>
            <a:r>
              <a:rPr lang="en-GB" dirty="0" smtClean="0"/>
              <a:t>theory</a:t>
            </a:r>
            <a:endParaRPr lang="en-GB" dirty="0"/>
          </a:p>
        </p:txBody>
      </p:sp>
      <p:sp>
        <p:nvSpPr>
          <p:cNvPr id="3" name="Content Placeholder 2"/>
          <p:cNvSpPr>
            <a:spLocks noGrp="1"/>
          </p:cNvSpPr>
          <p:nvPr>
            <p:ph idx="1"/>
          </p:nvPr>
        </p:nvSpPr>
        <p:spPr>
          <a:xfrm>
            <a:off x="457200" y="1412776"/>
            <a:ext cx="8229600" cy="4525963"/>
          </a:xfrm>
        </p:spPr>
        <p:txBody>
          <a:bodyPr/>
          <a:lstStyle/>
          <a:p>
            <a:pPr marL="0" indent="0">
              <a:buNone/>
            </a:pPr>
            <a:r>
              <a:rPr lang="en-GB" dirty="0" smtClean="0"/>
              <a:t>There </a:t>
            </a:r>
            <a:r>
              <a:rPr lang="en-GB" dirty="0"/>
              <a:t>are </a:t>
            </a:r>
            <a:r>
              <a:rPr lang="en-GB" dirty="0" smtClean="0"/>
              <a:t>steps </a:t>
            </a:r>
            <a:r>
              <a:rPr lang="en-GB" dirty="0"/>
              <a:t>which you can take to increase the child’s sense of stability and security away from the significant </a:t>
            </a:r>
            <a:r>
              <a:rPr lang="en-GB" dirty="0" smtClean="0"/>
              <a:t>person.</a:t>
            </a:r>
          </a:p>
          <a:p>
            <a:pPr marL="0" indent="0">
              <a:buNone/>
            </a:pPr>
            <a:r>
              <a:rPr lang="en-GB" b="1" dirty="0" smtClean="0"/>
              <a:t>For </a:t>
            </a:r>
            <a:r>
              <a:rPr lang="en-GB" b="1" dirty="0"/>
              <a:t>example:</a:t>
            </a:r>
          </a:p>
          <a:p>
            <a:pPr lvl="0"/>
            <a:r>
              <a:rPr lang="en-GB" dirty="0"/>
              <a:t>Try to strengthen the relationship between yourself and the child </a:t>
            </a:r>
            <a:r>
              <a:rPr lang="en-GB" dirty="0" smtClean="0"/>
              <a:t>–</a:t>
            </a:r>
            <a:endParaRPr lang="en-GB" dirty="0"/>
          </a:p>
          <a:p>
            <a:r>
              <a:rPr lang="en-GB" dirty="0"/>
              <a:t>Provide distractions </a:t>
            </a:r>
          </a:p>
          <a:p>
            <a:r>
              <a:rPr lang="en-GB" dirty="0" smtClean="0"/>
              <a:t>Talk </a:t>
            </a:r>
            <a:r>
              <a:rPr lang="en-GB" dirty="0"/>
              <a:t>to the child </a:t>
            </a:r>
            <a:endParaRPr lang="en-GB" dirty="0" smtClean="0"/>
          </a:p>
          <a:p>
            <a:r>
              <a:rPr lang="en-GB" dirty="0"/>
              <a:t>Talk to the </a:t>
            </a:r>
            <a:r>
              <a:rPr lang="en-GB" dirty="0" smtClean="0"/>
              <a:t>families. </a:t>
            </a:r>
            <a:endParaRPr lang="en-GB" dirty="0"/>
          </a:p>
        </p:txBody>
      </p:sp>
    </p:spTree>
    <p:extLst>
      <p:ext uri="{BB962C8B-B14F-4D97-AF65-F5344CB8AC3E}">
        <p14:creationId xmlns:p14="http://schemas.microsoft.com/office/powerpoint/2010/main" val="1595887153"/>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76672"/>
            <a:ext cx="8229600" cy="1143000"/>
          </a:xfrm>
        </p:spPr>
        <p:txBody>
          <a:bodyPr>
            <a:noAutofit/>
          </a:bodyPr>
          <a:lstStyle/>
          <a:p>
            <a:r>
              <a:rPr lang="en-GB" dirty="0"/>
              <a:t>Provide predictable personal care routines that are rich and enjoyable</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79517"/>
            <a:ext cx="3744416" cy="2246769"/>
          </a:xfrm>
          <a:prstGeom prst="rect">
            <a:avLst/>
          </a:prstGeom>
          <a:noFill/>
        </p:spPr>
        <p:txBody>
          <a:bodyPr wrap="square" rtlCol="0">
            <a:spAutoFit/>
          </a:bodyPr>
          <a:lstStyle/>
          <a:p>
            <a:r>
              <a:rPr lang="en-AU" sz="2800" b="1" dirty="0" smtClean="0">
                <a:latin typeface="+mj-lt"/>
              </a:rPr>
              <a:t>5.6 </a:t>
            </a:r>
            <a:r>
              <a:rPr lang="en-GB" sz="2800" dirty="0"/>
              <a:t>Provide babies and toddlers with many opportunities to experience relaxed and physical contact</a:t>
            </a:r>
            <a:r>
              <a:rPr lang="en-AU" sz="2800" b="1" dirty="0" smtClean="0">
                <a:latin typeface="+mj-lt"/>
              </a:rPr>
              <a:t> </a:t>
            </a:r>
            <a:endParaRPr lang="en-AU" sz="2800" dirty="0">
              <a:latin typeface="+mj-lt"/>
            </a:endParaRPr>
          </a:p>
        </p:txBody>
      </p:sp>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Providing opportunities for relaxed and physical contact</a:t>
            </a:r>
          </a:p>
        </p:txBody>
      </p:sp>
      <p:sp>
        <p:nvSpPr>
          <p:cNvPr id="3" name="Content Placeholder 2"/>
          <p:cNvSpPr>
            <a:spLocks noGrp="1"/>
          </p:cNvSpPr>
          <p:nvPr>
            <p:ph idx="1"/>
          </p:nvPr>
        </p:nvSpPr>
        <p:spPr>
          <a:xfrm>
            <a:off x="457200" y="1844824"/>
            <a:ext cx="8229600" cy="4281339"/>
          </a:xfrm>
        </p:spPr>
        <p:txBody>
          <a:bodyPr/>
          <a:lstStyle/>
          <a:p>
            <a:pPr marL="0" indent="0">
              <a:buNone/>
            </a:pPr>
            <a:r>
              <a:rPr lang="en-GB" dirty="0"/>
              <a:t>To provide a quality childcare environment, children should be provided with regular opportunities to experience physical contact with their caregiver. The best way to do this is to try and incorporate relaxed and physical contact into routine activities.</a:t>
            </a:r>
          </a:p>
        </p:txBody>
      </p:sp>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Providing opportunities for relaxed and physical contact</a:t>
            </a:r>
          </a:p>
        </p:txBody>
      </p:sp>
      <p:sp>
        <p:nvSpPr>
          <p:cNvPr id="3" name="Content Placeholder 2"/>
          <p:cNvSpPr>
            <a:spLocks noGrp="1"/>
          </p:cNvSpPr>
          <p:nvPr>
            <p:ph idx="1"/>
          </p:nvPr>
        </p:nvSpPr>
        <p:spPr>
          <a:xfrm>
            <a:off x="457200" y="1772816"/>
            <a:ext cx="8229600" cy="4353347"/>
          </a:xfrm>
        </p:spPr>
        <p:txBody>
          <a:bodyPr/>
          <a:lstStyle/>
          <a:p>
            <a:pPr marL="0" indent="0">
              <a:buNone/>
            </a:pPr>
            <a:r>
              <a:rPr lang="en-GB" b="1" dirty="0"/>
              <a:t>P</a:t>
            </a:r>
            <a:r>
              <a:rPr lang="en-GB" b="1" dirty="0" smtClean="0"/>
              <a:t>hysical </a:t>
            </a:r>
            <a:r>
              <a:rPr lang="en-GB" b="1" dirty="0"/>
              <a:t>contact with babies and toddlers may be </a:t>
            </a:r>
            <a:r>
              <a:rPr lang="en-GB" b="1" dirty="0" smtClean="0"/>
              <a:t>encouraged:</a:t>
            </a:r>
          </a:p>
          <a:p>
            <a:r>
              <a:rPr lang="en-GB" dirty="0"/>
              <a:t>By holding babies whilst feeding </a:t>
            </a:r>
          </a:p>
          <a:p>
            <a:r>
              <a:rPr lang="en-GB" dirty="0"/>
              <a:t>During nappy changes </a:t>
            </a:r>
          </a:p>
          <a:p>
            <a:r>
              <a:rPr lang="en-GB" dirty="0"/>
              <a:t>During bathing </a:t>
            </a:r>
          </a:p>
          <a:p>
            <a:r>
              <a:rPr lang="en-GB" dirty="0"/>
              <a:t>Interaction during </a:t>
            </a:r>
            <a:r>
              <a:rPr lang="en-GB" dirty="0" smtClean="0"/>
              <a:t>playtime</a:t>
            </a:r>
            <a:endParaRPr lang="en-GB" dirty="0"/>
          </a:p>
          <a:p>
            <a:r>
              <a:rPr lang="en-GB" dirty="0"/>
              <a:t>Holding hands throughout </a:t>
            </a:r>
            <a:r>
              <a:rPr lang="en-GB" dirty="0" smtClean="0"/>
              <a:t>tasks.</a:t>
            </a:r>
            <a:endParaRPr lang="en-GB" dirty="0"/>
          </a:p>
          <a:p>
            <a:pPr marL="0" indent="0">
              <a:buNone/>
            </a:pPr>
            <a:endParaRPr lang="en-GB" dirty="0"/>
          </a:p>
        </p:txBody>
      </p:sp>
      <p:pic>
        <p:nvPicPr>
          <p:cNvPr id="4" name="Picture 3" descr="C:\Users\Victoria\Desktop\My Work\ArtWork\reaching_for_the_stars2_pc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0152" y="2708920"/>
            <a:ext cx="1807845" cy="3590925"/>
          </a:xfrm>
          <a:prstGeom prst="rect">
            <a:avLst/>
          </a:prstGeom>
          <a:noFill/>
          <a:ln>
            <a:noFill/>
          </a:ln>
        </p:spPr>
      </p:pic>
    </p:spTree>
    <p:extLst>
      <p:ext uri="{BB962C8B-B14F-4D97-AF65-F5344CB8AC3E}">
        <p14:creationId xmlns:p14="http://schemas.microsoft.com/office/powerpoint/2010/main" val="647385564"/>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5E</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764704"/>
            <a:ext cx="8229600" cy="1143000"/>
          </a:xfrm>
        </p:spPr>
        <p:txBody>
          <a:bodyPr>
            <a:noAutofit/>
          </a:bodyPr>
          <a:lstStyle/>
          <a:p>
            <a:r>
              <a:rPr lang="en-GB" dirty="0"/>
              <a:t>Provide predictable personal care routines that are rich and enjoyable</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5.7 </a:t>
            </a:r>
            <a:r>
              <a:rPr lang="en-GB" sz="2800" dirty="0"/>
              <a:t>Respond positively to babies’ and toddlers’ exploratory behaviour</a:t>
            </a:r>
          </a:p>
          <a:p>
            <a:r>
              <a:rPr lang="en-AU" sz="2800" b="1" dirty="0" smtClean="0">
                <a:latin typeface="+mj-lt"/>
              </a:rPr>
              <a:t> </a:t>
            </a:r>
            <a:endParaRPr lang="en-AU" sz="2800" dirty="0">
              <a:latin typeface="+mj-lt"/>
            </a:endParaRPr>
          </a:p>
        </p:txBody>
      </p:sp>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7469 - Stick Figure Needing Help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173140" y="3463644"/>
            <a:ext cx="2941315" cy="3013323"/>
          </a:xfrm>
          <a:prstGeom prst="rect">
            <a:avLst/>
          </a:prstGeom>
          <a:noFill/>
          <a:ln>
            <a:noFill/>
          </a:ln>
        </p:spPr>
      </p:pic>
      <p:sp>
        <p:nvSpPr>
          <p:cNvPr id="2" name="Title 1"/>
          <p:cNvSpPr>
            <a:spLocks noGrp="1"/>
          </p:cNvSpPr>
          <p:nvPr>
            <p:ph type="title"/>
          </p:nvPr>
        </p:nvSpPr>
        <p:spPr/>
        <p:txBody>
          <a:bodyPr>
            <a:noAutofit/>
          </a:bodyPr>
          <a:lstStyle/>
          <a:p>
            <a:r>
              <a:rPr lang="en-GB" dirty="0"/>
              <a:t>Responding positively to exploratory </a:t>
            </a:r>
            <a:r>
              <a:rPr lang="en-GB" dirty="0" smtClean="0"/>
              <a:t>behaviour</a:t>
            </a:r>
            <a:endParaRPr lang="en-GB" dirty="0"/>
          </a:p>
        </p:txBody>
      </p:sp>
      <p:sp>
        <p:nvSpPr>
          <p:cNvPr id="3" name="Content Placeholder 2"/>
          <p:cNvSpPr>
            <a:spLocks noGrp="1"/>
          </p:cNvSpPr>
          <p:nvPr>
            <p:ph idx="1"/>
          </p:nvPr>
        </p:nvSpPr>
        <p:spPr>
          <a:xfrm>
            <a:off x="457200" y="1916832"/>
            <a:ext cx="8229600" cy="4209331"/>
          </a:xfrm>
        </p:spPr>
        <p:txBody>
          <a:bodyPr/>
          <a:lstStyle/>
          <a:p>
            <a:pPr marL="0" indent="0">
              <a:buNone/>
            </a:pPr>
            <a:r>
              <a:rPr lang="en-GB" dirty="0"/>
              <a:t>It is really important that you respond positively to </a:t>
            </a:r>
            <a:r>
              <a:rPr lang="en-GB" dirty="0" smtClean="0"/>
              <a:t>explorative </a:t>
            </a:r>
            <a:r>
              <a:rPr lang="en-GB" dirty="0"/>
              <a:t>behaviour and show enthusiasm towards </a:t>
            </a:r>
            <a:r>
              <a:rPr lang="en-GB" dirty="0" smtClean="0"/>
              <a:t>their curiosity. </a:t>
            </a:r>
          </a:p>
          <a:p>
            <a:pPr marL="0" indent="0">
              <a:buNone/>
            </a:pPr>
            <a:r>
              <a:rPr lang="en-GB" b="1" dirty="0"/>
              <a:t>You can encourage exploration by:</a:t>
            </a:r>
          </a:p>
          <a:p>
            <a:pPr lvl="0"/>
            <a:r>
              <a:rPr lang="en-GB" dirty="0"/>
              <a:t>Providing mirrors </a:t>
            </a:r>
          </a:p>
          <a:p>
            <a:r>
              <a:rPr lang="en-GB" dirty="0"/>
              <a:t>Providing tactile toys </a:t>
            </a:r>
          </a:p>
          <a:p>
            <a:r>
              <a:rPr lang="en-GB" dirty="0"/>
              <a:t>Allow climbing </a:t>
            </a:r>
          </a:p>
          <a:p>
            <a:pPr marL="0" indent="0">
              <a:buNone/>
            </a:pPr>
            <a:endParaRPr lang="en-GB" dirty="0"/>
          </a:p>
        </p:txBody>
      </p:sp>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Ensuring a positive </a:t>
            </a:r>
            <a:r>
              <a:rPr lang="en-GB" dirty="0" smtClean="0"/>
              <a:t>response</a:t>
            </a:r>
            <a:endParaRPr lang="en-GB" dirty="0"/>
          </a:p>
        </p:txBody>
      </p:sp>
      <p:sp>
        <p:nvSpPr>
          <p:cNvPr id="3" name="Content Placeholder 2"/>
          <p:cNvSpPr>
            <a:spLocks noGrp="1"/>
          </p:cNvSpPr>
          <p:nvPr>
            <p:ph idx="1"/>
          </p:nvPr>
        </p:nvSpPr>
        <p:spPr/>
        <p:txBody>
          <a:bodyPr/>
          <a:lstStyle/>
          <a:p>
            <a:pPr marL="0" indent="0">
              <a:buNone/>
            </a:pPr>
            <a:r>
              <a:rPr lang="en-GB" dirty="0"/>
              <a:t>When you are supervising babies and toddlers as they roam and explore their surroundings, it can be easy to respond negatively when they get themselves into danger or do something which they shouldn’t. However, responding in a negative way may cause children to feel less inclined to carry out their instinctual explorations and could potentially affect their development in the long run.</a:t>
            </a:r>
          </a:p>
          <a:p>
            <a:endParaRPr lang="en-GB" dirty="0"/>
          </a:p>
        </p:txBody>
      </p:sp>
    </p:spTree>
    <p:extLst>
      <p:ext uri="{BB962C8B-B14F-4D97-AF65-F5344CB8AC3E}">
        <p14:creationId xmlns:p14="http://schemas.microsoft.com/office/powerpoint/2010/main" val="4059767318"/>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5F</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548680"/>
            <a:ext cx="8229600" cy="1143000"/>
          </a:xfrm>
        </p:spPr>
        <p:txBody>
          <a:bodyPr>
            <a:noAutofit/>
          </a:bodyPr>
          <a:lstStyle/>
          <a:p>
            <a:r>
              <a:rPr lang="en-GB" dirty="0"/>
              <a:t>Provide predictable personal care routines that are rich and enjoyable</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5.8 </a:t>
            </a:r>
            <a:r>
              <a:rPr lang="en-GB" sz="2800" dirty="0"/>
              <a:t>Closely monitor babies and toddlers for signs of hunger, distress, pain and tiredness, and provide physical comfort as appropriate</a:t>
            </a:r>
            <a:r>
              <a:rPr lang="en-AU" sz="2800" b="1" dirty="0" smtClean="0">
                <a:latin typeface="+mj-lt"/>
              </a:rPr>
              <a:t> </a:t>
            </a:r>
            <a:endParaRPr lang="en-AU" sz="2800" dirty="0">
              <a:latin typeface="+mj-lt"/>
            </a:endParaRPr>
          </a:p>
        </p:txBody>
      </p:sp>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Monitoring babies and </a:t>
            </a:r>
            <a:r>
              <a:rPr lang="en-GB" dirty="0" smtClean="0"/>
              <a:t>toddlers</a:t>
            </a:r>
            <a:endParaRPr lang="en-GB" dirty="0"/>
          </a:p>
        </p:txBody>
      </p:sp>
      <p:sp>
        <p:nvSpPr>
          <p:cNvPr id="3" name="Content Placeholder 2"/>
          <p:cNvSpPr>
            <a:spLocks noGrp="1"/>
          </p:cNvSpPr>
          <p:nvPr>
            <p:ph idx="1"/>
          </p:nvPr>
        </p:nvSpPr>
        <p:spPr/>
        <p:txBody>
          <a:bodyPr/>
          <a:lstStyle/>
          <a:p>
            <a:pPr marL="0" indent="0">
              <a:buNone/>
            </a:pPr>
            <a:r>
              <a:rPr lang="en-GB" dirty="0"/>
              <a:t>Throughout your role, you should be looking for signs that the children in your care require your assistance in some way. </a:t>
            </a:r>
            <a:r>
              <a:rPr lang="en-GB" dirty="0" smtClean="0"/>
              <a:t>The main </a:t>
            </a:r>
            <a:r>
              <a:rPr lang="en-GB" dirty="0"/>
              <a:t>things to look for are hunger, distress, pain and tiredness. </a:t>
            </a:r>
            <a:endParaRPr lang="en-GB" dirty="0" smtClean="0"/>
          </a:p>
          <a:p>
            <a:pPr marL="0" indent="0">
              <a:buNone/>
            </a:pPr>
            <a:r>
              <a:rPr lang="en-GB" dirty="0"/>
              <a:t>In order to monitor children successfully, you should try to become familiar with their normal behaviours, attitudes, and personalities.</a:t>
            </a:r>
          </a:p>
        </p:txBody>
      </p:sp>
      <p:pic>
        <p:nvPicPr>
          <p:cNvPr id="4" name="Picture 3" descr="C:\Users\Victoria\Desktop\My Work\ArtWork\Fotolia_26239612_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92080" y="4437112"/>
            <a:ext cx="2211070" cy="2211070"/>
          </a:xfrm>
          <a:prstGeom prst="rect">
            <a:avLst/>
          </a:prstGeom>
          <a:noFill/>
          <a:ln>
            <a:noFill/>
          </a:ln>
        </p:spPr>
      </p:pic>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Monitoring babies and toddlers</a:t>
            </a:r>
          </a:p>
        </p:txBody>
      </p:sp>
      <p:sp>
        <p:nvSpPr>
          <p:cNvPr id="3" name="Content Placeholder 2"/>
          <p:cNvSpPr>
            <a:spLocks noGrp="1"/>
          </p:cNvSpPr>
          <p:nvPr>
            <p:ph idx="1"/>
          </p:nvPr>
        </p:nvSpPr>
        <p:spPr/>
        <p:txBody>
          <a:bodyPr/>
          <a:lstStyle/>
          <a:p>
            <a:pPr marL="0" indent="0">
              <a:buNone/>
            </a:pPr>
            <a:r>
              <a:rPr lang="en-GB" b="1" dirty="0"/>
              <a:t>You may be able to identify signs of hunger, distress, pain and tiredness through behaviours such as:</a:t>
            </a:r>
          </a:p>
          <a:p>
            <a:r>
              <a:rPr lang="en-GB" dirty="0"/>
              <a:t>Crying</a:t>
            </a:r>
          </a:p>
          <a:p>
            <a:r>
              <a:rPr lang="en-GB" dirty="0"/>
              <a:t>A loss of interest in activity </a:t>
            </a:r>
          </a:p>
          <a:p>
            <a:r>
              <a:rPr lang="en-GB" dirty="0"/>
              <a:t>Rubbing eyes </a:t>
            </a:r>
          </a:p>
          <a:p>
            <a:r>
              <a:rPr lang="en-GB" dirty="0"/>
              <a:t>Squirming </a:t>
            </a:r>
          </a:p>
          <a:p>
            <a:r>
              <a:rPr lang="en-GB" dirty="0"/>
              <a:t>Change in sleeping/eating patterns </a:t>
            </a:r>
          </a:p>
          <a:p>
            <a:r>
              <a:rPr lang="en-GB" dirty="0"/>
              <a:t>Increased </a:t>
            </a:r>
            <a:r>
              <a:rPr lang="en-GB" dirty="0" smtClean="0"/>
              <a:t>emotions.</a:t>
            </a:r>
            <a:endParaRPr lang="en-GB" dirty="0"/>
          </a:p>
        </p:txBody>
      </p:sp>
    </p:spTree>
    <p:extLst>
      <p:ext uri="{BB962C8B-B14F-4D97-AF65-F5344CB8AC3E}">
        <p14:creationId xmlns:p14="http://schemas.microsoft.com/office/powerpoint/2010/main" val="3859333500"/>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a:t>
            </a:r>
            <a:r>
              <a:rPr lang="en-AU" sz="4900" dirty="0"/>
              <a:t> </a:t>
            </a:r>
            <a:r>
              <a:rPr lang="en-AU" sz="4900" dirty="0" smtClean="0"/>
              <a:t>5G</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548680"/>
            <a:ext cx="8229600" cy="1143000"/>
          </a:xfrm>
        </p:spPr>
        <p:txBody>
          <a:bodyPr>
            <a:noAutofit/>
          </a:bodyPr>
          <a:lstStyle/>
          <a:p>
            <a:r>
              <a:rPr lang="en-GB" dirty="0"/>
              <a:t>Gather information from the family to assist in the transition from home to care</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535733"/>
            <a:ext cx="3744416" cy="3539430"/>
          </a:xfrm>
          <a:prstGeom prst="rect">
            <a:avLst/>
          </a:prstGeom>
          <a:noFill/>
        </p:spPr>
        <p:txBody>
          <a:bodyPr wrap="square" rtlCol="0">
            <a:spAutoFit/>
          </a:bodyPr>
          <a:lstStyle/>
          <a:p>
            <a:r>
              <a:rPr lang="en-AU" sz="2800" b="1" dirty="0" smtClean="0">
                <a:latin typeface="+mj-lt"/>
              </a:rPr>
              <a:t>6.1 </a:t>
            </a:r>
            <a:r>
              <a:rPr lang="en-GB" sz="2800" dirty="0"/>
              <a:t>Gather information from the family to assist in the transition from home to care</a:t>
            </a:r>
            <a:endParaRPr lang="en-AU" sz="2800" b="1" dirty="0" smtClean="0">
              <a:latin typeface="+mj-lt"/>
            </a:endParaRPr>
          </a:p>
          <a:p>
            <a:r>
              <a:rPr lang="en-AU" sz="2800" b="1" dirty="0" smtClean="0"/>
              <a:t>6.2 </a:t>
            </a:r>
            <a:r>
              <a:rPr lang="en-GB" sz="2800" dirty="0"/>
              <a:t>Assist in the transition from home to care</a:t>
            </a:r>
            <a:endParaRPr lang="en-AU" sz="2800" dirty="0"/>
          </a:p>
          <a:p>
            <a:endParaRPr lang="en-AU" sz="2800" dirty="0">
              <a:latin typeface="+mj-lt"/>
            </a:endParaRPr>
          </a:p>
        </p:txBody>
      </p:sp>
    </p:spTree>
    <p:extLst>
      <p:ext uri="{BB962C8B-B14F-4D97-AF65-F5344CB8AC3E}">
        <p14:creationId xmlns:p14="http://schemas.microsoft.com/office/powerpoint/2010/main" val="3181798015"/>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Gather information from </a:t>
            </a:r>
            <a:r>
              <a:rPr lang="en-GB" dirty="0" smtClean="0"/>
              <a:t>families</a:t>
            </a:r>
            <a:endParaRPr lang="en-GB" dirty="0"/>
          </a:p>
        </p:txBody>
      </p:sp>
      <p:sp>
        <p:nvSpPr>
          <p:cNvPr id="3" name="Content Placeholder 2"/>
          <p:cNvSpPr>
            <a:spLocks noGrp="1"/>
          </p:cNvSpPr>
          <p:nvPr>
            <p:ph idx="1"/>
          </p:nvPr>
        </p:nvSpPr>
        <p:spPr/>
        <p:txBody>
          <a:bodyPr/>
          <a:lstStyle/>
          <a:p>
            <a:pPr marL="0" indent="0">
              <a:buNone/>
            </a:pPr>
            <a:r>
              <a:rPr lang="en-GB" dirty="0"/>
              <a:t>The family of the child will always be the best source of information for you; they know their child better than anyone. Therefore, their knowledge, skills, expertise and aspects of family life and culture are beneficial to you as a service provider. </a:t>
            </a:r>
          </a:p>
        </p:txBody>
      </p:sp>
      <p:pic>
        <p:nvPicPr>
          <p:cNvPr id="4" name="Picture 3" descr="ID# 15090 - Figure Climbs Large Book Stack to Top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004048" y="3645024"/>
            <a:ext cx="2857500" cy="2857500"/>
          </a:xfrm>
          <a:prstGeom prst="rect">
            <a:avLst/>
          </a:prstGeom>
          <a:noFill/>
          <a:ln>
            <a:noFill/>
          </a:ln>
        </p:spPr>
      </p:pic>
    </p:spTree>
    <p:extLst>
      <p:ext uri="{BB962C8B-B14F-4D97-AF65-F5344CB8AC3E}">
        <p14:creationId xmlns:p14="http://schemas.microsoft.com/office/powerpoint/2010/main" val="1390314810"/>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Gaining relevant information</a:t>
            </a:r>
            <a:endParaRPr lang="en-GB" dirty="0"/>
          </a:p>
        </p:txBody>
      </p:sp>
      <p:sp>
        <p:nvSpPr>
          <p:cNvPr id="3" name="Content Placeholder 2"/>
          <p:cNvSpPr>
            <a:spLocks noGrp="1"/>
          </p:cNvSpPr>
          <p:nvPr>
            <p:ph idx="1"/>
          </p:nvPr>
        </p:nvSpPr>
        <p:spPr>
          <a:xfrm>
            <a:off x="467544" y="1700808"/>
            <a:ext cx="8229600" cy="4525963"/>
          </a:xfrm>
        </p:spPr>
        <p:txBody>
          <a:bodyPr/>
          <a:lstStyle/>
          <a:p>
            <a:pPr marL="0" indent="0">
              <a:buNone/>
            </a:pPr>
            <a:r>
              <a:rPr lang="en-GB" dirty="0"/>
              <a:t>Families may not always be aware of the information that you need; it is your responsibility to find out what you need to know. </a:t>
            </a:r>
            <a:endParaRPr lang="en-GB" dirty="0" smtClean="0"/>
          </a:p>
          <a:p>
            <a:pPr marL="0" indent="0">
              <a:buNone/>
            </a:pPr>
            <a:r>
              <a:rPr lang="en-GB" dirty="0" smtClean="0"/>
              <a:t>Respectfully </a:t>
            </a:r>
            <a:r>
              <a:rPr lang="en-GB" dirty="0"/>
              <a:t>ask them about their child and the family as a whole. Families should be encouraged to share any details that can help you to give their child a better experience as they transition between the care setting and their home lives.</a:t>
            </a:r>
          </a:p>
        </p:txBody>
      </p:sp>
    </p:spTree>
    <p:extLst>
      <p:ext uri="{BB962C8B-B14F-4D97-AF65-F5344CB8AC3E}">
        <p14:creationId xmlns:p14="http://schemas.microsoft.com/office/powerpoint/2010/main" val="2622796674"/>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D# 16671 - Conference Meeting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5055" y="4000500"/>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a:t>Gaining relevant information</a:t>
            </a:r>
          </a:p>
        </p:txBody>
      </p:sp>
      <p:sp>
        <p:nvSpPr>
          <p:cNvPr id="3" name="Content Placeholder 2"/>
          <p:cNvSpPr>
            <a:spLocks noGrp="1"/>
          </p:cNvSpPr>
          <p:nvPr>
            <p:ph idx="1"/>
          </p:nvPr>
        </p:nvSpPr>
        <p:spPr/>
        <p:txBody>
          <a:bodyPr/>
          <a:lstStyle/>
          <a:p>
            <a:pPr marL="0" indent="0">
              <a:buNone/>
            </a:pPr>
            <a:r>
              <a:rPr lang="en-GB" dirty="0"/>
              <a:t>Families should be encouraged to share information right from the start and throughout the use of your service. Think about holding an initial meeting for the children’s families. This will allow you to discover information about the child’s home life and incorporate relevant techniques to ease the transition from the offset.</a:t>
            </a:r>
          </a:p>
          <a:p>
            <a:pPr marL="0" indent="0">
              <a:buNone/>
            </a:pPr>
            <a:endParaRPr lang="en-GB" dirty="0"/>
          </a:p>
        </p:txBody>
      </p:sp>
    </p:spTree>
    <p:extLst>
      <p:ext uri="{BB962C8B-B14F-4D97-AF65-F5344CB8AC3E}">
        <p14:creationId xmlns:p14="http://schemas.microsoft.com/office/powerpoint/2010/main" val="3813125567"/>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Assisting in the transition from home to care</a:t>
            </a:r>
          </a:p>
        </p:txBody>
      </p:sp>
      <p:sp>
        <p:nvSpPr>
          <p:cNvPr id="3" name="Content Placeholder 2"/>
          <p:cNvSpPr>
            <a:spLocks noGrp="1"/>
          </p:cNvSpPr>
          <p:nvPr>
            <p:ph idx="1"/>
          </p:nvPr>
        </p:nvSpPr>
        <p:spPr>
          <a:xfrm>
            <a:off x="467544" y="2060848"/>
            <a:ext cx="8229600" cy="2880320"/>
          </a:xfrm>
        </p:spPr>
        <p:txBody>
          <a:bodyPr>
            <a:normAutofit/>
          </a:bodyPr>
          <a:lstStyle/>
          <a:p>
            <a:pPr marL="0" indent="0">
              <a:buNone/>
            </a:pPr>
            <a:r>
              <a:rPr lang="en-GB" dirty="0"/>
              <a:t>Once you have gathered the relevant information, you will need to put strategies in place which aim to encourage children to feel safe and comfortable in their transition to care.</a:t>
            </a:r>
          </a:p>
          <a:p>
            <a:endParaRPr lang="en-GB" dirty="0"/>
          </a:p>
        </p:txBody>
      </p:sp>
      <p:pic>
        <p:nvPicPr>
          <p:cNvPr id="4" name="Picture 3" descr="ID# 12497 - Figures Carrying Hous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364088" y="3645024"/>
            <a:ext cx="2929508" cy="3001516"/>
          </a:xfrm>
          <a:prstGeom prst="rect">
            <a:avLst/>
          </a:prstGeom>
          <a:noFill/>
          <a:ln>
            <a:noFill/>
          </a:ln>
        </p:spPr>
      </p:pic>
    </p:spTree>
    <p:extLst>
      <p:ext uri="{BB962C8B-B14F-4D97-AF65-F5344CB8AC3E}">
        <p14:creationId xmlns:p14="http://schemas.microsoft.com/office/powerpoint/2010/main" val="105362056"/>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4235 - Puzzle Piece House Insert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6012160" y="3068960"/>
            <a:ext cx="2651373" cy="2653162"/>
          </a:xfrm>
          <a:prstGeom prst="rect">
            <a:avLst/>
          </a:prstGeom>
          <a:noFill/>
          <a:ln>
            <a:noFill/>
          </a:ln>
        </p:spPr>
      </p:pic>
      <p:sp>
        <p:nvSpPr>
          <p:cNvPr id="2" name="Title 1"/>
          <p:cNvSpPr>
            <a:spLocks noGrp="1"/>
          </p:cNvSpPr>
          <p:nvPr>
            <p:ph type="title"/>
          </p:nvPr>
        </p:nvSpPr>
        <p:spPr/>
        <p:txBody>
          <a:bodyPr>
            <a:noAutofit/>
          </a:bodyPr>
          <a:lstStyle/>
          <a:p>
            <a:r>
              <a:rPr lang="en-GB" dirty="0"/>
              <a:t>Assisting in the transition from home to care</a:t>
            </a:r>
          </a:p>
        </p:txBody>
      </p:sp>
      <p:sp>
        <p:nvSpPr>
          <p:cNvPr id="3" name="Content Placeholder 2"/>
          <p:cNvSpPr>
            <a:spLocks noGrp="1"/>
          </p:cNvSpPr>
          <p:nvPr>
            <p:ph idx="1"/>
          </p:nvPr>
        </p:nvSpPr>
        <p:spPr>
          <a:xfrm>
            <a:off x="457200" y="1844824"/>
            <a:ext cx="5915000" cy="4680520"/>
          </a:xfrm>
        </p:spPr>
        <p:txBody>
          <a:bodyPr>
            <a:normAutofit lnSpcReduction="10000"/>
          </a:bodyPr>
          <a:lstStyle/>
          <a:p>
            <a:pPr marL="0" indent="0">
              <a:buNone/>
            </a:pPr>
            <a:r>
              <a:rPr lang="en-GB" b="1" dirty="0"/>
              <a:t>For example, strategies might include:</a:t>
            </a:r>
          </a:p>
          <a:p>
            <a:r>
              <a:rPr lang="en-GB" dirty="0"/>
              <a:t>Develop your relationship with the child </a:t>
            </a:r>
          </a:p>
          <a:p>
            <a:r>
              <a:rPr lang="en-GB" dirty="0"/>
              <a:t>Assist in their understanding of the transition </a:t>
            </a:r>
          </a:p>
          <a:p>
            <a:r>
              <a:rPr lang="en-GB" dirty="0"/>
              <a:t>Provide them with distractions on arrival </a:t>
            </a:r>
          </a:p>
          <a:p>
            <a:r>
              <a:rPr lang="en-GB" dirty="0"/>
              <a:t>Make the day more interesting </a:t>
            </a:r>
          </a:p>
          <a:p>
            <a:r>
              <a:rPr lang="en-GB" dirty="0"/>
              <a:t>Ensure that you are providing consistent, positive </a:t>
            </a:r>
            <a:r>
              <a:rPr lang="en-GB" dirty="0" smtClean="0"/>
              <a:t>care.</a:t>
            </a:r>
            <a:endParaRPr lang="en-GB" dirty="0"/>
          </a:p>
          <a:p>
            <a:endParaRPr lang="en-GB" dirty="0"/>
          </a:p>
        </p:txBody>
      </p:sp>
    </p:spTree>
    <p:extLst>
      <p:ext uri="{BB962C8B-B14F-4D97-AF65-F5344CB8AC3E}">
        <p14:creationId xmlns:p14="http://schemas.microsoft.com/office/powerpoint/2010/main" val="3464436850"/>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a:t>
            </a:r>
            <a:r>
              <a:rPr lang="en-AU" sz="4900" dirty="0"/>
              <a:t> </a:t>
            </a:r>
            <a:r>
              <a:rPr lang="en-AU" sz="4900" dirty="0" smtClean="0"/>
              <a:t>6A</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3664935163"/>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548680"/>
            <a:ext cx="8229600" cy="1143000"/>
          </a:xfrm>
        </p:spPr>
        <p:txBody>
          <a:bodyPr>
            <a:noAutofit/>
          </a:bodyPr>
          <a:lstStyle/>
          <a:p>
            <a:r>
              <a:rPr lang="en-GB" dirty="0"/>
              <a:t>Gather information from the family to assist in the transition from home to care</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6.3 </a:t>
            </a:r>
            <a:r>
              <a:rPr lang="en-GB" sz="2800" dirty="0"/>
              <a:t>Communicate daily with families about their child</a:t>
            </a:r>
            <a:endParaRPr lang="en-AU" sz="2800" dirty="0">
              <a:latin typeface="+mj-lt"/>
            </a:endParaRPr>
          </a:p>
        </p:txBody>
      </p:sp>
    </p:spTree>
    <p:extLst>
      <p:ext uri="{BB962C8B-B14F-4D97-AF65-F5344CB8AC3E}">
        <p14:creationId xmlns:p14="http://schemas.microsoft.com/office/powerpoint/2010/main" val="2431048069"/>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The importance of regular communication</a:t>
            </a:r>
          </a:p>
        </p:txBody>
      </p:sp>
      <p:sp>
        <p:nvSpPr>
          <p:cNvPr id="3" name="Content Placeholder 2"/>
          <p:cNvSpPr>
            <a:spLocks noGrp="1"/>
          </p:cNvSpPr>
          <p:nvPr>
            <p:ph idx="1"/>
          </p:nvPr>
        </p:nvSpPr>
        <p:spPr>
          <a:xfrm>
            <a:off x="457200" y="1772816"/>
            <a:ext cx="8229600" cy="4353347"/>
          </a:xfrm>
        </p:spPr>
        <p:txBody>
          <a:bodyPr/>
          <a:lstStyle/>
          <a:p>
            <a:pPr marL="0" indent="0">
              <a:buNone/>
            </a:pPr>
            <a:r>
              <a:rPr lang="en-GB" dirty="0"/>
              <a:t>Throughout your role, it is important that you keep the families up-to-date on their child’s progress within your care. Daily contact will lead to better outcomes for the children and will also enable you and the family to work together to provide the best possible care for the child in a manner which is appropriate for them specifically. </a:t>
            </a:r>
          </a:p>
        </p:txBody>
      </p:sp>
      <p:pic>
        <p:nvPicPr>
          <p:cNvPr id="4" name="Picture 3" descr="ID# 7875 - Woman With Megaphon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3779912" y="4367048"/>
            <a:ext cx="2438400" cy="2438400"/>
          </a:xfrm>
          <a:prstGeom prst="rect">
            <a:avLst/>
          </a:prstGeom>
          <a:noFill/>
          <a:ln>
            <a:noFill/>
          </a:ln>
        </p:spPr>
      </p:pic>
    </p:spTree>
    <p:extLst>
      <p:ext uri="{BB962C8B-B14F-4D97-AF65-F5344CB8AC3E}">
        <p14:creationId xmlns:p14="http://schemas.microsoft.com/office/powerpoint/2010/main" val="3777550904"/>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Two-way communication</a:t>
            </a:r>
            <a:endParaRPr lang="en-GB" dirty="0"/>
          </a:p>
        </p:txBody>
      </p:sp>
      <p:sp>
        <p:nvSpPr>
          <p:cNvPr id="3" name="Content Placeholder 2"/>
          <p:cNvSpPr>
            <a:spLocks noGrp="1"/>
          </p:cNvSpPr>
          <p:nvPr>
            <p:ph idx="1"/>
          </p:nvPr>
        </p:nvSpPr>
        <p:spPr/>
        <p:txBody>
          <a:bodyPr/>
          <a:lstStyle/>
          <a:p>
            <a:pPr marL="0" indent="0">
              <a:buNone/>
            </a:pPr>
            <a:r>
              <a:rPr lang="en-GB" dirty="0"/>
              <a:t>As well as sharing information with families, you will want them to share the things that are happening at home too. You need to know what’s going on at home and what the child is achieving outside your service. </a:t>
            </a:r>
          </a:p>
        </p:txBody>
      </p:sp>
      <p:pic>
        <p:nvPicPr>
          <p:cNvPr id="2050" name="Picture 2" descr="ID# 19711 - Handshake Two Monochromatic Figures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848" y="3645024"/>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8033395"/>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3127 - Texting And Walking - Presentation Clipart"/>
          <p:cNvPicPr/>
          <p:nvPr/>
        </p:nvPicPr>
        <p:blipFill rotWithShape="1">
          <a:blip r:embed="rId2">
            <a:extLst>
              <a:ext uri="{28A0092B-C50C-407E-A947-70E740481C1C}">
                <a14:useLocalDpi xmlns:a14="http://schemas.microsoft.com/office/drawing/2010/main" val="0"/>
              </a:ext>
            </a:extLst>
          </a:blip>
          <a:srcRect r="14436" b="8388"/>
          <a:stretch/>
        </p:blipFill>
        <p:spPr bwMode="auto">
          <a:xfrm>
            <a:off x="5940152" y="3068960"/>
            <a:ext cx="3203848" cy="3079592"/>
          </a:xfrm>
          <a:prstGeom prst="rect">
            <a:avLst/>
          </a:prstGeom>
          <a:noFill/>
          <a:ln>
            <a:noFill/>
          </a:ln>
        </p:spPr>
      </p:pic>
      <p:sp>
        <p:nvSpPr>
          <p:cNvPr id="2" name="Title 1"/>
          <p:cNvSpPr>
            <a:spLocks noGrp="1"/>
          </p:cNvSpPr>
          <p:nvPr>
            <p:ph type="title"/>
          </p:nvPr>
        </p:nvSpPr>
        <p:spPr>
          <a:xfrm>
            <a:off x="467544" y="404664"/>
            <a:ext cx="8229600" cy="1143000"/>
          </a:xfrm>
        </p:spPr>
        <p:txBody>
          <a:bodyPr>
            <a:noAutofit/>
          </a:bodyPr>
          <a:lstStyle/>
          <a:p>
            <a:r>
              <a:rPr lang="en-GB" dirty="0"/>
              <a:t>Appropriate methods of </a:t>
            </a:r>
            <a:r>
              <a:rPr lang="en-GB" dirty="0" smtClean="0"/>
              <a:t>communication</a:t>
            </a:r>
            <a:endParaRPr lang="en-GB" dirty="0"/>
          </a:p>
        </p:txBody>
      </p:sp>
      <p:sp>
        <p:nvSpPr>
          <p:cNvPr id="3" name="Content Placeholder 2"/>
          <p:cNvSpPr>
            <a:spLocks noGrp="1"/>
          </p:cNvSpPr>
          <p:nvPr>
            <p:ph idx="1"/>
          </p:nvPr>
        </p:nvSpPr>
        <p:spPr>
          <a:xfrm>
            <a:off x="457200" y="1988840"/>
            <a:ext cx="6419056" cy="4137323"/>
          </a:xfrm>
        </p:spPr>
        <p:txBody>
          <a:bodyPr/>
          <a:lstStyle/>
          <a:p>
            <a:pPr marL="0" indent="0">
              <a:buNone/>
            </a:pPr>
            <a:r>
              <a:rPr lang="en-GB" dirty="0"/>
              <a:t>When communicating on a daily basis, you will need to consider which methods of communication are </a:t>
            </a:r>
            <a:r>
              <a:rPr lang="en-GB" dirty="0" smtClean="0"/>
              <a:t>appropriate.</a:t>
            </a:r>
          </a:p>
          <a:p>
            <a:pPr marL="0" indent="0">
              <a:buNone/>
            </a:pPr>
            <a:r>
              <a:rPr lang="en-GB" dirty="0"/>
              <a:t>Whilst all methods of communication are valuable, some will not be the best option for daily contact. For example, email may not be sufficient if this is not checked on a regular basis by the family member. </a:t>
            </a:r>
          </a:p>
        </p:txBody>
      </p:sp>
    </p:spTree>
    <p:extLst>
      <p:ext uri="{BB962C8B-B14F-4D97-AF65-F5344CB8AC3E}">
        <p14:creationId xmlns:p14="http://schemas.microsoft.com/office/powerpoint/2010/main" val="4083827857"/>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a:t>
            </a:r>
            <a:r>
              <a:rPr lang="en-AU" sz="4900" dirty="0"/>
              <a:t> </a:t>
            </a:r>
            <a:r>
              <a:rPr lang="en-AU" sz="4900" dirty="0" smtClean="0"/>
              <a:t>6B</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3664935163"/>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a:solidFill>
                  <a:srgbClr val="FF0000"/>
                </a:solidFill>
              </a:rPr>
              <a:t>Summative Assessments</a:t>
            </a:r>
          </a:p>
        </p:txBody>
      </p:sp>
      <p:sp>
        <p:nvSpPr>
          <p:cNvPr id="75779" name="Content Placeholder 2"/>
          <p:cNvSpPr>
            <a:spLocks noGrp="1"/>
          </p:cNvSpPr>
          <p:nvPr>
            <p:ph idx="1"/>
          </p:nvPr>
        </p:nvSpPr>
        <p:spPr/>
        <p:txBody>
          <a:bodyPr/>
          <a:lstStyle/>
          <a:p>
            <a:pPr marL="0" indent="0">
              <a:buNone/>
            </a:pPr>
            <a:r>
              <a:rPr lang="en-US" b="1" dirty="0"/>
              <a:t>Summative assessments consist of:</a:t>
            </a:r>
          </a:p>
          <a:p>
            <a:r>
              <a:rPr lang="en-US" dirty="0"/>
              <a:t>Skills Activity</a:t>
            </a:r>
          </a:p>
          <a:p>
            <a:r>
              <a:rPr lang="en-US" dirty="0"/>
              <a:t>Knowledge Activity</a:t>
            </a:r>
          </a:p>
          <a:p>
            <a:r>
              <a:rPr lang="en-US" dirty="0"/>
              <a:t>Performance Activity.</a:t>
            </a:r>
          </a:p>
          <a:p>
            <a:pPr marL="0" indent="0">
              <a:buNone/>
            </a:pPr>
            <a:endParaRPr lang="en-US" dirty="0"/>
          </a:p>
          <a:p>
            <a:pPr marL="0" indent="0">
              <a:buNone/>
            </a:pPr>
            <a:r>
              <a:rPr lang="en-US" dirty="0"/>
              <a:t>Your assessor will provide you with further guidance on how and where to complete these assessments.</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6021724" y="1636192"/>
            <a:ext cx="2582724" cy="1976176"/>
          </a:xfrm>
          <a:prstGeom prst="rect">
            <a:avLst/>
          </a:prstGeom>
          <a:ln>
            <a:noFill/>
          </a:ln>
          <a:effectLst>
            <a:softEdge rad="112500"/>
          </a:effectLst>
        </p:spPr>
      </p:pic>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a:solidFill>
                  <a:srgbClr val="FF0000"/>
                </a:solidFill>
              </a:rPr>
              <a:t>Summary and Feedback</a:t>
            </a:r>
            <a:endParaRPr lang="en-CA" dirty="0">
              <a:solidFill>
                <a:srgbClr val="FF0000"/>
              </a:solidFill>
            </a:endParaRPr>
          </a:p>
        </p:txBody>
      </p:sp>
      <p:sp>
        <p:nvSpPr>
          <p:cNvPr id="178179" name="Content Placeholder 3"/>
          <p:cNvSpPr>
            <a:spLocks noGrp="1"/>
          </p:cNvSpPr>
          <p:nvPr>
            <p:ph idx="1"/>
          </p:nvPr>
        </p:nvSpPr>
        <p:spPr/>
        <p:txBody>
          <a:bodyPr>
            <a:normAutofit/>
          </a:bodyPr>
          <a:lstStyle/>
          <a:p>
            <a:r>
              <a:rPr lang="en-US" sz="2800" dirty="0"/>
              <a:t>Did we meet our objectives?</a:t>
            </a:r>
          </a:p>
          <a:p>
            <a:r>
              <a:rPr lang="en-US" sz="2800" dirty="0"/>
              <a:t>How did you find this session?</a:t>
            </a:r>
          </a:p>
          <a:p>
            <a:r>
              <a:rPr lang="en-US" sz="2800" dirty="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1061</TotalTime>
  <Words>6391</Words>
  <Application>Microsoft Office PowerPoint</Application>
  <PresentationFormat>On-screen Show (4:3)</PresentationFormat>
  <Paragraphs>543</Paragraphs>
  <Slides>156</Slides>
  <Notes>56</Notes>
  <HiddenSlides>0</HiddenSlides>
  <MMClips>0</MMClips>
  <ScaleCrop>false</ScaleCrop>
  <HeadingPairs>
    <vt:vector size="4" baseType="variant">
      <vt:variant>
        <vt:lpstr>Theme</vt:lpstr>
      </vt:variant>
      <vt:variant>
        <vt:i4>1</vt:i4>
      </vt:variant>
      <vt:variant>
        <vt:lpstr>Slide Titles</vt:lpstr>
      </vt:variant>
      <vt:variant>
        <vt:i4>156</vt:i4>
      </vt:variant>
    </vt:vector>
  </HeadingPairs>
  <TitlesOfParts>
    <vt:vector size="157" baseType="lpstr">
      <vt:lpstr>Office Theme</vt:lpstr>
      <vt:lpstr>PowerPoint Presentation</vt:lpstr>
      <vt:lpstr>Promote safe sleep</vt:lpstr>
      <vt:lpstr>Reaching agreements with families </vt:lpstr>
      <vt:lpstr>Reaching agreements with families</vt:lpstr>
      <vt:lpstr>Sleep and rest</vt:lpstr>
      <vt:lpstr>Sleep and rest</vt:lpstr>
      <vt:lpstr>Sudden Infant Death Syndrome (SIDS)</vt:lpstr>
      <vt:lpstr>Sudden Infant Death Syndrome (SIDS)</vt:lpstr>
      <vt:lpstr> Activity 1A  </vt:lpstr>
      <vt:lpstr>Promote safe sleep</vt:lpstr>
      <vt:lpstr>Approved standards</vt:lpstr>
      <vt:lpstr>Checking equipment</vt:lpstr>
      <vt:lpstr>Checking equipment</vt:lpstr>
      <vt:lpstr> Activity 1B  </vt:lpstr>
      <vt:lpstr>Promote safe sleep</vt:lpstr>
      <vt:lpstr>Safe sleep practices</vt:lpstr>
      <vt:lpstr>Quality sleeping environments</vt:lpstr>
      <vt:lpstr>Quality sleeping environments</vt:lpstr>
      <vt:lpstr> Activity 1C  </vt:lpstr>
      <vt:lpstr>Promote safe sleep</vt:lpstr>
      <vt:lpstr>Bed cleaning</vt:lpstr>
      <vt:lpstr>Hygiene practices</vt:lpstr>
      <vt:lpstr>Hygiene practices</vt:lpstr>
      <vt:lpstr> Activity 1D  </vt:lpstr>
      <vt:lpstr>Provide positive nappy-changing and toileting experiences</vt:lpstr>
      <vt:lpstr>Changing nappies</vt:lpstr>
      <vt:lpstr>Changing nappies</vt:lpstr>
      <vt:lpstr>Changing nappies</vt:lpstr>
      <vt:lpstr>Practicing good hygiene during nappy changes</vt:lpstr>
      <vt:lpstr>Practicing good hygiene during nappy changes </vt:lpstr>
      <vt:lpstr> Activity 2A  </vt:lpstr>
      <vt:lpstr>Provide positive nappy-changing and toileting experiences</vt:lpstr>
      <vt:lpstr>Individual child’s routine</vt:lpstr>
      <vt:lpstr>Adapting the care which you give</vt:lpstr>
      <vt:lpstr>Adapting the care which you give</vt:lpstr>
      <vt:lpstr> Activity 2B  </vt:lpstr>
      <vt:lpstr>Provide positive nappy-changing and toileting experiences</vt:lpstr>
      <vt:lpstr>Supporting children throughout toileting</vt:lpstr>
      <vt:lpstr>Supporting children throughout toileting</vt:lpstr>
      <vt:lpstr>Supportive practices</vt:lpstr>
      <vt:lpstr> Activity 2C  </vt:lpstr>
      <vt:lpstr>Provide positive nappy-changing and toileting experiences</vt:lpstr>
      <vt:lpstr>Working together to support toilet learning</vt:lpstr>
      <vt:lpstr>Working together to support toilet learning</vt:lpstr>
      <vt:lpstr>Working together to support toilet learning</vt:lpstr>
      <vt:lpstr> Activity 2D  </vt:lpstr>
      <vt:lpstr>Promote quality mealtime environments</vt:lpstr>
      <vt:lpstr>Positive mealtime environments</vt:lpstr>
      <vt:lpstr>Positive mealtime environments</vt:lpstr>
      <vt:lpstr>Ensuring that mealtimes are healthy and nutritious</vt:lpstr>
      <vt:lpstr>Ensuring that mealtimes are healthy and nutritious</vt:lpstr>
      <vt:lpstr>Adapting mealtime environments to meet individual routines and needs</vt:lpstr>
      <vt:lpstr>Adapting mealtime environments to meet individual routines and needs</vt:lpstr>
      <vt:lpstr> Activity 3A  </vt:lpstr>
      <vt:lpstr>Promote quality mealtime environments</vt:lpstr>
      <vt:lpstr>Feeding babies individually</vt:lpstr>
      <vt:lpstr>Feeding babies individually</vt:lpstr>
      <vt:lpstr>Feeding babies individually</vt:lpstr>
      <vt:lpstr>How often to feed babies</vt:lpstr>
      <vt:lpstr> Activity 3B  </vt:lpstr>
      <vt:lpstr>Promote quality mealtime environments</vt:lpstr>
      <vt:lpstr>Safe storage and heating of formula </vt:lpstr>
      <vt:lpstr>Safe storage and heating of formula </vt:lpstr>
      <vt:lpstr>Safe storage of breast milk </vt:lpstr>
      <vt:lpstr>Safe heating of breast milk </vt:lpstr>
      <vt:lpstr>Safe heating for utensils and equipment</vt:lpstr>
      <vt:lpstr>Storing utensils and equipment </vt:lpstr>
      <vt:lpstr> Activity 3C  </vt:lpstr>
      <vt:lpstr>Promote quality mealtime environments</vt:lpstr>
      <vt:lpstr>Providing a supportive environment for breastfeeding</vt:lpstr>
      <vt:lpstr>Providing a supportive environment for breastfeeding</vt:lpstr>
      <vt:lpstr> Activity 3D  </vt:lpstr>
      <vt:lpstr>Promote quality mealtime environments</vt:lpstr>
      <vt:lpstr>Preparing formula</vt:lpstr>
      <vt:lpstr>Preparing powdered formula</vt:lpstr>
      <vt:lpstr>Preparing liquid formula</vt:lpstr>
      <vt:lpstr>Preparing liquid formula</vt:lpstr>
      <vt:lpstr>Preparing other food</vt:lpstr>
      <vt:lpstr>Preparing other food</vt:lpstr>
      <vt:lpstr> Activity 3E  </vt:lpstr>
      <vt:lpstr>Create a healthy and safe supporting environment</vt:lpstr>
      <vt:lpstr>Communicating with families</vt:lpstr>
      <vt:lpstr>Communicating with families</vt:lpstr>
      <vt:lpstr>Children’s intake and experience with food</vt:lpstr>
      <vt:lpstr> Activity 4A  </vt:lpstr>
      <vt:lpstr>Create a healthy and safe supporting environment</vt:lpstr>
      <vt:lpstr>Providing safe areas and encouragement for physical activity</vt:lpstr>
      <vt:lpstr>Providing safe areas and encouragement for physical activity</vt:lpstr>
      <vt:lpstr>Providing safe areas and encouragement for physical activity</vt:lpstr>
      <vt:lpstr> Activity 4B  </vt:lpstr>
      <vt:lpstr>Create a healthy and safe supporting environment</vt:lpstr>
      <vt:lpstr>The importance of supervision</vt:lpstr>
      <vt:lpstr>The importance of supervision</vt:lpstr>
      <vt:lpstr>High-risk situations</vt:lpstr>
      <vt:lpstr> Activity 4C  </vt:lpstr>
      <vt:lpstr>Create a healthy and safe supporting environment</vt:lpstr>
      <vt:lpstr>Exploring the environment safely</vt:lpstr>
      <vt:lpstr>Infection control</vt:lpstr>
      <vt:lpstr> Activity 4D  </vt:lpstr>
      <vt:lpstr>Create a healthy and safe supporting environment</vt:lpstr>
      <vt:lpstr>Immunisation status</vt:lpstr>
      <vt:lpstr>Record keeping</vt:lpstr>
      <vt:lpstr>Immunisation schedule</vt:lpstr>
      <vt:lpstr> Activity 4E  </vt:lpstr>
      <vt:lpstr>Provide predictable personal care routines that are rich and enjoyable</vt:lpstr>
      <vt:lpstr>Personal care routines</vt:lpstr>
      <vt:lpstr>Making routines rich and enjoyable</vt:lpstr>
      <vt:lpstr>Bathing</vt:lpstr>
      <vt:lpstr>Brushing teeth</vt:lpstr>
      <vt:lpstr>Sleeping</vt:lpstr>
      <vt:lpstr>Toileting</vt:lpstr>
      <vt:lpstr> Activity 5A  </vt:lpstr>
      <vt:lpstr>Provide predictable personal care routines that are rich and enjoyable</vt:lpstr>
      <vt:lpstr>Responding to babies and toddlers practicing language</vt:lpstr>
      <vt:lpstr>Talking to the child</vt:lpstr>
      <vt:lpstr>Responding to the child</vt:lpstr>
      <vt:lpstr>Describing objects and routine activities</vt:lpstr>
      <vt:lpstr> Activity 5B  </vt:lpstr>
      <vt:lpstr>Provide predictable personal care routines that are rich and enjoyable</vt:lpstr>
      <vt:lpstr>Initiate one-to-one interaction</vt:lpstr>
      <vt:lpstr>Initiate one-to-one interaction</vt:lpstr>
      <vt:lpstr>Add to interactions initiated by babies and toddlers</vt:lpstr>
      <vt:lpstr>Add to interactions initiated by babies and toddlers</vt:lpstr>
      <vt:lpstr> Activity 5C  </vt:lpstr>
      <vt:lpstr>Provide predictable personal care routines that are rich and enjoyable</vt:lpstr>
      <vt:lpstr>The importance of comfort items</vt:lpstr>
      <vt:lpstr>Disagreement with comfort items</vt:lpstr>
      <vt:lpstr>Attachment theory</vt:lpstr>
      <vt:lpstr>Attachment theory</vt:lpstr>
      <vt:lpstr> Activity 5D  </vt:lpstr>
      <vt:lpstr>Provide predictable personal care routines that are rich and enjoyable</vt:lpstr>
      <vt:lpstr>Providing opportunities for relaxed and physical contact</vt:lpstr>
      <vt:lpstr>Providing opportunities for relaxed and physical contact</vt:lpstr>
      <vt:lpstr> Activity 5E  </vt:lpstr>
      <vt:lpstr>Provide predictable personal care routines that are rich and enjoyable</vt:lpstr>
      <vt:lpstr>Responding positively to exploratory behaviour</vt:lpstr>
      <vt:lpstr>Ensuring a positive response</vt:lpstr>
      <vt:lpstr> Activity 5F  </vt:lpstr>
      <vt:lpstr>Provide predictable personal care routines that are rich and enjoyable</vt:lpstr>
      <vt:lpstr>Monitoring babies and toddlers</vt:lpstr>
      <vt:lpstr>Monitoring babies and toddlers</vt:lpstr>
      <vt:lpstr> Activity 5G </vt:lpstr>
      <vt:lpstr>Gather information from the family to assist in the transition from home to care</vt:lpstr>
      <vt:lpstr>Gather information from families</vt:lpstr>
      <vt:lpstr>Gaining relevant information</vt:lpstr>
      <vt:lpstr>Gaining relevant information</vt:lpstr>
      <vt:lpstr>Assisting in the transition from home to care</vt:lpstr>
      <vt:lpstr>Assisting in the transition from home to care</vt:lpstr>
      <vt:lpstr> Activity 6A </vt:lpstr>
      <vt:lpstr>Gather information from the family to assist in the transition from home to care</vt:lpstr>
      <vt:lpstr>The importance of regular communication</vt:lpstr>
      <vt:lpstr>Two-way communication</vt:lpstr>
      <vt:lpstr>Appropriate methods of communication</vt:lpstr>
      <vt:lpstr> Activity 6B </vt:lpstr>
      <vt:lpstr>Summative Assessments</vt:lpstr>
      <vt:lpstr>Summary and Feedback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Matt</cp:lastModifiedBy>
  <cp:revision>281</cp:revision>
  <dcterms:created xsi:type="dcterms:W3CDTF">2011-08-26T06:48:04Z</dcterms:created>
  <dcterms:modified xsi:type="dcterms:W3CDTF">2018-02-05T11:29:24Z</dcterms:modified>
</cp:coreProperties>
</file>