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2"/>
  </p:notesMasterIdLst>
  <p:sldIdLst>
    <p:sldId id="258" r:id="rId2"/>
    <p:sldId id="259" r:id="rId3"/>
    <p:sldId id="260" r:id="rId4"/>
    <p:sldId id="261" r:id="rId5"/>
    <p:sldId id="262" r:id="rId6"/>
    <p:sldId id="263" r:id="rId7"/>
    <p:sldId id="269" r:id="rId8"/>
    <p:sldId id="264" r:id="rId9"/>
    <p:sldId id="265"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1" autoAdjust="0"/>
    <p:restoredTop sz="85696" autoAdjust="0"/>
  </p:normalViewPr>
  <p:slideViewPr>
    <p:cSldViewPr snapToGrid="0">
      <p:cViewPr varScale="1">
        <p:scale>
          <a:sx n="67" d="100"/>
          <a:sy n="67" d="100"/>
        </p:scale>
        <p:origin x="6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9/23/2024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853433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4</a:t>
            </a:fld>
            <a:endParaRPr lang="en-US"/>
          </a:p>
        </p:txBody>
      </p:sp>
    </p:spTree>
    <p:extLst>
      <p:ext uri="{BB962C8B-B14F-4D97-AF65-F5344CB8AC3E}">
        <p14:creationId xmlns:p14="http://schemas.microsoft.com/office/powerpoint/2010/main" val="1541994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9/23/2024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9/23/2024</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9/23/2024</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9/23/2024</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39675539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Work HEALTH AND SAFETY MANAGEMENT SYSTEM</a:t>
            </a:r>
          </a:p>
        </p:txBody>
      </p:sp>
      <p:sp>
        <p:nvSpPr>
          <p:cNvPr id="9" name="Rectangle 8">
            <a:extLst>
              <a:ext uri="{FF2B5EF4-FFF2-40B4-BE49-F238E27FC236}">
                <a16:creationId xmlns:a16="http://schemas.microsoft.com/office/drawing/2014/main" id="{6E5BD17F-C95C-40ED-8D04-03295D46F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bg2">
              <a:alpha val="8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4203DEB5-0B19-4F8E-84E2-00F5861C96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321564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IMPLEMENTATION</a:t>
            </a:r>
          </a:p>
          <a:p>
            <a:r>
              <a:rPr lang="en-AU" dirty="0">
                <a:solidFill>
                  <a:srgbClr val="FFFFFF"/>
                </a:solidFill>
              </a:rPr>
              <a:t>PLAN</a:t>
            </a:r>
            <a:endParaRPr dirty="0">
              <a:solidFill>
                <a:srgbClr val="FFFFFF"/>
              </a:solidFill>
            </a:endParaRPr>
          </a:p>
        </p:txBody>
      </p:sp>
    </p:spTree>
    <p:extLst>
      <p:ext uri="{BB962C8B-B14F-4D97-AF65-F5344CB8AC3E}">
        <p14:creationId xmlns:p14="http://schemas.microsoft.com/office/powerpoint/2010/main" val="2306002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Introduction</a:t>
            </a:r>
          </a:p>
        </p:txBody>
      </p:sp>
      <p:sp>
        <p:nvSpPr>
          <p:cNvPr id="3" name="Content Placeholder 2"/>
          <p:cNvSpPr>
            <a:spLocks noGrp="1"/>
          </p:cNvSpPr>
          <p:nvPr>
            <p:ph type="body" idx="1"/>
          </p:nvPr>
        </p:nvSpPr>
        <p:spPr>
          <a:xfrm>
            <a:off x="1706244" y="2249424"/>
            <a:ext cx="8779512" cy="2879256"/>
          </a:xfrm>
        </p:spPr>
        <p:txBody>
          <a:bodyPr>
            <a:noAutofit/>
          </a:bodyPr>
          <a:lstStyle/>
          <a:p>
            <a:pPr marL="0" indent="0">
              <a:lnSpc>
                <a:spcPct val="90000"/>
              </a:lnSpc>
              <a:buNone/>
            </a:pPr>
            <a:r>
              <a:rPr lang="en-US" sz="1600" dirty="0">
                <a:solidFill>
                  <a:srgbClr val="404040"/>
                </a:solidFill>
              </a:rPr>
              <a:t>The purpose of this presentation today is to discuss the changes/ additions to the WHS Implementation plan.</a:t>
            </a:r>
          </a:p>
          <a:p>
            <a:pPr marL="0" indent="0">
              <a:lnSpc>
                <a:spcPct val="90000"/>
              </a:lnSpc>
              <a:buNone/>
            </a:pPr>
            <a:r>
              <a:rPr lang="en-US" sz="1600" dirty="0">
                <a:solidFill>
                  <a:srgbClr val="404040"/>
                </a:solidFill>
              </a:rPr>
              <a:t>Following on from discussions with Lendlease regarding the plan, we have, as a collective identified some area’s that require change/addition to ensure compliance within the workplace. </a:t>
            </a:r>
          </a:p>
          <a:p>
            <a:pPr marL="0" indent="0">
              <a:lnSpc>
                <a:spcPct val="90000"/>
              </a:lnSpc>
              <a:buNone/>
            </a:pPr>
            <a:r>
              <a:rPr lang="en-US" sz="1600" dirty="0">
                <a:solidFill>
                  <a:srgbClr val="404040"/>
                </a:solidFill>
              </a:rPr>
              <a:t>The suggested changes will ensure the focus on key elements of the return to work and injury management policies, are added to the document. </a:t>
            </a:r>
          </a:p>
          <a:p>
            <a:pPr marL="0" indent="0">
              <a:lnSpc>
                <a:spcPct val="90000"/>
              </a:lnSpc>
              <a:buNone/>
            </a:pPr>
            <a:r>
              <a:rPr lang="en-US" sz="1600" dirty="0">
                <a:solidFill>
                  <a:srgbClr val="404040"/>
                </a:solidFill>
              </a:rPr>
              <a:t>In addition to these, Lendlease has addressed some limitations within those policies which we will discuss today. </a:t>
            </a:r>
          </a:p>
          <a:p>
            <a:pPr marL="0" indent="0">
              <a:lnSpc>
                <a:spcPct val="90000"/>
              </a:lnSpc>
              <a:buNone/>
            </a:pPr>
            <a:r>
              <a:rPr lang="en-US" sz="1600" dirty="0">
                <a:solidFill>
                  <a:srgbClr val="404040"/>
                </a:solidFill>
              </a:rPr>
              <a:t>Lendlease requests we add in the Injury Management – Injury and Illness Commitment and the Builders Brief Form outlining daily tasks, risk assessments, and any works or changes that may affect the site daily.</a:t>
            </a:r>
          </a:p>
          <a:p>
            <a:pPr marL="0" indent="0">
              <a:lnSpc>
                <a:spcPct val="90000"/>
              </a:lnSpc>
              <a:buNone/>
            </a:pPr>
            <a:endParaRPr lang="en-US" sz="1600" dirty="0">
              <a:solidFill>
                <a:srgbClr val="404040"/>
              </a:solidFill>
            </a:endParaRPr>
          </a:p>
          <a:p>
            <a:pPr marL="0" indent="0">
              <a:lnSpc>
                <a:spcPct val="90000"/>
              </a:lnSpc>
              <a:buNone/>
            </a:pPr>
            <a:r>
              <a:rPr lang="en-US" sz="1600" dirty="0">
                <a:solidFill>
                  <a:srgbClr val="404040"/>
                </a:solidFill>
              </a:rPr>
              <a:t>                                 </a:t>
            </a:r>
          </a:p>
        </p:txBody>
      </p:sp>
    </p:spTree>
    <p:extLst>
      <p:ext uri="{BB962C8B-B14F-4D97-AF65-F5344CB8AC3E}">
        <p14:creationId xmlns:p14="http://schemas.microsoft.com/office/powerpoint/2010/main" val="1672015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DUTIES AND RIGHTS</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AU" dirty="0">
                <a:solidFill>
                  <a:srgbClr val="404040"/>
                </a:solidFill>
              </a:rPr>
              <a:t>Lendlease, as a PCBU has a duty under the WHS Act 2011 (Qld) S19 to:</a:t>
            </a:r>
          </a:p>
          <a:p>
            <a:r>
              <a:rPr lang="en-AU" dirty="0">
                <a:solidFill>
                  <a:srgbClr val="404040"/>
                </a:solidFill>
              </a:rPr>
              <a:t>Ensure the health and safety of workers and others within the workplace.</a:t>
            </a:r>
          </a:p>
          <a:p>
            <a:r>
              <a:rPr lang="en-AU" dirty="0">
                <a:solidFill>
                  <a:srgbClr val="404040"/>
                </a:solidFill>
              </a:rPr>
              <a:t>Eliminate risks to health and safety as far as is reasonably practicable.</a:t>
            </a:r>
          </a:p>
          <a:p>
            <a:r>
              <a:rPr lang="en-AU" dirty="0">
                <a:solidFill>
                  <a:srgbClr val="404040"/>
                </a:solidFill>
              </a:rPr>
              <a:t>Provide and maintain a safe work environment through safe systems of work </a:t>
            </a:r>
            <a:r>
              <a:rPr lang="en-AU" dirty="0" err="1">
                <a:solidFill>
                  <a:srgbClr val="404040"/>
                </a:solidFill>
              </a:rPr>
              <a:t>i.e</a:t>
            </a:r>
            <a:r>
              <a:rPr lang="en-AU" dirty="0">
                <a:solidFill>
                  <a:srgbClr val="404040"/>
                </a:solidFill>
              </a:rPr>
              <a:t> provide safe plant and structures, adequate facilities, safe use and storage of plant and substances, instruction and supervision and information and training.</a:t>
            </a:r>
          </a:p>
          <a:p>
            <a:pPr marL="0" indent="0" algn="ctr">
              <a:buNone/>
            </a:pPr>
            <a:r>
              <a:rPr lang="en-AU" sz="2000" b="1" dirty="0">
                <a:solidFill>
                  <a:srgbClr val="FF0000"/>
                </a:solidFill>
              </a:rPr>
              <a:t>Monitor the health and conditions of workers on site so they are not exposed to risk!!</a:t>
            </a:r>
            <a:endParaRPr sz="2000" b="1" dirty="0">
              <a:solidFill>
                <a:srgbClr val="FF0000"/>
              </a:solidFill>
            </a:endParaRPr>
          </a:p>
        </p:txBody>
      </p:sp>
    </p:spTree>
    <p:extLst>
      <p:ext uri="{BB962C8B-B14F-4D97-AF65-F5344CB8AC3E}">
        <p14:creationId xmlns:p14="http://schemas.microsoft.com/office/powerpoint/2010/main" val="256104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Workers and others</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US" dirty="0">
                <a:solidFill>
                  <a:srgbClr val="404040"/>
                </a:solidFill>
              </a:rPr>
              <a:t>Under the WHS Act 2011 (Qld) S 28, workers have a duty to:</a:t>
            </a:r>
          </a:p>
          <a:p>
            <a:r>
              <a:rPr lang="en-US" dirty="0">
                <a:solidFill>
                  <a:srgbClr val="404040"/>
                </a:solidFill>
              </a:rPr>
              <a:t>Workers must take reasonable care of for their own health and safety and that of others.</a:t>
            </a:r>
          </a:p>
          <a:p>
            <a:r>
              <a:rPr lang="en-US" dirty="0">
                <a:solidFill>
                  <a:srgbClr val="404040"/>
                </a:solidFill>
              </a:rPr>
              <a:t>Comply with reasonable instructions from a PCBU and co-operate with their policies and procedures.</a:t>
            </a:r>
          </a:p>
          <a:p>
            <a:pPr marL="0" indent="0">
              <a:buNone/>
            </a:pPr>
            <a:r>
              <a:rPr lang="en-US" dirty="0">
                <a:solidFill>
                  <a:srgbClr val="404040"/>
                </a:solidFill>
              </a:rPr>
              <a:t>Under the WHS Act 2011 (Qld) S29, other persons in the workplace must:</a:t>
            </a:r>
          </a:p>
          <a:p>
            <a:r>
              <a:rPr lang="en-US" dirty="0">
                <a:solidFill>
                  <a:srgbClr val="404040"/>
                </a:solidFill>
              </a:rPr>
              <a:t>Take reasonable care of their own health and safety and that of others.</a:t>
            </a:r>
          </a:p>
          <a:p>
            <a:r>
              <a:rPr lang="en-US" dirty="0">
                <a:solidFill>
                  <a:srgbClr val="404040"/>
                </a:solidFill>
              </a:rPr>
              <a:t>Comply with reasonable instructions of the PCBU.</a:t>
            </a:r>
          </a:p>
        </p:txBody>
      </p:sp>
    </p:spTree>
    <p:extLst>
      <p:ext uri="{BB962C8B-B14F-4D97-AF65-F5344CB8AC3E}">
        <p14:creationId xmlns:p14="http://schemas.microsoft.com/office/powerpoint/2010/main" val="3744159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injury management and return to work</a:t>
            </a:r>
          </a:p>
        </p:txBody>
      </p:sp>
      <p:sp>
        <p:nvSpPr>
          <p:cNvPr id="3" name="Content Placeholder 2"/>
          <p:cNvSpPr>
            <a:spLocks noGrp="1"/>
          </p:cNvSpPr>
          <p:nvPr>
            <p:ph idx="1"/>
          </p:nvPr>
        </p:nvSpPr>
        <p:spPr>
          <a:xfrm>
            <a:off x="1706062" y="2291262"/>
            <a:ext cx="8779512" cy="2879256"/>
          </a:xfrm>
        </p:spPr>
        <p:txBody>
          <a:bodyPr>
            <a:normAutofit fontScale="92500" lnSpcReduction="10000"/>
          </a:bodyPr>
          <a:lstStyle/>
          <a:p>
            <a:pPr marL="0" indent="0">
              <a:buNone/>
            </a:pPr>
            <a:r>
              <a:rPr lang="en-AU" dirty="0">
                <a:solidFill>
                  <a:srgbClr val="404040"/>
                </a:solidFill>
              </a:rPr>
              <a:t>It is important to develop a </a:t>
            </a:r>
            <a:r>
              <a:rPr lang="en-US" dirty="0"/>
              <a:t>policy that has a focus on early intervention to facilitate recovery and ensure workers return to their pre-injury health in a timely manner. </a:t>
            </a:r>
          </a:p>
          <a:p>
            <a:pPr marL="0" indent="0">
              <a:buNone/>
            </a:pPr>
            <a:r>
              <a:rPr lang="en-US" dirty="0">
                <a:solidFill>
                  <a:srgbClr val="404040"/>
                </a:solidFill>
              </a:rPr>
              <a:t>By seeking contribution and support from others, will ensure the processes are relevant and will address the needs of all parties involved. This can be useful when delegating roles within the plan.</a:t>
            </a:r>
          </a:p>
          <a:p>
            <a:pPr marL="0" indent="0">
              <a:buNone/>
            </a:pPr>
            <a:r>
              <a:rPr lang="en-US" dirty="0">
                <a:solidFill>
                  <a:srgbClr val="404040"/>
                </a:solidFill>
              </a:rPr>
              <a:t>Effective methods to address and manage workplace injuries and support the RTW process can involve for e.g.  injury management, documentation, facilitation with others, RTW programs including goals and suitable duties, updating as their recovery progresses. </a:t>
            </a:r>
          </a:p>
          <a:p>
            <a:pPr marL="0" indent="0">
              <a:buNone/>
            </a:pPr>
            <a:r>
              <a:rPr lang="en-US" dirty="0">
                <a:solidFill>
                  <a:srgbClr val="404040"/>
                </a:solidFill>
              </a:rPr>
              <a:t>We must monitor for effectiveness ensuring the implemented safety measures are being adhered to and support the rehabilitation process by ensuring they are not doing or being made to do tasks that could exacerbate the injury/ or affect mental health.</a:t>
            </a:r>
          </a:p>
          <a:p>
            <a:pPr marL="0" indent="0">
              <a:buNone/>
            </a:pPr>
            <a:endParaRPr dirty="0">
              <a:solidFill>
                <a:srgbClr val="404040"/>
              </a:solidFill>
            </a:endParaRPr>
          </a:p>
        </p:txBody>
      </p:sp>
    </p:spTree>
    <p:extLst>
      <p:ext uri="{BB962C8B-B14F-4D97-AF65-F5344CB8AC3E}">
        <p14:creationId xmlns:p14="http://schemas.microsoft.com/office/powerpoint/2010/main" val="2489770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PCBU Limitation</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AU" dirty="0">
                <a:solidFill>
                  <a:srgbClr val="404040"/>
                </a:solidFill>
              </a:rPr>
              <a:t>Lendlease as a PCBU has identified some areas where limitations may exist within the Injury Management and Return to Work plan:</a:t>
            </a:r>
          </a:p>
          <a:p>
            <a:r>
              <a:rPr lang="en-AU" dirty="0">
                <a:solidFill>
                  <a:srgbClr val="404040"/>
                </a:solidFill>
              </a:rPr>
              <a:t>Hesitation by other parties involved i.e. injured worker has a negative mindset/psychological barrier and feels their injury is more serious than it is. This could impede rehabilitation and recovery.</a:t>
            </a:r>
          </a:p>
          <a:p>
            <a:r>
              <a:rPr lang="en-AU" dirty="0">
                <a:solidFill>
                  <a:srgbClr val="404040"/>
                </a:solidFill>
              </a:rPr>
              <a:t>The availability of suitable duties i.e. Can the worker be supported by doing suitable tasks while recovering. </a:t>
            </a:r>
          </a:p>
          <a:p>
            <a:pPr marL="0" indent="0">
              <a:buNone/>
            </a:pPr>
            <a:endParaRPr lang="en-AU" dirty="0">
              <a:solidFill>
                <a:srgbClr val="404040"/>
              </a:solidFill>
            </a:endParaRPr>
          </a:p>
          <a:p>
            <a:endParaRPr dirty="0">
              <a:solidFill>
                <a:srgbClr val="404040"/>
              </a:solidFill>
            </a:endParaRPr>
          </a:p>
        </p:txBody>
      </p:sp>
    </p:spTree>
    <p:extLst>
      <p:ext uri="{BB962C8B-B14F-4D97-AF65-F5344CB8AC3E}">
        <p14:creationId xmlns:p14="http://schemas.microsoft.com/office/powerpoint/2010/main" val="132433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 Limitations addressed</a:t>
            </a:r>
          </a:p>
        </p:txBody>
      </p:sp>
      <p:sp>
        <p:nvSpPr>
          <p:cNvPr id="3" name="Content Placeholder 2"/>
          <p:cNvSpPr>
            <a:spLocks noGrp="1"/>
          </p:cNvSpPr>
          <p:nvPr>
            <p:ph idx="1"/>
          </p:nvPr>
        </p:nvSpPr>
        <p:spPr>
          <a:xfrm>
            <a:off x="1706062" y="2291262"/>
            <a:ext cx="8779512" cy="2879256"/>
          </a:xfrm>
        </p:spPr>
        <p:txBody>
          <a:bodyPr>
            <a:normAutofit fontScale="92500"/>
          </a:bodyPr>
          <a:lstStyle/>
          <a:p>
            <a:pPr marL="0" indent="0">
              <a:buNone/>
            </a:pPr>
            <a:endParaRPr lang="en-AU" dirty="0">
              <a:solidFill>
                <a:srgbClr val="404040"/>
              </a:solidFill>
            </a:endParaRPr>
          </a:p>
          <a:p>
            <a:r>
              <a:rPr lang="en-AU" dirty="0">
                <a:solidFill>
                  <a:srgbClr val="404040"/>
                </a:solidFill>
              </a:rPr>
              <a:t>Ensure the worker feels supported by the management team and their colleagues. You can do this by involving the worker in their recovery, by collaboration with the medical and management team to find ways to overcome and work through their issues. This will support and improve recovery outcomes.</a:t>
            </a:r>
          </a:p>
          <a:p>
            <a:r>
              <a:rPr lang="en-AU" dirty="0">
                <a:solidFill>
                  <a:srgbClr val="404040"/>
                </a:solidFill>
              </a:rPr>
              <a:t>It is important to communicate with the worker, health provider and management to find suitable duties that will promote their recovery. Ensure the tasks are feasible, and not degrading to the worker.</a:t>
            </a:r>
          </a:p>
          <a:p>
            <a:pPr marL="0" indent="0">
              <a:buNone/>
            </a:pPr>
            <a:r>
              <a:rPr lang="en-AU" dirty="0">
                <a:solidFill>
                  <a:srgbClr val="FF0000"/>
                </a:solidFill>
              </a:rPr>
              <a:t>Supporting their mental health can assist in changing mindsets, with positive recovery outcomes!!</a:t>
            </a:r>
            <a:endParaRPr dirty="0">
              <a:solidFill>
                <a:srgbClr val="FF0000"/>
              </a:solidFill>
            </a:endParaRPr>
          </a:p>
        </p:txBody>
      </p:sp>
    </p:spTree>
    <p:extLst>
      <p:ext uri="{BB962C8B-B14F-4D97-AF65-F5344CB8AC3E}">
        <p14:creationId xmlns:p14="http://schemas.microsoft.com/office/powerpoint/2010/main" val="3305364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Suggested adjustments</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AU" dirty="0">
                <a:solidFill>
                  <a:srgbClr val="404040"/>
                </a:solidFill>
              </a:rPr>
              <a:t>Suggested adjustments to the WHS Management Plan for Lendlease:</a:t>
            </a:r>
          </a:p>
          <a:p>
            <a:r>
              <a:rPr lang="en-AU" dirty="0">
                <a:solidFill>
                  <a:srgbClr val="404040"/>
                </a:solidFill>
              </a:rPr>
              <a:t>Injury Management and Return to Work Policy.</a:t>
            </a:r>
          </a:p>
          <a:p>
            <a:r>
              <a:rPr lang="en-AU" dirty="0">
                <a:solidFill>
                  <a:srgbClr val="404040"/>
                </a:solidFill>
              </a:rPr>
              <a:t>Register of Injuries and Illness Form</a:t>
            </a:r>
          </a:p>
          <a:p>
            <a:pPr marL="0" indent="0">
              <a:buNone/>
            </a:pPr>
            <a:r>
              <a:rPr lang="en-AU" dirty="0">
                <a:solidFill>
                  <a:srgbClr val="404040"/>
                </a:solidFill>
              </a:rPr>
              <a:t>Lendlease would like to include in addition:</a:t>
            </a:r>
          </a:p>
          <a:p>
            <a:r>
              <a:rPr lang="en-AU" dirty="0">
                <a:solidFill>
                  <a:srgbClr val="404040"/>
                </a:solidFill>
              </a:rPr>
              <a:t>Injury Management – Injury and Illness Commitment (also to be displayed)</a:t>
            </a:r>
          </a:p>
          <a:p>
            <a:r>
              <a:rPr lang="en-AU" dirty="0">
                <a:solidFill>
                  <a:srgbClr val="404040"/>
                </a:solidFill>
              </a:rPr>
              <a:t>Builders Brief Form</a:t>
            </a:r>
            <a:endParaRPr dirty="0">
              <a:solidFill>
                <a:srgbClr val="404040"/>
              </a:solidFill>
            </a:endParaRPr>
          </a:p>
        </p:txBody>
      </p:sp>
    </p:spTree>
    <p:extLst>
      <p:ext uri="{BB962C8B-B14F-4D97-AF65-F5344CB8AC3E}">
        <p14:creationId xmlns:p14="http://schemas.microsoft.com/office/powerpoint/2010/main" val="3839112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Communication and consultation</a:t>
            </a:r>
          </a:p>
        </p:txBody>
      </p:sp>
      <p:sp>
        <p:nvSpPr>
          <p:cNvPr id="3" name="Content Placeholder 2"/>
          <p:cNvSpPr>
            <a:spLocks noGrp="1"/>
          </p:cNvSpPr>
          <p:nvPr>
            <p:ph idx="1"/>
          </p:nvPr>
        </p:nvSpPr>
        <p:spPr>
          <a:xfrm>
            <a:off x="1706062" y="2291262"/>
            <a:ext cx="8779512" cy="2879256"/>
          </a:xfrm>
        </p:spPr>
        <p:txBody>
          <a:bodyPr>
            <a:normAutofit/>
          </a:bodyPr>
          <a:lstStyle/>
          <a:p>
            <a:endParaRPr lang="en-AU" dirty="0">
              <a:solidFill>
                <a:srgbClr val="404040"/>
              </a:solidFill>
            </a:endParaRPr>
          </a:p>
          <a:p>
            <a:r>
              <a:rPr lang="en-AU" dirty="0">
                <a:solidFill>
                  <a:srgbClr val="404040"/>
                </a:solidFill>
              </a:rPr>
              <a:t>Seeking contributions from others, collaborating and involving the workforce assists in a more successful approach to dealing with IM and RTW procedures.  This style of training approach will foster a better mindset when dealing with these policies and strengthen the safety culture on site.</a:t>
            </a:r>
          </a:p>
          <a:p>
            <a:r>
              <a:rPr lang="en-AU" dirty="0">
                <a:solidFill>
                  <a:srgbClr val="404040"/>
                </a:solidFill>
              </a:rPr>
              <a:t>The Return to Work and Injury Management Policy must be displayed and communicated to the workforce and other responsible parties. As a PCBU you must under the WHS Act 2011 (Qld) S47 ensure that workers are consulted about these policies and if there are changes to them.</a:t>
            </a:r>
          </a:p>
          <a:p>
            <a:endParaRPr dirty="0">
              <a:solidFill>
                <a:srgbClr val="404040"/>
              </a:solidFill>
            </a:endParaRPr>
          </a:p>
        </p:txBody>
      </p:sp>
    </p:spTree>
    <p:extLst>
      <p:ext uri="{BB962C8B-B14F-4D97-AF65-F5344CB8AC3E}">
        <p14:creationId xmlns:p14="http://schemas.microsoft.com/office/powerpoint/2010/main" val="2351776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Efficacy</a:t>
            </a:r>
          </a:p>
        </p:txBody>
      </p:sp>
      <p:sp>
        <p:nvSpPr>
          <p:cNvPr id="3" name="Content Placeholder 2"/>
          <p:cNvSpPr>
            <a:spLocks noGrp="1"/>
          </p:cNvSpPr>
          <p:nvPr>
            <p:ph idx="1"/>
          </p:nvPr>
        </p:nvSpPr>
        <p:spPr>
          <a:xfrm>
            <a:off x="1706062" y="2291262"/>
            <a:ext cx="8779512" cy="2879256"/>
          </a:xfrm>
        </p:spPr>
        <p:txBody>
          <a:bodyPr>
            <a:normAutofit fontScale="92500" lnSpcReduction="20000"/>
          </a:bodyPr>
          <a:lstStyle/>
          <a:p>
            <a:pPr marL="0" indent="0">
              <a:buNone/>
            </a:pPr>
            <a:r>
              <a:rPr lang="en-AU" dirty="0">
                <a:solidFill>
                  <a:srgbClr val="404040"/>
                </a:solidFill>
              </a:rPr>
              <a:t>By reviewing the WHS policies periodically will ensure that the information within remains up to date and still relevant to specific industry issues and monitor the performance of the program to ensure its effectiveness. This can be done by:</a:t>
            </a:r>
          </a:p>
          <a:p>
            <a:r>
              <a:rPr lang="en-AU" dirty="0">
                <a:solidFill>
                  <a:srgbClr val="404040"/>
                </a:solidFill>
              </a:rPr>
              <a:t>Routine audits</a:t>
            </a:r>
          </a:p>
          <a:p>
            <a:r>
              <a:rPr lang="en-AU" dirty="0">
                <a:solidFill>
                  <a:srgbClr val="404040"/>
                </a:solidFill>
              </a:rPr>
              <a:t>Looking at examples within legislation framework</a:t>
            </a:r>
          </a:p>
          <a:p>
            <a:r>
              <a:rPr lang="en-AU" dirty="0">
                <a:solidFill>
                  <a:srgbClr val="404040"/>
                </a:solidFill>
              </a:rPr>
              <a:t>Incident investigations </a:t>
            </a:r>
          </a:p>
          <a:p>
            <a:r>
              <a:rPr lang="en-AU" dirty="0">
                <a:solidFill>
                  <a:srgbClr val="404040"/>
                </a:solidFill>
              </a:rPr>
              <a:t>Keeping and maintaining records</a:t>
            </a:r>
          </a:p>
          <a:p>
            <a:r>
              <a:rPr lang="en-AU" dirty="0">
                <a:solidFill>
                  <a:srgbClr val="404040"/>
                </a:solidFill>
              </a:rPr>
              <a:t>Observing effectiveness of risk controls</a:t>
            </a:r>
          </a:p>
          <a:p>
            <a:r>
              <a:rPr lang="en-AU" dirty="0">
                <a:solidFill>
                  <a:srgbClr val="404040"/>
                </a:solidFill>
              </a:rPr>
              <a:t>Surveillance of the health of workers</a:t>
            </a:r>
          </a:p>
          <a:p>
            <a:endParaRPr lang="en-AU" dirty="0">
              <a:solidFill>
                <a:srgbClr val="404040"/>
              </a:solidFill>
            </a:endParaRPr>
          </a:p>
          <a:p>
            <a:endParaRPr lang="en-AU" dirty="0">
              <a:solidFill>
                <a:srgbClr val="404040"/>
              </a:solidFill>
            </a:endParaRPr>
          </a:p>
          <a:p>
            <a:endParaRPr lang="en-AU" dirty="0">
              <a:solidFill>
                <a:srgbClr val="404040"/>
              </a:solidFill>
            </a:endParaRPr>
          </a:p>
          <a:p>
            <a:endParaRPr dirty="0">
              <a:solidFill>
                <a:srgbClr val="404040"/>
              </a:solidFill>
            </a:endParaRPr>
          </a:p>
        </p:txBody>
      </p:sp>
    </p:spTree>
    <p:extLst>
      <p:ext uri="{BB962C8B-B14F-4D97-AF65-F5344CB8AC3E}">
        <p14:creationId xmlns:p14="http://schemas.microsoft.com/office/powerpoint/2010/main" val="88763571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Web4BF8</Template>
  <TotalTime>570</TotalTime>
  <Words>901</Words>
  <Application>Microsoft Office PowerPoint</Application>
  <PresentationFormat>Widescreen</PresentationFormat>
  <Paragraphs>60</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Gill Sans MT</vt:lpstr>
      <vt:lpstr>Parcel</vt:lpstr>
      <vt:lpstr>Work HEALTH AND SAFETY MANAGEMENT SYSTEM</vt:lpstr>
      <vt:lpstr>Introduction</vt:lpstr>
      <vt:lpstr>DUTIES AND RIGHTS</vt:lpstr>
      <vt:lpstr>Workers and others</vt:lpstr>
      <vt:lpstr>injury management and return to work</vt:lpstr>
      <vt:lpstr>PCBU Limitation</vt:lpstr>
      <vt:lpstr> Limitations addressed</vt:lpstr>
      <vt:lpstr>Suggested adjustments</vt:lpstr>
      <vt:lpstr>Communication and consultation</vt:lpstr>
      <vt:lpstr>Efficacy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Radford</dc:creator>
  <cp:lastModifiedBy>Alison Radford</cp:lastModifiedBy>
  <cp:revision>15</cp:revision>
  <dcterms:created xsi:type="dcterms:W3CDTF">2024-09-21T22:43:48Z</dcterms:created>
  <dcterms:modified xsi:type="dcterms:W3CDTF">2024-09-23T06:20:19Z</dcterms:modified>
</cp:coreProperties>
</file>