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5"/>
  </p:notesMasterIdLst>
  <p:sldIdLst>
    <p:sldId id="257" r:id="rId2"/>
    <p:sldId id="610" r:id="rId3"/>
    <p:sldId id="417" r:id="rId4"/>
    <p:sldId id="309" r:id="rId5"/>
    <p:sldId id="437" r:id="rId6"/>
    <p:sldId id="614" r:id="rId7"/>
    <p:sldId id="615" r:id="rId8"/>
    <p:sldId id="392" r:id="rId9"/>
    <p:sldId id="504" r:id="rId10"/>
    <p:sldId id="503" r:id="rId11"/>
    <p:sldId id="616" r:id="rId12"/>
    <p:sldId id="439" r:id="rId13"/>
    <p:sldId id="396" r:id="rId14"/>
    <p:sldId id="440" r:id="rId15"/>
    <p:sldId id="617" r:id="rId16"/>
    <p:sldId id="618" r:id="rId17"/>
    <p:sldId id="399" r:id="rId18"/>
    <p:sldId id="401" r:id="rId19"/>
    <p:sldId id="441" r:id="rId20"/>
    <p:sldId id="619" r:id="rId21"/>
    <p:sldId id="620" r:id="rId22"/>
    <p:sldId id="387" r:id="rId23"/>
    <p:sldId id="405" r:id="rId24"/>
    <p:sldId id="443" r:id="rId25"/>
    <p:sldId id="621" r:id="rId26"/>
    <p:sldId id="622" r:id="rId27"/>
    <p:sldId id="507" r:id="rId28"/>
    <p:sldId id="586" r:id="rId29"/>
    <p:sldId id="587" r:id="rId30"/>
    <p:sldId id="623" r:id="rId31"/>
    <p:sldId id="624" r:id="rId32"/>
    <p:sldId id="588" r:id="rId33"/>
    <p:sldId id="589" r:id="rId34"/>
    <p:sldId id="590" r:id="rId35"/>
    <p:sldId id="625" r:id="rId36"/>
    <p:sldId id="626" r:id="rId37"/>
    <p:sldId id="627" r:id="rId38"/>
    <p:sldId id="591" r:id="rId39"/>
    <p:sldId id="592" r:id="rId40"/>
    <p:sldId id="593" r:id="rId41"/>
    <p:sldId id="628" r:id="rId42"/>
    <p:sldId id="594" r:id="rId43"/>
    <p:sldId id="595" r:id="rId44"/>
    <p:sldId id="596" r:id="rId45"/>
    <p:sldId id="629" r:id="rId46"/>
    <p:sldId id="630" r:id="rId47"/>
    <p:sldId id="631" r:id="rId48"/>
    <p:sldId id="597" r:id="rId49"/>
    <p:sldId id="562" r:id="rId50"/>
    <p:sldId id="563" r:id="rId51"/>
    <p:sldId id="632" r:id="rId52"/>
    <p:sldId id="633" r:id="rId53"/>
    <p:sldId id="564" r:id="rId54"/>
    <p:sldId id="565" r:id="rId55"/>
    <p:sldId id="566" r:id="rId56"/>
    <p:sldId id="634" r:id="rId57"/>
    <p:sldId id="635" r:id="rId58"/>
    <p:sldId id="567" r:id="rId59"/>
    <p:sldId id="568" r:id="rId60"/>
    <p:sldId id="569" r:id="rId61"/>
    <p:sldId id="636" r:id="rId62"/>
    <p:sldId id="637" r:id="rId63"/>
    <p:sldId id="570" r:id="rId64"/>
    <p:sldId id="538" r:id="rId65"/>
    <p:sldId id="539" r:id="rId66"/>
    <p:sldId id="638" r:id="rId67"/>
    <p:sldId id="639" r:id="rId68"/>
    <p:sldId id="540" r:id="rId69"/>
    <p:sldId id="541" r:id="rId70"/>
    <p:sldId id="542" r:id="rId71"/>
    <p:sldId id="640" r:id="rId72"/>
    <p:sldId id="641" r:id="rId73"/>
    <p:sldId id="543" r:id="rId74"/>
    <p:sldId id="544" r:id="rId75"/>
    <p:sldId id="545" r:id="rId76"/>
    <p:sldId id="642" r:id="rId77"/>
    <p:sldId id="643" r:id="rId78"/>
    <p:sldId id="546" r:id="rId79"/>
    <p:sldId id="547" r:id="rId80"/>
    <p:sldId id="548" r:id="rId81"/>
    <p:sldId id="644" r:id="rId82"/>
    <p:sldId id="645" r:id="rId83"/>
    <p:sldId id="549" r:id="rId84"/>
    <p:sldId id="514" r:id="rId85"/>
    <p:sldId id="515" r:id="rId86"/>
    <p:sldId id="646" r:id="rId87"/>
    <p:sldId id="516" r:id="rId88"/>
    <p:sldId id="517" r:id="rId89"/>
    <p:sldId id="518" r:id="rId90"/>
    <p:sldId id="647" r:id="rId91"/>
    <p:sldId id="520" r:id="rId92"/>
    <p:sldId id="521" r:id="rId93"/>
    <p:sldId id="522" r:id="rId94"/>
    <p:sldId id="523" r:id="rId95"/>
    <p:sldId id="524" r:id="rId96"/>
    <p:sldId id="648" r:id="rId97"/>
    <p:sldId id="525" r:id="rId98"/>
    <p:sldId id="526" r:id="rId99"/>
    <p:sldId id="527" r:id="rId100"/>
    <p:sldId id="649" r:id="rId101"/>
    <p:sldId id="528" r:id="rId102"/>
    <p:sldId id="529" r:id="rId103"/>
    <p:sldId id="530" r:id="rId104"/>
    <p:sldId id="650" r:id="rId105"/>
    <p:sldId id="651" r:id="rId106"/>
    <p:sldId id="531" r:id="rId107"/>
    <p:sldId id="532" r:id="rId108"/>
    <p:sldId id="533" r:id="rId109"/>
    <p:sldId id="652" r:id="rId110"/>
    <p:sldId id="534" r:id="rId111"/>
    <p:sldId id="535" r:id="rId112"/>
    <p:sldId id="536" r:id="rId113"/>
    <p:sldId id="653" r:id="rId114"/>
    <p:sldId id="654" r:id="rId115"/>
    <p:sldId id="537" r:id="rId116"/>
    <p:sldId id="611" r:id="rId117"/>
    <p:sldId id="612" r:id="rId118"/>
    <p:sldId id="655" r:id="rId119"/>
    <p:sldId id="613" r:id="rId120"/>
    <p:sldId id="436" r:id="rId121"/>
    <p:sldId id="435" r:id="rId122"/>
    <p:sldId id="418" r:id="rId123"/>
    <p:sldId id="419" r:id="rId1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79" autoAdjust="0"/>
    <p:restoredTop sz="91525" autoAdjust="0"/>
  </p:normalViewPr>
  <p:slideViewPr>
    <p:cSldViewPr>
      <p:cViewPr>
        <p:scale>
          <a:sx n="60" d="100"/>
          <a:sy n="60" d="100"/>
        </p:scale>
        <p:origin x="-3390" y="-109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theme" Target="theme/theme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61" Type="http://schemas.openxmlformats.org/officeDocument/2006/relationships/slide" Target="slides/slide60.xml"/><Relationship Id="rId82" Type="http://schemas.openxmlformats.org/officeDocument/2006/relationships/slide" Target="slides/slide8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25/09/2015</a:t>
            </a:fld>
            <a:endParaRPr lang="en-A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a:p>
        </p:txBody>
      </p:sp>
    </p:spTree>
    <p:extLst>
      <p:ext uri="{BB962C8B-B14F-4D97-AF65-F5344CB8AC3E}">
        <p14:creationId xmlns:p14="http://schemas.microsoft.com/office/powerpoint/2010/main" val="9848506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AU" smtClean="0"/>
          </a:p>
        </p:txBody>
      </p:sp>
      <p:sp>
        <p:nvSpPr>
          <p:cNvPr id="4813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AE52A90-ECD8-4590-AA2A-3CF7C89AC4E9}" type="slidenum">
              <a:rPr lang="en-CA" smtClean="0"/>
              <a:pPr/>
              <a:t>2</a:t>
            </a:fld>
            <a:endParaRPr lang="en-CA"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a:t>
            </a:fld>
            <a:endParaRPr lang="en-A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a:t>
            </a:fld>
            <a:endParaRPr lang="en-CA"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9</a:t>
            </a:fld>
            <a:endParaRPr lang="en-A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12</a:t>
            </a:fld>
            <a:endParaRPr lang="en-CA"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13</a:t>
            </a:fld>
            <a:endParaRPr lang="en-A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17</a:t>
            </a:fld>
            <a:endParaRPr lang="en-CA"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18</a:t>
            </a:fld>
            <a:endParaRPr lang="en-A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22</a:t>
            </a:fld>
            <a:endParaRPr lang="en-CA"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23</a:t>
            </a:fld>
            <a:endParaRPr lang="en-AU"/>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27</a:t>
            </a:fld>
            <a:endParaRPr lang="en-CA"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28</a:t>
            </a:fld>
            <a:endParaRPr lang="en-AU"/>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32</a:t>
            </a:fld>
            <a:endParaRPr lang="en-CA"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33</a:t>
            </a:fld>
            <a:endParaRPr lang="en-AU"/>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38</a:t>
            </a:fld>
            <a:endParaRPr lang="en-CA"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39</a:t>
            </a:fld>
            <a:endParaRPr lang="en-AU"/>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42</a:t>
            </a:fld>
            <a:endParaRPr lang="en-CA"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43</a:t>
            </a:fld>
            <a:endParaRPr lang="en-AU"/>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48</a:t>
            </a:fld>
            <a:endParaRPr lang="en-CA"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49</a:t>
            </a:fld>
            <a:endParaRPr lang="en-AU"/>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53</a:t>
            </a:fld>
            <a:endParaRPr lang="en-CA"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54</a:t>
            </a:fld>
            <a:endParaRPr lang="en-AU"/>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58</a:t>
            </a:fld>
            <a:endParaRPr lang="en-CA"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59</a:t>
            </a:fld>
            <a:endParaRPr lang="en-AU"/>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63</a:t>
            </a:fld>
            <a:endParaRPr lang="en-CA"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64</a:t>
            </a:fld>
            <a:endParaRPr lang="en-AU"/>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68</a:t>
            </a:fld>
            <a:endParaRPr lang="en-CA"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69</a:t>
            </a:fld>
            <a:endParaRPr lang="en-AU"/>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73</a:t>
            </a:fld>
            <a:endParaRPr lang="en-CA"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74</a:t>
            </a:fld>
            <a:endParaRPr lang="en-AU"/>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78</a:t>
            </a:fld>
            <a:endParaRPr lang="en-CA"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79</a:t>
            </a:fld>
            <a:endParaRPr lang="en-AU"/>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83</a:t>
            </a:fld>
            <a:endParaRPr lang="en-CA"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84</a:t>
            </a:fld>
            <a:endParaRPr lang="en-AU"/>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87</a:t>
            </a:fld>
            <a:endParaRPr lang="en-CA"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88</a:t>
            </a:fld>
            <a:endParaRPr lang="en-AU"/>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91</a:t>
            </a:fld>
            <a:endParaRPr lang="en-AU"/>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93</a:t>
            </a:fld>
            <a:endParaRPr lang="en-CA"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94</a:t>
            </a:fld>
            <a:endParaRPr lang="en-AU"/>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97</a:t>
            </a:fld>
            <a:endParaRPr lang="en-CA"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98</a:t>
            </a:fld>
            <a:endParaRPr lang="en-AU"/>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101</a:t>
            </a:fld>
            <a:endParaRPr lang="en-CA"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102</a:t>
            </a:fld>
            <a:endParaRPr lang="en-AU"/>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106</a:t>
            </a:fld>
            <a:endParaRPr lang="en-CA"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107</a:t>
            </a:fld>
            <a:endParaRPr lang="en-AU"/>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110</a:t>
            </a:fld>
            <a:endParaRPr lang="en-CA"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111</a:t>
            </a:fld>
            <a:endParaRPr lang="en-AU"/>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115</a:t>
            </a:fld>
            <a:endParaRPr lang="en-CA"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116</a:t>
            </a:fld>
            <a:endParaRPr lang="en-AU"/>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119</a:t>
            </a:fld>
            <a:endParaRPr lang="en-CA"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120</a:t>
            </a:fld>
            <a:endParaRPr lang="en-CA" smtClean="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122</a:t>
            </a:fld>
            <a:endParaRPr lang="en-CA" smtClean="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Image Placeholder 1"/>
          <p:cNvSpPr>
            <a:spLocks noGrp="1" noRot="1" noChangeAspect="1" noTextEdit="1"/>
          </p:cNvSpPr>
          <p:nvPr>
            <p:ph type="sldImg"/>
          </p:nvPr>
        </p:nvSpPr>
        <p:spPr bwMode="auto">
          <a:noFill/>
          <a:ln>
            <a:solidFill>
              <a:srgbClr val="000000"/>
            </a:solidFill>
            <a:miter lim="800000"/>
            <a:headEnd/>
            <a:tailEnd/>
          </a:ln>
        </p:spPr>
      </p:sp>
      <p:sp>
        <p:nvSpPr>
          <p:cNvPr id="1259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259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EE663B8-2DF7-40B5-9876-3DE1EC13830F}" type="slidenum">
              <a:rPr lang="en-CA" smtClean="0"/>
              <a:pPr/>
              <a:t>123</a:t>
            </a:fld>
            <a:endParaRPr lang="en-CA"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25/09/2015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25/09/2015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25/09/2015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25/09/2015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25/09/2015</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25/09/2015</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25/09/2015</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25/09/2015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25/09/2015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25/09/2015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25/09/2015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smtClean="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25/09/2015</a:t>
            </a:fld>
            <a:endParaRPr lang="en-A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53.xml"/><Relationship Id="rId1" Type="http://schemas.openxmlformats.org/officeDocument/2006/relationships/slideLayout" Target="../slideLayouts/slideLayout12.xml"/></Relationships>
</file>

<file path=ppt/slides/_rels/slide123.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899592" y="1124744"/>
            <a:ext cx="7315721" cy="3875881"/>
          </a:xfrm>
          <a:prstGeom prst="rect">
            <a:avLst/>
          </a:prstGeom>
          <a:noFill/>
          <a:ln w="9525">
            <a:noFill/>
            <a:miter lim="800000"/>
            <a:headEnd/>
            <a:tailEnd/>
          </a:ln>
        </p:spPr>
        <p:txBody>
          <a:bodyPr/>
          <a:lstStyle/>
          <a:p>
            <a:pPr algn="r"/>
            <a:r>
              <a:rPr lang="en-AU" sz="4400" b="1" dirty="0" smtClean="0">
                <a:solidFill>
                  <a:srgbClr val="FF0000"/>
                </a:solidFill>
              </a:rPr>
              <a:t>CHCCOM005 </a:t>
            </a:r>
            <a:endParaRPr lang="en-GB" sz="4400" dirty="0" smtClean="0">
              <a:solidFill>
                <a:srgbClr val="FF0000"/>
              </a:solidFill>
            </a:endParaRPr>
          </a:p>
          <a:p>
            <a:pPr algn="r"/>
            <a:r>
              <a:rPr lang="en-AU" sz="4400" b="1" dirty="0" smtClean="0">
                <a:solidFill>
                  <a:srgbClr val="FF0000"/>
                </a:solidFill>
              </a:rPr>
              <a:t>Communicate and work in health or community services</a:t>
            </a:r>
            <a:endParaRPr lang="en-GB" sz="4400" dirty="0">
              <a:solidFill>
                <a:srgbClr val="FF0000"/>
              </a:solidFill>
            </a:endParaRPr>
          </a:p>
        </p:txBody>
      </p:sp>
      <p:pic>
        <p:nvPicPr>
          <p:cNvPr id="3" name="Picture 2" descr="help_old_figure_3597.png"/>
          <p:cNvPicPr/>
          <p:nvPr/>
        </p:nvPicPr>
        <p:blipFill>
          <a:blip r:embed="rId3" cstate="print"/>
          <a:stretch>
            <a:fillRect/>
          </a:stretch>
        </p:blipFill>
        <p:spPr>
          <a:xfrm>
            <a:off x="1043608" y="3284983"/>
            <a:ext cx="2686906" cy="3582541"/>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eaLnBrk="1" hangingPunct="1"/>
            <a:r>
              <a:rPr lang="en-CA" dirty="0" smtClean="0">
                <a:solidFill>
                  <a:srgbClr val="FF0000"/>
                </a:solidFill>
              </a:rPr>
              <a:t>Housekeeping</a:t>
            </a:r>
          </a:p>
        </p:txBody>
      </p:sp>
      <p:sp>
        <p:nvSpPr>
          <p:cNvPr id="5123" name="Content Placeholder 2"/>
          <p:cNvSpPr>
            <a:spLocks noGrp="1"/>
          </p:cNvSpPr>
          <p:nvPr>
            <p:ph idx="1"/>
          </p:nvPr>
        </p:nvSpPr>
        <p:spPr/>
        <p:txBody>
          <a:bodyPr/>
          <a:lstStyle/>
          <a:p>
            <a:r>
              <a:rPr lang="en-AU" dirty="0" smtClean="0"/>
              <a:t>Emergency procedures</a:t>
            </a:r>
          </a:p>
          <a:p>
            <a:r>
              <a:rPr lang="en-AU" dirty="0" smtClean="0"/>
              <a:t>Mobiles and </a:t>
            </a:r>
            <a:r>
              <a:rPr lang="en-AU" smtClean="0"/>
              <a:t>security issues </a:t>
            </a:r>
            <a:endParaRPr lang="en-AU" dirty="0" smtClean="0"/>
          </a:p>
          <a:p>
            <a:r>
              <a:rPr lang="en-AU" dirty="0" smtClean="0"/>
              <a:t>Break times and smoking policy</a:t>
            </a:r>
          </a:p>
          <a:p>
            <a:r>
              <a:rPr lang="en-AU" dirty="0" smtClean="0"/>
              <a:t>This course is interactive – ask questions</a:t>
            </a:r>
          </a:p>
          <a:p>
            <a:r>
              <a:rPr lang="en-AU" dirty="0" smtClean="0"/>
              <a:t>Practise respect and confidentiality</a:t>
            </a:r>
          </a:p>
          <a:p>
            <a:r>
              <a:rPr lang="en-AU" dirty="0" smtClean="0"/>
              <a:t>Ground rules</a:t>
            </a:r>
            <a:endParaRPr lang="en-CA" dirty="0" smtClean="0"/>
          </a:p>
          <a:p>
            <a:pPr eaLnBrk="1" hangingPunct="1"/>
            <a:endParaRPr lang="en-US" dirty="0" smtClean="0"/>
          </a:p>
        </p:txBody>
      </p:sp>
      <p:pic>
        <p:nvPicPr>
          <p:cNvPr id="5124" name="Picture 5" descr="MLecturn.jpg"/>
          <p:cNvPicPr>
            <a:picLocks noChangeAspect="1"/>
          </p:cNvPicPr>
          <p:nvPr/>
        </p:nvPicPr>
        <p:blipFill>
          <a:blip r:embed="rId3" cstate="print"/>
          <a:srcRect/>
          <a:stretch>
            <a:fillRect/>
          </a:stretch>
        </p:blipFill>
        <p:spPr bwMode="auto">
          <a:xfrm>
            <a:off x="6075040" y="3789040"/>
            <a:ext cx="3068960" cy="306896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Objectives</a:t>
            </a:r>
            <a:endParaRPr lang="en-GB" dirty="0"/>
          </a:p>
        </p:txBody>
      </p:sp>
      <p:sp>
        <p:nvSpPr>
          <p:cNvPr id="5" name="Content Placeholder 4"/>
          <p:cNvSpPr>
            <a:spLocks noGrp="1"/>
          </p:cNvSpPr>
          <p:nvPr>
            <p:ph idx="1"/>
          </p:nvPr>
        </p:nvSpPr>
        <p:spPr>
          <a:xfrm>
            <a:off x="457200" y="1600200"/>
            <a:ext cx="8363272" cy="4925144"/>
          </a:xfrm>
        </p:spPr>
        <p:txBody>
          <a:bodyPr>
            <a:normAutofit/>
          </a:bodyPr>
          <a:lstStyle/>
          <a:p>
            <a:pPr lvl="0"/>
            <a:r>
              <a:rPr lang="en-US" b="1" i="1" dirty="0"/>
              <a:t>Discover</a:t>
            </a:r>
            <a:r>
              <a:rPr lang="en-US" dirty="0"/>
              <a:t> how to </a:t>
            </a:r>
            <a:r>
              <a:rPr lang="en-GB" dirty="0"/>
              <a:t>communicate effectively with people</a:t>
            </a:r>
          </a:p>
          <a:p>
            <a:pPr lvl="0"/>
            <a:r>
              <a:rPr lang="en-US" b="1" i="1" dirty="0"/>
              <a:t>Know </a:t>
            </a:r>
            <a:r>
              <a:rPr lang="en-US" dirty="0"/>
              <a:t>how to </a:t>
            </a:r>
            <a:r>
              <a:rPr lang="en-GB" dirty="0"/>
              <a:t>collaborate with colleagues</a:t>
            </a:r>
          </a:p>
          <a:p>
            <a:pPr lvl="0"/>
            <a:r>
              <a:rPr lang="en-US" b="1" i="1" dirty="0"/>
              <a:t>Learn</a:t>
            </a:r>
            <a:r>
              <a:rPr lang="en-US" dirty="0"/>
              <a:t> how to </a:t>
            </a:r>
            <a:r>
              <a:rPr lang="en-GB" dirty="0"/>
              <a:t>address constraints to communication</a:t>
            </a:r>
          </a:p>
          <a:p>
            <a:pPr lvl="0"/>
            <a:r>
              <a:rPr lang="en-US" b="1" i="1" dirty="0"/>
              <a:t>Understand</a:t>
            </a:r>
            <a:r>
              <a:rPr lang="en-US" dirty="0"/>
              <a:t> how to </a:t>
            </a:r>
            <a:r>
              <a:rPr lang="en-GB" dirty="0"/>
              <a:t>report problems to supervisor</a:t>
            </a:r>
          </a:p>
          <a:p>
            <a:pPr lvl="0"/>
            <a:r>
              <a:rPr lang="en-US" b="1" i="1" dirty="0"/>
              <a:t>Ascertain</a:t>
            </a:r>
            <a:r>
              <a:rPr lang="en-US" dirty="0"/>
              <a:t> how to </a:t>
            </a:r>
            <a:r>
              <a:rPr lang="en-GB" dirty="0"/>
              <a:t>complete workplace correspondence and documentation</a:t>
            </a:r>
          </a:p>
          <a:p>
            <a:r>
              <a:rPr lang="en-US" b="1" i="1" dirty="0"/>
              <a:t>Identify</a:t>
            </a:r>
            <a:r>
              <a:rPr lang="en-US" dirty="0"/>
              <a:t> how to </a:t>
            </a:r>
            <a:r>
              <a:rPr lang="en-GB" dirty="0"/>
              <a:t>contribute to continuous improvement</a:t>
            </a:r>
            <a:endParaRPr lang="en-US" b="1" i="1" dirty="0" smtClean="0"/>
          </a:p>
          <a:p>
            <a:r>
              <a:rPr lang="en-US" b="1" i="1" dirty="0" smtClean="0"/>
              <a:t>Gain</a:t>
            </a:r>
            <a:r>
              <a:rPr lang="en-US" dirty="0" smtClean="0"/>
              <a:t> the skills and knowledge required for this unit</a:t>
            </a: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Communicate effectively with people </a:t>
            </a:r>
            <a:endParaRPr lang="en-GB" dirty="0"/>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1.1 </a:t>
            </a:r>
            <a:r>
              <a:rPr lang="en-AU" sz="2800" dirty="0"/>
              <a:t>Use verbal and non-verbal communication to enhance understanding and demonstrate respect</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Verbal or non-verbal communication skills</a:t>
            </a:r>
            <a:endParaRPr lang="en-GB" dirty="0"/>
          </a:p>
        </p:txBody>
      </p:sp>
      <p:sp>
        <p:nvSpPr>
          <p:cNvPr id="3" name="Content Placeholder 2"/>
          <p:cNvSpPr>
            <a:spLocks noGrp="1"/>
          </p:cNvSpPr>
          <p:nvPr>
            <p:ph idx="1"/>
          </p:nvPr>
        </p:nvSpPr>
        <p:spPr/>
        <p:txBody>
          <a:bodyPr/>
          <a:lstStyle/>
          <a:p>
            <a:pPr marL="0" indent="0">
              <a:buNone/>
            </a:pPr>
            <a:r>
              <a:rPr lang="en-AU" b="1" dirty="0"/>
              <a:t>Verbal communication includes:</a:t>
            </a:r>
            <a:endParaRPr lang="en-GB" b="1" dirty="0"/>
          </a:p>
          <a:p>
            <a:pPr lvl="0"/>
            <a:r>
              <a:rPr lang="en-AU" dirty="0"/>
              <a:t>Spoken </a:t>
            </a:r>
            <a:r>
              <a:rPr lang="en-AU" dirty="0" smtClean="0"/>
              <a:t>words</a:t>
            </a:r>
            <a:endParaRPr lang="en-GB" dirty="0"/>
          </a:p>
          <a:p>
            <a:pPr lvl="0"/>
            <a:r>
              <a:rPr lang="en-AU" dirty="0"/>
              <a:t>Formal or informal speech</a:t>
            </a:r>
            <a:endParaRPr lang="en-GB" dirty="0"/>
          </a:p>
          <a:p>
            <a:r>
              <a:rPr lang="en-AU" dirty="0"/>
              <a:t>Differences in </a:t>
            </a:r>
            <a:r>
              <a:rPr lang="en-AU" dirty="0" smtClean="0"/>
              <a:t>tone</a:t>
            </a:r>
          </a:p>
          <a:p>
            <a:r>
              <a:rPr lang="en-AU" dirty="0" smtClean="0"/>
              <a:t>Volume</a:t>
            </a:r>
          </a:p>
          <a:p>
            <a:r>
              <a:rPr lang="en-AU" dirty="0" smtClean="0"/>
              <a:t>Speed.</a:t>
            </a:r>
            <a:endParaRPr lang="en-GB" dirty="0"/>
          </a:p>
        </p:txBody>
      </p:sp>
      <p:pic>
        <p:nvPicPr>
          <p:cNvPr id="4" name="Picture 3" descr="C:\Users\Sophie2\Desktop\ArtWork\MTada.jpg"/>
          <p:cNvPicPr/>
          <p:nvPr/>
        </p:nvPicPr>
        <p:blipFill rotWithShape="1">
          <a:blip r:embed="rId2" cstate="print">
            <a:extLst>
              <a:ext uri="{28A0092B-C50C-407E-A947-70E740481C1C}">
                <a14:useLocalDpi xmlns:a14="http://schemas.microsoft.com/office/drawing/2010/main" val="0"/>
              </a:ext>
            </a:extLst>
          </a:blip>
          <a:srcRect t="4878"/>
          <a:stretch/>
        </p:blipFill>
        <p:spPr bwMode="auto">
          <a:xfrm>
            <a:off x="4139952" y="3429000"/>
            <a:ext cx="3528392" cy="3236763"/>
          </a:xfrm>
          <a:prstGeom prst="rect">
            <a:avLst/>
          </a:prstGeom>
          <a:ln>
            <a:noFill/>
          </a:ln>
          <a:effectLst>
            <a:softEdge rad="112500"/>
          </a:effectLst>
          <a:extLst>
            <a:ext uri="{53640926-AAD7-44D8-BBD7-CCE9431645EC}">
              <a14:shadowObscured xmlns:a14="http://schemas.microsoft.com/office/drawing/2010/main"/>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Verbal or non-verbal communication </a:t>
            </a:r>
            <a:r>
              <a:rPr lang="en-AU" dirty="0" smtClean="0"/>
              <a:t>skills (continued)</a:t>
            </a:r>
            <a:endParaRPr lang="en-GB" dirty="0"/>
          </a:p>
        </p:txBody>
      </p:sp>
      <p:sp>
        <p:nvSpPr>
          <p:cNvPr id="3" name="Content Placeholder 2"/>
          <p:cNvSpPr>
            <a:spLocks noGrp="1"/>
          </p:cNvSpPr>
          <p:nvPr>
            <p:ph idx="1"/>
          </p:nvPr>
        </p:nvSpPr>
        <p:spPr/>
        <p:txBody>
          <a:bodyPr/>
          <a:lstStyle/>
          <a:p>
            <a:pPr marL="0" indent="0">
              <a:buNone/>
            </a:pPr>
            <a:r>
              <a:rPr lang="en-AU" b="1" dirty="0"/>
              <a:t>Non-verbal communication can include:</a:t>
            </a:r>
            <a:endParaRPr lang="en-GB" b="1" dirty="0"/>
          </a:p>
          <a:p>
            <a:r>
              <a:rPr lang="en-AU" dirty="0"/>
              <a:t>Body </a:t>
            </a:r>
            <a:r>
              <a:rPr lang="en-AU" dirty="0" smtClean="0"/>
              <a:t>language</a:t>
            </a:r>
          </a:p>
          <a:p>
            <a:r>
              <a:rPr lang="en-AU" dirty="0"/>
              <a:t>Gestures/sign language </a:t>
            </a:r>
            <a:endParaRPr lang="en-AU" dirty="0" smtClean="0"/>
          </a:p>
          <a:p>
            <a:r>
              <a:rPr lang="en-AU" dirty="0"/>
              <a:t>Facial expressions </a:t>
            </a:r>
            <a:endParaRPr lang="en-AU" dirty="0" smtClean="0"/>
          </a:p>
          <a:p>
            <a:r>
              <a:rPr lang="en-AU" dirty="0"/>
              <a:t>Written </a:t>
            </a:r>
            <a:r>
              <a:rPr lang="en-AU" dirty="0" smtClean="0"/>
              <a:t>words</a:t>
            </a:r>
          </a:p>
          <a:p>
            <a:r>
              <a:rPr lang="en-AU" dirty="0"/>
              <a:t>Using images or </a:t>
            </a:r>
            <a:r>
              <a:rPr lang="en-AU" dirty="0" smtClean="0"/>
              <a:t>graphics. </a:t>
            </a:r>
            <a:endParaRPr lang="en-GB" dirty="0"/>
          </a:p>
        </p:txBody>
      </p:sp>
      <p:pic>
        <p:nvPicPr>
          <p:cNvPr id="4" name="Picture 3" descr="C:\Users\Sophie2\Desktop\ArtWork\stick_figure_listen_800_wht.png"/>
          <p:cNvPicPr/>
          <p:nvPr/>
        </p:nvPicPr>
        <p:blipFill rotWithShape="1">
          <a:blip r:embed="rId2" cstate="print">
            <a:extLst>
              <a:ext uri="{28A0092B-C50C-407E-A947-70E740481C1C}">
                <a14:useLocalDpi xmlns:a14="http://schemas.microsoft.com/office/drawing/2010/main" val="0"/>
              </a:ext>
            </a:extLst>
          </a:blip>
          <a:srcRect l="10715" r="9286"/>
          <a:stretch/>
        </p:blipFill>
        <p:spPr bwMode="auto">
          <a:xfrm>
            <a:off x="5796136" y="2557825"/>
            <a:ext cx="2376264" cy="3965799"/>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38234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Models of communication</a:t>
            </a:r>
            <a:endParaRPr lang="en-GB" dirty="0"/>
          </a:p>
        </p:txBody>
      </p:sp>
      <p:sp>
        <p:nvSpPr>
          <p:cNvPr id="3" name="Content Placeholder 2"/>
          <p:cNvSpPr>
            <a:spLocks noGrp="1"/>
          </p:cNvSpPr>
          <p:nvPr>
            <p:ph idx="1"/>
          </p:nvPr>
        </p:nvSpPr>
        <p:spPr>
          <a:xfrm>
            <a:off x="457200" y="1600200"/>
            <a:ext cx="8229600" cy="4925144"/>
          </a:xfrm>
        </p:spPr>
        <p:txBody>
          <a:bodyPr/>
          <a:lstStyle/>
          <a:p>
            <a:pPr marL="0" indent="0">
              <a:buNone/>
            </a:pPr>
            <a:r>
              <a:rPr lang="en-AU" dirty="0"/>
              <a:t>Harold Lasswell (1902 – 1978) developed a model of communication to show the process in its simplest form as it applies to everyday interactions.</a:t>
            </a:r>
            <a:endParaRPr lang="en-GB" dirty="0"/>
          </a:p>
          <a:p>
            <a:pPr marL="0" indent="0">
              <a:buNone/>
            </a:pPr>
            <a:r>
              <a:rPr lang="en-AU" b="1" dirty="0"/>
              <a:t>This follows as:</a:t>
            </a:r>
            <a:endParaRPr lang="en-GB" b="1" dirty="0"/>
          </a:p>
          <a:p>
            <a:pPr lvl="0"/>
            <a:r>
              <a:rPr lang="en-AU" b="1" dirty="0"/>
              <a:t>Who</a:t>
            </a:r>
            <a:r>
              <a:rPr lang="en-AU" dirty="0"/>
              <a:t> (the communication)</a:t>
            </a:r>
            <a:endParaRPr lang="en-GB" dirty="0"/>
          </a:p>
          <a:p>
            <a:pPr lvl="0"/>
            <a:r>
              <a:rPr lang="en-AU" b="1" dirty="0"/>
              <a:t>Says what</a:t>
            </a:r>
            <a:r>
              <a:rPr lang="en-AU" dirty="0"/>
              <a:t> (the message)</a:t>
            </a:r>
            <a:endParaRPr lang="en-GB" dirty="0"/>
          </a:p>
          <a:p>
            <a:pPr lvl="0"/>
            <a:r>
              <a:rPr lang="en-AU" b="1" dirty="0"/>
              <a:t>In which channel</a:t>
            </a:r>
            <a:r>
              <a:rPr lang="en-AU" dirty="0"/>
              <a:t> (the medium)</a:t>
            </a:r>
            <a:endParaRPr lang="en-GB" dirty="0"/>
          </a:p>
          <a:p>
            <a:pPr lvl="0"/>
            <a:r>
              <a:rPr lang="en-AU" b="1" dirty="0"/>
              <a:t>To whom</a:t>
            </a:r>
            <a:r>
              <a:rPr lang="en-AU" dirty="0"/>
              <a:t> (the receiver)</a:t>
            </a:r>
            <a:endParaRPr lang="en-GB" dirty="0"/>
          </a:p>
          <a:p>
            <a:r>
              <a:rPr lang="en-AU" b="1" dirty="0"/>
              <a:t>With what effect</a:t>
            </a:r>
            <a:r>
              <a:rPr lang="en-AU" dirty="0"/>
              <a:t> (the effect</a:t>
            </a:r>
            <a:r>
              <a:rPr lang="en-AU" dirty="0" smtClean="0"/>
              <a:t>).</a:t>
            </a:r>
            <a:endParaRPr lang="en-GB" dirty="0"/>
          </a:p>
        </p:txBody>
      </p:sp>
      <p:pic>
        <p:nvPicPr>
          <p:cNvPr id="1026" name="Picture 2" descr="C:\Users\Sophie2\Desktop\ArtWork\Fotolia_18357136_M.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44208" y="3717032"/>
            <a:ext cx="2050057" cy="22727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84130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Communicate effectively with people </a:t>
            </a:r>
            <a:endParaRPr lang="en-GB" dirty="0"/>
          </a:p>
        </p:txBody>
      </p:sp>
      <p:sp>
        <p:nvSpPr>
          <p:cNvPr id="8" name="TextBox 7"/>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1.2 </a:t>
            </a:r>
            <a:r>
              <a:rPr lang="en-AU" sz="2800" dirty="0"/>
              <a:t>Communicate service information in a manner that is clear and easily understood</a:t>
            </a:r>
            <a:endParaRPr lang="en-AU" sz="2800" dirty="0" smtClean="0">
              <a:latin typeface="+mj-lt"/>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Service information</a:t>
            </a:r>
            <a:endParaRPr lang="en-GB" dirty="0"/>
          </a:p>
        </p:txBody>
      </p:sp>
      <p:sp>
        <p:nvSpPr>
          <p:cNvPr id="3" name="Content Placeholder 2"/>
          <p:cNvSpPr>
            <a:spLocks noGrp="1"/>
          </p:cNvSpPr>
          <p:nvPr>
            <p:ph idx="1"/>
          </p:nvPr>
        </p:nvSpPr>
        <p:spPr/>
        <p:txBody>
          <a:bodyPr/>
          <a:lstStyle/>
          <a:p>
            <a:pPr marL="0" indent="0">
              <a:buNone/>
            </a:pPr>
            <a:r>
              <a:rPr lang="en-GB" dirty="0"/>
              <a:t>Service information may be a simple communication of appointment times or directing people through the service, or you may handle patient/client information that is confidential and vital to the care they may be receiving.</a:t>
            </a:r>
          </a:p>
        </p:txBody>
      </p:sp>
      <p:pic>
        <p:nvPicPr>
          <p:cNvPr id="2050" name="Picture 2" descr="C:\Users\Sophie2\Desktop\ArtWork\yellowfold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3851666"/>
            <a:ext cx="3600400" cy="27003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Improve your communications</a:t>
            </a:r>
            <a:endParaRPr lang="en-GB" dirty="0"/>
          </a:p>
        </p:txBody>
      </p:sp>
      <p:sp>
        <p:nvSpPr>
          <p:cNvPr id="3" name="Content Placeholder 2"/>
          <p:cNvSpPr>
            <a:spLocks noGrp="1"/>
          </p:cNvSpPr>
          <p:nvPr>
            <p:ph idx="1"/>
          </p:nvPr>
        </p:nvSpPr>
        <p:spPr>
          <a:xfrm>
            <a:off x="457200" y="1600200"/>
            <a:ext cx="5626968" cy="5141168"/>
          </a:xfrm>
        </p:spPr>
        <p:txBody>
          <a:bodyPr>
            <a:normAutofit/>
          </a:bodyPr>
          <a:lstStyle/>
          <a:p>
            <a:pPr lvl="0"/>
            <a:r>
              <a:rPr lang="en-AU" dirty="0"/>
              <a:t>Listening skills, such as active and reflective listening</a:t>
            </a:r>
            <a:endParaRPr lang="en-GB" dirty="0"/>
          </a:p>
          <a:p>
            <a:pPr lvl="0"/>
            <a:r>
              <a:rPr lang="en-AU" dirty="0"/>
              <a:t>Being mindful of other people’s emotions</a:t>
            </a:r>
            <a:endParaRPr lang="en-GB" dirty="0"/>
          </a:p>
          <a:p>
            <a:pPr lvl="0"/>
            <a:r>
              <a:rPr lang="en-AU" dirty="0"/>
              <a:t>Showing empathy for others’ situations</a:t>
            </a:r>
            <a:endParaRPr lang="en-GB" dirty="0"/>
          </a:p>
          <a:p>
            <a:r>
              <a:rPr lang="en-AU" dirty="0"/>
              <a:t>Use encouragement to help the speaker to relay their </a:t>
            </a:r>
            <a:r>
              <a:rPr lang="en-AU" dirty="0" smtClean="0"/>
              <a:t>communication/message</a:t>
            </a:r>
          </a:p>
          <a:p>
            <a:r>
              <a:rPr lang="en-AU" dirty="0" smtClean="0"/>
              <a:t>Use affirmations to help your skills.</a:t>
            </a:r>
            <a:endParaRPr lang="en-GB" dirty="0"/>
          </a:p>
        </p:txBody>
      </p:sp>
      <p:pic>
        <p:nvPicPr>
          <p:cNvPr id="4" name="Picture 3" descr="C:\Users\Sophie2\Desktop\ArtWork\stick_figure_meditation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6156176" y="2132856"/>
            <a:ext cx="2393940" cy="3550950"/>
          </a:xfrm>
          <a:prstGeom prst="rect">
            <a:avLst/>
          </a:prstGeom>
          <a:noFill/>
          <a:ln>
            <a:noFill/>
          </a:ln>
        </p:spPr>
      </p:pic>
    </p:spTree>
    <p:extLst>
      <p:ext uri="{BB962C8B-B14F-4D97-AF65-F5344CB8AC3E}">
        <p14:creationId xmlns:p14="http://schemas.microsoft.com/office/powerpoint/2010/main" val="21438498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a:t>Communicate effectively with people </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954107"/>
          </a:xfrm>
          <a:prstGeom prst="rect">
            <a:avLst/>
          </a:prstGeom>
          <a:noFill/>
        </p:spPr>
        <p:txBody>
          <a:bodyPr wrap="square" rtlCol="0">
            <a:spAutoFit/>
          </a:bodyPr>
          <a:lstStyle/>
          <a:p>
            <a:r>
              <a:rPr lang="en-AU" sz="2800" b="1" dirty="0" smtClean="0">
                <a:latin typeface="+mj-lt"/>
              </a:rPr>
              <a:t>1.3 </a:t>
            </a:r>
            <a:r>
              <a:rPr lang="en-AU" sz="2800" dirty="0"/>
              <a:t>Confirm the person’s understanding</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Check that understanding has been made</a:t>
            </a:r>
            <a:endParaRPr lang="en-GB" dirty="0"/>
          </a:p>
        </p:txBody>
      </p:sp>
      <p:sp>
        <p:nvSpPr>
          <p:cNvPr id="3" name="Content Placeholder 2"/>
          <p:cNvSpPr>
            <a:spLocks noGrp="1"/>
          </p:cNvSpPr>
          <p:nvPr>
            <p:ph idx="1"/>
          </p:nvPr>
        </p:nvSpPr>
        <p:spPr>
          <a:xfrm>
            <a:off x="457200" y="1600200"/>
            <a:ext cx="5194920" cy="5257800"/>
          </a:xfrm>
        </p:spPr>
        <p:txBody>
          <a:bodyPr/>
          <a:lstStyle/>
          <a:p>
            <a:pPr lvl="0"/>
            <a:r>
              <a:rPr lang="en-AU" dirty="0"/>
              <a:t>Ask if the information has been understood</a:t>
            </a:r>
            <a:endParaRPr lang="en-GB" dirty="0"/>
          </a:p>
          <a:p>
            <a:pPr lvl="0"/>
            <a:r>
              <a:rPr lang="en-AU" dirty="0"/>
              <a:t>Check if further information is required</a:t>
            </a:r>
            <a:endParaRPr lang="en-GB" dirty="0"/>
          </a:p>
          <a:p>
            <a:pPr lvl="0"/>
            <a:r>
              <a:rPr lang="en-AU" dirty="0"/>
              <a:t>Repeat key points/information</a:t>
            </a:r>
            <a:endParaRPr lang="en-GB" dirty="0"/>
          </a:p>
          <a:p>
            <a:pPr lvl="0"/>
            <a:r>
              <a:rPr lang="en-AU" dirty="0"/>
              <a:t>Encourage a discussion to confirm that understanding has been made</a:t>
            </a:r>
            <a:endParaRPr lang="en-GB" dirty="0"/>
          </a:p>
          <a:p>
            <a:r>
              <a:rPr lang="en-AU" dirty="0"/>
              <a:t>Provide supporting written </a:t>
            </a:r>
            <a:r>
              <a:rPr lang="en-AU" dirty="0" smtClean="0"/>
              <a:t>information.</a:t>
            </a:r>
            <a:endParaRPr lang="en-GB" dirty="0"/>
          </a:p>
        </p:txBody>
      </p:sp>
      <p:pic>
        <p:nvPicPr>
          <p:cNvPr id="4" name="Picture 3" descr="C:\Users\Sophie2\Desktop\ArtWork\talk_discuss_coffee_sit.png"/>
          <p:cNvPicPr/>
          <p:nvPr/>
        </p:nvPicPr>
        <p:blipFill rotWithShape="1">
          <a:blip r:embed="rId2">
            <a:extLst>
              <a:ext uri="{28A0092B-C50C-407E-A947-70E740481C1C}">
                <a14:useLocalDpi xmlns:a14="http://schemas.microsoft.com/office/drawing/2010/main" val="0"/>
              </a:ext>
            </a:extLst>
          </a:blip>
          <a:srcRect l="1" t="3558" r="-122" b="3097"/>
          <a:stretch/>
        </p:blipFill>
        <p:spPr bwMode="auto">
          <a:xfrm>
            <a:off x="5652120" y="2492896"/>
            <a:ext cx="3228278" cy="3528392"/>
          </a:xfrm>
          <a:prstGeom prst="rect">
            <a:avLst/>
          </a:prstGeom>
          <a:noFill/>
          <a:ln>
            <a:noFill/>
          </a:ln>
          <a:extLst>
            <a:ext uri="{53640926-AAD7-44D8-BBD7-CCE9431645EC}">
              <a14:shadowObscured xmlns:a14="http://schemas.microsoft.com/office/drawing/2010/main"/>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Open-ended questions</a:t>
            </a:r>
            <a:endParaRPr lang="en-GB" dirty="0"/>
          </a:p>
        </p:txBody>
      </p:sp>
      <p:sp>
        <p:nvSpPr>
          <p:cNvPr id="3" name="Content Placeholder 2"/>
          <p:cNvSpPr>
            <a:spLocks noGrp="1"/>
          </p:cNvSpPr>
          <p:nvPr>
            <p:ph idx="1"/>
          </p:nvPr>
        </p:nvSpPr>
        <p:spPr/>
        <p:txBody>
          <a:bodyPr/>
          <a:lstStyle/>
          <a:p>
            <a:pPr marL="0" indent="0">
              <a:buNone/>
            </a:pPr>
            <a:r>
              <a:rPr lang="en-AU" dirty="0"/>
              <a:t>An open-ended question is essentially an unstructured question that allows the recipient to answer in their own way and with their own words. They should lead others to think analytically and to reflect. </a:t>
            </a:r>
            <a:endParaRPr lang="en-GB" dirty="0"/>
          </a:p>
        </p:txBody>
      </p:sp>
      <p:pic>
        <p:nvPicPr>
          <p:cNvPr id="3074" name="Picture 2" descr="C:\Users\Sophie2\Desktop\ArtWork\the_thinker_800_wh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59832" y="3717032"/>
            <a:ext cx="3024336" cy="3024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82863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Summaries</a:t>
            </a:r>
          </a:p>
        </p:txBody>
      </p:sp>
      <p:sp>
        <p:nvSpPr>
          <p:cNvPr id="3" name="Content Placeholder 2"/>
          <p:cNvSpPr>
            <a:spLocks noGrp="1"/>
          </p:cNvSpPr>
          <p:nvPr>
            <p:ph idx="1"/>
          </p:nvPr>
        </p:nvSpPr>
        <p:spPr/>
        <p:txBody>
          <a:bodyPr/>
          <a:lstStyle/>
          <a:p>
            <a:r>
              <a:rPr lang="en-AU" dirty="0"/>
              <a:t>In your communications, the use of a summary can greatly assist in relaying important information and facts to required </a:t>
            </a:r>
            <a:r>
              <a:rPr lang="en-AU" dirty="0" smtClean="0"/>
              <a:t>individuals</a:t>
            </a:r>
          </a:p>
          <a:p>
            <a:r>
              <a:rPr lang="en-AU" dirty="0" smtClean="0"/>
              <a:t>A </a:t>
            </a:r>
            <a:r>
              <a:rPr lang="en-AU" dirty="0"/>
              <a:t>summary should contain the essential points that are required for an understanding to be </a:t>
            </a:r>
            <a:r>
              <a:rPr lang="en-AU" dirty="0" smtClean="0"/>
              <a:t>made.</a:t>
            </a:r>
            <a:endParaRPr lang="en-GB" dirty="0"/>
          </a:p>
        </p:txBody>
      </p:sp>
      <p:pic>
        <p:nvPicPr>
          <p:cNvPr id="4098" name="Picture 2" descr="C:\Users\Sophie2\Desktop\ArtWork\corporate_think_tank_solution_800_wh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39258" y="4149080"/>
            <a:ext cx="3065484" cy="26822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7331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a:t>Communicate effectively with people </a:t>
            </a:r>
            <a:endParaRPr lang="en-AU" dirty="0" smtClean="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1.4 </a:t>
            </a:r>
            <a:r>
              <a:rPr lang="en-AU" sz="2800" dirty="0"/>
              <a:t>Listen to requests, clarify meaning and respond appropriately</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Listening to others</a:t>
            </a:r>
            <a:endParaRPr lang="en-GB" dirty="0"/>
          </a:p>
        </p:txBody>
      </p:sp>
      <p:sp>
        <p:nvSpPr>
          <p:cNvPr id="3" name="Content Placeholder 2"/>
          <p:cNvSpPr>
            <a:spLocks noGrp="1"/>
          </p:cNvSpPr>
          <p:nvPr>
            <p:ph idx="1"/>
          </p:nvPr>
        </p:nvSpPr>
        <p:spPr>
          <a:xfrm>
            <a:off x="457200" y="1600200"/>
            <a:ext cx="5987008" cy="4525963"/>
          </a:xfrm>
        </p:spPr>
        <p:txBody>
          <a:bodyPr/>
          <a:lstStyle/>
          <a:p>
            <a:pPr marL="0" indent="0">
              <a:buNone/>
            </a:pPr>
            <a:r>
              <a:rPr lang="en-AU" b="1" dirty="0"/>
              <a:t>Reflecting can be performed through:</a:t>
            </a:r>
            <a:endParaRPr lang="en-GB" b="1" dirty="0"/>
          </a:p>
          <a:p>
            <a:r>
              <a:rPr lang="en-AU" dirty="0"/>
              <a:t>Mirroring </a:t>
            </a:r>
            <a:r>
              <a:rPr lang="en-AU" dirty="0" smtClean="0"/>
              <a:t>– repeat </a:t>
            </a:r>
            <a:r>
              <a:rPr lang="en-AU" dirty="0"/>
              <a:t>back the key phrase or words</a:t>
            </a:r>
            <a:endParaRPr lang="en-AU" dirty="0" smtClean="0"/>
          </a:p>
          <a:p>
            <a:r>
              <a:rPr lang="en-AU" dirty="0" smtClean="0"/>
              <a:t>Paraphrasing – use your own words to repeat what has been said.</a:t>
            </a:r>
            <a:endParaRPr lang="en-GB" dirty="0"/>
          </a:p>
        </p:txBody>
      </p:sp>
      <p:pic>
        <p:nvPicPr>
          <p:cNvPr id="4" name="Picture 3" descr="C:\Users\Sophie2\Desktop\ArtWork\looking_in_mirror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2060848"/>
            <a:ext cx="2016224" cy="4608951"/>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a:t>Motivational </a:t>
            </a:r>
            <a:r>
              <a:rPr lang="en-AU" dirty="0" smtClean="0"/>
              <a:t>interviewing and a coercive approach</a:t>
            </a:r>
            <a:endParaRPr lang="en-GB" dirty="0"/>
          </a:p>
        </p:txBody>
      </p:sp>
      <p:sp>
        <p:nvSpPr>
          <p:cNvPr id="3" name="Content Placeholder 2"/>
          <p:cNvSpPr>
            <a:spLocks noGrp="1"/>
          </p:cNvSpPr>
          <p:nvPr>
            <p:ph idx="1"/>
          </p:nvPr>
        </p:nvSpPr>
        <p:spPr/>
        <p:txBody>
          <a:bodyPr/>
          <a:lstStyle/>
          <a:p>
            <a:pPr marL="0" indent="0">
              <a:buNone/>
            </a:pPr>
            <a:r>
              <a:rPr lang="en-GB" dirty="0"/>
              <a:t>Motivational interviewing is working with someone to help them come to their own decisions, coercion is influencing another in making a </a:t>
            </a:r>
            <a:r>
              <a:rPr lang="en-GB" dirty="0" smtClean="0"/>
              <a:t>decision.</a:t>
            </a:r>
            <a:endParaRPr lang="en-GB" dirty="0"/>
          </a:p>
        </p:txBody>
      </p:sp>
      <p:pic>
        <p:nvPicPr>
          <p:cNvPr id="5122" name="Picture 2" descr="C:\Users\Sophie2\Desktop\ArtWork\stick_figure_bullhorn_person_800_wht.png"/>
          <p:cNvPicPr>
            <a:picLocks noChangeAspect="1" noChangeArrowheads="1"/>
          </p:cNvPicPr>
          <p:nvPr/>
        </p:nvPicPr>
        <p:blipFill rotWithShape="1">
          <a:blip r:embed="rId2">
            <a:extLst>
              <a:ext uri="{28A0092B-C50C-407E-A947-70E740481C1C}">
                <a14:useLocalDpi xmlns:a14="http://schemas.microsoft.com/office/drawing/2010/main" val="0"/>
              </a:ext>
            </a:extLst>
          </a:blip>
          <a:srcRect t="1187" b="2702"/>
          <a:stretch/>
        </p:blipFill>
        <p:spPr bwMode="auto">
          <a:xfrm>
            <a:off x="3059832" y="3042744"/>
            <a:ext cx="3024336" cy="3812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37521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Collaboration </a:t>
            </a:r>
            <a:r>
              <a:rPr lang="en-AU" dirty="0"/>
              <a:t>and confrontation</a:t>
            </a:r>
            <a:endParaRPr lang="en-GB" dirty="0"/>
          </a:p>
        </p:txBody>
      </p:sp>
      <p:sp>
        <p:nvSpPr>
          <p:cNvPr id="3" name="Content Placeholder 2"/>
          <p:cNvSpPr>
            <a:spLocks noGrp="1"/>
          </p:cNvSpPr>
          <p:nvPr>
            <p:ph idx="1"/>
          </p:nvPr>
        </p:nvSpPr>
        <p:spPr/>
        <p:txBody>
          <a:bodyPr/>
          <a:lstStyle/>
          <a:p>
            <a:r>
              <a:rPr lang="en-AU" dirty="0"/>
              <a:t>Collaboration is the coming together of two or more persons to work together for the mutual benefit of all </a:t>
            </a:r>
            <a:r>
              <a:rPr lang="en-AU" dirty="0" smtClean="0"/>
              <a:t>involved</a:t>
            </a:r>
          </a:p>
          <a:p>
            <a:r>
              <a:rPr lang="en-AU" dirty="0"/>
              <a:t>Confrontation is where two or more persons who come </a:t>
            </a:r>
            <a:r>
              <a:rPr lang="en-AU" dirty="0" smtClean="0"/>
              <a:t>together </a:t>
            </a:r>
            <a:r>
              <a:rPr lang="en-AU" dirty="0"/>
              <a:t>clash and disagree over a </a:t>
            </a:r>
            <a:r>
              <a:rPr lang="en-AU" dirty="0" smtClean="0"/>
              <a:t>subject.</a:t>
            </a:r>
            <a:endParaRPr lang="en-GB" dirty="0"/>
          </a:p>
        </p:txBody>
      </p:sp>
      <p:pic>
        <p:nvPicPr>
          <p:cNvPr id="4" name="Picture 3" descr="C:\Users\Sophie2\Desktop\ArtWork\stick_figures_angry_toward_other_800_wht_4442.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13455" y="4032250"/>
            <a:ext cx="2117090" cy="2825750"/>
          </a:xfrm>
          <a:prstGeom prst="rect">
            <a:avLst/>
          </a:prstGeom>
          <a:noFill/>
          <a:ln>
            <a:noFill/>
          </a:ln>
        </p:spPr>
      </p:pic>
    </p:spTree>
    <p:extLst>
      <p:ext uri="{BB962C8B-B14F-4D97-AF65-F5344CB8AC3E}">
        <p14:creationId xmlns:p14="http://schemas.microsoft.com/office/powerpoint/2010/main" val="22382707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1D</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Communicate effectively with people </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1.5 </a:t>
            </a:r>
            <a:r>
              <a:rPr lang="en-AU" sz="2800" dirty="0"/>
              <a:t>Exchange information clearly in a timely manner and within confidentiality procedures</a:t>
            </a:r>
            <a:endParaRPr lang="en-AU" sz="2800" dirty="0" smtClean="0">
              <a:latin typeface="+mj-lt"/>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Participate in information exchange</a:t>
            </a:r>
            <a:endParaRPr lang="en-GB" dirty="0"/>
          </a:p>
        </p:txBody>
      </p:sp>
      <p:sp>
        <p:nvSpPr>
          <p:cNvPr id="3" name="Content Placeholder 2"/>
          <p:cNvSpPr>
            <a:spLocks noGrp="1"/>
          </p:cNvSpPr>
          <p:nvPr>
            <p:ph idx="1"/>
          </p:nvPr>
        </p:nvSpPr>
        <p:spPr>
          <a:xfrm>
            <a:off x="457200" y="1600200"/>
            <a:ext cx="7211144" cy="4525963"/>
          </a:xfrm>
        </p:spPr>
        <p:txBody>
          <a:bodyPr/>
          <a:lstStyle/>
          <a:p>
            <a:pPr marL="0" indent="0">
              <a:buNone/>
            </a:pPr>
            <a:r>
              <a:rPr lang="en-GB" dirty="0"/>
              <a:t>Once information has been given, or obtained, make sure you pass this to the correct person(s) as required by your organisational procedures. This should be assessed and correctly identified for the intended </a:t>
            </a:r>
            <a:r>
              <a:rPr lang="en-GB" dirty="0" smtClean="0"/>
              <a:t>recipient.</a:t>
            </a:r>
            <a:endParaRPr lang="en-GB" dirty="0"/>
          </a:p>
        </p:txBody>
      </p:sp>
      <p:pic>
        <p:nvPicPr>
          <p:cNvPr id="4" name="Picture 3" descr="stick_figure_tin_can_talk_400_clr_5814(1).png"/>
          <p:cNvPicPr/>
          <p:nvPr/>
        </p:nvPicPr>
        <p:blipFill rotWithShape="1">
          <a:blip r:embed="rId2" cstate="print"/>
          <a:srcRect b="7744"/>
          <a:stretch/>
        </p:blipFill>
        <p:spPr bwMode="auto">
          <a:xfrm>
            <a:off x="5004048" y="3573016"/>
            <a:ext cx="2714362" cy="3073052"/>
          </a:xfrm>
          <a:prstGeom prst="rect">
            <a:avLst/>
          </a:prstGeom>
          <a:ln>
            <a:noFill/>
          </a:ln>
          <a:extLst>
            <a:ext uri="{53640926-AAD7-44D8-BBD7-CCE9431645EC}">
              <a14:shadowObscured xmlns:a14="http://schemas.microsoft.com/office/drawing/2010/main"/>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Confidentiality of communication</a:t>
            </a:r>
            <a:endParaRPr lang="en-GB" dirty="0"/>
          </a:p>
        </p:txBody>
      </p:sp>
      <p:sp>
        <p:nvSpPr>
          <p:cNvPr id="3" name="Content Placeholder 2"/>
          <p:cNvSpPr>
            <a:spLocks noGrp="1"/>
          </p:cNvSpPr>
          <p:nvPr>
            <p:ph idx="1"/>
          </p:nvPr>
        </p:nvSpPr>
        <p:spPr/>
        <p:txBody>
          <a:bodyPr/>
          <a:lstStyle/>
          <a:p>
            <a:pPr marL="0" indent="0">
              <a:buNone/>
            </a:pPr>
            <a:r>
              <a:rPr lang="en-AU" dirty="0"/>
              <a:t>Any sensitive information, whether it is about the organisation or a client, should always be treated appropriately; if in doubt, err on the side of caution – you can never be too careful!</a:t>
            </a:r>
            <a:endParaRPr lang="en-GB" dirty="0"/>
          </a:p>
        </p:txBody>
      </p:sp>
      <p:pic>
        <p:nvPicPr>
          <p:cNvPr id="4" name="Picture 3" descr="C:\Users\Sophie2\Desktop\ArtWork\spy_with_top_secret_envelope_c_800_wht.png"/>
          <p:cNvPicPr/>
          <p:nvPr/>
        </p:nvPicPr>
        <p:blipFill rotWithShape="1">
          <a:blip r:embed="rId2" cstate="print">
            <a:extLst>
              <a:ext uri="{28A0092B-C50C-407E-A947-70E740481C1C}">
                <a14:useLocalDpi xmlns:a14="http://schemas.microsoft.com/office/drawing/2010/main" val="0"/>
              </a:ext>
            </a:extLst>
          </a:blip>
          <a:srcRect r="5555" b="7620"/>
          <a:stretch/>
        </p:blipFill>
        <p:spPr bwMode="auto">
          <a:xfrm>
            <a:off x="5148064" y="3212976"/>
            <a:ext cx="1800200" cy="351260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496492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Client records</a:t>
            </a:r>
            <a:endParaRPr lang="en-GB" dirty="0"/>
          </a:p>
        </p:txBody>
      </p:sp>
      <p:sp>
        <p:nvSpPr>
          <p:cNvPr id="3" name="Content Placeholder 2"/>
          <p:cNvSpPr>
            <a:spLocks noGrp="1"/>
          </p:cNvSpPr>
          <p:nvPr>
            <p:ph idx="1"/>
          </p:nvPr>
        </p:nvSpPr>
        <p:spPr/>
        <p:txBody>
          <a:bodyPr/>
          <a:lstStyle/>
          <a:p>
            <a:pPr marL="0" indent="0">
              <a:buNone/>
            </a:pPr>
            <a:r>
              <a:rPr lang="en-AU" b="1" dirty="0"/>
              <a:t>Confidentiality covers:</a:t>
            </a:r>
            <a:endParaRPr lang="en-GB" b="1" dirty="0"/>
          </a:p>
          <a:p>
            <a:r>
              <a:rPr lang="en-AU" dirty="0"/>
              <a:t>Physical privacy of patients in </a:t>
            </a:r>
            <a:r>
              <a:rPr lang="en-AU" dirty="0" smtClean="0"/>
              <a:t>facilities</a:t>
            </a:r>
          </a:p>
          <a:p>
            <a:r>
              <a:rPr lang="en-AU" dirty="0"/>
              <a:t>Controlling/not sharing </a:t>
            </a:r>
            <a:r>
              <a:rPr lang="en-AU" dirty="0" smtClean="0"/>
              <a:t>records</a:t>
            </a:r>
          </a:p>
          <a:p>
            <a:r>
              <a:rPr lang="en-AU" dirty="0"/>
              <a:t>Monitoring access to </a:t>
            </a:r>
            <a:r>
              <a:rPr lang="en-AU" dirty="0" smtClean="0"/>
              <a:t>records</a:t>
            </a:r>
          </a:p>
          <a:p>
            <a:r>
              <a:rPr lang="en-AU" dirty="0"/>
              <a:t>Disclosure to third </a:t>
            </a:r>
            <a:r>
              <a:rPr lang="en-AU" dirty="0" smtClean="0"/>
              <a:t>parties</a:t>
            </a:r>
          </a:p>
          <a:p>
            <a:r>
              <a:rPr lang="en-AU" dirty="0"/>
              <a:t>Use of audit trails </a:t>
            </a:r>
            <a:endParaRPr lang="en-AU" dirty="0" smtClean="0"/>
          </a:p>
          <a:p>
            <a:r>
              <a:rPr lang="en-AU" dirty="0" smtClean="0"/>
              <a:t>Etc.</a:t>
            </a:r>
            <a:endParaRPr lang="en-GB" dirty="0"/>
          </a:p>
        </p:txBody>
      </p:sp>
      <p:pic>
        <p:nvPicPr>
          <p:cNvPr id="4" name="Picture 3" descr="custom_text_envelope_14100.png"/>
          <p:cNvPicPr/>
          <p:nvPr/>
        </p:nvPicPr>
        <p:blipFill>
          <a:blip r:embed="rId2" cstate="print"/>
          <a:stretch>
            <a:fillRect/>
          </a:stretch>
        </p:blipFill>
        <p:spPr>
          <a:xfrm>
            <a:off x="4788024" y="3789040"/>
            <a:ext cx="3168352" cy="2700952"/>
          </a:xfrm>
          <a:prstGeom prst="rect">
            <a:avLst/>
          </a:prstGeom>
        </p:spPr>
      </p:pic>
    </p:spTree>
    <p:extLst>
      <p:ext uri="{BB962C8B-B14F-4D97-AF65-F5344CB8AC3E}">
        <p14:creationId xmlns:p14="http://schemas.microsoft.com/office/powerpoint/2010/main" val="11412088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1E</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Collaborate with colleagues </a:t>
            </a:r>
            <a:endParaRPr lang="en-GB" dirty="0"/>
          </a:p>
        </p:txBody>
      </p:sp>
      <p:sp>
        <p:nvSpPr>
          <p:cNvPr id="6" name="TextBox 5"/>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2.1 </a:t>
            </a:r>
            <a:r>
              <a:rPr lang="en-AU" sz="2800" dirty="0"/>
              <a:t>Listen to, clarify and agree timeframes for carrying out workplace </a:t>
            </a:r>
            <a:r>
              <a:rPr lang="en-AU" sz="2800" dirty="0" smtClean="0"/>
              <a:t>instructions </a:t>
            </a:r>
            <a:endParaRPr lang="en-AU" sz="2800" dirty="0" smtClean="0">
              <a:latin typeface="+mj-lt"/>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Apply workplace protocols and procedures </a:t>
            </a:r>
            <a:endParaRPr lang="en-GB" dirty="0"/>
          </a:p>
        </p:txBody>
      </p:sp>
      <p:sp>
        <p:nvSpPr>
          <p:cNvPr id="3" name="Content Placeholder 2"/>
          <p:cNvSpPr>
            <a:spLocks noGrp="1"/>
          </p:cNvSpPr>
          <p:nvPr>
            <p:ph idx="1"/>
          </p:nvPr>
        </p:nvSpPr>
        <p:spPr/>
        <p:txBody>
          <a:bodyPr/>
          <a:lstStyle/>
          <a:p>
            <a:pPr marL="0" indent="0">
              <a:buNone/>
            </a:pPr>
            <a:r>
              <a:rPr lang="en-AU" b="1" dirty="0"/>
              <a:t>Clarify the following points:</a:t>
            </a:r>
            <a:endParaRPr lang="en-GB" b="1" dirty="0"/>
          </a:p>
          <a:p>
            <a:pPr lvl="0"/>
            <a:r>
              <a:rPr lang="en-AU" dirty="0"/>
              <a:t>What tasks you need to complete</a:t>
            </a:r>
            <a:endParaRPr lang="en-GB" dirty="0"/>
          </a:p>
          <a:p>
            <a:pPr lvl="0"/>
            <a:r>
              <a:rPr lang="en-AU" dirty="0"/>
              <a:t>Deadlines for these tasks</a:t>
            </a:r>
            <a:endParaRPr lang="en-GB" dirty="0"/>
          </a:p>
          <a:p>
            <a:pPr lvl="0"/>
            <a:r>
              <a:rPr lang="en-AU" dirty="0"/>
              <a:t>Sequential order of these tasks </a:t>
            </a:r>
            <a:endParaRPr lang="en-GB" dirty="0"/>
          </a:p>
          <a:p>
            <a:pPr lvl="0"/>
            <a:r>
              <a:rPr lang="en-AU" dirty="0"/>
              <a:t>Expected length of these tasks</a:t>
            </a:r>
            <a:endParaRPr lang="en-GB" dirty="0"/>
          </a:p>
          <a:p>
            <a:pPr lvl="0"/>
            <a:r>
              <a:rPr lang="en-AU" dirty="0"/>
              <a:t>Documentation requirements</a:t>
            </a:r>
            <a:endParaRPr lang="en-GB" dirty="0"/>
          </a:p>
          <a:p>
            <a:pPr lvl="0"/>
            <a:r>
              <a:rPr lang="en-AU" dirty="0"/>
              <a:t>Required equipment</a:t>
            </a:r>
            <a:endParaRPr lang="en-GB" dirty="0"/>
          </a:p>
          <a:p>
            <a:r>
              <a:rPr lang="en-AU" dirty="0"/>
              <a:t>Required safety </a:t>
            </a:r>
            <a:r>
              <a:rPr lang="en-AU" dirty="0" smtClean="0"/>
              <a:t>precautions.</a:t>
            </a:r>
            <a:endParaRPr lang="en-GB" dirty="0"/>
          </a:p>
        </p:txBody>
      </p:sp>
      <p:pic>
        <p:nvPicPr>
          <p:cNvPr id="4" name="Picture 3" descr="C:\Users\Tom\Desktop\ArtWork\Mquestnoshadow.jpg"/>
          <p:cNvPicPr/>
          <p:nvPr/>
        </p:nvPicPr>
        <p:blipFill>
          <a:blip r:embed="rId2" cstate="print"/>
          <a:srcRect/>
          <a:stretch>
            <a:fillRect/>
          </a:stretch>
        </p:blipFill>
        <p:spPr bwMode="auto">
          <a:xfrm>
            <a:off x="5898718" y="1916832"/>
            <a:ext cx="3096344" cy="3096344"/>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Tom\Desktop\ArtWork\Mintangle.jpg"/>
          <p:cNvPicPr/>
          <p:nvPr/>
        </p:nvPicPr>
        <p:blipFill>
          <a:blip r:embed="rId2" cstate="print"/>
          <a:srcRect/>
          <a:stretch>
            <a:fillRect/>
          </a:stretch>
        </p:blipFill>
        <p:spPr bwMode="auto">
          <a:xfrm>
            <a:off x="5399584" y="1268760"/>
            <a:ext cx="3744416" cy="3161298"/>
          </a:xfrm>
          <a:prstGeom prst="rect">
            <a:avLst/>
          </a:prstGeom>
          <a:noFill/>
          <a:ln w="9525">
            <a:noFill/>
            <a:miter lim="800000"/>
            <a:headEnd/>
            <a:tailEnd/>
          </a:ln>
        </p:spPr>
      </p:pic>
      <p:sp>
        <p:nvSpPr>
          <p:cNvPr id="2" name="Title 1"/>
          <p:cNvSpPr>
            <a:spLocks noGrp="1"/>
          </p:cNvSpPr>
          <p:nvPr>
            <p:ph type="title"/>
          </p:nvPr>
        </p:nvSpPr>
        <p:spPr/>
        <p:txBody>
          <a:bodyPr/>
          <a:lstStyle/>
          <a:p>
            <a:r>
              <a:rPr lang="en-AU" dirty="0"/>
              <a:t>Take messages</a:t>
            </a:r>
            <a:endParaRPr lang="en-GB" dirty="0"/>
          </a:p>
        </p:txBody>
      </p:sp>
      <p:sp>
        <p:nvSpPr>
          <p:cNvPr id="3" name="Content Placeholder 2"/>
          <p:cNvSpPr>
            <a:spLocks noGrp="1"/>
          </p:cNvSpPr>
          <p:nvPr>
            <p:ph idx="1"/>
          </p:nvPr>
        </p:nvSpPr>
        <p:spPr>
          <a:xfrm>
            <a:off x="457200" y="1600200"/>
            <a:ext cx="5482952" cy="5069160"/>
          </a:xfrm>
        </p:spPr>
        <p:txBody>
          <a:bodyPr/>
          <a:lstStyle/>
          <a:p>
            <a:pPr marL="0" indent="0">
              <a:buNone/>
            </a:pPr>
            <a:r>
              <a:rPr lang="en-AU" b="1" dirty="0"/>
              <a:t>Ensure you take the following information:</a:t>
            </a:r>
            <a:endParaRPr lang="en-GB" b="1" dirty="0"/>
          </a:p>
          <a:p>
            <a:pPr lvl="0"/>
            <a:r>
              <a:rPr lang="en-AU" dirty="0"/>
              <a:t>Who the message is for</a:t>
            </a:r>
            <a:endParaRPr lang="en-GB" dirty="0"/>
          </a:p>
          <a:p>
            <a:pPr lvl="0"/>
            <a:r>
              <a:rPr lang="en-AU" dirty="0"/>
              <a:t>Who the message is from </a:t>
            </a:r>
            <a:endParaRPr lang="en-GB" dirty="0"/>
          </a:p>
          <a:p>
            <a:pPr lvl="0"/>
            <a:r>
              <a:rPr lang="en-AU" dirty="0"/>
              <a:t>Contact details of the sender</a:t>
            </a:r>
            <a:endParaRPr lang="en-GB" dirty="0"/>
          </a:p>
          <a:p>
            <a:pPr lvl="0"/>
            <a:r>
              <a:rPr lang="en-AU" dirty="0"/>
              <a:t>The message content</a:t>
            </a:r>
            <a:endParaRPr lang="en-GB" dirty="0"/>
          </a:p>
          <a:p>
            <a:pPr lvl="0"/>
            <a:r>
              <a:rPr lang="en-AU" dirty="0"/>
              <a:t>The time and date of the message</a:t>
            </a:r>
            <a:endParaRPr lang="en-GB" dirty="0"/>
          </a:p>
          <a:p>
            <a:pPr lvl="0"/>
            <a:r>
              <a:rPr lang="en-AU" dirty="0"/>
              <a:t>Your details (if the receiver needs to contact you for clarification</a:t>
            </a:r>
            <a:r>
              <a:rPr lang="en-AU" dirty="0" smtClean="0"/>
              <a:t>).</a:t>
            </a:r>
            <a:endParaRPr lang="en-GB" dirty="0"/>
          </a:p>
        </p:txBody>
      </p:sp>
    </p:spTree>
    <p:extLst>
      <p:ext uri="{BB962C8B-B14F-4D97-AF65-F5344CB8AC3E}">
        <p14:creationId xmlns:p14="http://schemas.microsoft.com/office/powerpoint/2010/main" val="6946098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Scope of practice</a:t>
            </a:r>
            <a:endParaRPr lang="en-GB" dirty="0"/>
          </a:p>
        </p:txBody>
      </p:sp>
      <p:sp>
        <p:nvSpPr>
          <p:cNvPr id="3" name="Content Placeholder 2"/>
          <p:cNvSpPr>
            <a:spLocks noGrp="1"/>
          </p:cNvSpPr>
          <p:nvPr>
            <p:ph idx="1"/>
          </p:nvPr>
        </p:nvSpPr>
        <p:spPr/>
        <p:txBody>
          <a:bodyPr/>
          <a:lstStyle/>
          <a:p>
            <a:pPr marL="0" indent="0">
              <a:buNone/>
            </a:pPr>
            <a:r>
              <a:rPr lang="en-AU" dirty="0"/>
              <a:t>Your ‘scope of practice’ refers to the actions and procedures that you are permitted to undertake and usually refers to licensed individuals, such as nurses and paramedics. It generally refers to what you are licensed to do, though unlicensed workers also have restrictions placed on the actions they can do.</a:t>
            </a:r>
            <a:endParaRPr lang="en-GB" dirty="0"/>
          </a:p>
        </p:txBody>
      </p:sp>
      <p:pic>
        <p:nvPicPr>
          <p:cNvPr id="4" name="Picture 3" descr="road_block_arrow_400_clr_6376.png"/>
          <p:cNvPicPr/>
          <p:nvPr/>
        </p:nvPicPr>
        <p:blipFill>
          <a:blip r:embed="rId2" cstate="print"/>
          <a:stretch>
            <a:fillRect/>
          </a:stretch>
        </p:blipFill>
        <p:spPr>
          <a:xfrm flipH="1">
            <a:off x="5607050" y="4221088"/>
            <a:ext cx="3536950" cy="2213610"/>
          </a:xfrm>
          <a:prstGeom prst="rect">
            <a:avLst/>
          </a:prstGeom>
        </p:spPr>
      </p:pic>
    </p:spTree>
    <p:extLst>
      <p:ext uri="{BB962C8B-B14F-4D97-AF65-F5344CB8AC3E}">
        <p14:creationId xmlns:p14="http://schemas.microsoft.com/office/powerpoint/2010/main" val="14088878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Collaborate with colleagues </a:t>
            </a:r>
            <a:endParaRPr lang="en-GB" dirty="0"/>
          </a:p>
        </p:txBody>
      </p:sp>
      <p:sp>
        <p:nvSpPr>
          <p:cNvPr id="8" name="TextBox 7"/>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2.2 </a:t>
            </a:r>
            <a:r>
              <a:rPr lang="en-AU" sz="2800" dirty="0"/>
              <a:t>Identify lines of communication between organisation and other services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Working with other sectors of the industry</a:t>
            </a:r>
            <a:endParaRPr lang="en-GB" dirty="0"/>
          </a:p>
        </p:txBody>
      </p:sp>
      <p:sp>
        <p:nvSpPr>
          <p:cNvPr id="3" name="Content Placeholder 2"/>
          <p:cNvSpPr>
            <a:spLocks noGrp="1"/>
          </p:cNvSpPr>
          <p:nvPr>
            <p:ph idx="1"/>
          </p:nvPr>
        </p:nvSpPr>
        <p:spPr>
          <a:xfrm>
            <a:off x="457200" y="1600200"/>
            <a:ext cx="8229600" cy="5141168"/>
          </a:xfrm>
        </p:spPr>
        <p:txBody>
          <a:bodyPr>
            <a:normAutofit/>
          </a:bodyPr>
          <a:lstStyle/>
          <a:p>
            <a:pPr marL="0" indent="0">
              <a:buNone/>
            </a:pPr>
            <a:r>
              <a:rPr lang="en-AU" b="1" dirty="0"/>
              <a:t>Some examples of different sectors may be:</a:t>
            </a:r>
            <a:endParaRPr lang="en-GB" b="1" dirty="0"/>
          </a:p>
          <a:p>
            <a:pPr lvl="0"/>
            <a:r>
              <a:rPr lang="en-AU" dirty="0"/>
              <a:t>Aged care</a:t>
            </a:r>
            <a:endParaRPr lang="en-GB" dirty="0"/>
          </a:p>
          <a:p>
            <a:pPr lvl="0"/>
            <a:r>
              <a:rPr lang="en-AU" dirty="0"/>
              <a:t>Alcohol and other drugs</a:t>
            </a:r>
            <a:endParaRPr lang="en-GB" dirty="0"/>
          </a:p>
          <a:p>
            <a:pPr lvl="0"/>
            <a:r>
              <a:rPr lang="en-AU" dirty="0"/>
              <a:t>Child protection</a:t>
            </a:r>
            <a:endParaRPr lang="en-GB" dirty="0"/>
          </a:p>
          <a:p>
            <a:pPr lvl="0"/>
            <a:r>
              <a:rPr lang="en-AU" dirty="0"/>
              <a:t>Children's </a:t>
            </a:r>
            <a:r>
              <a:rPr lang="en-AU" dirty="0" smtClean="0"/>
              <a:t>services</a:t>
            </a:r>
          </a:p>
          <a:p>
            <a:pPr lvl="0"/>
            <a:r>
              <a:rPr lang="en-AU" dirty="0"/>
              <a:t>Community development</a:t>
            </a:r>
            <a:endParaRPr lang="en-GB" dirty="0"/>
          </a:p>
          <a:p>
            <a:pPr lvl="0"/>
            <a:r>
              <a:rPr lang="en-AU" dirty="0"/>
              <a:t>Community work</a:t>
            </a:r>
            <a:endParaRPr lang="en-GB" dirty="0"/>
          </a:p>
          <a:p>
            <a:r>
              <a:rPr lang="en-AU" dirty="0"/>
              <a:t>Disability </a:t>
            </a:r>
            <a:r>
              <a:rPr lang="en-AU" dirty="0" smtClean="0"/>
              <a:t>services</a:t>
            </a:r>
          </a:p>
          <a:p>
            <a:r>
              <a:rPr lang="en-AU" dirty="0" smtClean="0"/>
              <a:t>Etc.</a:t>
            </a:r>
            <a:endParaRPr lang="en-GB" dirty="0"/>
          </a:p>
          <a:p>
            <a:endParaRPr lang="en-GB" dirty="0"/>
          </a:p>
        </p:txBody>
      </p:sp>
      <p:pic>
        <p:nvPicPr>
          <p:cNvPr id="4" name="Picture 3" descr="beer_toast_pc_400_clr_4447.png"/>
          <p:cNvPicPr/>
          <p:nvPr/>
        </p:nvPicPr>
        <p:blipFill>
          <a:blip r:embed="rId2" cstate="print"/>
          <a:stretch>
            <a:fillRect/>
          </a:stretch>
        </p:blipFill>
        <p:spPr>
          <a:xfrm>
            <a:off x="5508104" y="2996952"/>
            <a:ext cx="3240360" cy="2683597"/>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Roles of other organisations</a:t>
            </a:r>
            <a:endParaRPr lang="en-GB" dirty="0"/>
          </a:p>
        </p:txBody>
      </p:sp>
      <p:sp>
        <p:nvSpPr>
          <p:cNvPr id="3" name="Content Placeholder 2"/>
          <p:cNvSpPr>
            <a:spLocks noGrp="1"/>
          </p:cNvSpPr>
          <p:nvPr>
            <p:ph idx="1"/>
          </p:nvPr>
        </p:nvSpPr>
        <p:spPr/>
        <p:txBody>
          <a:bodyPr/>
          <a:lstStyle/>
          <a:p>
            <a:pPr marL="0" indent="0">
              <a:buNone/>
            </a:pPr>
            <a:r>
              <a:rPr lang="en-AU" dirty="0"/>
              <a:t>Knowledge and understanding of other aspects of care industry sectors can enable you to put together a service package for the client and to ensure that they receive all the help that they need and </a:t>
            </a:r>
            <a:r>
              <a:rPr lang="en-AU" dirty="0" smtClean="0"/>
              <a:t>want.</a:t>
            </a:r>
            <a:endParaRPr lang="en-GB" dirty="0"/>
          </a:p>
        </p:txBody>
      </p:sp>
      <p:pic>
        <p:nvPicPr>
          <p:cNvPr id="4" name="Picture 3" descr="down_the_chain_400_clr_5908.png"/>
          <p:cNvPicPr/>
          <p:nvPr/>
        </p:nvPicPr>
        <p:blipFill rotWithShape="1">
          <a:blip r:embed="rId2" cstate="print"/>
          <a:srcRect b="2701"/>
          <a:stretch/>
        </p:blipFill>
        <p:spPr bwMode="auto">
          <a:xfrm>
            <a:off x="2407920" y="3717033"/>
            <a:ext cx="4328162" cy="289419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3194128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Organisations in the health care system in Australia</a:t>
            </a:r>
            <a:endParaRPr lang="en-GB" dirty="0"/>
          </a:p>
        </p:txBody>
      </p:sp>
      <p:sp>
        <p:nvSpPr>
          <p:cNvPr id="3" name="Content Placeholder 2"/>
          <p:cNvSpPr>
            <a:spLocks noGrp="1"/>
          </p:cNvSpPr>
          <p:nvPr>
            <p:ph idx="1"/>
          </p:nvPr>
        </p:nvSpPr>
        <p:spPr/>
        <p:txBody>
          <a:bodyPr/>
          <a:lstStyle/>
          <a:p>
            <a:pPr marL="0" indent="0">
              <a:buNone/>
            </a:pPr>
            <a:r>
              <a:rPr lang="en-AU" b="1" dirty="0"/>
              <a:t>Service providers include:</a:t>
            </a:r>
            <a:endParaRPr lang="en-GB" b="1" dirty="0"/>
          </a:p>
          <a:p>
            <a:pPr lvl="0"/>
            <a:r>
              <a:rPr lang="en-AU" dirty="0"/>
              <a:t>Public hospitals</a:t>
            </a:r>
            <a:endParaRPr lang="en-GB" dirty="0"/>
          </a:p>
          <a:p>
            <a:pPr lvl="0"/>
            <a:r>
              <a:rPr lang="en-AU" dirty="0"/>
              <a:t>Private hospitals</a:t>
            </a:r>
            <a:endParaRPr lang="en-GB" dirty="0"/>
          </a:p>
          <a:p>
            <a:pPr lvl="0"/>
            <a:r>
              <a:rPr lang="en-AU" dirty="0"/>
              <a:t>Health professionals </a:t>
            </a:r>
            <a:endParaRPr lang="en-GB" dirty="0"/>
          </a:p>
          <a:p>
            <a:pPr lvl="0"/>
            <a:r>
              <a:rPr lang="en-AU" dirty="0"/>
              <a:t>Private practitioners</a:t>
            </a:r>
            <a:endParaRPr lang="en-GB" dirty="0"/>
          </a:p>
          <a:p>
            <a:pPr lvl="0"/>
            <a:r>
              <a:rPr lang="en-AU" dirty="0"/>
              <a:t>Clinics</a:t>
            </a:r>
            <a:endParaRPr lang="en-GB" dirty="0"/>
          </a:p>
          <a:p>
            <a:pPr lvl="0"/>
            <a:r>
              <a:rPr lang="en-AU" dirty="0"/>
              <a:t>Government agencies</a:t>
            </a:r>
            <a:endParaRPr lang="en-GB" dirty="0"/>
          </a:p>
          <a:p>
            <a:r>
              <a:rPr lang="en-AU" dirty="0"/>
              <a:t>Non-government </a:t>
            </a:r>
            <a:r>
              <a:rPr lang="en-AU" dirty="0" smtClean="0"/>
              <a:t>agencies.</a:t>
            </a:r>
            <a:endParaRPr lang="en-GB" dirty="0"/>
          </a:p>
        </p:txBody>
      </p:sp>
      <p:pic>
        <p:nvPicPr>
          <p:cNvPr id="4" name="Picture 3" descr="C:\Users\Tom\Desktop\ArtWork\Fotolia_3383857_S.jpg"/>
          <p:cNvPicPr/>
          <p:nvPr/>
        </p:nvPicPr>
        <p:blipFill>
          <a:blip r:embed="rId2" cstate="print"/>
          <a:srcRect/>
          <a:stretch>
            <a:fillRect/>
          </a:stretch>
        </p:blipFill>
        <p:spPr bwMode="auto">
          <a:xfrm>
            <a:off x="5077818" y="1988840"/>
            <a:ext cx="4032448" cy="4032448"/>
          </a:xfrm>
          <a:prstGeom prst="rect">
            <a:avLst/>
          </a:prstGeom>
          <a:noFill/>
          <a:ln w="9525">
            <a:noFill/>
            <a:miter lim="800000"/>
            <a:headEnd/>
            <a:tailEnd/>
          </a:ln>
        </p:spPr>
      </p:pic>
    </p:spTree>
    <p:extLst>
      <p:ext uri="{BB962C8B-B14F-4D97-AF65-F5344CB8AC3E}">
        <p14:creationId xmlns:p14="http://schemas.microsoft.com/office/powerpoint/2010/main" val="6725849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Identify networks</a:t>
            </a:r>
            <a:endParaRPr lang="en-GB" dirty="0"/>
          </a:p>
        </p:txBody>
      </p:sp>
      <p:sp>
        <p:nvSpPr>
          <p:cNvPr id="3" name="Content Placeholder 2"/>
          <p:cNvSpPr>
            <a:spLocks noGrp="1"/>
          </p:cNvSpPr>
          <p:nvPr>
            <p:ph idx="1"/>
          </p:nvPr>
        </p:nvSpPr>
        <p:spPr/>
        <p:txBody>
          <a:bodyPr/>
          <a:lstStyle/>
          <a:p>
            <a:pPr marL="0" indent="0">
              <a:buNone/>
            </a:pPr>
            <a:r>
              <a:rPr lang="en-AU" dirty="0"/>
              <a:t>In most cases you’ll need to communicate with and establish the effectiveness of several potential or existing networks to achieve your goals.</a:t>
            </a:r>
            <a:endParaRPr lang="en-GB" dirty="0"/>
          </a:p>
        </p:txBody>
      </p:sp>
      <p:pic>
        <p:nvPicPr>
          <p:cNvPr id="4" name="Picture 3" descr="C:\Users\Sophie2\Desktop\ArtWork\step_help_hand.png"/>
          <p:cNvPicPr/>
          <p:nvPr/>
        </p:nvPicPr>
        <p:blipFill rotWithShape="1">
          <a:blip r:embed="rId2">
            <a:extLst>
              <a:ext uri="{28A0092B-C50C-407E-A947-70E740481C1C}">
                <a14:useLocalDpi xmlns:a14="http://schemas.microsoft.com/office/drawing/2010/main" val="0"/>
              </a:ext>
            </a:extLst>
          </a:blip>
          <a:srcRect l="4868"/>
          <a:stretch/>
        </p:blipFill>
        <p:spPr bwMode="auto">
          <a:xfrm>
            <a:off x="2843809" y="3284984"/>
            <a:ext cx="3456384" cy="340908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6654429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Collaborate with colleagues </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2.3 </a:t>
            </a:r>
            <a:r>
              <a:rPr lang="en-AU" sz="2800" dirty="0"/>
              <a:t>Use industry terminology correctly in verbal, written and digital </a:t>
            </a:r>
            <a:r>
              <a:rPr lang="en-AU" sz="2800" dirty="0" smtClean="0"/>
              <a:t>communications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Organisational requirements for communication </a:t>
            </a:r>
            <a:endParaRPr lang="en-GB" dirty="0"/>
          </a:p>
        </p:txBody>
      </p:sp>
      <p:sp>
        <p:nvSpPr>
          <p:cNvPr id="3" name="Content Placeholder 2"/>
          <p:cNvSpPr>
            <a:spLocks noGrp="1"/>
          </p:cNvSpPr>
          <p:nvPr>
            <p:ph idx="1"/>
          </p:nvPr>
        </p:nvSpPr>
        <p:spPr/>
        <p:txBody>
          <a:bodyPr/>
          <a:lstStyle/>
          <a:p>
            <a:pPr marL="0" indent="0">
              <a:buNone/>
            </a:pPr>
            <a:r>
              <a:rPr lang="en-AU" dirty="0"/>
              <a:t>This usually refers to the communication of information between staff, concerning a patient, an event, an issue or any other workplace information. </a:t>
            </a:r>
            <a:endParaRPr lang="en-GB" dirty="0"/>
          </a:p>
        </p:txBody>
      </p:sp>
      <p:pic>
        <p:nvPicPr>
          <p:cNvPr id="6146" name="Picture 2" descr="C:\Users\Sophie2\Desktop\ArtWork\MLou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5521" y="3356992"/>
            <a:ext cx="5212958" cy="326107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Industry terminology</a:t>
            </a:r>
            <a:endParaRPr lang="en-GB" dirty="0"/>
          </a:p>
        </p:txBody>
      </p:sp>
      <p:sp>
        <p:nvSpPr>
          <p:cNvPr id="3" name="Content Placeholder 2"/>
          <p:cNvSpPr>
            <a:spLocks noGrp="1"/>
          </p:cNvSpPr>
          <p:nvPr>
            <p:ph idx="1"/>
          </p:nvPr>
        </p:nvSpPr>
        <p:spPr/>
        <p:txBody>
          <a:bodyPr/>
          <a:lstStyle/>
          <a:p>
            <a:pPr marL="0" indent="0">
              <a:buNone/>
            </a:pPr>
            <a:r>
              <a:rPr lang="en-AU" dirty="0"/>
              <a:t>Always familiarise yourself with the correct industry terminology in use at your organisation and for the services that you provide to others.</a:t>
            </a:r>
            <a:endParaRPr lang="en-GB" dirty="0"/>
          </a:p>
        </p:txBody>
      </p:sp>
      <p:pic>
        <p:nvPicPr>
          <p:cNvPr id="4" name="Picture 3" descr="balance_questions_12010.png"/>
          <p:cNvPicPr/>
          <p:nvPr/>
        </p:nvPicPr>
        <p:blipFill rotWithShape="1">
          <a:blip r:embed="rId2" cstate="print"/>
          <a:srcRect b="5449"/>
          <a:stretch/>
        </p:blipFill>
        <p:spPr bwMode="auto">
          <a:xfrm>
            <a:off x="2915815" y="3096975"/>
            <a:ext cx="3312370" cy="356739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8568868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Collaborate with colleagues </a:t>
            </a:r>
            <a:endParaRPr lang="en-AU" dirty="0" smtClean="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2.4 </a:t>
            </a:r>
            <a:r>
              <a:rPr lang="en-AU" sz="2800" dirty="0"/>
              <a:t>Follow communication protocols that apply to interactions with different people and lines of authority</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Friendly communication</a:t>
            </a:r>
            <a:endParaRPr lang="en-GB" dirty="0"/>
          </a:p>
        </p:txBody>
      </p:sp>
      <p:sp>
        <p:nvSpPr>
          <p:cNvPr id="3" name="Content Placeholder 2"/>
          <p:cNvSpPr>
            <a:spLocks noGrp="1"/>
          </p:cNvSpPr>
          <p:nvPr>
            <p:ph idx="1"/>
          </p:nvPr>
        </p:nvSpPr>
        <p:spPr>
          <a:xfrm>
            <a:off x="457200" y="1600200"/>
            <a:ext cx="5554960" cy="4525963"/>
          </a:xfrm>
        </p:spPr>
        <p:txBody>
          <a:bodyPr/>
          <a:lstStyle/>
          <a:p>
            <a:pPr marL="0" indent="0">
              <a:buNone/>
            </a:pPr>
            <a:r>
              <a:rPr lang="en-AU" dirty="0"/>
              <a:t>Communication should be inclusive and clear for all concerned, especially in the care profession. Communication that is person-centred or community-centred can have a positive effect upon the person or group </a:t>
            </a:r>
            <a:r>
              <a:rPr lang="en-AU" dirty="0" smtClean="0"/>
              <a:t>involved.</a:t>
            </a:r>
            <a:endParaRPr lang="en-GB" dirty="0"/>
          </a:p>
        </p:txBody>
      </p:sp>
      <p:pic>
        <p:nvPicPr>
          <p:cNvPr id="4" name="Picture 3" descr="figure_holding_happy_sad_signs_400_clr_10227.png"/>
          <p:cNvPicPr/>
          <p:nvPr/>
        </p:nvPicPr>
        <p:blipFill rotWithShape="1">
          <a:blip r:embed="rId2" cstate="print"/>
          <a:srcRect l="-3208" b="5677"/>
          <a:stretch/>
        </p:blipFill>
        <p:spPr bwMode="auto">
          <a:xfrm>
            <a:off x="5868145" y="2452914"/>
            <a:ext cx="3014648" cy="3433140"/>
          </a:xfrm>
          <a:prstGeom prst="rect">
            <a:avLst/>
          </a:prstGeom>
          <a:ln>
            <a:noFill/>
          </a:ln>
          <a:extLst>
            <a:ext uri="{53640926-AAD7-44D8-BBD7-CCE9431645EC}">
              <a14:shadowObscured xmlns:a14="http://schemas.microsoft.com/office/drawing/2010/main"/>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Client-centred approach to health care</a:t>
            </a:r>
            <a:endParaRPr lang="en-GB" dirty="0"/>
          </a:p>
        </p:txBody>
      </p:sp>
      <p:sp>
        <p:nvSpPr>
          <p:cNvPr id="3" name="Content Placeholder 2"/>
          <p:cNvSpPr>
            <a:spLocks noGrp="1"/>
          </p:cNvSpPr>
          <p:nvPr>
            <p:ph idx="1"/>
          </p:nvPr>
        </p:nvSpPr>
        <p:spPr>
          <a:xfrm>
            <a:off x="457200" y="1600200"/>
            <a:ext cx="5338936" cy="5069160"/>
          </a:xfrm>
        </p:spPr>
        <p:txBody>
          <a:bodyPr>
            <a:normAutofit/>
          </a:bodyPr>
          <a:lstStyle/>
          <a:p>
            <a:pPr lvl="0"/>
            <a:r>
              <a:rPr lang="en-GB" dirty="0"/>
              <a:t>Putting patients/clients and carers at the centre of service delivery</a:t>
            </a:r>
          </a:p>
          <a:p>
            <a:pPr lvl="0"/>
            <a:r>
              <a:rPr lang="en-GB" dirty="0"/>
              <a:t>When the patient/client is a child or young person, service delivery strategies may need to be modified </a:t>
            </a:r>
            <a:r>
              <a:rPr lang="en-GB" dirty="0" smtClean="0"/>
              <a:t>to </a:t>
            </a:r>
            <a:r>
              <a:rPr lang="en-GB" dirty="0"/>
              <a:t>ensure child safety and provide </a:t>
            </a:r>
            <a:r>
              <a:rPr lang="en-GB" dirty="0" smtClean="0"/>
              <a:t>a </a:t>
            </a:r>
            <a:r>
              <a:rPr lang="en-GB" dirty="0"/>
              <a:t>child friendly, supportive environment</a:t>
            </a:r>
          </a:p>
          <a:p>
            <a:r>
              <a:rPr lang="en-GB" dirty="0" smtClean="0"/>
              <a:t>Etc.</a:t>
            </a:r>
            <a:endParaRPr lang="en-GB" dirty="0"/>
          </a:p>
        </p:txBody>
      </p:sp>
      <p:pic>
        <p:nvPicPr>
          <p:cNvPr id="4" name="Picture 3" descr="business_team_cut_here_12450.png"/>
          <p:cNvPicPr/>
          <p:nvPr/>
        </p:nvPicPr>
        <p:blipFill>
          <a:blip r:embed="rId2" cstate="print"/>
          <a:stretch>
            <a:fillRect/>
          </a:stretch>
        </p:blipFill>
        <p:spPr>
          <a:xfrm>
            <a:off x="5940152" y="1988840"/>
            <a:ext cx="2915816" cy="3336890"/>
          </a:xfrm>
          <a:prstGeom prst="rect">
            <a:avLst/>
          </a:prstGeom>
        </p:spPr>
      </p:pic>
    </p:spTree>
    <p:extLst>
      <p:ext uri="{BB962C8B-B14F-4D97-AF65-F5344CB8AC3E}">
        <p14:creationId xmlns:p14="http://schemas.microsoft.com/office/powerpoint/2010/main" val="17747627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Correct protocols</a:t>
            </a:r>
            <a:endParaRPr lang="en-GB" dirty="0"/>
          </a:p>
        </p:txBody>
      </p:sp>
      <p:sp>
        <p:nvSpPr>
          <p:cNvPr id="3" name="Content Placeholder 2"/>
          <p:cNvSpPr>
            <a:spLocks noGrp="1"/>
          </p:cNvSpPr>
          <p:nvPr>
            <p:ph idx="1"/>
          </p:nvPr>
        </p:nvSpPr>
        <p:spPr/>
        <p:txBody>
          <a:bodyPr/>
          <a:lstStyle/>
          <a:p>
            <a:pPr marL="0" indent="0">
              <a:buNone/>
            </a:pPr>
            <a:r>
              <a:rPr lang="en-AU" dirty="0"/>
              <a:t>You should always ensure you follow the correct protocols for your communications. Each group or type of persons will have their own set of protocols for performing workplace </a:t>
            </a:r>
            <a:r>
              <a:rPr lang="en-AU" dirty="0" smtClean="0"/>
              <a:t>communications.</a:t>
            </a:r>
            <a:endParaRPr lang="en-GB" dirty="0"/>
          </a:p>
        </p:txBody>
      </p:sp>
      <p:pic>
        <p:nvPicPr>
          <p:cNvPr id="4" name="Picture 3" descr="C:\Users\Sophie2\Desktop\ArtWork\disability_diversity.png"/>
          <p:cNvPicPr/>
          <p:nvPr/>
        </p:nvPicPr>
        <p:blipFill>
          <a:blip r:embed="rId2">
            <a:extLst>
              <a:ext uri="{28A0092B-C50C-407E-A947-70E740481C1C}">
                <a14:useLocalDpi xmlns:a14="http://schemas.microsoft.com/office/drawing/2010/main" val="0"/>
              </a:ext>
            </a:extLst>
          </a:blip>
          <a:srcRect/>
          <a:stretch>
            <a:fillRect/>
          </a:stretch>
        </p:blipFill>
        <p:spPr bwMode="auto">
          <a:xfrm>
            <a:off x="2309812" y="3861048"/>
            <a:ext cx="4524375" cy="2543810"/>
          </a:xfrm>
          <a:prstGeom prst="rect">
            <a:avLst/>
          </a:prstGeom>
          <a:noFill/>
          <a:ln>
            <a:noFill/>
          </a:ln>
        </p:spPr>
      </p:pic>
    </p:spTree>
    <p:extLst>
      <p:ext uri="{BB962C8B-B14F-4D97-AF65-F5344CB8AC3E}">
        <p14:creationId xmlns:p14="http://schemas.microsoft.com/office/powerpoint/2010/main" val="286707206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Culturally sensitive communication</a:t>
            </a:r>
            <a:endParaRPr lang="en-GB" dirty="0"/>
          </a:p>
        </p:txBody>
      </p:sp>
      <p:sp>
        <p:nvSpPr>
          <p:cNvPr id="3" name="Content Placeholder 2"/>
          <p:cNvSpPr>
            <a:spLocks noGrp="1"/>
          </p:cNvSpPr>
          <p:nvPr>
            <p:ph idx="1"/>
          </p:nvPr>
        </p:nvSpPr>
        <p:spPr/>
        <p:txBody>
          <a:bodyPr/>
          <a:lstStyle/>
          <a:p>
            <a:pPr marL="0" indent="0">
              <a:buNone/>
            </a:pPr>
            <a:r>
              <a:rPr lang="en-AU" dirty="0"/>
              <a:t>In order to show respect for those from different cultures that we may work with, we need to display culturally sensitive communication. </a:t>
            </a:r>
            <a:endParaRPr lang="en-GB" dirty="0"/>
          </a:p>
        </p:txBody>
      </p:sp>
      <p:pic>
        <p:nvPicPr>
          <p:cNvPr id="4" name="Picture 3" descr="C:\Users\Tom\Desktop\ArtWork\children_school_study_earth_400_clr_9039.png"/>
          <p:cNvPicPr/>
          <p:nvPr/>
        </p:nvPicPr>
        <p:blipFill rotWithShape="1">
          <a:blip r:embed="rId2" cstate="print"/>
          <a:srcRect l="3819" r="3674"/>
          <a:stretch/>
        </p:blipFill>
        <p:spPr bwMode="auto">
          <a:xfrm>
            <a:off x="2699792" y="3140968"/>
            <a:ext cx="3744416" cy="353863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000188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2D</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Address constraints to communication</a:t>
            </a:r>
            <a:endParaRPr lang="en-GB" dirty="0"/>
          </a:p>
        </p:txBody>
      </p:sp>
      <p:sp>
        <p:nvSpPr>
          <p:cNvPr id="6" name="TextBox 5"/>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3.1 </a:t>
            </a:r>
            <a:r>
              <a:rPr lang="en-AU" sz="2800" dirty="0"/>
              <a:t>Identify early signs of potentially complicated or difficult situations and report according to organisation procedures</a:t>
            </a:r>
            <a:endParaRPr lang="en-AU" sz="2800" dirty="0" smtClean="0">
              <a:latin typeface="+mj-lt"/>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Identifying the problems in your area</a:t>
            </a:r>
            <a:endParaRPr lang="en-GB" dirty="0"/>
          </a:p>
        </p:txBody>
      </p:sp>
      <p:sp>
        <p:nvSpPr>
          <p:cNvPr id="3" name="Content Placeholder 2"/>
          <p:cNvSpPr>
            <a:spLocks noGrp="1"/>
          </p:cNvSpPr>
          <p:nvPr>
            <p:ph idx="1"/>
          </p:nvPr>
        </p:nvSpPr>
        <p:spPr>
          <a:xfrm>
            <a:off x="457200" y="1600200"/>
            <a:ext cx="4978896" cy="4853135"/>
          </a:xfrm>
        </p:spPr>
        <p:txBody>
          <a:bodyPr/>
          <a:lstStyle/>
          <a:p>
            <a:pPr marL="0" indent="0">
              <a:buNone/>
            </a:pPr>
            <a:r>
              <a:rPr lang="en-AU" dirty="0"/>
              <a:t>If you encounter a complicated or difficult situation that you need assistance with, report this to your supervisor/manager and/or to the requirements of your organisation. The source of this may come from those that you are working with or for, or may come from another area such as a change to </a:t>
            </a:r>
            <a:r>
              <a:rPr lang="en-AU" dirty="0" smtClean="0"/>
              <a:t>legislation.</a:t>
            </a:r>
            <a:endParaRPr lang="en-GB" dirty="0"/>
          </a:p>
        </p:txBody>
      </p:sp>
      <p:pic>
        <p:nvPicPr>
          <p:cNvPr id="7170" name="Picture 2" descr="C:\Users\Sophie2\Desktop\ArtWork\Fotolia_10056608_X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3781" y="2060848"/>
            <a:ext cx="3740219" cy="374021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Health issues for Indigenous Australians</a:t>
            </a:r>
            <a:endParaRPr lang="en-GB" dirty="0"/>
          </a:p>
        </p:txBody>
      </p:sp>
      <p:sp>
        <p:nvSpPr>
          <p:cNvPr id="3" name="Content Placeholder 2"/>
          <p:cNvSpPr>
            <a:spLocks noGrp="1"/>
          </p:cNvSpPr>
          <p:nvPr>
            <p:ph idx="1"/>
          </p:nvPr>
        </p:nvSpPr>
        <p:spPr/>
        <p:txBody>
          <a:bodyPr/>
          <a:lstStyle/>
          <a:p>
            <a:pPr marL="0" indent="0">
              <a:buNone/>
            </a:pPr>
            <a:r>
              <a:rPr lang="en-AU" b="1" dirty="0"/>
              <a:t>Factors contributing to Aboriginal and Torres Strait Islander people's ill health include:</a:t>
            </a:r>
            <a:endParaRPr lang="en-GB" b="1" dirty="0"/>
          </a:p>
          <a:p>
            <a:pPr lvl="0"/>
            <a:r>
              <a:rPr lang="en-AU" dirty="0"/>
              <a:t>History of European/Aboriginal contact</a:t>
            </a:r>
            <a:endParaRPr lang="en-GB" dirty="0"/>
          </a:p>
          <a:p>
            <a:pPr lvl="0"/>
            <a:r>
              <a:rPr lang="en-AU" dirty="0"/>
              <a:t>Loss of culture, land, identity and Indigenous law</a:t>
            </a:r>
            <a:endParaRPr lang="en-GB" dirty="0"/>
          </a:p>
          <a:p>
            <a:r>
              <a:rPr lang="en-AU" dirty="0"/>
              <a:t>Loss of family </a:t>
            </a:r>
            <a:r>
              <a:rPr lang="en-AU" dirty="0" smtClean="0"/>
              <a:t>links</a:t>
            </a:r>
          </a:p>
          <a:p>
            <a:r>
              <a:rPr lang="en-AU" dirty="0" smtClean="0"/>
              <a:t>Geographical remoteness</a:t>
            </a:r>
          </a:p>
          <a:p>
            <a:r>
              <a:rPr lang="en-AU" dirty="0" smtClean="0"/>
              <a:t>Etc.</a:t>
            </a:r>
            <a:endParaRPr lang="en-GB" dirty="0"/>
          </a:p>
        </p:txBody>
      </p:sp>
      <p:pic>
        <p:nvPicPr>
          <p:cNvPr id="4" name="Picture 3" descr="C:\Users\Tom\Desktop\ArtWork\MDoc.jpg"/>
          <p:cNvPicPr/>
          <p:nvPr/>
        </p:nvPicPr>
        <p:blipFill rotWithShape="1">
          <a:blip r:embed="rId2" cstate="print"/>
          <a:srcRect l="2659"/>
          <a:stretch/>
        </p:blipFill>
        <p:spPr bwMode="auto">
          <a:xfrm>
            <a:off x="5220072" y="3899401"/>
            <a:ext cx="2880320" cy="2958599"/>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8828200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Using interpreters</a:t>
            </a:r>
            <a:endParaRPr lang="en-GB" dirty="0"/>
          </a:p>
        </p:txBody>
      </p:sp>
      <p:sp>
        <p:nvSpPr>
          <p:cNvPr id="3" name="Content Placeholder 2"/>
          <p:cNvSpPr>
            <a:spLocks noGrp="1"/>
          </p:cNvSpPr>
          <p:nvPr>
            <p:ph idx="1"/>
          </p:nvPr>
        </p:nvSpPr>
        <p:spPr>
          <a:xfrm>
            <a:off x="457200" y="1600200"/>
            <a:ext cx="8507288" cy="4525963"/>
          </a:xfrm>
        </p:spPr>
        <p:txBody>
          <a:bodyPr/>
          <a:lstStyle/>
          <a:p>
            <a:pPr marL="0" indent="0">
              <a:buNone/>
            </a:pPr>
            <a:r>
              <a:rPr lang="en-AU" dirty="0"/>
              <a:t>Interpreters can be accredited and unaccredited – you should aim to provide a 'Professional Interpreter' level worker accredited by the National Accreditation Authority for Translators and Interpreters (NAATI). If this is not possible/available, a 'Paraprofessional Interpreter' should be your second choice.</a:t>
            </a:r>
            <a:endParaRPr lang="en-GB" dirty="0"/>
          </a:p>
          <a:p>
            <a:pPr marL="0" indent="0">
              <a:buNone/>
            </a:pPr>
            <a:endParaRPr lang="en-GB" dirty="0"/>
          </a:p>
        </p:txBody>
      </p:sp>
      <p:pic>
        <p:nvPicPr>
          <p:cNvPr id="4" name="Picture 3" descr="C:\Users\Tom\Desktop\ArtWork\Mx2balloon.jpg"/>
          <p:cNvPicPr/>
          <p:nvPr/>
        </p:nvPicPr>
        <p:blipFill>
          <a:blip r:embed="rId2" cstate="print"/>
          <a:srcRect/>
          <a:stretch>
            <a:fillRect/>
          </a:stretch>
        </p:blipFill>
        <p:spPr bwMode="auto">
          <a:xfrm>
            <a:off x="2987824" y="4300234"/>
            <a:ext cx="3423619" cy="2557766"/>
          </a:xfrm>
          <a:prstGeom prst="rect">
            <a:avLst/>
          </a:prstGeom>
          <a:noFill/>
          <a:ln w="9525">
            <a:noFill/>
            <a:miter lim="800000"/>
            <a:headEnd/>
            <a:tailEnd/>
          </a:ln>
        </p:spPr>
      </p:pic>
    </p:spTree>
    <p:extLst>
      <p:ext uri="{BB962C8B-B14F-4D97-AF65-F5344CB8AC3E}">
        <p14:creationId xmlns:p14="http://schemas.microsoft.com/office/powerpoint/2010/main" val="86015901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Address constraints to communication</a:t>
            </a:r>
            <a:endParaRPr lang="en-GB" dirty="0"/>
          </a:p>
        </p:txBody>
      </p:sp>
      <p:sp>
        <p:nvSpPr>
          <p:cNvPr id="8" name="TextBox 7"/>
          <p:cNvSpPr txBox="1"/>
          <p:nvPr/>
        </p:nvSpPr>
        <p:spPr>
          <a:xfrm>
            <a:off x="5220072" y="2492896"/>
            <a:ext cx="3744416" cy="3539430"/>
          </a:xfrm>
          <a:prstGeom prst="rect">
            <a:avLst/>
          </a:prstGeom>
          <a:noFill/>
        </p:spPr>
        <p:txBody>
          <a:bodyPr wrap="square" rtlCol="0">
            <a:spAutoFit/>
          </a:bodyPr>
          <a:lstStyle/>
          <a:p>
            <a:r>
              <a:rPr lang="en-AU" sz="2800" b="1" dirty="0" smtClean="0">
                <a:latin typeface="+mj-lt"/>
              </a:rPr>
              <a:t>3.2 </a:t>
            </a:r>
            <a:r>
              <a:rPr lang="en-AU" sz="2800" dirty="0"/>
              <a:t>Identify actual constraints to effective communication and resolve using appropriate communication strategies and techniques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Personalised communication</a:t>
            </a:r>
            <a:endParaRPr lang="en-GB" dirty="0"/>
          </a:p>
        </p:txBody>
      </p:sp>
      <p:sp>
        <p:nvSpPr>
          <p:cNvPr id="3" name="Content Placeholder 2"/>
          <p:cNvSpPr>
            <a:spLocks noGrp="1"/>
          </p:cNvSpPr>
          <p:nvPr>
            <p:ph idx="1"/>
          </p:nvPr>
        </p:nvSpPr>
        <p:spPr/>
        <p:txBody>
          <a:bodyPr/>
          <a:lstStyle/>
          <a:p>
            <a:r>
              <a:rPr lang="en-AU" dirty="0"/>
              <a:t>Communication requirements can vary greatly from one individual to another and from one cultural group to </a:t>
            </a:r>
            <a:r>
              <a:rPr lang="en-AU" dirty="0" smtClean="0"/>
              <a:t>another</a:t>
            </a:r>
          </a:p>
          <a:p>
            <a:r>
              <a:rPr lang="en-AU" dirty="0"/>
              <a:t>Adjustments should not just be made on the basis of need, but should also meet the clients’ ‘</a:t>
            </a:r>
            <a:r>
              <a:rPr lang="en-AU" dirty="0" smtClean="0"/>
              <a:t>wants’.</a:t>
            </a:r>
            <a:endParaRPr lang="en-GB" dirty="0"/>
          </a:p>
        </p:txBody>
      </p:sp>
      <p:pic>
        <p:nvPicPr>
          <p:cNvPr id="4" name="Picture 3" descr="drawing_thought_bubble_text_11017.png"/>
          <p:cNvPicPr/>
          <p:nvPr/>
        </p:nvPicPr>
        <p:blipFill>
          <a:blip r:embed="rId2" cstate="print"/>
          <a:stretch>
            <a:fillRect/>
          </a:stretch>
        </p:blipFill>
        <p:spPr>
          <a:xfrm>
            <a:off x="3327576" y="4149081"/>
            <a:ext cx="2488850" cy="2659756"/>
          </a:xfrm>
          <a:prstGeom prst="rect">
            <a:avLst/>
          </a:prstGeom>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Cultural differences</a:t>
            </a:r>
            <a:endParaRPr lang="en-GB" dirty="0"/>
          </a:p>
        </p:txBody>
      </p:sp>
      <p:sp>
        <p:nvSpPr>
          <p:cNvPr id="3" name="Content Placeholder 2"/>
          <p:cNvSpPr>
            <a:spLocks noGrp="1"/>
          </p:cNvSpPr>
          <p:nvPr>
            <p:ph idx="1"/>
          </p:nvPr>
        </p:nvSpPr>
        <p:spPr/>
        <p:txBody>
          <a:bodyPr/>
          <a:lstStyle/>
          <a:p>
            <a:pPr marL="0" indent="0">
              <a:buNone/>
            </a:pPr>
            <a:r>
              <a:rPr lang="en-AU" b="1" dirty="0"/>
              <a:t>To minimise the chance of cultural misunderstandings:</a:t>
            </a:r>
            <a:endParaRPr lang="en-GB" b="1" dirty="0"/>
          </a:p>
          <a:p>
            <a:pPr lvl="0"/>
            <a:r>
              <a:rPr lang="en-AU" dirty="0"/>
              <a:t>Avoid using jargon</a:t>
            </a:r>
            <a:endParaRPr lang="en-GB" dirty="0"/>
          </a:p>
          <a:p>
            <a:pPr lvl="0"/>
            <a:r>
              <a:rPr lang="en-AU" dirty="0"/>
              <a:t>Ask the other person if they understand what you are saying</a:t>
            </a:r>
            <a:endParaRPr lang="en-GB" dirty="0"/>
          </a:p>
          <a:p>
            <a:pPr lvl="0"/>
            <a:r>
              <a:rPr lang="en-AU" dirty="0"/>
              <a:t>Practice listening to accents</a:t>
            </a:r>
            <a:endParaRPr lang="en-GB" dirty="0"/>
          </a:p>
          <a:p>
            <a:r>
              <a:rPr lang="en-AU" dirty="0"/>
              <a:t>Listen carefully to what is </a:t>
            </a:r>
            <a:r>
              <a:rPr lang="en-AU" dirty="0" smtClean="0"/>
              <a:t>said.</a:t>
            </a:r>
            <a:endParaRPr lang="en-GB" dirty="0"/>
          </a:p>
        </p:txBody>
      </p:sp>
      <p:pic>
        <p:nvPicPr>
          <p:cNvPr id="4" name="Picture 3" descr="C:\Users\Sophie2\Desktop\ArtWork\Fotolia_9747363_XS.jpg"/>
          <p:cNvPicPr/>
          <p:nvPr/>
        </p:nvPicPr>
        <p:blipFill rotWithShape="1">
          <a:blip r:embed="rId2">
            <a:extLst>
              <a:ext uri="{28A0092B-C50C-407E-A947-70E740481C1C}">
                <a14:useLocalDpi xmlns:a14="http://schemas.microsoft.com/office/drawing/2010/main" val="0"/>
              </a:ext>
            </a:extLst>
          </a:blip>
          <a:srcRect l="2715"/>
          <a:stretch/>
        </p:blipFill>
        <p:spPr bwMode="auto">
          <a:xfrm>
            <a:off x="5580112" y="3861048"/>
            <a:ext cx="2910900" cy="299200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9748474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Communication strategies</a:t>
            </a:r>
            <a:endParaRPr lang="en-GB" dirty="0"/>
          </a:p>
        </p:txBody>
      </p:sp>
      <p:sp>
        <p:nvSpPr>
          <p:cNvPr id="3" name="Content Placeholder 2"/>
          <p:cNvSpPr>
            <a:spLocks noGrp="1"/>
          </p:cNvSpPr>
          <p:nvPr>
            <p:ph idx="1"/>
          </p:nvPr>
        </p:nvSpPr>
        <p:spPr/>
        <p:txBody>
          <a:bodyPr/>
          <a:lstStyle/>
          <a:p>
            <a:pPr marL="0" indent="0">
              <a:buNone/>
            </a:pPr>
            <a:r>
              <a:rPr lang="en-AU" b="1" dirty="0"/>
              <a:t>Your strategies may include:</a:t>
            </a:r>
            <a:endParaRPr lang="en-GB" b="1" dirty="0"/>
          </a:p>
          <a:p>
            <a:pPr lvl="0"/>
            <a:r>
              <a:rPr lang="en-AU" dirty="0"/>
              <a:t>Respect of others and their differences</a:t>
            </a:r>
            <a:endParaRPr lang="en-GB" dirty="0"/>
          </a:p>
          <a:p>
            <a:pPr lvl="0"/>
            <a:r>
              <a:rPr lang="en-AU" dirty="0"/>
              <a:t>Clear understanding in communications</a:t>
            </a:r>
            <a:endParaRPr lang="en-GB" dirty="0"/>
          </a:p>
          <a:p>
            <a:pPr lvl="0"/>
            <a:r>
              <a:rPr lang="en-AU" dirty="0"/>
              <a:t>Appropriate forms of communication</a:t>
            </a:r>
            <a:endParaRPr lang="en-GB" dirty="0"/>
          </a:p>
          <a:p>
            <a:pPr lvl="0"/>
            <a:r>
              <a:rPr lang="en-AU" dirty="0"/>
              <a:t>Attending to the needs of the client</a:t>
            </a:r>
            <a:endParaRPr lang="en-GB" dirty="0"/>
          </a:p>
          <a:p>
            <a:r>
              <a:rPr lang="en-AU" dirty="0"/>
              <a:t>Working for the benefit of client and </a:t>
            </a:r>
            <a:r>
              <a:rPr lang="en-AU" dirty="0" smtClean="0"/>
              <a:t>service.</a:t>
            </a:r>
            <a:endParaRPr lang="en-GB" dirty="0"/>
          </a:p>
        </p:txBody>
      </p:sp>
      <p:pic>
        <p:nvPicPr>
          <p:cNvPr id="8194" name="Picture 2" descr="C:\Users\Sophie2\Desktop\ArtWork\stick_figure_check_mate_chess_800_wh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4653137"/>
            <a:ext cx="3515750" cy="2197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894417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a:t>Address constraints to communication</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3.3 </a:t>
            </a:r>
            <a:r>
              <a:rPr lang="en-AU" sz="2800" dirty="0"/>
              <a:t>Use communication skills to avoid, defuse and resolve conflict situations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Facilitate resolution of issues </a:t>
            </a:r>
            <a:endParaRPr lang="en-GB" dirty="0"/>
          </a:p>
        </p:txBody>
      </p:sp>
      <p:sp>
        <p:nvSpPr>
          <p:cNvPr id="3" name="Content Placeholder 2"/>
          <p:cNvSpPr>
            <a:spLocks noGrp="1"/>
          </p:cNvSpPr>
          <p:nvPr>
            <p:ph idx="1"/>
          </p:nvPr>
        </p:nvSpPr>
        <p:spPr/>
        <p:txBody>
          <a:bodyPr/>
          <a:lstStyle/>
          <a:p>
            <a:pPr lvl="0"/>
            <a:r>
              <a:rPr lang="en-GB" dirty="0"/>
              <a:t>Use open body language</a:t>
            </a:r>
          </a:p>
          <a:p>
            <a:pPr lvl="0"/>
            <a:r>
              <a:rPr lang="en-GB" dirty="0"/>
              <a:t>Do not fold arms or put hands on hips</a:t>
            </a:r>
          </a:p>
          <a:p>
            <a:pPr lvl="0"/>
            <a:r>
              <a:rPr lang="en-GB" dirty="0"/>
              <a:t>Remain calm and patient</a:t>
            </a:r>
          </a:p>
          <a:p>
            <a:pPr lvl="0"/>
            <a:r>
              <a:rPr lang="en-GB" dirty="0"/>
              <a:t>Use clear language</a:t>
            </a:r>
          </a:p>
          <a:p>
            <a:pPr lvl="0"/>
            <a:r>
              <a:rPr lang="en-GB" dirty="0"/>
              <a:t>Keep tone of voice calm</a:t>
            </a:r>
          </a:p>
          <a:p>
            <a:pPr lvl="0"/>
            <a:r>
              <a:rPr lang="en-GB" dirty="0"/>
              <a:t>Do not shout or raise voice</a:t>
            </a:r>
          </a:p>
          <a:p>
            <a:r>
              <a:rPr lang="en-GB" dirty="0"/>
              <a:t>Give accurate information.</a:t>
            </a:r>
          </a:p>
        </p:txBody>
      </p:sp>
      <p:pic>
        <p:nvPicPr>
          <p:cNvPr id="4" name="Picture 3" descr="C:\Users\Sophie2\Desktop\ArtWork\calm_meditate_relax.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64088" y="3356992"/>
            <a:ext cx="3053950" cy="2632323"/>
          </a:xfrm>
          <a:prstGeom prst="rect">
            <a:avLst/>
          </a:prstGeom>
          <a:noFill/>
          <a:ln>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Conflicts of interest</a:t>
            </a:r>
            <a:endParaRPr lang="en-GB" dirty="0"/>
          </a:p>
        </p:txBody>
      </p:sp>
      <p:sp>
        <p:nvSpPr>
          <p:cNvPr id="3" name="Content Placeholder 2"/>
          <p:cNvSpPr>
            <a:spLocks noGrp="1"/>
          </p:cNvSpPr>
          <p:nvPr>
            <p:ph idx="1"/>
          </p:nvPr>
        </p:nvSpPr>
        <p:spPr/>
        <p:txBody>
          <a:bodyPr/>
          <a:lstStyle/>
          <a:p>
            <a:pPr marL="0" indent="0">
              <a:buNone/>
            </a:pPr>
            <a:r>
              <a:rPr lang="en-AU" b="1" dirty="0"/>
              <a:t>The aspects that can cause conflicts of interest include:</a:t>
            </a:r>
            <a:endParaRPr lang="en-GB" b="1" dirty="0"/>
          </a:p>
          <a:p>
            <a:pPr lvl="0"/>
            <a:r>
              <a:rPr lang="en-AU" dirty="0"/>
              <a:t>Personal relationships</a:t>
            </a:r>
            <a:endParaRPr lang="en-GB" dirty="0"/>
          </a:p>
          <a:p>
            <a:pPr lvl="0"/>
            <a:r>
              <a:rPr lang="en-AU" dirty="0"/>
              <a:t>Political views</a:t>
            </a:r>
            <a:endParaRPr lang="en-GB" dirty="0"/>
          </a:p>
          <a:p>
            <a:pPr lvl="0"/>
            <a:r>
              <a:rPr lang="en-AU" dirty="0"/>
              <a:t>Financial interests</a:t>
            </a:r>
            <a:endParaRPr lang="en-GB" dirty="0"/>
          </a:p>
          <a:p>
            <a:pPr lvl="0"/>
            <a:r>
              <a:rPr lang="en-AU" dirty="0"/>
              <a:t>Cultural activities</a:t>
            </a:r>
            <a:endParaRPr lang="en-GB" dirty="0"/>
          </a:p>
          <a:p>
            <a:r>
              <a:rPr lang="en-AU" dirty="0"/>
              <a:t>Private activities.</a:t>
            </a:r>
            <a:endParaRPr lang="en-GB" dirty="0"/>
          </a:p>
        </p:txBody>
      </p:sp>
      <p:pic>
        <p:nvPicPr>
          <p:cNvPr id="4" name="Picture 3" descr="C:\Users\Sophie2\Desktop\ArtWork\Fotolia_11720066_XS.jpg"/>
          <p:cNvPicPr/>
          <p:nvPr/>
        </p:nvPicPr>
        <p:blipFill>
          <a:blip r:embed="rId2">
            <a:extLst>
              <a:ext uri="{28A0092B-C50C-407E-A947-70E740481C1C}">
                <a14:useLocalDpi xmlns:a14="http://schemas.microsoft.com/office/drawing/2010/main" val="0"/>
              </a:ext>
            </a:extLst>
          </a:blip>
          <a:srcRect/>
          <a:stretch>
            <a:fillRect/>
          </a:stretch>
        </p:blipFill>
        <p:spPr bwMode="auto">
          <a:xfrm>
            <a:off x="4427984" y="3153107"/>
            <a:ext cx="3260462" cy="3260462"/>
          </a:xfrm>
          <a:prstGeom prst="rect">
            <a:avLst/>
          </a:prstGeom>
          <a:noFill/>
          <a:ln>
            <a:noFill/>
          </a:ln>
        </p:spPr>
      </p:pic>
    </p:spTree>
    <p:extLst>
      <p:ext uri="{BB962C8B-B14F-4D97-AF65-F5344CB8AC3E}">
        <p14:creationId xmlns:p14="http://schemas.microsoft.com/office/powerpoint/2010/main" val="111140013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Negotiation</a:t>
            </a:r>
            <a:endParaRPr lang="en-GB" dirty="0"/>
          </a:p>
        </p:txBody>
      </p:sp>
      <p:sp>
        <p:nvSpPr>
          <p:cNvPr id="3" name="Content Placeholder 2"/>
          <p:cNvSpPr>
            <a:spLocks noGrp="1"/>
          </p:cNvSpPr>
          <p:nvPr>
            <p:ph idx="1"/>
          </p:nvPr>
        </p:nvSpPr>
        <p:spPr>
          <a:xfrm>
            <a:off x="457200" y="1600200"/>
            <a:ext cx="8229600" cy="4853136"/>
          </a:xfrm>
        </p:spPr>
        <p:txBody>
          <a:bodyPr>
            <a:normAutofit/>
          </a:bodyPr>
          <a:lstStyle/>
          <a:p>
            <a:pPr marL="0" indent="0">
              <a:buNone/>
            </a:pPr>
            <a:r>
              <a:rPr lang="en-AU" b="1" dirty="0"/>
              <a:t>In order to negotiate a resolution, consider the following:</a:t>
            </a:r>
            <a:endParaRPr lang="en-GB" b="1" dirty="0"/>
          </a:p>
          <a:p>
            <a:pPr lvl="0"/>
            <a:r>
              <a:rPr lang="en-GB" dirty="0"/>
              <a:t>Assess alternatives</a:t>
            </a:r>
          </a:p>
          <a:p>
            <a:pPr lvl="0"/>
            <a:r>
              <a:rPr lang="en-GB" dirty="0"/>
              <a:t>Determine the underlying issue</a:t>
            </a:r>
          </a:p>
          <a:p>
            <a:pPr lvl="0"/>
            <a:r>
              <a:rPr lang="en-GB" dirty="0"/>
              <a:t>Be constructive</a:t>
            </a:r>
          </a:p>
          <a:p>
            <a:pPr lvl="0"/>
            <a:r>
              <a:rPr lang="en-GB" dirty="0"/>
              <a:t>Create solutions</a:t>
            </a:r>
          </a:p>
          <a:p>
            <a:pPr lvl="0"/>
            <a:r>
              <a:rPr lang="en-GB" dirty="0"/>
              <a:t>Be objective</a:t>
            </a:r>
          </a:p>
          <a:p>
            <a:pPr lvl="0"/>
            <a:r>
              <a:rPr lang="en-GB" dirty="0"/>
              <a:t>Empathise with their situation </a:t>
            </a:r>
          </a:p>
          <a:p>
            <a:pPr lvl="0"/>
            <a:r>
              <a:rPr lang="en-GB" dirty="0"/>
              <a:t>Listen actively</a:t>
            </a:r>
            <a:r>
              <a:rPr lang="en-GB" dirty="0" smtClean="0"/>
              <a:t>.</a:t>
            </a:r>
            <a:endParaRPr lang="en-GB" dirty="0"/>
          </a:p>
        </p:txBody>
      </p:sp>
      <p:pic>
        <p:nvPicPr>
          <p:cNvPr id="4" name="Picture 3" descr="C:\Users\Sophie2\Desktop\ArtWork\MMagGlass.jpg"/>
          <p:cNvPicPr/>
          <p:nvPr/>
        </p:nvPicPr>
        <p:blipFill rotWithShape="1">
          <a:blip r:embed="rId2" cstate="print">
            <a:extLst>
              <a:ext uri="{28A0092B-C50C-407E-A947-70E740481C1C}">
                <a14:useLocalDpi xmlns:a14="http://schemas.microsoft.com/office/drawing/2010/main" val="0"/>
              </a:ext>
            </a:extLst>
          </a:blip>
          <a:srcRect l="7311" r="5332"/>
          <a:stretch/>
        </p:blipFill>
        <p:spPr bwMode="auto">
          <a:xfrm>
            <a:off x="5724128" y="2492896"/>
            <a:ext cx="3325010" cy="3168352"/>
          </a:xfrm>
          <a:prstGeom prst="rect">
            <a:avLst/>
          </a:prstGeom>
          <a:noFill/>
          <a:ln>
            <a:noFill/>
          </a:ln>
        </p:spPr>
      </p:pic>
    </p:spTree>
    <p:extLst>
      <p:ext uri="{BB962C8B-B14F-4D97-AF65-F5344CB8AC3E}">
        <p14:creationId xmlns:p14="http://schemas.microsoft.com/office/powerpoint/2010/main" val="408565567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Report problems to supervisor</a:t>
            </a:r>
            <a:endParaRPr lang="en-GB" dirty="0"/>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4.1 </a:t>
            </a:r>
            <a:r>
              <a:rPr lang="en-AU" sz="2800" dirty="0"/>
              <a:t>Comply with legal and ethical responsibilities and discuss difficulties with supervisor</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Duty of care</a:t>
            </a:r>
            <a:endParaRPr lang="en-GB" dirty="0"/>
          </a:p>
        </p:txBody>
      </p:sp>
      <p:sp>
        <p:nvSpPr>
          <p:cNvPr id="3" name="Content Placeholder 2"/>
          <p:cNvSpPr>
            <a:spLocks noGrp="1"/>
          </p:cNvSpPr>
          <p:nvPr>
            <p:ph idx="1"/>
          </p:nvPr>
        </p:nvSpPr>
        <p:spPr/>
        <p:txBody>
          <a:bodyPr/>
          <a:lstStyle/>
          <a:p>
            <a:pPr marL="0" indent="0">
              <a:buNone/>
            </a:pPr>
            <a:r>
              <a:rPr lang="en-AU" dirty="0"/>
              <a:t>Duty of care is a legal duty to take all reasonable care to avoid others being harmed and to ensure that all health and community workers provide a good standard of care, with due </a:t>
            </a:r>
            <a:r>
              <a:rPr lang="en-AU" dirty="0" smtClean="0"/>
              <a:t>attention.</a:t>
            </a:r>
            <a:endParaRPr lang="en-GB" dirty="0"/>
          </a:p>
        </p:txBody>
      </p:sp>
      <p:pic>
        <p:nvPicPr>
          <p:cNvPr id="4" name="Picture 3" descr="C:\Users\Tom\Desktop\ArtWork\break_health_safety_injury.png"/>
          <p:cNvPicPr/>
          <p:nvPr/>
        </p:nvPicPr>
        <p:blipFill>
          <a:blip r:embed="rId2" cstate="print"/>
          <a:srcRect/>
          <a:stretch>
            <a:fillRect/>
          </a:stretch>
        </p:blipFill>
        <p:spPr bwMode="auto">
          <a:xfrm>
            <a:off x="3275858" y="3677200"/>
            <a:ext cx="2592286" cy="3146884"/>
          </a:xfrm>
          <a:prstGeom prst="rect">
            <a:avLst/>
          </a:prstGeom>
          <a:noFill/>
          <a:ln w="9525">
            <a:noFill/>
            <a:miter lim="800000"/>
            <a:headEnd/>
            <a:tailEnd/>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Code of ethics</a:t>
            </a:r>
            <a:endParaRPr lang="en-GB" dirty="0"/>
          </a:p>
        </p:txBody>
      </p:sp>
      <p:sp>
        <p:nvSpPr>
          <p:cNvPr id="3" name="Content Placeholder 2"/>
          <p:cNvSpPr>
            <a:spLocks noGrp="1"/>
          </p:cNvSpPr>
          <p:nvPr>
            <p:ph idx="1"/>
          </p:nvPr>
        </p:nvSpPr>
        <p:spPr/>
        <p:txBody>
          <a:bodyPr/>
          <a:lstStyle/>
          <a:p>
            <a:pPr marL="0" indent="0">
              <a:buNone/>
            </a:pPr>
            <a:r>
              <a:rPr lang="en-GB" dirty="0"/>
              <a:t>This is a set of moral principles and standards that you use to guide practice in a particular profession. It is </a:t>
            </a:r>
            <a:r>
              <a:rPr lang="en-GB" dirty="0" smtClean="0"/>
              <a:t>not </a:t>
            </a:r>
            <a:r>
              <a:rPr lang="en-GB" dirty="0"/>
              <a:t>a legal document but more of a voluntary set of controls that regulate your </a:t>
            </a:r>
            <a:r>
              <a:rPr lang="en-GB" dirty="0" smtClean="0"/>
              <a:t>industry.</a:t>
            </a:r>
            <a:endParaRPr lang="en-GB" dirty="0"/>
          </a:p>
        </p:txBody>
      </p:sp>
      <p:pic>
        <p:nvPicPr>
          <p:cNvPr id="4" name="Picture 3" descr="Fotolia_15456753_S"/>
          <p:cNvPicPr/>
          <p:nvPr/>
        </p:nvPicPr>
        <p:blipFill>
          <a:blip r:embed="rId2" cstate="print"/>
          <a:srcRect/>
          <a:stretch>
            <a:fillRect/>
          </a:stretch>
        </p:blipFill>
        <p:spPr bwMode="auto">
          <a:xfrm>
            <a:off x="3275857" y="3556785"/>
            <a:ext cx="2592288" cy="3237426"/>
          </a:xfrm>
          <a:prstGeom prst="rect">
            <a:avLst/>
          </a:prstGeom>
          <a:noFill/>
          <a:ln w="9525">
            <a:noFill/>
            <a:miter lim="800000"/>
            <a:headEnd/>
            <a:tailEnd/>
          </a:ln>
        </p:spPr>
      </p:pic>
    </p:spTree>
    <p:extLst>
      <p:ext uri="{BB962C8B-B14F-4D97-AF65-F5344CB8AC3E}">
        <p14:creationId xmlns:p14="http://schemas.microsoft.com/office/powerpoint/2010/main" val="15848444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Mandatory notification</a:t>
            </a:r>
            <a:endParaRPr lang="en-GB" dirty="0"/>
          </a:p>
        </p:txBody>
      </p:sp>
      <p:sp>
        <p:nvSpPr>
          <p:cNvPr id="3" name="Content Placeholder 2"/>
          <p:cNvSpPr>
            <a:spLocks noGrp="1"/>
          </p:cNvSpPr>
          <p:nvPr>
            <p:ph idx="1"/>
          </p:nvPr>
        </p:nvSpPr>
        <p:spPr>
          <a:xfrm>
            <a:off x="457200" y="1600200"/>
            <a:ext cx="5915000" cy="5069160"/>
          </a:xfrm>
        </p:spPr>
        <p:txBody>
          <a:bodyPr/>
          <a:lstStyle/>
          <a:p>
            <a:pPr marL="0" indent="0">
              <a:buNone/>
            </a:pPr>
            <a:r>
              <a:rPr lang="en-AU" b="1" dirty="0"/>
              <a:t>Issues requiring mandatory notification may include:</a:t>
            </a:r>
            <a:endParaRPr lang="en-GB" b="1" dirty="0"/>
          </a:p>
          <a:p>
            <a:pPr lvl="0"/>
            <a:r>
              <a:rPr lang="en-GB" dirty="0"/>
              <a:t>Protection of children and others identified to be at risk</a:t>
            </a:r>
          </a:p>
          <a:p>
            <a:pPr lvl="0"/>
            <a:r>
              <a:rPr lang="en-GB" dirty="0"/>
              <a:t>Issues defined by jurisdictional legislation and/or regulatory requirements</a:t>
            </a:r>
          </a:p>
          <a:p>
            <a:r>
              <a:rPr lang="en-GB" dirty="0"/>
              <a:t>Issues specifically identified under organisation </a:t>
            </a:r>
            <a:r>
              <a:rPr lang="en-GB" dirty="0" smtClean="0"/>
              <a:t>policies.</a:t>
            </a:r>
            <a:endParaRPr lang="en-GB" dirty="0"/>
          </a:p>
        </p:txBody>
      </p:sp>
      <p:pic>
        <p:nvPicPr>
          <p:cNvPr id="4" name="Picture 3" descr="C:\Users\Tom\Desktop\ArtWork\Fotolia_26681287_S.jpg"/>
          <p:cNvPicPr/>
          <p:nvPr/>
        </p:nvPicPr>
        <p:blipFill rotWithShape="1">
          <a:blip r:embed="rId2" cstate="print"/>
          <a:srcRect l="5953" t="2542"/>
          <a:stretch/>
        </p:blipFill>
        <p:spPr bwMode="auto">
          <a:xfrm>
            <a:off x="6156176" y="2132856"/>
            <a:ext cx="2571671" cy="374441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4349966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4A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Report problems to supervisor</a:t>
            </a:r>
            <a:endParaRPr lang="en-GB" dirty="0"/>
          </a:p>
        </p:txBody>
      </p:sp>
      <p:sp>
        <p:nvSpPr>
          <p:cNvPr id="8" name="TextBox 7"/>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4.2 </a:t>
            </a:r>
            <a:r>
              <a:rPr lang="en-AU" sz="2800" dirty="0"/>
              <a:t>Refer any breach or non adherence to standard procedures or adverse event to appropriate people</a:t>
            </a:r>
            <a:endParaRPr lang="en-AU" sz="2800" dirty="0" smtClean="0">
              <a:latin typeface="+mj-lt"/>
            </a:endParaRP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Identify issues</a:t>
            </a:r>
            <a:endParaRPr lang="en-GB" dirty="0"/>
          </a:p>
        </p:txBody>
      </p:sp>
      <p:sp>
        <p:nvSpPr>
          <p:cNvPr id="3" name="Content Placeholder 2"/>
          <p:cNvSpPr>
            <a:spLocks noGrp="1"/>
          </p:cNvSpPr>
          <p:nvPr>
            <p:ph idx="1"/>
          </p:nvPr>
        </p:nvSpPr>
        <p:spPr>
          <a:xfrm>
            <a:off x="457200" y="1600200"/>
            <a:ext cx="6419056" cy="4525963"/>
          </a:xfrm>
        </p:spPr>
        <p:txBody>
          <a:bodyPr/>
          <a:lstStyle/>
          <a:p>
            <a:pPr marL="0" indent="0">
              <a:buNone/>
            </a:pPr>
            <a:r>
              <a:rPr lang="en-AU" b="1" dirty="0"/>
              <a:t>These include:</a:t>
            </a:r>
            <a:endParaRPr lang="en-GB" b="1" dirty="0"/>
          </a:p>
          <a:p>
            <a:r>
              <a:rPr lang="en-AU" dirty="0"/>
              <a:t>Breaches in the duty of </a:t>
            </a:r>
            <a:r>
              <a:rPr lang="en-AU" dirty="0" smtClean="0"/>
              <a:t>care</a:t>
            </a:r>
          </a:p>
          <a:p>
            <a:r>
              <a:rPr lang="en-AU" dirty="0"/>
              <a:t>Non adherence to standard </a:t>
            </a:r>
            <a:r>
              <a:rPr lang="en-AU" dirty="0" smtClean="0"/>
              <a:t>procedures</a:t>
            </a:r>
          </a:p>
          <a:p>
            <a:r>
              <a:rPr lang="en-AU" dirty="0"/>
              <a:t>Adverse </a:t>
            </a:r>
            <a:r>
              <a:rPr lang="en-AU" dirty="0" smtClean="0"/>
              <a:t>events.</a:t>
            </a:r>
          </a:p>
          <a:p>
            <a:pPr marL="0" indent="0">
              <a:buNone/>
            </a:pPr>
            <a:r>
              <a:rPr lang="en-AU" dirty="0"/>
              <a:t>These types of events should always be reported to the appropriate personnel, which will usually be a designated manager, team, WHS officer and/or </a:t>
            </a:r>
            <a:r>
              <a:rPr lang="en-AU" dirty="0" smtClean="0"/>
              <a:t>regulators/authorities.</a:t>
            </a:r>
            <a:endParaRPr lang="en-GB" dirty="0"/>
          </a:p>
        </p:txBody>
      </p:sp>
      <p:pic>
        <p:nvPicPr>
          <p:cNvPr id="4" name="Picture 3" descr="figure_conversation_bubble_2221.png"/>
          <p:cNvPicPr/>
          <p:nvPr/>
        </p:nvPicPr>
        <p:blipFill>
          <a:blip r:embed="rId2" cstate="print"/>
          <a:stretch>
            <a:fillRect/>
          </a:stretch>
        </p:blipFill>
        <p:spPr>
          <a:xfrm>
            <a:off x="6660232" y="3068960"/>
            <a:ext cx="2400579" cy="3200772"/>
          </a:xfrm>
          <a:prstGeom prst="rect">
            <a:avLst/>
          </a:prstGeom>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Report issues</a:t>
            </a:r>
            <a:endParaRPr lang="en-GB" dirty="0"/>
          </a:p>
        </p:txBody>
      </p:sp>
      <p:sp>
        <p:nvSpPr>
          <p:cNvPr id="3" name="Content Placeholder 2"/>
          <p:cNvSpPr>
            <a:spLocks noGrp="1"/>
          </p:cNvSpPr>
          <p:nvPr>
            <p:ph idx="1"/>
          </p:nvPr>
        </p:nvSpPr>
        <p:spPr>
          <a:xfrm>
            <a:off x="457200" y="1600200"/>
            <a:ext cx="6635080" cy="5257800"/>
          </a:xfrm>
        </p:spPr>
        <p:txBody>
          <a:bodyPr>
            <a:normAutofit/>
          </a:bodyPr>
          <a:lstStyle/>
          <a:p>
            <a:pPr marL="0" indent="0">
              <a:buNone/>
            </a:pPr>
            <a:r>
              <a:rPr lang="en-AU" b="1" dirty="0"/>
              <a:t>Reporting incidents and issues can:	</a:t>
            </a:r>
            <a:endParaRPr lang="en-GB" b="1" dirty="0"/>
          </a:p>
          <a:p>
            <a:pPr lvl="0"/>
            <a:r>
              <a:rPr lang="en-AU" dirty="0"/>
              <a:t>Support the constant provision of quality service </a:t>
            </a:r>
            <a:endParaRPr lang="en-GB" dirty="0"/>
          </a:p>
          <a:p>
            <a:pPr lvl="0"/>
            <a:r>
              <a:rPr lang="en-AU" dirty="0"/>
              <a:t>Enhance quality of service</a:t>
            </a:r>
            <a:endParaRPr lang="en-GB" dirty="0"/>
          </a:p>
          <a:p>
            <a:pPr lvl="0"/>
            <a:r>
              <a:rPr lang="en-AU" dirty="0"/>
              <a:t>Promote diligence</a:t>
            </a:r>
            <a:endParaRPr lang="en-GB" dirty="0"/>
          </a:p>
          <a:p>
            <a:pPr lvl="0"/>
            <a:r>
              <a:rPr lang="en-AU" dirty="0"/>
              <a:t>Promote duty of care </a:t>
            </a:r>
            <a:endParaRPr lang="en-GB" dirty="0"/>
          </a:p>
          <a:p>
            <a:pPr lvl="0"/>
            <a:r>
              <a:rPr lang="en-AU" dirty="0"/>
              <a:t>Promote consistency </a:t>
            </a:r>
            <a:endParaRPr lang="en-GB" dirty="0"/>
          </a:p>
          <a:p>
            <a:pPr lvl="0"/>
            <a:r>
              <a:rPr lang="en-AU" dirty="0"/>
              <a:t>Encourage a culture of openness </a:t>
            </a:r>
            <a:endParaRPr lang="en-GB" dirty="0"/>
          </a:p>
          <a:p>
            <a:r>
              <a:rPr lang="en-AU" dirty="0"/>
              <a:t>Prevent issues getting out of control or </a:t>
            </a:r>
            <a:r>
              <a:rPr lang="en-AU" dirty="0" smtClean="0"/>
              <a:t>worsening.</a:t>
            </a:r>
            <a:endParaRPr lang="en-GB" dirty="0"/>
          </a:p>
        </p:txBody>
      </p:sp>
      <p:pic>
        <p:nvPicPr>
          <p:cNvPr id="4" name="Picture 3" descr="woman_telephone_400_clr_7869.png"/>
          <p:cNvPicPr/>
          <p:nvPr/>
        </p:nvPicPr>
        <p:blipFill>
          <a:blip r:embed="rId2" cstate="print"/>
          <a:stretch>
            <a:fillRect/>
          </a:stretch>
        </p:blipFill>
        <p:spPr>
          <a:xfrm>
            <a:off x="6657920" y="2636912"/>
            <a:ext cx="2462097" cy="3291195"/>
          </a:xfrm>
          <a:prstGeom prst="rect">
            <a:avLst/>
          </a:prstGeom>
        </p:spPr>
      </p:pic>
    </p:spTree>
    <p:extLst>
      <p:ext uri="{BB962C8B-B14F-4D97-AF65-F5344CB8AC3E}">
        <p14:creationId xmlns:p14="http://schemas.microsoft.com/office/powerpoint/2010/main" val="256794556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Workplace standards</a:t>
            </a:r>
            <a:endParaRPr lang="en-GB" dirty="0"/>
          </a:p>
        </p:txBody>
      </p:sp>
      <p:sp>
        <p:nvSpPr>
          <p:cNvPr id="3" name="Content Placeholder 2"/>
          <p:cNvSpPr>
            <a:spLocks noGrp="1"/>
          </p:cNvSpPr>
          <p:nvPr>
            <p:ph idx="1"/>
          </p:nvPr>
        </p:nvSpPr>
        <p:spPr/>
        <p:txBody>
          <a:bodyPr/>
          <a:lstStyle/>
          <a:p>
            <a:pPr marL="0" indent="0">
              <a:buNone/>
            </a:pPr>
            <a:r>
              <a:rPr lang="en-GB" dirty="0"/>
              <a:t>In order to maintain an ethical and functional workplace, you will need to have and adhere to certain workplace </a:t>
            </a:r>
            <a:r>
              <a:rPr lang="en-GB" dirty="0" smtClean="0"/>
              <a:t>standards.</a:t>
            </a:r>
            <a:endParaRPr lang="en-GB" dirty="0"/>
          </a:p>
        </p:txBody>
      </p:sp>
      <p:pic>
        <p:nvPicPr>
          <p:cNvPr id="4" name="Picture 3" descr="C:\Users\Tom\Desktop\ArtWork\telling_a_secret_pc_800_wht.png"/>
          <p:cNvPicPr/>
          <p:nvPr/>
        </p:nvPicPr>
        <p:blipFill rotWithShape="1">
          <a:blip r:embed="rId2" cstate="print"/>
          <a:srcRect b="2935"/>
          <a:stretch/>
        </p:blipFill>
        <p:spPr bwMode="auto">
          <a:xfrm>
            <a:off x="3419872" y="3100891"/>
            <a:ext cx="2304256" cy="357869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4000457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4B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Report problems to supervisor</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4.3 </a:t>
            </a:r>
            <a:r>
              <a:rPr lang="en-AU" sz="2800" dirty="0"/>
              <a:t>Refer issues impacting on achievement of employee, employer and/or client rights and responsibilities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Working alongside others</a:t>
            </a:r>
            <a:endParaRPr lang="en-GB" dirty="0"/>
          </a:p>
        </p:txBody>
      </p:sp>
      <p:sp>
        <p:nvSpPr>
          <p:cNvPr id="3" name="Content Placeholder 2"/>
          <p:cNvSpPr>
            <a:spLocks noGrp="1"/>
          </p:cNvSpPr>
          <p:nvPr>
            <p:ph idx="1"/>
          </p:nvPr>
        </p:nvSpPr>
        <p:spPr>
          <a:xfrm>
            <a:off x="457200" y="1600200"/>
            <a:ext cx="6995120" cy="5257800"/>
          </a:xfrm>
        </p:spPr>
        <p:txBody>
          <a:bodyPr>
            <a:normAutofit/>
          </a:bodyPr>
          <a:lstStyle/>
          <a:p>
            <a:pPr marL="0" indent="0">
              <a:buNone/>
            </a:pPr>
            <a:r>
              <a:rPr lang="en-AU" b="1" dirty="0"/>
              <a:t>People your work may affect can include:</a:t>
            </a:r>
            <a:endParaRPr lang="en-GB" b="1" dirty="0"/>
          </a:p>
          <a:p>
            <a:pPr lvl="0"/>
            <a:r>
              <a:rPr lang="en-AU" dirty="0"/>
              <a:t>Clients</a:t>
            </a:r>
            <a:endParaRPr lang="en-GB" dirty="0"/>
          </a:p>
          <a:p>
            <a:pPr lvl="0"/>
            <a:r>
              <a:rPr lang="en-AU" dirty="0"/>
              <a:t>Community organisations</a:t>
            </a:r>
            <a:endParaRPr lang="en-GB" dirty="0"/>
          </a:p>
          <a:p>
            <a:pPr lvl="0"/>
            <a:r>
              <a:rPr lang="en-AU" dirty="0"/>
              <a:t>Families</a:t>
            </a:r>
            <a:endParaRPr lang="en-GB" dirty="0"/>
          </a:p>
          <a:p>
            <a:pPr lvl="0"/>
            <a:r>
              <a:rPr lang="en-AU" dirty="0"/>
              <a:t>Care givers</a:t>
            </a:r>
            <a:endParaRPr lang="en-GB" dirty="0"/>
          </a:p>
          <a:p>
            <a:pPr lvl="0"/>
            <a:r>
              <a:rPr lang="en-AU" dirty="0"/>
              <a:t>Friends, peers and target group</a:t>
            </a:r>
            <a:endParaRPr lang="en-GB" dirty="0"/>
          </a:p>
          <a:p>
            <a:pPr lvl="0"/>
            <a:r>
              <a:rPr lang="en-AU" dirty="0"/>
              <a:t>Government representatives</a:t>
            </a:r>
            <a:endParaRPr lang="en-GB" dirty="0"/>
          </a:p>
          <a:p>
            <a:r>
              <a:rPr lang="en-AU" dirty="0"/>
              <a:t>Service </a:t>
            </a:r>
            <a:r>
              <a:rPr lang="en-AU" dirty="0" smtClean="0"/>
              <a:t>providers</a:t>
            </a:r>
          </a:p>
          <a:p>
            <a:r>
              <a:rPr lang="en-AU" dirty="0" smtClean="0"/>
              <a:t>Local community</a:t>
            </a:r>
          </a:p>
          <a:p>
            <a:r>
              <a:rPr lang="en-AU" dirty="0" smtClean="0"/>
              <a:t>Etc.</a:t>
            </a:r>
            <a:endParaRPr lang="en-GB" dirty="0"/>
          </a:p>
        </p:txBody>
      </p:sp>
      <p:pic>
        <p:nvPicPr>
          <p:cNvPr id="4" name="Picture 3" descr="group_jumping_up_400_clr_12574.png"/>
          <p:cNvPicPr/>
          <p:nvPr/>
        </p:nvPicPr>
        <p:blipFill>
          <a:blip r:embed="rId2" cstate="print"/>
          <a:stretch>
            <a:fillRect/>
          </a:stretch>
        </p:blipFill>
        <p:spPr>
          <a:xfrm>
            <a:off x="5508104" y="2348880"/>
            <a:ext cx="3428630" cy="2359149"/>
          </a:xfrm>
          <a:prstGeom prst="rect">
            <a:avLst/>
          </a:prstGeom>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Rights and responsibilities</a:t>
            </a:r>
            <a:endParaRPr lang="en-GB" dirty="0"/>
          </a:p>
        </p:txBody>
      </p:sp>
      <p:sp>
        <p:nvSpPr>
          <p:cNvPr id="3" name="Content Placeholder 2"/>
          <p:cNvSpPr>
            <a:spLocks noGrp="1"/>
          </p:cNvSpPr>
          <p:nvPr>
            <p:ph idx="1"/>
          </p:nvPr>
        </p:nvSpPr>
        <p:spPr/>
        <p:txBody>
          <a:bodyPr/>
          <a:lstStyle/>
          <a:p>
            <a:pPr marL="0" indent="0">
              <a:buNone/>
            </a:pPr>
            <a:r>
              <a:rPr lang="en-AU" b="1" dirty="0"/>
              <a:t>Employee rights and responsibilities may include:</a:t>
            </a:r>
            <a:endParaRPr lang="en-GB" b="1" dirty="0"/>
          </a:p>
          <a:p>
            <a:pPr lvl="0"/>
            <a:r>
              <a:rPr lang="en-AU" dirty="0"/>
              <a:t>Adherence to Work Health and Safety (WHS)</a:t>
            </a:r>
            <a:endParaRPr lang="en-GB" dirty="0"/>
          </a:p>
          <a:p>
            <a:pPr lvl="0"/>
            <a:r>
              <a:rPr lang="en-AU" dirty="0"/>
              <a:t>Attendance requirements</a:t>
            </a:r>
            <a:endParaRPr lang="en-GB" dirty="0"/>
          </a:p>
          <a:p>
            <a:r>
              <a:rPr lang="en-AU" dirty="0"/>
              <a:t>Confidentiality and </a:t>
            </a:r>
            <a:r>
              <a:rPr lang="en-AU" dirty="0" smtClean="0"/>
              <a:t>privacy</a:t>
            </a:r>
          </a:p>
          <a:p>
            <a:pPr lvl="0"/>
            <a:r>
              <a:rPr lang="en-AU" dirty="0"/>
              <a:t>Duty of care responsibilities</a:t>
            </a:r>
            <a:endParaRPr lang="en-GB" dirty="0"/>
          </a:p>
          <a:p>
            <a:pPr lvl="0"/>
            <a:r>
              <a:rPr lang="en-AU" dirty="0"/>
              <a:t>Leave entitlements</a:t>
            </a:r>
            <a:endParaRPr lang="en-GB" dirty="0"/>
          </a:p>
          <a:p>
            <a:pPr lvl="0"/>
            <a:r>
              <a:rPr lang="en-AU" dirty="0"/>
              <a:t>Obeying lawful orders </a:t>
            </a:r>
            <a:endParaRPr lang="en-GB" dirty="0"/>
          </a:p>
          <a:p>
            <a:r>
              <a:rPr lang="en-AU" dirty="0" smtClean="0"/>
              <a:t>Etc.</a:t>
            </a:r>
            <a:endParaRPr lang="en-GB" dirty="0"/>
          </a:p>
        </p:txBody>
      </p:sp>
      <p:pic>
        <p:nvPicPr>
          <p:cNvPr id="4" name="Picture 3" descr="two_way_puzzle_people_400_clr_4872.png"/>
          <p:cNvPicPr/>
          <p:nvPr/>
        </p:nvPicPr>
        <p:blipFill rotWithShape="1">
          <a:blip r:embed="rId2" cstate="print"/>
          <a:srcRect l="5292"/>
          <a:stretch/>
        </p:blipFill>
        <p:spPr bwMode="auto">
          <a:xfrm>
            <a:off x="5390409" y="3212976"/>
            <a:ext cx="3456384" cy="273143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8265559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Employer responsibilities may include:</a:t>
            </a:r>
            <a:endParaRPr lang="en-GB" dirty="0"/>
          </a:p>
        </p:txBody>
      </p:sp>
      <p:sp>
        <p:nvSpPr>
          <p:cNvPr id="3" name="Content Placeholder 2"/>
          <p:cNvSpPr>
            <a:spLocks noGrp="1"/>
          </p:cNvSpPr>
          <p:nvPr>
            <p:ph idx="1"/>
          </p:nvPr>
        </p:nvSpPr>
        <p:spPr/>
        <p:txBody>
          <a:bodyPr/>
          <a:lstStyle/>
          <a:p>
            <a:pPr lvl="0"/>
            <a:r>
              <a:rPr lang="en-AU" dirty="0"/>
              <a:t>Enterprise workplace agreements </a:t>
            </a:r>
            <a:endParaRPr lang="en-GB" dirty="0"/>
          </a:p>
          <a:p>
            <a:r>
              <a:rPr lang="en-AU" dirty="0"/>
              <a:t>Legislative requirements for employee </a:t>
            </a:r>
            <a:r>
              <a:rPr lang="en-AU" dirty="0" smtClean="0"/>
              <a:t>dismissal</a:t>
            </a:r>
          </a:p>
          <a:p>
            <a:r>
              <a:rPr lang="en-AU" dirty="0"/>
              <a:t>Legislative requirements to provide a safe work environment </a:t>
            </a:r>
            <a:endParaRPr lang="en-AU" dirty="0" smtClean="0"/>
          </a:p>
          <a:p>
            <a:r>
              <a:rPr lang="en-AU" dirty="0"/>
              <a:t>Relevant State and Territory employment </a:t>
            </a:r>
            <a:r>
              <a:rPr lang="en-AU" dirty="0" smtClean="0"/>
              <a:t>legislation.</a:t>
            </a:r>
            <a:endParaRPr lang="en-GB" dirty="0"/>
          </a:p>
        </p:txBody>
      </p:sp>
      <p:pic>
        <p:nvPicPr>
          <p:cNvPr id="4" name="Picture 3" descr="three_way_hand_shake_pc_2788.png"/>
          <p:cNvPicPr/>
          <p:nvPr/>
        </p:nvPicPr>
        <p:blipFill>
          <a:blip r:embed="rId2" cstate="print"/>
          <a:stretch>
            <a:fillRect/>
          </a:stretch>
        </p:blipFill>
        <p:spPr>
          <a:xfrm>
            <a:off x="3167063" y="4114800"/>
            <a:ext cx="2809875" cy="2743200"/>
          </a:xfrm>
          <a:prstGeom prst="rect">
            <a:avLst/>
          </a:prstGeom>
        </p:spPr>
      </p:pic>
    </p:spTree>
    <p:extLst>
      <p:ext uri="{BB962C8B-B14F-4D97-AF65-F5344CB8AC3E}">
        <p14:creationId xmlns:p14="http://schemas.microsoft.com/office/powerpoint/2010/main" val="107145062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4C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Report problems to supervisor</a:t>
            </a:r>
            <a:endParaRPr lang="en-AU" dirty="0" smtClean="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4.4 </a:t>
            </a:r>
            <a:r>
              <a:rPr lang="en-AU" sz="2800" dirty="0"/>
              <a:t>Refer unresolved conflict situations to supervisor</a:t>
            </a:r>
            <a:endParaRPr lang="en-AU" sz="2800" dirty="0" smtClean="0">
              <a:latin typeface="+mj-lt"/>
            </a:endParaRPr>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Resolving conflict</a:t>
            </a:r>
            <a:endParaRPr lang="en-GB" dirty="0"/>
          </a:p>
        </p:txBody>
      </p:sp>
      <p:sp>
        <p:nvSpPr>
          <p:cNvPr id="3" name="Content Placeholder 2"/>
          <p:cNvSpPr>
            <a:spLocks noGrp="1"/>
          </p:cNvSpPr>
          <p:nvPr>
            <p:ph idx="1"/>
          </p:nvPr>
        </p:nvSpPr>
        <p:spPr/>
        <p:txBody>
          <a:bodyPr/>
          <a:lstStyle/>
          <a:p>
            <a:pPr marL="0" indent="0">
              <a:buNone/>
            </a:pPr>
            <a:r>
              <a:rPr lang="en-AU" b="1" dirty="0"/>
              <a:t>Your contribution to the resolution of conflict and interpersonal differences could involve:</a:t>
            </a:r>
            <a:endParaRPr lang="en-GB" b="1" dirty="0"/>
          </a:p>
          <a:p>
            <a:pPr lvl="0"/>
            <a:r>
              <a:rPr lang="en-AU" dirty="0"/>
              <a:t>Working out an issue you are having</a:t>
            </a:r>
            <a:endParaRPr lang="en-GB" dirty="0"/>
          </a:p>
          <a:p>
            <a:r>
              <a:rPr lang="en-AU" dirty="0"/>
              <a:t>Helping </a:t>
            </a:r>
            <a:r>
              <a:rPr lang="en-AU" dirty="0" smtClean="0"/>
              <a:t>to </a:t>
            </a:r>
            <a:r>
              <a:rPr lang="en-AU" dirty="0"/>
              <a:t>mediate an issue someone else is </a:t>
            </a:r>
            <a:r>
              <a:rPr lang="en-AU" dirty="0" smtClean="0"/>
              <a:t>having</a:t>
            </a:r>
          </a:p>
          <a:p>
            <a:pPr lvl="0"/>
            <a:r>
              <a:rPr lang="en-AU" dirty="0"/>
              <a:t>Reporting issues witnessed or known about</a:t>
            </a:r>
            <a:endParaRPr lang="en-GB" dirty="0"/>
          </a:p>
          <a:p>
            <a:r>
              <a:rPr lang="en-AU" dirty="0"/>
              <a:t>Mentoring another staff </a:t>
            </a:r>
            <a:r>
              <a:rPr lang="en-AU" dirty="0" smtClean="0"/>
              <a:t>member</a:t>
            </a:r>
          </a:p>
          <a:p>
            <a:r>
              <a:rPr lang="en-AU" dirty="0" smtClean="0"/>
              <a:t>Etc.</a:t>
            </a:r>
            <a:endParaRPr lang="en-GB" dirty="0"/>
          </a:p>
        </p:txBody>
      </p:sp>
      <p:pic>
        <p:nvPicPr>
          <p:cNvPr id="4" name="Picture 3" descr="business_grey_stickmen_shake_hands_pc_400_clr_1570.png"/>
          <p:cNvPicPr/>
          <p:nvPr/>
        </p:nvPicPr>
        <p:blipFill>
          <a:blip r:embed="rId2" cstate="print"/>
          <a:stretch>
            <a:fillRect/>
          </a:stretch>
        </p:blipFill>
        <p:spPr>
          <a:xfrm>
            <a:off x="5580112" y="4252695"/>
            <a:ext cx="2581652" cy="2573075"/>
          </a:xfrm>
          <a:prstGeom prst="rect">
            <a:avLst/>
          </a:prstGeom>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Client conflict</a:t>
            </a:r>
            <a:endParaRPr lang="en-GB" dirty="0"/>
          </a:p>
        </p:txBody>
      </p:sp>
      <p:sp>
        <p:nvSpPr>
          <p:cNvPr id="3" name="Content Placeholder 2"/>
          <p:cNvSpPr>
            <a:spLocks noGrp="1"/>
          </p:cNvSpPr>
          <p:nvPr>
            <p:ph idx="1"/>
          </p:nvPr>
        </p:nvSpPr>
        <p:spPr/>
        <p:txBody>
          <a:bodyPr/>
          <a:lstStyle/>
          <a:p>
            <a:pPr marL="0" indent="0">
              <a:buNone/>
            </a:pPr>
            <a:r>
              <a:rPr lang="en-GB" dirty="0"/>
              <a:t>Clients can often be hostile, disgruntled or distressed, particularly if they are feeling anxious. These feelings may arise from having to wait to see another member of staff, an impending serious meeting/operation, lack of communication or confusion around an </a:t>
            </a:r>
            <a:r>
              <a:rPr lang="en-GB" dirty="0" smtClean="0"/>
              <a:t>issue.</a:t>
            </a:r>
            <a:endParaRPr lang="en-GB" dirty="0"/>
          </a:p>
        </p:txBody>
      </p:sp>
      <p:pic>
        <p:nvPicPr>
          <p:cNvPr id="4" name="Picture 3" descr="C:\Users\Tom\Desktop\ArtWork\fight_hold.png"/>
          <p:cNvPicPr/>
          <p:nvPr/>
        </p:nvPicPr>
        <p:blipFill>
          <a:blip r:embed="rId2" cstate="print"/>
          <a:srcRect/>
          <a:stretch>
            <a:fillRect/>
          </a:stretch>
        </p:blipFill>
        <p:spPr bwMode="auto">
          <a:xfrm>
            <a:off x="2387423" y="4005064"/>
            <a:ext cx="4369154" cy="2734072"/>
          </a:xfrm>
          <a:prstGeom prst="rect">
            <a:avLst/>
          </a:prstGeom>
          <a:noFill/>
          <a:ln w="9525">
            <a:noFill/>
            <a:miter lim="800000"/>
            <a:headEnd/>
            <a:tailEnd/>
          </a:ln>
        </p:spPr>
      </p:pic>
    </p:spTree>
    <p:extLst>
      <p:ext uri="{BB962C8B-B14F-4D97-AF65-F5344CB8AC3E}">
        <p14:creationId xmlns:p14="http://schemas.microsoft.com/office/powerpoint/2010/main" val="305223550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Conflict prevention</a:t>
            </a:r>
          </a:p>
        </p:txBody>
      </p:sp>
      <p:sp>
        <p:nvSpPr>
          <p:cNvPr id="3" name="Content Placeholder 2"/>
          <p:cNvSpPr>
            <a:spLocks noGrp="1"/>
          </p:cNvSpPr>
          <p:nvPr>
            <p:ph idx="1"/>
          </p:nvPr>
        </p:nvSpPr>
        <p:spPr>
          <a:xfrm>
            <a:off x="457200" y="1600200"/>
            <a:ext cx="5842992" cy="5141168"/>
          </a:xfrm>
        </p:spPr>
        <p:txBody>
          <a:bodyPr/>
          <a:lstStyle/>
          <a:p>
            <a:pPr marL="0" indent="0">
              <a:buNone/>
            </a:pPr>
            <a:r>
              <a:rPr lang="en-GB" b="1" dirty="0"/>
              <a:t>To prevent conflict, try the following:</a:t>
            </a:r>
          </a:p>
          <a:p>
            <a:pPr lvl="0"/>
            <a:r>
              <a:rPr lang="en-GB" dirty="0"/>
              <a:t>Remain mobile and maintain a positive posture</a:t>
            </a:r>
          </a:p>
          <a:p>
            <a:pPr lvl="0"/>
            <a:r>
              <a:rPr lang="en-GB" dirty="0"/>
              <a:t>Support other staff present</a:t>
            </a:r>
          </a:p>
          <a:p>
            <a:pPr lvl="0"/>
            <a:r>
              <a:rPr lang="en-GB" dirty="0"/>
              <a:t>Avoid turning your back on the client</a:t>
            </a:r>
          </a:p>
          <a:p>
            <a:r>
              <a:rPr lang="en-GB" dirty="0"/>
              <a:t>Keep an eye on the </a:t>
            </a:r>
            <a:r>
              <a:rPr lang="en-GB" dirty="0" smtClean="0"/>
              <a:t>client</a:t>
            </a:r>
          </a:p>
          <a:p>
            <a:pPr lvl="0"/>
            <a:r>
              <a:rPr lang="en-GB" dirty="0"/>
              <a:t>Explain documents and instructions to clients clearly</a:t>
            </a:r>
          </a:p>
          <a:p>
            <a:r>
              <a:rPr lang="en-GB" dirty="0"/>
              <a:t>Contact assistance, if </a:t>
            </a:r>
            <a:r>
              <a:rPr lang="en-GB" dirty="0" smtClean="0"/>
              <a:t>required.</a:t>
            </a:r>
            <a:endParaRPr lang="en-GB" dirty="0"/>
          </a:p>
        </p:txBody>
      </p:sp>
      <p:pic>
        <p:nvPicPr>
          <p:cNvPr id="9218" name="Picture 2" descr="C:\Users\Sophie2\Desktop\ArtWork\Fotolia_4599019_X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2132856"/>
            <a:ext cx="2880320" cy="2880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815178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4D</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0" y="274638"/>
            <a:ext cx="9144000" cy="1143000"/>
          </a:xfrm>
        </p:spPr>
        <p:txBody>
          <a:bodyPr>
            <a:noAutofit/>
          </a:bodyPr>
          <a:lstStyle/>
          <a:p>
            <a:r>
              <a:rPr lang="en-AU" dirty="0"/>
              <a:t>Complete workplace correspondence and documentation </a:t>
            </a:r>
            <a:endParaRPr lang="en-GB" dirty="0"/>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5.1 </a:t>
            </a:r>
            <a:r>
              <a:rPr lang="en-AU" sz="2800" dirty="0"/>
              <a:t>Complete documentation according to legal requirement and organisation procedures </a:t>
            </a:r>
            <a:endParaRPr lang="en-AU" sz="2800" dirty="0" smtClean="0">
              <a:latin typeface="+mj-lt"/>
            </a:endParaRPr>
          </a:p>
        </p:txBody>
      </p:sp>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Completing required documentation</a:t>
            </a:r>
            <a:endParaRPr lang="en-GB" dirty="0"/>
          </a:p>
        </p:txBody>
      </p:sp>
      <p:sp>
        <p:nvSpPr>
          <p:cNvPr id="3" name="Content Placeholder 2"/>
          <p:cNvSpPr>
            <a:spLocks noGrp="1"/>
          </p:cNvSpPr>
          <p:nvPr>
            <p:ph idx="1"/>
          </p:nvPr>
        </p:nvSpPr>
        <p:spPr>
          <a:xfrm>
            <a:off x="457200" y="1600200"/>
            <a:ext cx="8229600" cy="5069160"/>
          </a:xfrm>
        </p:spPr>
        <p:txBody>
          <a:bodyPr>
            <a:normAutofit/>
          </a:bodyPr>
          <a:lstStyle/>
          <a:p>
            <a:pPr marL="0" indent="0">
              <a:buNone/>
            </a:pPr>
            <a:r>
              <a:rPr lang="en-AU" b="1" dirty="0"/>
              <a:t>Documentation may include</a:t>
            </a:r>
            <a:r>
              <a:rPr lang="en-AU" b="1" dirty="0" smtClean="0"/>
              <a:t>:</a:t>
            </a:r>
          </a:p>
          <a:p>
            <a:r>
              <a:rPr lang="en-AU" dirty="0"/>
              <a:t>Health care </a:t>
            </a:r>
            <a:r>
              <a:rPr lang="en-AU" dirty="0" smtClean="0"/>
              <a:t>records</a:t>
            </a:r>
          </a:p>
          <a:p>
            <a:pPr lvl="0"/>
            <a:r>
              <a:rPr lang="en-AU" dirty="0"/>
              <a:t>Appointment bookings</a:t>
            </a:r>
            <a:endParaRPr lang="en-GB" dirty="0"/>
          </a:p>
          <a:p>
            <a:pPr lvl="0"/>
            <a:r>
              <a:rPr lang="en-AU" dirty="0"/>
              <a:t>Service documentation/forms</a:t>
            </a:r>
            <a:endParaRPr lang="en-GB" dirty="0"/>
          </a:p>
          <a:p>
            <a:pPr lvl="0"/>
            <a:r>
              <a:rPr lang="en-AU" dirty="0"/>
              <a:t>Reports on services</a:t>
            </a:r>
            <a:endParaRPr lang="en-GB" dirty="0"/>
          </a:p>
          <a:p>
            <a:pPr lvl="0"/>
            <a:r>
              <a:rPr lang="en-AU" dirty="0"/>
              <a:t>Records for transferring</a:t>
            </a:r>
            <a:endParaRPr lang="en-GB" dirty="0"/>
          </a:p>
          <a:p>
            <a:pPr lvl="0"/>
            <a:r>
              <a:rPr lang="en-AU" dirty="0"/>
              <a:t>Outpatient/clinic records</a:t>
            </a:r>
            <a:endParaRPr lang="en-GB" dirty="0"/>
          </a:p>
          <a:p>
            <a:r>
              <a:rPr lang="en-AU" dirty="0"/>
              <a:t>Care records, including visits </a:t>
            </a:r>
            <a:r>
              <a:rPr lang="en-AU" dirty="0" smtClean="0"/>
              <a:t>made</a:t>
            </a:r>
          </a:p>
          <a:p>
            <a:r>
              <a:rPr lang="en-AU" dirty="0" smtClean="0"/>
              <a:t>Etc.</a:t>
            </a:r>
            <a:endParaRPr lang="en-GB" dirty="0"/>
          </a:p>
        </p:txBody>
      </p:sp>
      <p:pic>
        <p:nvPicPr>
          <p:cNvPr id="4" name="Picture 3" descr="C:\Users\Sophie2\Desktop\ArtWork\Fotolia_16208523_S.jpg"/>
          <p:cNvPicPr/>
          <p:nvPr/>
        </p:nvPicPr>
        <p:blipFill rotWithShape="1">
          <a:blip r:embed="rId2">
            <a:extLst>
              <a:ext uri="{28A0092B-C50C-407E-A947-70E740481C1C}">
                <a14:useLocalDpi xmlns:a14="http://schemas.microsoft.com/office/drawing/2010/main" val="0"/>
              </a:ext>
            </a:extLst>
          </a:blip>
          <a:srcRect l="7744" r="2694"/>
          <a:stretch/>
        </p:blipFill>
        <p:spPr bwMode="auto">
          <a:xfrm>
            <a:off x="5795619" y="2348880"/>
            <a:ext cx="3158490" cy="2645410"/>
          </a:xfrm>
          <a:prstGeom prst="rect">
            <a:avLst/>
          </a:prstGeom>
          <a:noFill/>
          <a:ln>
            <a:noFill/>
          </a:ln>
          <a:extLst>
            <a:ext uri="{53640926-AAD7-44D8-BBD7-CCE9431645EC}">
              <a14:shadowObscured xmlns:a14="http://schemas.microsoft.com/office/drawing/2010/main"/>
            </a:ext>
          </a:extLst>
        </p:spPr>
      </p:pic>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Sophie2\Desktop\ArtWork\Fotolia_11720061_S.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72200" y="4769769"/>
            <a:ext cx="2088232" cy="2088232"/>
          </a:xfrm>
          <a:prstGeom prst="rect">
            <a:avLst/>
          </a:prstGeom>
          <a:noFill/>
          <a:ln>
            <a:noFill/>
          </a:ln>
        </p:spPr>
      </p:pic>
      <p:sp>
        <p:nvSpPr>
          <p:cNvPr id="2" name="Title 1"/>
          <p:cNvSpPr>
            <a:spLocks noGrp="1"/>
          </p:cNvSpPr>
          <p:nvPr>
            <p:ph type="title"/>
          </p:nvPr>
        </p:nvSpPr>
        <p:spPr/>
        <p:txBody>
          <a:bodyPr>
            <a:noAutofit/>
          </a:bodyPr>
          <a:lstStyle/>
          <a:p>
            <a:r>
              <a:rPr lang="en-AU" dirty="0"/>
              <a:t>Ensure documentation is performed</a:t>
            </a:r>
            <a:endParaRPr lang="en-GB" dirty="0"/>
          </a:p>
        </p:txBody>
      </p:sp>
      <p:sp>
        <p:nvSpPr>
          <p:cNvPr id="3" name="Content Placeholder 2"/>
          <p:cNvSpPr>
            <a:spLocks noGrp="1"/>
          </p:cNvSpPr>
          <p:nvPr>
            <p:ph idx="1"/>
          </p:nvPr>
        </p:nvSpPr>
        <p:spPr>
          <a:xfrm>
            <a:off x="457200" y="1602949"/>
            <a:ext cx="7427168" cy="5257800"/>
          </a:xfrm>
        </p:spPr>
        <p:txBody>
          <a:bodyPr>
            <a:normAutofit/>
          </a:bodyPr>
          <a:lstStyle/>
          <a:p>
            <a:r>
              <a:rPr lang="en-AU" dirty="0"/>
              <a:t>Ensure that you follow your organisation’s procedures for maintaining records and all </a:t>
            </a:r>
            <a:r>
              <a:rPr lang="en-AU" dirty="0" smtClean="0"/>
              <a:t>documentation</a:t>
            </a:r>
          </a:p>
          <a:p>
            <a:r>
              <a:rPr lang="en-AU" dirty="0"/>
              <a:t>If you need to provide completed documentation for other personnel or departments, make sure this is done to time and to the requirements of your work </a:t>
            </a:r>
            <a:r>
              <a:rPr lang="en-AU" dirty="0" smtClean="0"/>
              <a:t>role</a:t>
            </a:r>
          </a:p>
          <a:p>
            <a:r>
              <a:rPr lang="en-AU" dirty="0"/>
              <a:t>At the end of the day, make sure all </a:t>
            </a:r>
            <a:r>
              <a:rPr lang="en-AU" dirty="0" smtClean="0"/>
              <a:t/>
            </a:r>
            <a:br>
              <a:rPr lang="en-AU" dirty="0" smtClean="0"/>
            </a:br>
            <a:r>
              <a:rPr lang="en-AU" dirty="0" smtClean="0"/>
              <a:t>confidential </a:t>
            </a:r>
            <a:r>
              <a:rPr lang="en-AU" dirty="0"/>
              <a:t>information is stored </a:t>
            </a:r>
            <a:r>
              <a:rPr lang="en-AU" dirty="0" smtClean="0"/>
              <a:t/>
            </a:r>
            <a:br>
              <a:rPr lang="en-AU" dirty="0" smtClean="0"/>
            </a:br>
            <a:r>
              <a:rPr lang="en-AU" dirty="0" smtClean="0"/>
              <a:t>and </a:t>
            </a:r>
            <a:r>
              <a:rPr lang="en-AU" dirty="0"/>
              <a:t>locked </a:t>
            </a:r>
            <a:r>
              <a:rPr lang="en-AU" dirty="0" smtClean="0"/>
              <a:t>securely.</a:t>
            </a:r>
            <a:endParaRPr lang="en-GB" dirty="0"/>
          </a:p>
        </p:txBody>
      </p:sp>
    </p:spTree>
    <p:extLst>
      <p:ext uri="{BB962C8B-B14F-4D97-AF65-F5344CB8AC3E}">
        <p14:creationId xmlns:p14="http://schemas.microsoft.com/office/powerpoint/2010/main" val="2856798203"/>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5A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0" y="274638"/>
            <a:ext cx="9144000" cy="1143000"/>
          </a:xfrm>
        </p:spPr>
        <p:txBody>
          <a:bodyPr>
            <a:noAutofit/>
          </a:bodyPr>
          <a:lstStyle/>
          <a:p>
            <a:r>
              <a:rPr lang="en-AU" dirty="0"/>
              <a:t>Complete workplace correspondence and documentation </a:t>
            </a:r>
            <a:endParaRPr lang="en-GB" dirty="0"/>
          </a:p>
        </p:txBody>
      </p:sp>
      <p:sp>
        <p:nvSpPr>
          <p:cNvPr id="8" name="TextBox 7"/>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5.2 </a:t>
            </a:r>
            <a:r>
              <a:rPr lang="en-AU" sz="2800" dirty="0"/>
              <a:t>Read workplace documents relating to role and clarify understanding with supervisor</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Read and understand documentation</a:t>
            </a:r>
            <a:endParaRPr lang="en-GB" dirty="0"/>
          </a:p>
        </p:txBody>
      </p:sp>
      <p:sp>
        <p:nvSpPr>
          <p:cNvPr id="3" name="Content Placeholder 2"/>
          <p:cNvSpPr>
            <a:spLocks noGrp="1"/>
          </p:cNvSpPr>
          <p:nvPr>
            <p:ph idx="1"/>
          </p:nvPr>
        </p:nvSpPr>
        <p:spPr/>
        <p:txBody>
          <a:bodyPr/>
          <a:lstStyle/>
          <a:p>
            <a:pPr marL="0" indent="0">
              <a:buNone/>
            </a:pPr>
            <a:r>
              <a:rPr lang="en-AU" dirty="0"/>
              <a:t>You will need to well-versed in the types of workplace documents that you may see or need to handle in your working day. Your organisation should ensure that training is given to fully cover your work </a:t>
            </a:r>
            <a:r>
              <a:rPr lang="en-AU" dirty="0" smtClean="0"/>
              <a:t>requirements.</a:t>
            </a:r>
            <a:endParaRPr lang="en-GB" dirty="0"/>
          </a:p>
        </p:txBody>
      </p:sp>
      <p:pic>
        <p:nvPicPr>
          <p:cNvPr id="10242" name="Picture 2" descr="C:\Users\Sophie2\Desktop\ArtWork\stick_figure_holding_book_reading_800_wh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55656" y="3772201"/>
            <a:ext cx="2304256" cy="307234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Documentation may include:</a:t>
            </a:r>
            <a:endParaRPr lang="en-GB" dirty="0"/>
          </a:p>
        </p:txBody>
      </p:sp>
      <p:sp>
        <p:nvSpPr>
          <p:cNvPr id="3" name="Content Placeholder 2"/>
          <p:cNvSpPr>
            <a:spLocks noGrp="1"/>
          </p:cNvSpPr>
          <p:nvPr>
            <p:ph idx="1"/>
          </p:nvPr>
        </p:nvSpPr>
        <p:spPr>
          <a:xfrm>
            <a:off x="457200" y="1600200"/>
            <a:ext cx="7283152" cy="4997152"/>
          </a:xfrm>
        </p:spPr>
        <p:txBody>
          <a:bodyPr>
            <a:normAutofit lnSpcReduction="10000"/>
          </a:bodyPr>
          <a:lstStyle/>
          <a:p>
            <a:pPr lvl="0"/>
            <a:r>
              <a:rPr lang="en-AU" dirty="0"/>
              <a:t>Applications for services</a:t>
            </a:r>
            <a:endParaRPr lang="en-GB" dirty="0"/>
          </a:p>
          <a:p>
            <a:pPr lvl="0"/>
            <a:r>
              <a:rPr lang="en-AU" dirty="0"/>
              <a:t>Claim forms</a:t>
            </a:r>
            <a:endParaRPr lang="en-GB" dirty="0"/>
          </a:p>
          <a:p>
            <a:pPr lvl="0"/>
            <a:r>
              <a:rPr lang="en-AU" dirty="0"/>
              <a:t>Patient/client records</a:t>
            </a:r>
            <a:endParaRPr lang="en-GB" dirty="0"/>
          </a:p>
          <a:p>
            <a:pPr lvl="0"/>
            <a:r>
              <a:rPr lang="en-AU" dirty="0"/>
              <a:t>Medical/health cards</a:t>
            </a:r>
            <a:endParaRPr lang="en-GB" dirty="0"/>
          </a:p>
          <a:p>
            <a:pPr lvl="0"/>
            <a:r>
              <a:rPr lang="en-AU" dirty="0"/>
              <a:t>Supply/medical stores documentation</a:t>
            </a:r>
            <a:endParaRPr lang="en-GB" dirty="0"/>
          </a:p>
          <a:p>
            <a:pPr lvl="0"/>
            <a:r>
              <a:rPr lang="en-AU" dirty="0"/>
              <a:t>Information on services for clients</a:t>
            </a:r>
            <a:endParaRPr lang="en-GB" dirty="0"/>
          </a:p>
          <a:p>
            <a:r>
              <a:rPr lang="en-AU" dirty="0" smtClean="0"/>
              <a:t>Certificates</a:t>
            </a:r>
          </a:p>
          <a:p>
            <a:pPr lvl="0"/>
            <a:r>
              <a:rPr lang="en-AU" dirty="0"/>
              <a:t>Medical reports</a:t>
            </a:r>
            <a:endParaRPr lang="en-GB" dirty="0"/>
          </a:p>
          <a:p>
            <a:pPr lvl="0"/>
            <a:r>
              <a:rPr lang="en-AU" dirty="0"/>
              <a:t>Care reports</a:t>
            </a:r>
            <a:endParaRPr lang="en-GB" dirty="0"/>
          </a:p>
          <a:p>
            <a:r>
              <a:rPr lang="en-AU" dirty="0"/>
              <a:t>Staff </a:t>
            </a:r>
            <a:r>
              <a:rPr lang="en-AU" dirty="0" smtClean="0"/>
              <a:t>documentation.</a:t>
            </a:r>
            <a:endParaRPr lang="en-GB" dirty="0"/>
          </a:p>
        </p:txBody>
      </p:sp>
      <p:pic>
        <p:nvPicPr>
          <p:cNvPr id="4" name="Picture 3" descr="C:\Users\Sophie2\Desktop\ArtWork\figure_running_file_800_wht.png"/>
          <p:cNvPicPr/>
          <p:nvPr/>
        </p:nvPicPr>
        <p:blipFill rotWithShape="1">
          <a:blip r:embed="rId2" cstate="print">
            <a:extLst>
              <a:ext uri="{28A0092B-C50C-407E-A947-70E740481C1C}">
                <a14:useLocalDpi xmlns:a14="http://schemas.microsoft.com/office/drawing/2010/main" val="0"/>
              </a:ext>
            </a:extLst>
          </a:blip>
          <a:srcRect l="12890"/>
          <a:stretch/>
        </p:blipFill>
        <p:spPr bwMode="auto">
          <a:xfrm flipH="1">
            <a:off x="6516216" y="3228678"/>
            <a:ext cx="2446020" cy="2807991"/>
          </a:xfrm>
          <a:prstGeom prst="rect">
            <a:avLst/>
          </a:prstGeom>
          <a:noFill/>
          <a:ln>
            <a:noFill/>
          </a:ln>
        </p:spPr>
      </p:pic>
    </p:spTree>
    <p:extLst>
      <p:ext uri="{BB962C8B-B14F-4D97-AF65-F5344CB8AC3E}">
        <p14:creationId xmlns:p14="http://schemas.microsoft.com/office/powerpoint/2010/main" val="2341568276"/>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0" y="274638"/>
            <a:ext cx="9144000" cy="1143000"/>
          </a:xfrm>
        </p:spPr>
        <p:txBody>
          <a:bodyPr>
            <a:noAutofit/>
          </a:bodyPr>
          <a:lstStyle/>
          <a:p>
            <a:r>
              <a:rPr lang="en-AU" dirty="0"/>
              <a:t>Complete workplace correspondence and documentation </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5.3 </a:t>
            </a:r>
            <a:r>
              <a:rPr lang="en-AU" sz="2800" dirty="0"/>
              <a:t>Complete written and electronic workplace documents to organisation </a:t>
            </a:r>
            <a:r>
              <a:rPr lang="en-AU" sz="2800" dirty="0" smtClean="0"/>
              <a:t>standards </a:t>
            </a:r>
            <a:endParaRPr lang="en-AU" sz="2800" dirty="0" smtClean="0">
              <a:latin typeface="+mj-lt"/>
            </a:endParaRPr>
          </a:p>
        </p:txBody>
      </p:sp>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Completing workplace documentation</a:t>
            </a:r>
            <a:endParaRPr lang="en-GB" dirty="0"/>
          </a:p>
        </p:txBody>
      </p:sp>
      <p:sp>
        <p:nvSpPr>
          <p:cNvPr id="3" name="Content Placeholder 2"/>
          <p:cNvSpPr>
            <a:spLocks noGrp="1"/>
          </p:cNvSpPr>
          <p:nvPr>
            <p:ph idx="1"/>
          </p:nvPr>
        </p:nvSpPr>
        <p:spPr>
          <a:xfrm>
            <a:off x="457200" y="1600200"/>
            <a:ext cx="4906888" cy="5141168"/>
          </a:xfrm>
        </p:spPr>
        <p:txBody>
          <a:bodyPr/>
          <a:lstStyle/>
          <a:p>
            <a:r>
              <a:rPr lang="en-GB" dirty="0"/>
              <a:t>Always follow your organisational standards and procedures for completing documentation, and store or file as </a:t>
            </a:r>
            <a:r>
              <a:rPr lang="en-GB" dirty="0" smtClean="0"/>
              <a:t>necessary</a:t>
            </a:r>
          </a:p>
          <a:p>
            <a:r>
              <a:rPr lang="en-GB" dirty="0"/>
              <a:t>Your documentation provides evidence of your service activities and creates a pathway for the patient/client in the </a:t>
            </a:r>
            <a:r>
              <a:rPr lang="en-GB" dirty="0" smtClean="0"/>
              <a:t>service.</a:t>
            </a:r>
            <a:endParaRPr lang="en-GB" dirty="0"/>
          </a:p>
        </p:txBody>
      </p:sp>
      <p:pic>
        <p:nvPicPr>
          <p:cNvPr id="11266" name="Picture 2" descr="C:\Users\Sophie2\Desktop\ArtWork\MWrit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2492896"/>
            <a:ext cx="3456384" cy="345638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5B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0" y="274638"/>
            <a:ext cx="9144000" cy="1143000"/>
          </a:xfrm>
        </p:spPr>
        <p:txBody>
          <a:bodyPr>
            <a:noAutofit/>
          </a:bodyPr>
          <a:lstStyle/>
          <a:p>
            <a:r>
              <a:rPr lang="en-AU" dirty="0"/>
              <a:t>Complete workplace correspondence and documentation </a:t>
            </a:r>
            <a:endParaRPr lang="en-AU" dirty="0" smtClean="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5.4 </a:t>
            </a:r>
            <a:r>
              <a:rPr lang="en-AU" sz="2800" dirty="0"/>
              <a:t>Follow organisation communication policies and procedures for using digital media</a:t>
            </a:r>
            <a:endParaRPr lang="en-AU" sz="2800" dirty="0" smtClean="0">
              <a:latin typeface="+mj-lt"/>
            </a:endParaRPr>
          </a:p>
        </p:txBody>
      </p:sp>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Using digital media</a:t>
            </a:r>
          </a:p>
        </p:txBody>
      </p:sp>
      <p:sp>
        <p:nvSpPr>
          <p:cNvPr id="3" name="Content Placeholder 2"/>
          <p:cNvSpPr>
            <a:spLocks noGrp="1"/>
          </p:cNvSpPr>
          <p:nvPr>
            <p:ph idx="1"/>
          </p:nvPr>
        </p:nvSpPr>
        <p:spPr/>
        <p:txBody>
          <a:bodyPr/>
          <a:lstStyle/>
          <a:p>
            <a:r>
              <a:rPr lang="en-AU" dirty="0"/>
              <a:t>Digital media in community services and the health sector will include the devices that we use to keep and make </a:t>
            </a:r>
            <a:r>
              <a:rPr lang="en-AU" dirty="0" smtClean="0"/>
              <a:t>records</a:t>
            </a:r>
          </a:p>
          <a:p>
            <a:r>
              <a:rPr lang="en-AU" dirty="0" smtClean="0"/>
              <a:t>They </a:t>
            </a:r>
            <a:r>
              <a:rPr lang="en-AU" dirty="0"/>
              <a:t>also provide us with a large resource bank and also an online community that can offer advice and support for the health and community care professional.</a:t>
            </a:r>
            <a:endParaRPr lang="en-GB" dirty="0"/>
          </a:p>
        </p:txBody>
      </p:sp>
      <p:pic>
        <p:nvPicPr>
          <p:cNvPr id="4" name="Picture 3" descr="C:\Users\Sophie2\Desktop\ArtWork\Fotolia_4598960_S.jpg"/>
          <p:cNvPicPr/>
          <p:nvPr/>
        </p:nvPicPr>
        <p:blipFill rotWithShape="1">
          <a:blip r:embed="rId2" cstate="print">
            <a:extLst>
              <a:ext uri="{28A0092B-C50C-407E-A947-70E740481C1C}">
                <a14:useLocalDpi xmlns:a14="http://schemas.microsoft.com/office/drawing/2010/main" val="0"/>
              </a:ext>
            </a:extLst>
          </a:blip>
          <a:srcRect t="9524" b="7530"/>
          <a:stretch/>
        </p:blipFill>
        <p:spPr bwMode="auto">
          <a:xfrm>
            <a:off x="3134638" y="4473518"/>
            <a:ext cx="2874724" cy="2384482"/>
          </a:xfrm>
          <a:prstGeom prst="rect">
            <a:avLst/>
          </a:prstGeom>
          <a:noFill/>
          <a:ln>
            <a:noFill/>
          </a:ln>
        </p:spPr>
      </p:pic>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Digital media may include:</a:t>
            </a:r>
            <a:endParaRPr lang="en-GB" dirty="0"/>
          </a:p>
        </p:txBody>
      </p:sp>
      <p:sp>
        <p:nvSpPr>
          <p:cNvPr id="3" name="Content Placeholder 2"/>
          <p:cNvSpPr>
            <a:spLocks noGrp="1"/>
          </p:cNvSpPr>
          <p:nvPr>
            <p:ph idx="1"/>
          </p:nvPr>
        </p:nvSpPr>
        <p:spPr/>
        <p:txBody>
          <a:bodyPr/>
          <a:lstStyle/>
          <a:p>
            <a:pPr lvl="0"/>
            <a:r>
              <a:rPr lang="en-AU" dirty="0"/>
              <a:t>Web</a:t>
            </a:r>
            <a:endParaRPr lang="en-GB" dirty="0"/>
          </a:p>
          <a:p>
            <a:pPr lvl="0"/>
            <a:r>
              <a:rPr lang="en-AU" dirty="0"/>
              <a:t>Email</a:t>
            </a:r>
            <a:endParaRPr lang="en-GB" dirty="0"/>
          </a:p>
          <a:p>
            <a:pPr lvl="0"/>
            <a:r>
              <a:rPr lang="en-AU" dirty="0"/>
              <a:t>Social media</a:t>
            </a:r>
            <a:endParaRPr lang="en-GB" dirty="0"/>
          </a:p>
          <a:p>
            <a:pPr lvl="0"/>
            <a:r>
              <a:rPr lang="en-AU" dirty="0"/>
              <a:t>Podcast and videos</a:t>
            </a:r>
            <a:endParaRPr lang="en-GB" dirty="0"/>
          </a:p>
          <a:p>
            <a:pPr lvl="0"/>
            <a:r>
              <a:rPr lang="en-AU" dirty="0"/>
              <a:t>Tablets and applications</a:t>
            </a:r>
            <a:endParaRPr lang="en-GB" dirty="0"/>
          </a:p>
          <a:p>
            <a:pPr lvl="0"/>
            <a:r>
              <a:rPr lang="en-AU" dirty="0"/>
              <a:t>Newsletters and broadcasts</a:t>
            </a:r>
            <a:endParaRPr lang="en-GB" dirty="0"/>
          </a:p>
          <a:p>
            <a:r>
              <a:rPr lang="en-AU" dirty="0"/>
              <a:t>Intranet. </a:t>
            </a:r>
            <a:endParaRPr lang="en-GB" dirty="0"/>
          </a:p>
        </p:txBody>
      </p:sp>
      <p:pic>
        <p:nvPicPr>
          <p:cNvPr id="4" name="Picture 3" descr="C:\Users\Sophie2\Desktop\ArtWork\wireless_device_network_800_wht.png"/>
          <p:cNvPicPr/>
          <p:nvPr/>
        </p:nvPicPr>
        <p:blipFill rotWithShape="1">
          <a:blip r:embed="rId2" cstate="print">
            <a:extLst>
              <a:ext uri="{28A0092B-C50C-407E-A947-70E740481C1C}">
                <a14:useLocalDpi xmlns:a14="http://schemas.microsoft.com/office/drawing/2010/main" val="0"/>
              </a:ext>
            </a:extLst>
          </a:blip>
          <a:srcRect b="6007"/>
          <a:stretch/>
        </p:blipFill>
        <p:spPr bwMode="auto">
          <a:xfrm>
            <a:off x="5004048" y="2420888"/>
            <a:ext cx="3676577" cy="345638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41095667"/>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5C</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0" y="274638"/>
            <a:ext cx="9144000" cy="1143000"/>
          </a:xfrm>
        </p:spPr>
        <p:txBody>
          <a:bodyPr>
            <a:noAutofit/>
          </a:bodyPr>
          <a:lstStyle/>
          <a:p>
            <a:r>
              <a:rPr lang="en-AU" dirty="0"/>
              <a:t>Complete workplace correspondence and documentation </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5.5 </a:t>
            </a:r>
            <a:r>
              <a:rPr lang="en-AU" sz="2800" dirty="0"/>
              <a:t>Use clear, accurate and objective language when documenting events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Choose your words carefully</a:t>
            </a:r>
            <a:endParaRPr lang="en-GB" dirty="0"/>
          </a:p>
        </p:txBody>
      </p:sp>
      <p:sp>
        <p:nvSpPr>
          <p:cNvPr id="3" name="Content Placeholder 2"/>
          <p:cNvSpPr>
            <a:spLocks noGrp="1"/>
          </p:cNvSpPr>
          <p:nvPr>
            <p:ph idx="1"/>
          </p:nvPr>
        </p:nvSpPr>
        <p:spPr/>
        <p:txBody>
          <a:bodyPr/>
          <a:lstStyle/>
          <a:p>
            <a:r>
              <a:rPr lang="en-AU" dirty="0"/>
              <a:t>When writing up notes, filling out forms and providing information, ensure that you are clear with your use of words and </a:t>
            </a:r>
            <a:r>
              <a:rPr lang="en-AU" dirty="0" smtClean="0"/>
              <a:t>meaning</a:t>
            </a:r>
          </a:p>
          <a:p>
            <a:r>
              <a:rPr lang="en-AU" dirty="0"/>
              <a:t>Be mindful that other personnel may need to read and refer to </a:t>
            </a:r>
            <a:r>
              <a:rPr lang="en-AU" dirty="0" smtClean="0"/>
              <a:t>this.</a:t>
            </a:r>
            <a:endParaRPr lang="en-GB" dirty="0"/>
          </a:p>
        </p:txBody>
      </p:sp>
      <p:pic>
        <p:nvPicPr>
          <p:cNvPr id="12290" name="Picture 2" descr="C:\Users\Sophie2\Desktop\ArtWork\Fotolia_3384017_X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832" y="3868812"/>
            <a:ext cx="2989188" cy="29891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Remember</a:t>
            </a:r>
            <a:endParaRPr lang="en-GB" dirty="0"/>
          </a:p>
        </p:txBody>
      </p:sp>
      <p:sp>
        <p:nvSpPr>
          <p:cNvPr id="3" name="Content Placeholder 2"/>
          <p:cNvSpPr>
            <a:spLocks noGrp="1"/>
          </p:cNvSpPr>
          <p:nvPr>
            <p:ph idx="1"/>
          </p:nvPr>
        </p:nvSpPr>
        <p:spPr/>
        <p:txBody>
          <a:bodyPr/>
          <a:lstStyle/>
          <a:p>
            <a:r>
              <a:rPr lang="en-GB" dirty="0" smtClean="0"/>
              <a:t>Meanings and intonations</a:t>
            </a:r>
          </a:p>
          <a:p>
            <a:r>
              <a:rPr lang="en-GB" dirty="0" smtClean="0"/>
              <a:t>Use of objective language</a:t>
            </a:r>
          </a:p>
          <a:p>
            <a:r>
              <a:rPr lang="en-GB" dirty="0" smtClean="0"/>
              <a:t>To check your work.</a:t>
            </a:r>
            <a:endParaRPr lang="en-GB" dirty="0"/>
          </a:p>
        </p:txBody>
      </p:sp>
      <p:pic>
        <p:nvPicPr>
          <p:cNvPr id="4" name="Picture 3" descr="C:\Users\Sophie2\Desktop\ArtWork\shout_from_roof_800_wht.png"/>
          <p:cNvPicPr/>
          <p:nvPr/>
        </p:nvPicPr>
        <p:blipFill>
          <a:blip r:embed="rId2">
            <a:extLst>
              <a:ext uri="{28A0092B-C50C-407E-A947-70E740481C1C}">
                <a14:useLocalDpi xmlns:a14="http://schemas.microsoft.com/office/drawing/2010/main" val="0"/>
              </a:ext>
            </a:extLst>
          </a:blip>
          <a:srcRect/>
          <a:stretch>
            <a:fillRect/>
          </a:stretch>
        </p:blipFill>
        <p:spPr bwMode="auto">
          <a:xfrm>
            <a:off x="4056795" y="2609375"/>
            <a:ext cx="4221088" cy="4221088"/>
          </a:xfrm>
          <a:prstGeom prst="rect">
            <a:avLst/>
          </a:prstGeom>
          <a:noFill/>
          <a:ln>
            <a:noFill/>
          </a:ln>
        </p:spPr>
      </p:pic>
    </p:spTree>
    <p:extLst>
      <p:ext uri="{BB962C8B-B14F-4D97-AF65-F5344CB8AC3E}">
        <p14:creationId xmlns:p14="http://schemas.microsoft.com/office/powerpoint/2010/main" val="2449344446"/>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5D</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Contribute to continuous improvement</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6.1 </a:t>
            </a:r>
            <a:r>
              <a:rPr lang="en-AU" sz="2800" dirty="0"/>
              <a:t>Contribute to identifying and voicing improvements in work practices </a:t>
            </a:r>
            <a:endParaRPr lang="en-AU" sz="2800" dirty="0" smtClean="0">
              <a:latin typeface="+mj-lt"/>
            </a:endParaRPr>
          </a:p>
        </p:txBody>
      </p:sp>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Values and philosophies</a:t>
            </a:r>
            <a:endParaRPr lang="en-GB" dirty="0"/>
          </a:p>
        </p:txBody>
      </p:sp>
      <p:sp>
        <p:nvSpPr>
          <p:cNvPr id="3" name="Content Placeholder 2"/>
          <p:cNvSpPr>
            <a:spLocks noGrp="1"/>
          </p:cNvSpPr>
          <p:nvPr>
            <p:ph idx="1"/>
          </p:nvPr>
        </p:nvSpPr>
        <p:spPr>
          <a:xfrm>
            <a:off x="457200" y="1600200"/>
            <a:ext cx="6203032" cy="4525963"/>
          </a:xfrm>
        </p:spPr>
        <p:txBody>
          <a:bodyPr/>
          <a:lstStyle/>
          <a:p>
            <a:pPr marL="0" indent="0">
              <a:buNone/>
            </a:pPr>
            <a:r>
              <a:rPr lang="en-AU" b="1" dirty="0"/>
              <a:t>Values and philosophy may relate to:</a:t>
            </a:r>
            <a:endParaRPr lang="en-GB" b="1" dirty="0"/>
          </a:p>
          <a:p>
            <a:pPr lvl="0"/>
            <a:r>
              <a:rPr lang="en-AU" dirty="0"/>
              <a:t>A holistic and person-centred approach</a:t>
            </a:r>
            <a:endParaRPr lang="en-GB" dirty="0"/>
          </a:p>
          <a:p>
            <a:pPr lvl="0"/>
            <a:r>
              <a:rPr lang="en-AU" dirty="0"/>
              <a:t>Promotion of the wellbeing of staff, patients/clients and communities</a:t>
            </a:r>
            <a:endParaRPr lang="en-GB" dirty="0"/>
          </a:p>
          <a:p>
            <a:pPr lvl="0"/>
            <a:r>
              <a:rPr lang="en-AU" dirty="0"/>
              <a:t>Early identification of problems</a:t>
            </a:r>
            <a:endParaRPr lang="en-GB" dirty="0"/>
          </a:p>
          <a:p>
            <a:r>
              <a:rPr lang="en-AU" dirty="0"/>
              <a:t>Delivery of appropriate </a:t>
            </a:r>
            <a:r>
              <a:rPr lang="en-AU" dirty="0" smtClean="0"/>
              <a:t>services</a:t>
            </a:r>
          </a:p>
          <a:p>
            <a:r>
              <a:rPr lang="en-AU" dirty="0" smtClean="0"/>
              <a:t>Etc.</a:t>
            </a:r>
            <a:endParaRPr lang="en-GB" dirty="0"/>
          </a:p>
        </p:txBody>
      </p:sp>
      <p:pic>
        <p:nvPicPr>
          <p:cNvPr id="4" name="Picture 3" descr="stick_figure_holding_check_mark_400_clr_9950.png"/>
          <p:cNvPicPr/>
          <p:nvPr/>
        </p:nvPicPr>
        <p:blipFill rotWithShape="1">
          <a:blip r:embed="rId2" cstate="print"/>
          <a:srcRect l="4887"/>
          <a:stretch/>
        </p:blipFill>
        <p:spPr bwMode="auto">
          <a:xfrm>
            <a:off x="5940152" y="3824960"/>
            <a:ext cx="2304256" cy="3033040"/>
          </a:xfrm>
          <a:prstGeom prst="rect">
            <a:avLst/>
          </a:prstGeom>
          <a:ln>
            <a:noFill/>
          </a:ln>
          <a:extLst>
            <a:ext uri="{53640926-AAD7-44D8-BBD7-CCE9431645EC}">
              <a14:shadowObscured xmlns:a14="http://schemas.microsoft.com/office/drawing/2010/main"/>
            </a:ext>
          </a:extLst>
        </p:spPr>
      </p:pic>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Improved work practices</a:t>
            </a:r>
            <a:endParaRPr lang="en-GB" dirty="0"/>
          </a:p>
        </p:txBody>
      </p:sp>
      <p:sp>
        <p:nvSpPr>
          <p:cNvPr id="3" name="Content Placeholder 2"/>
          <p:cNvSpPr>
            <a:spLocks noGrp="1"/>
          </p:cNvSpPr>
          <p:nvPr>
            <p:ph idx="1"/>
          </p:nvPr>
        </p:nvSpPr>
        <p:spPr>
          <a:xfrm>
            <a:off x="457200" y="1600200"/>
            <a:ext cx="6203032" cy="4525963"/>
          </a:xfrm>
        </p:spPr>
        <p:txBody>
          <a:bodyPr/>
          <a:lstStyle/>
          <a:p>
            <a:pPr marL="0" indent="0">
              <a:buNone/>
            </a:pPr>
            <a:r>
              <a:rPr lang="en-AU" b="1" dirty="0"/>
              <a:t>Improved work practices may relate, for example to:</a:t>
            </a:r>
            <a:endParaRPr lang="en-GB" b="1" dirty="0"/>
          </a:p>
          <a:p>
            <a:pPr lvl="0"/>
            <a:r>
              <a:rPr lang="en-GB" dirty="0"/>
              <a:t>Enhancing outcomes for clients</a:t>
            </a:r>
          </a:p>
          <a:p>
            <a:r>
              <a:rPr lang="en-GB" dirty="0"/>
              <a:t>Enhancing sustainability of </a:t>
            </a:r>
            <a:r>
              <a:rPr lang="en-GB" dirty="0" smtClean="0"/>
              <a:t>work</a:t>
            </a:r>
          </a:p>
          <a:p>
            <a:r>
              <a:rPr lang="en-GB" dirty="0"/>
              <a:t>Enhancing safety of staff and </a:t>
            </a:r>
            <a:r>
              <a:rPr lang="en-GB" dirty="0" smtClean="0"/>
              <a:t>clients.</a:t>
            </a:r>
            <a:endParaRPr lang="en-GB" dirty="0"/>
          </a:p>
        </p:txBody>
      </p:sp>
      <p:pic>
        <p:nvPicPr>
          <p:cNvPr id="5" name="Picture 4" descr="stick_figure_new_family_400_clr_3018.png"/>
          <p:cNvPicPr/>
          <p:nvPr/>
        </p:nvPicPr>
        <p:blipFill>
          <a:blip r:embed="rId2" cstate="print"/>
          <a:stretch>
            <a:fillRect/>
          </a:stretch>
        </p:blipFill>
        <p:spPr>
          <a:xfrm>
            <a:off x="6012160" y="3429000"/>
            <a:ext cx="2430270" cy="3240360"/>
          </a:xfrm>
          <a:prstGeom prst="rect">
            <a:avLst/>
          </a:prstGeom>
        </p:spPr>
      </p:pic>
    </p:spTree>
    <p:extLst>
      <p:ext uri="{BB962C8B-B14F-4D97-AF65-F5344CB8AC3E}">
        <p14:creationId xmlns:p14="http://schemas.microsoft.com/office/powerpoint/2010/main" val="3617147084"/>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Common areas you could look to improve include:</a:t>
            </a:r>
            <a:endParaRPr lang="en-GB" dirty="0"/>
          </a:p>
        </p:txBody>
      </p:sp>
      <p:sp>
        <p:nvSpPr>
          <p:cNvPr id="3" name="Content Placeholder 2"/>
          <p:cNvSpPr>
            <a:spLocks noGrp="1"/>
          </p:cNvSpPr>
          <p:nvPr>
            <p:ph idx="1"/>
          </p:nvPr>
        </p:nvSpPr>
        <p:spPr/>
        <p:txBody>
          <a:bodyPr/>
          <a:lstStyle/>
          <a:p>
            <a:r>
              <a:rPr lang="en-AU" dirty="0"/>
              <a:t>Infection </a:t>
            </a:r>
            <a:r>
              <a:rPr lang="en-AU" dirty="0" smtClean="0"/>
              <a:t>control</a:t>
            </a:r>
          </a:p>
          <a:p>
            <a:r>
              <a:rPr lang="en-AU" dirty="0" smtClean="0"/>
              <a:t>Client service</a:t>
            </a:r>
          </a:p>
          <a:p>
            <a:r>
              <a:rPr lang="en-AU" dirty="0" smtClean="0"/>
              <a:t>WHS</a:t>
            </a:r>
          </a:p>
          <a:p>
            <a:r>
              <a:rPr lang="en-AU" dirty="0" smtClean="0"/>
              <a:t>Workplace culture</a:t>
            </a:r>
          </a:p>
          <a:p>
            <a:r>
              <a:rPr lang="en-AU" dirty="0" smtClean="0"/>
              <a:t>Emergencies.</a:t>
            </a:r>
            <a:endParaRPr lang="en-GB" dirty="0"/>
          </a:p>
        </p:txBody>
      </p:sp>
      <p:pic>
        <p:nvPicPr>
          <p:cNvPr id="4" name="Picture 3" descr="C:\Users\Tom\Desktop\ArtWork\woman_presenting_stock_increase_800_wht.png"/>
          <p:cNvPicPr/>
          <p:nvPr/>
        </p:nvPicPr>
        <p:blipFill rotWithShape="1">
          <a:blip r:embed="rId2" cstate="print"/>
          <a:srcRect b="6313"/>
          <a:stretch/>
        </p:blipFill>
        <p:spPr bwMode="auto">
          <a:xfrm>
            <a:off x="3995936" y="2924944"/>
            <a:ext cx="4274573" cy="3010151"/>
          </a:xfrm>
          <a:prstGeom prst="rect">
            <a:avLst/>
          </a:prstGeom>
          <a:noFill/>
          <a:ln w="9525">
            <a:noFill/>
            <a:miter lim="800000"/>
            <a:headEnd/>
            <a:tailEnd/>
          </a:ln>
        </p:spPr>
      </p:pic>
    </p:spTree>
    <p:extLst>
      <p:ext uri="{BB962C8B-B14F-4D97-AF65-F5344CB8AC3E}">
        <p14:creationId xmlns:p14="http://schemas.microsoft.com/office/powerpoint/2010/main" val="3136155756"/>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6A</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Contribute to continuous improvement</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6.2 </a:t>
            </a:r>
            <a:r>
              <a:rPr lang="en-AU" sz="2800" dirty="0"/>
              <a:t>Promote and model changes to improved work practices and procedures in accordance with organisation requirements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Enhancing work performance</a:t>
            </a:r>
            <a:endParaRPr lang="en-GB" dirty="0"/>
          </a:p>
        </p:txBody>
      </p:sp>
      <p:sp>
        <p:nvSpPr>
          <p:cNvPr id="3" name="Content Placeholder 2"/>
          <p:cNvSpPr>
            <a:spLocks noGrp="1"/>
          </p:cNvSpPr>
          <p:nvPr>
            <p:ph idx="1"/>
          </p:nvPr>
        </p:nvSpPr>
        <p:spPr/>
        <p:txBody>
          <a:bodyPr/>
          <a:lstStyle/>
          <a:p>
            <a:pPr marL="0" indent="0">
              <a:buNone/>
            </a:pPr>
            <a:r>
              <a:rPr lang="en-AU" dirty="0"/>
              <a:t>Adapting and upgrading your work skills is an important aspect of development in any role and should be a constant point of focus for anyone in any </a:t>
            </a:r>
            <a:r>
              <a:rPr lang="en-AU" dirty="0" smtClean="0"/>
              <a:t>role.</a:t>
            </a:r>
            <a:endParaRPr lang="en-GB" dirty="0"/>
          </a:p>
        </p:txBody>
      </p:sp>
      <p:pic>
        <p:nvPicPr>
          <p:cNvPr id="4" name="Picture 3" descr="bridge_to_custom_text_12240.png"/>
          <p:cNvPicPr/>
          <p:nvPr/>
        </p:nvPicPr>
        <p:blipFill>
          <a:blip r:embed="rId2" cstate="print"/>
          <a:stretch>
            <a:fillRect/>
          </a:stretch>
        </p:blipFill>
        <p:spPr>
          <a:xfrm>
            <a:off x="2411760" y="3645024"/>
            <a:ext cx="4320480" cy="2732488"/>
          </a:xfrm>
          <a:prstGeom prst="rect">
            <a:avLst/>
          </a:prstGeom>
        </p:spPr>
      </p:pic>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Organisational goals</a:t>
            </a:r>
            <a:endParaRPr lang="en-GB" dirty="0"/>
          </a:p>
        </p:txBody>
      </p:sp>
      <p:sp>
        <p:nvSpPr>
          <p:cNvPr id="3" name="Content Placeholder 2"/>
          <p:cNvSpPr>
            <a:spLocks noGrp="1"/>
          </p:cNvSpPr>
          <p:nvPr>
            <p:ph idx="1"/>
          </p:nvPr>
        </p:nvSpPr>
        <p:spPr>
          <a:xfrm>
            <a:off x="457200" y="1600200"/>
            <a:ext cx="7715200" cy="4525963"/>
          </a:xfrm>
        </p:spPr>
        <p:txBody>
          <a:bodyPr/>
          <a:lstStyle/>
          <a:p>
            <a:pPr marL="0" indent="0">
              <a:buNone/>
            </a:pPr>
            <a:r>
              <a:rPr lang="en-AU" dirty="0"/>
              <a:t>The organisation will likely make its staff aware of its objectives and goals; this is so everyone can combine their efforts and focus on achieving these objectives as a team. </a:t>
            </a:r>
            <a:endParaRPr lang="en-GB" dirty="0"/>
          </a:p>
        </p:txBody>
      </p:sp>
      <p:pic>
        <p:nvPicPr>
          <p:cNvPr id="4" name="Picture 3" descr="C:\Users\Sophie2\Desktop\ArtWork\Fotolia_11720104_XS.jpg"/>
          <p:cNvPicPr/>
          <p:nvPr/>
        </p:nvPicPr>
        <p:blipFill>
          <a:blip r:embed="rId2">
            <a:extLst>
              <a:ext uri="{28A0092B-C50C-407E-A947-70E740481C1C}">
                <a14:useLocalDpi xmlns:a14="http://schemas.microsoft.com/office/drawing/2010/main" val="0"/>
              </a:ext>
            </a:extLst>
          </a:blip>
          <a:srcRect/>
          <a:stretch>
            <a:fillRect/>
          </a:stretch>
        </p:blipFill>
        <p:spPr bwMode="auto">
          <a:xfrm>
            <a:off x="3103439" y="3717033"/>
            <a:ext cx="2937124" cy="2937122"/>
          </a:xfrm>
          <a:prstGeom prst="rect">
            <a:avLst/>
          </a:prstGeom>
          <a:noFill/>
          <a:ln>
            <a:noFill/>
          </a:ln>
        </p:spPr>
      </p:pic>
    </p:spTree>
    <p:extLst>
      <p:ext uri="{BB962C8B-B14F-4D97-AF65-F5344CB8AC3E}">
        <p14:creationId xmlns:p14="http://schemas.microsoft.com/office/powerpoint/2010/main" val="1961773813"/>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6B</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Contribute to continuous improvement</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6.3 </a:t>
            </a:r>
            <a:r>
              <a:rPr lang="en-AU" sz="2800" dirty="0"/>
              <a:t>Seek feedback and advice from appropriate people on areas for skill and knowledge development</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Personal values and philosophy</a:t>
            </a:r>
            <a:endParaRPr lang="en-GB" dirty="0"/>
          </a:p>
        </p:txBody>
      </p:sp>
      <p:sp>
        <p:nvSpPr>
          <p:cNvPr id="3" name="Content Placeholder 2"/>
          <p:cNvSpPr>
            <a:spLocks noGrp="1"/>
          </p:cNvSpPr>
          <p:nvPr>
            <p:ph idx="1"/>
          </p:nvPr>
        </p:nvSpPr>
        <p:spPr>
          <a:xfrm>
            <a:off x="457200" y="1600200"/>
            <a:ext cx="8229600" cy="4925144"/>
          </a:xfrm>
        </p:spPr>
        <p:txBody>
          <a:bodyPr/>
          <a:lstStyle/>
          <a:p>
            <a:pPr marL="0" indent="0">
              <a:buNone/>
            </a:pPr>
            <a:r>
              <a:rPr lang="en-AU" b="1" dirty="0"/>
              <a:t>These values are wide-ranging and can concern:</a:t>
            </a:r>
            <a:endParaRPr lang="en-GB" b="1" dirty="0"/>
          </a:p>
          <a:p>
            <a:pPr lvl="0"/>
            <a:r>
              <a:rPr lang="en-AU" dirty="0"/>
              <a:t>Ambition</a:t>
            </a:r>
            <a:endParaRPr lang="en-GB" dirty="0"/>
          </a:p>
          <a:p>
            <a:pPr lvl="0"/>
            <a:r>
              <a:rPr lang="en-AU" dirty="0"/>
              <a:t>Balance</a:t>
            </a:r>
            <a:endParaRPr lang="en-GB" dirty="0"/>
          </a:p>
          <a:p>
            <a:pPr lvl="0"/>
            <a:r>
              <a:rPr lang="en-AU" dirty="0"/>
              <a:t>Carefulness</a:t>
            </a:r>
            <a:endParaRPr lang="en-GB" dirty="0"/>
          </a:p>
          <a:p>
            <a:pPr lvl="0"/>
            <a:r>
              <a:rPr lang="en-AU" dirty="0"/>
              <a:t>Diligence</a:t>
            </a:r>
            <a:endParaRPr lang="en-GB" dirty="0"/>
          </a:p>
          <a:p>
            <a:pPr lvl="0"/>
            <a:r>
              <a:rPr lang="en-AU" dirty="0"/>
              <a:t>Efficiency </a:t>
            </a:r>
            <a:endParaRPr lang="en-GB" dirty="0"/>
          </a:p>
          <a:p>
            <a:pPr lvl="0"/>
            <a:r>
              <a:rPr lang="en-AU" dirty="0"/>
              <a:t>Focus</a:t>
            </a:r>
            <a:endParaRPr lang="en-GB" dirty="0"/>
          </a:p>
          <a:p>
            <a:pPr lvl="0"/>
            <a:r>
              <a:rPr lang="en-AU" dirty="0"/>
              <a:t>Generosity</a:t>
            </a:r>
            <a:endParaRPr lang="en-GB" dirty="0"/>
          </a:p>
          <a:p>
            <a:r>
              <a:rPr lang="en-GB" dirty="0" smtClean="0"/>
              <a:t>Etc.</a:t>
            </a:r>
            <a:endParaRPr lang="en-GB" dirty="0"/>
          </a:p>
        </p:txBody>
      </p:sp>
      <p:pic>
        <p:nvPicPr>
          <p:cNvPr id="4" name="Picture 3" descr="woman_nurse_jumping_celebration_400_clr_12284.png"/>
          <p:cNvPicPr/>
          <p:nvPr/>
        </p:nvPicPr>
        <p:blipFill>
          <a:blip r:embed="rId2" cstate="print"/>
          <a:stretch>
            <a:fillRect/>
          </a:stretch>
        </p:blipFill>
        <p:spPr>
          <a:xfrm>
            <a:off x="4211960" y="2348880"/>
            <a:ext cx="2597274" cy="4155638"/>
          </a:xfrm>
          <a:prstGeom prst="rect">
            <a:avLst/>
          </a:prstGeom>
        </p:spPr>
      </p:pic>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Self-evaluation and performance reviews</a:t>
            </a:r>
            <a:endParaRPr lang="en-GB" dirty="0"/>
          </a:p>
        </p:txBody>
      </p:sp>
      <p:sp>
        <p:nvSpPr>
          <p:cNvPr id="3" name="Content Placeholder 2"/>
          <p:cNvSpPr>
            <a:spLocks noGrp="1"/>
          </p:cNvSpPr>
          <p:nvPr>
            <p:ph idx="1"/>
          </p:nvPr>
        </p:nvSpPr>
        <p:spPr/>
        <p:txBody>
          <a:bodyPr/>
          <a:lstStyle/>
          <a:p>
            <a:r>
              <a:rPr lang="en-AU" dirty="0"/>
              <a:t>elf-evaluation is an important tool for self-improvement and managing yourself at </a:t>
            </a:r>
            <a:r>
              <a:rPr lang="en-AU" dirty="0" smtClean="0"/>
              <a:t>work</a:t>
            </a:r>
          </a:p>
          <a:p>
            <a:r>
              <a:rPr lang="en-AU" dirty="0"/>
              <a:t>Many companies hold a yearly review with each employee, where the employee discusses their performance and goals with a supervisor or manager</a:t>
            </a:r>
            <a:endParaRPr lang="en-AU" dirty="0" smtClean="0"/>
          </a:p>
          <a:p>
            <a:r>
              <a:rPr lang="en-AU" dirty="0"/>
              <a:t>Evaluation can also come from </a:t>
            </a:r>
            <a:r>
              <a:rPr lang="en-AU" dirty="0" smtClean="0"/>
              <a:t>colleagues.</a:t>
            </a:r>
            <a:endParaRPr lang="en-GB" dirty="0"/>
          </a:p>
        </p:txBody>
      </p:sp>
      <p:pic>
        <p:nvPicPr>
          <p:cNvPr id="4" name="Picture 3" descr="relax_at_desk_400_clr_2896(2).png"/>
          <p:cNvPicPr/>
          <p:nvPr/>
        </p:nvPicPr>
        <p:blipFill>
          <a:blip r:embed="rId2" cstate="print"/>
          <a:stretch>
            <a:fillRect/>
          </a:stretch>
        </p:blipFill>
        <p:spPr>
          <a:xfrm>
            <a:off x="3309938" y="4333875"/>
            <a:ext cx="2524125" cy="2524125"/>
          </a:xfrm>
          <a:prstGeom prst="rect">
            <a:avLst/>
          </a:prstGeom>
        </p:spPr>
      </p:pic>
    </p:spTree>
    <p:extLst>
      <p:ext uri="{BB962C8B-B14F-4D97-AF65-F5344CB8AC3E}">
        <p14:creationId xmlns:p14="http://schemas.microsoft.com/office/powerpoint/2010/main" val="1814228689"/>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Seek feedback </a:t>
            </a:r>
            <a:endParaRPr lang="en-GB" dirty="0"/>
          </a:p>
        </p:txBody>
      </p:sp>
      <p:sp>
        <p:nvSpPr>
          <p:cNvPr id="3" name="Content Placeholder 2"/>
          <p:cNvSpPr>
            <a:spLocks noGrp="1"/>
          </p:cNvSpPr>
          <p:nvPr>
            <p:ph idx="1"/>
          </p:nvPr>
        </p:nvSpPr>
        <p:spPr>
          <a:xfrm>
            <a:off x="457200" y="1600200"/>
            <a:ext cx="8229600" cy="4781128"/>
          </a:xfrm>
        </p:spPr>
        <p:txBody>
          <a:bodyPr>
            <a:normAutofit/>
          </a:bodyPr>
          <a:lstStyle/>
          <a:p>
            <a:pPr marL="0" indent="0">
              <a:buNone/>
            </a:pPr>
            <a:r>
              <a:rPr lang="en-AU" b="1" dirty="0"/>
              <a:t>You can seek workplace feedback on things like:</a:t>
            </a:r>
            <a:endParaRPr lang="en-GB" b="1" dirty="0"/>
          </a:p>
          <a:p>
            <a:pPr lvl="0"/>
            <a:r>
              <a:rPr lang="en-AU" dirty="0"/>
              <a:t>Method used</a:t>
            </a:r>
            <a:endParaRPr lang="en-GB" dirty="0"/>
          </a:p>
          <a:p>
            <a:pPr lvl="0"/>
            <a:r>
              <a:rPr lang="en-AU" dirty="0"/>
              <a:t>Quality of job</a:t>
            </a:r>
            <a:endParaRPr lang="en-GB" dirty="0"/>
          </a:p>
          <a:p>
            <a:pPr lvl="0"/>
            <a:r>
              <a:rPr lang="en-AU" dirty="0"/>
              <a:t>Time taken</a:t>
            </a:r>
            <a:endParaRPr lang="en-GB" dirty="0"/>
          </a:p>
          <a:p>
            <a:pPr lvl="0"/>
            <a:r>
              <a:rPr lang="en-AU" dirty="0"/>
              <a:t>Resources used</a:t>
            </a:r>
            <a:endParaRPr lang="en-GB" dirty="0"/>
          </a:p>
          <a:p>
            <a:pPr lvl="0"/>
            <a:r>
              <a:rPr lang="en-AU" dirty="0"/>
              <a:t>Ideas pitched </a:t>
            </a:r>
            <a:endParaRPr lang="en-GB" dirty="0"/>
          </a:p>
          <a:p>
            <a:pPr lvl="0"/>
            <a:r>
              <a:rPr lang="en-AU" dirty="0"/>
              <a:t>Competence</a:t>
            </a:r>
            <a:endParaRPr lang="en-GB" dirty="0"/>
          </a:p>
          <a:p>
            <a:pPr lvl="0"/>
            <a:r>
              <a:rPr lang="en-AU" dirty="0"/>
              <a:t>Efficiency</a:t>
            </a:r>
            <a:endParaRPr lang="en-GB" dirty="0"/>
          </a:p>
          <a:p>
            <a:r>
              <a:rPr lang="en-AU" dirty="0" smtClean="0"/>
              <a:t>Teamwork.</a:t>
            </a:r>
            <a:endParaRPr lang="en-GB" dirty="0"/>
          </a:p>
        </p:txBody>
      </p:sp>
      <p:pic>
        <p:nvPicPr>
          <p:cNvPr id="4" name="Picture 3" descr="stick_figure_info_pc_3980.png"/>
          <p:cNvPicPr/>
          <p:nvPr/>
        </p:nvPicPr>
        <p:blipFill>
          <a:blip r:embed="rId2" cstate="print"/>
          <a:stretch>
            <a:fillRect/>
          </a:stretch>
        </p:blipFill>
        <p:spPr>
          <a:xfrm>
            <a:off x="4860032" y="2924944"/>
            <a:ext cx="1944216" cy="3533744"/>
          </a:xfrm>
          <a:prstGeom prst="rect">
            <a:avLst/>
          </a:prstGeom>
        </p:spPr>
      </p:pic>
    </p:spTree>
    <p:extLst>
      <p:ext uri="{BB962C8B-B14F-4D97-AF65-F5344CB8AC3E}">
        <p14:creationId xmlns:p14="http://schemas.microsoft.com/office/powerpoint/2010/main" val="652508991"/>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6C</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Contribute to continuous improvement</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6.4 </a:t>
            </a:r>
            <a:r>
              <a:rPr lang="en-AU" sz="2800" dirty="0"/>
              <a:t>Consult with manager regarding options for accessing skill development opportunities and initiate action</a:t>
            </a:r>
            <a:r>
              <a:rPr lang="en-AU" sz="2800" b="1" dirty="0" smtClean="0">
                <a:latin typeface="+mj-lt"/>
              </a:rPr>
              <a:t> </a:t>
            </a:r>
            <a:endParaRPr lang="en-AU" sz="2800" dirty="0" smtClean="0">
              <a:latin typeface="+mj-lt"/>
            </a:endParaRPr>
          </a:p>
        </p:txBody>
      </p:sp>
    </p:spTree>
    <p:extLst>
      <p:ext uri="{BB962C8B-B14F-4D97-AF65-F5344CB8AC3E}">
        <p14:creationId xmlns:p14="http://schemas.microsoft.com/office/powerpoint/2010/main" val="3476649626"/>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Skill development opportunities</a:t>
            </a:r>
            <a:endParaRPr lang="en-GB" dirty="0"/>
          </a:p>
        </p:txBody>
      </p:sp>
      <p:sp>
        <p:nvSpPr>
          <p:cNvPr id="3" name="Content Placeholder 2"/>
          <p:cNvSpPr>
            <a:spLocks noGrp="1"/>
          </p:cNvSpPr>
          <p:nvPr>
            <p:ph idx="1"/>
          </p:nvPr>
        </p:nvSpPr>
        <p:spPr>
          <a:xfrm>
            <a:off x="457200" y="1600200"/>
            <a:ext cx="7715200" cy="5257800"/>
          </a:xfrm>
        </p:spPr>
        <p:txBody>
          <a:bodyPr>
            <a:normAutofit/>
          </a:bodyPr>
          <a:lstStyle/>
          <a:p>
            <a:pPr marL="0" indent="0">
              <a:buNone/>
            </a:pPr>
            <a:r>
              <a:rPr lang="en-AU" b="1" dirty="0"/>
              <a:t>Skill development opportunities may be:</a:t>
            </a:r>
            <a:endParaRPr lang="en-GB" b="1" dirty="0"/>
          </a:p>
          <a:p>
            <a:pPr lvl="0"/>
            <a:r>
              <a:rPr lang="en-AU" dirty="0"/>
              <a:t>Training sessions </a:t>
            </a:r>
            <a:endParaRPr lang="en-GB" dirty="0"/>
          </a:p>
          <a:p>
            <a:pPr lvl="0"/>
            <a:r>
              <a:rPr lang="en-AU" dirty="0"/>
              <a:t>Group sessions</a:t>
            </a:r>
            <a:endParaRPr lang="en-GB" dirty="0"/>
          </a:p>
          <a:p>
            <a:pPr lvl="0"/>
            <a:r>
              <a:rPr lang="en-AU" dirty="0"/>
              <a:t>One-on-one sessions</a:t>
            </a:r>
            <a:endParaRPr lang="en-GB" dirty="0"/>
          </a:p>
          <a:p>
            <a:pPr lvl="0"/>
            <a:r>
              <a:rPr lang="en-AU" dirty="0"/>
              <a:t>Formal or informal</a:t>
            </a:r>
            <a:endParaRPr lang="en-GB" dirty="0"/>
          </a:p>
          <a:p>
            <a:pPr lvl="0"/>
            <a:r>
              <a:rPr lang="en-AU" dirty="0"/>
              <a:t>Role playing opportunities </a:t>
            </a:r>
            <a:endParaRPr lang="en-GB" dirty="0"/>
          </a:p>
          <a:p>
            <a:r>
              <a:rPr lang="en-AU" dirty="0" smtClean="0"/>
              <a:t>Workshops</a:t>
            </a:r>
          </a:p>
          <a:p>
            <a:pPr lvl="0"/>
            <a:r>
              <a:rPr lang="en-AU" dirty="0"/>
              <a:t>Distance learning courses</a:t>
            </a:r>
            <a:endParaRPr lang="en-GB" dirty="0"/>
          </a:p>
          <a:p>
            <a:r>
              <a:rPr lang="en-AU" dirty="0"/>
              <a:t>On-the-job </a:t>
            </a:r>
            <a:r>
              <a:rPr lang="en-AU" dirty="0" smtClean="0"/>
              <a:t>training</a:t>
            </a:r>
          </a:p>
          <a:p>
            <a:r>
              <a:rPr lang="en-AU" dirty="0" smtClean="0"/>
              <a:t>Etc</a:t>
            </a:r>
            <a:r>
              <a:rPr lang="en-AU" dirty="0"/>
              <a:t>.</a:t>
            </a:r>
            <a:endParaRPr lang="en-GB" dirty="0"/>
          </a:p>
        </p:txBody>
      </p:sp>
      <p:pic>
        <p:nvPicPr>
          <p:cNvPr id="4" name="Picture 3" descr="business_binder_meeting_colored_400_clr_6560.png"/>
          <p:cNvPicPr/>
          <p:nvPr/>
        </p:nvPicPr>
        <p:blipFill>
          <a:blip r:embed="rId2" cstate="print"/>
          <a:stretch>
            <a:fillRect/>
          </a:stretch>
        </p:blipFill>
        <p:spPr>
          <a:xfrm>
            <a:off x="5436096" y="2420888"/>
            <a:ext cx="2965449" cy="3498710"/>
          </a:xfrm>
          <a:prstGeom prst="rect">
            <a:avLst/>
          </a:prstGeom>
        </p:spPr>
      </p:pic>
    </p:spTree>
    <p:extLst>
      <p:ext uri="{BB962C8B-B14F-4D97-AF65-F5344CB8AC3E}">
        <p14:creationId xmlns:p14="http://schemas.microsoft.com/office/powerpoint/2010/main" val="2673818427"/>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Personal work goals</a:t>
            </a:r>
            <a:endParaRPr lang="en-GB" dirty="0"/>
          </a:p>
        </p:txBody>
      </p:sp>
      <p:sp>
        <p:nvSpPr>
          <p:cNvPr id="3" name="Content Placeholder 2"/>
          <p:cNvSpPr>
            <a:spLocks noGrp="1"/>
          </p:cNvSpPr>
          <p:nvPr>
            <p:ph idx="1"/>
          </p:nvPr>
        </p:nvSpPr>
        <p:spPr/>
        <p:txBody>
          <a:bodyPr/>
          <a:lstStyle/>
          <a:p>
            <a:r>
              <a:rPr lang="en-AU" dirty="0"/>
              <a:t>Personal work goals may relate to your desire to progress or to reach a particular skill level</a:t>
            </a:r>
            <a:endParaRPr lang="en-AU" dirty="0" smtClean="0"/>
          </a:p>
          <a:p>
            <a:r>
              <a:rPr lang="en-AU" dirty="0" smtClean="0"/>
              <a:t>Personal </a:t>
            </a:r>
            <a:r>
              <a:rPr lang="en-AU" dirty="0"/>
              <a:t>work goals are more likely to succeed if they correlate with those of the </a:t>
            </a:r>
            <a:r>
              <a:rPr lang="en-AU" dirty="0" smtClean="0"/>
              <a:t>organisation.</a:t>
            </a:r>
            <a:endParaRPr lang="en-GB" dirty="0"/>
          </a:p>
        </p:txBody>
      </p:sp>
      <p:pic>
        <p:nvPicPr>
          <p:cNvPr id="4" name="Picture 3" descr="stick_figure_working_laptop_desk_4557.png"/>
          <p:cNvPicPr/>
          <p:nvPr/>
        </p:nvPicPr>
        <p:blipFill>
          <a:blip r:embed="rId2" cstate="print"/>
          <a:stretch>
            <a:fillRect/>
          </a:stretch>
        </p:blipFill>
        <p:spPr>
          <a:xfrm>
            <a:off x="3203848" y="3573016"/>
            <a:ext cx="2736304" cy="3125518"/>
          </a:xfrm>
          <a:prstGeom prst="rect">
            <a:avLst/>
          </a:prstGeom>
        </p:spPr>
      </p:pic>
    </p:spTree>
    <p:extLst>
      <p:ext uri="{BB962C8B-B14F-4D97-AF65-F5344CB8AC3E}">
        <p14:creationId xmlns:p14="http://schemas.microsoft.com/office/powerpoint/2010/main" val="3381034677"/>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6D</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extLst>
      <p:ext uri="{BB962C8B-B14F-4D97-AF65-F5344CB8AC3E}">
        <p14:creationId xmlns:p14="http://schemas.microsoft.com/office/powerpoint/2010/main" val="1673196790"/>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Skills and </a:t>
            </a:r>
            <a:r>
              <a:rPr lang="en-GB" sz="4900" smtClean="0"/>
              <a:t>Knowledge Activity</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smtClean="0">
                <a:solidFill>
                  <a:srgbClr val="FF0000"/>
                </a:solidFill>
              </a:rPr>
              <a:t>Major Activity</a:t>
            </a:r>
          </a:p>
        </p:txBody>
      </p:sp>
      <p:sp>
        <p:nvSpPr>
          <p:cNvPr id="75779" name="Content Placeholder 2"/>
          <p:cNvSpPr>
            <a:spLocks noGrp="1"/>
          </p:cNvSpPr>
          <p:nvPr>
            <p:ph idx="1"/>
          </p:nvPr>
        </p:nvSpPr>
        <p:spPr/>
        <p:txBody>
          <a:bodyPr/>
          <a:lstStyle/>
          <a:p>
            <a:r>
              <a:rPr lang="en-US" dirty="0" smtClean="0"/>
              <a:t>This activity should take anywhere between 1-2 hours to complete and can be found at the end of your workbook.</a:t>
            </a:r>
          </a:p>
          <a:p>
            <a:pPr>
              <a:buFont typeface="Arial" charset="0"/>
              <a:buNone/>
            </a:pPr>
            <a:endParaRPr lang="en-US" dirty="0" smtClean="0"/>
          </a:p>
          <a:p>
            <a:r>
              <a:rPr lang="en-US" dirty="0" smtClean="0"/>
              <a:t>Your instructor will let you know whether they wish for you to complete it in session time or your own time.</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3043423" y="4518813"/>
            <a:ext cx="3057155" cy="2339187"/>
          </a:xfrm>
          <a:prstGeom prst="rect">
            <a:avLst/>
          </a:prstGeom>
          <a:noFill/>
          <a:ln w="9525">
            <a:noFill/>
            <a:miter lim="800000"/>
            <a:headEnd/>
            <a:tailEnd/>
          </a:ln>
        </p:spPr>
      </p:pic>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dirty="0" smtClean="0">
                <a:solidFill>
                  <a:srgbClr val="FF0000"/>
                </a:solidFill>
              </a:rPr>
              <a:t>Summary and Feedback</a:t>
            </a:r>
            <a:endParaRPr lang="en-CA" dirty="0" smtClean="0">
              <a:solidFill>
                <a:srgbClr val="FF0000"/>
              </a:solidFill>
            </a:endParaRPr>
          </a:p>
        </p:txBody>
      </p:sp>
      <p:sp>
        <p:nvSpPr>
          <p:cNvPr id="178179" name="Content Placeholder 3"/>
          <p:cNvSpPr>
            <a:spLocks noGrp="1"/>
          </p:cNvSpPr>
          <p:nvPr>
            <p:ph idx="1"/>
          </p:nvPr>
        </p:nvSpPr>
        <p:spPr/>
        <p:txBody>
          <a:bodyPr>
            <a:normAutofit/>
          </a:bodyPr>
          <a:lstStyle/>
          <a:p>
            <a:r>
              <a:rPr lang="en-US" sz="2800" dirty="0" smtClean="0"/>
              <a:t>Did we meet our objectives?</a:t>
            </a:r>
          </a:p>
          <a:p>
            <a:r>
              <a:rPr lang="en-US" sz="2800" dirty="0" smtClean="0"/>
              <a:t>How did you find this session?</a:t>
            </a:r>
          </a:p>
          <a:p>
            <a:r>
              <a:rPr lang="en-US" sz="2800" dirty="0" smtClean="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3" descr="c:\Users\Sophie\Desktop\ArtWork\Fotolia_10056570_S.jpg"/>
          <p:cNvPicPr>
            <a:picLocks noChangeAspect="1" noChangeArrowheads="1"/>
          </p:cNvPicPr>
          <p:nvPr/>
        </p:nvPicPr>
        <p:blipFill>
          <a:blip r:embed="rId3" cstate="print"/>
          <a:srcRect/>
          <a:stretch>
            <a:fillRect/>
          </a:stretch>
        </p:blipFill>
        <p:spPr bwMode="auto">
          <a:xfrm>
            <a:off x="1547813" y="549275"/>
            <a:ext cx="6308725" cy="6308725"/>
          </a:xfrm>
          <a:prstGeom prst="rect">
            <a:avLst/>
          </a:prstGeom>
          <a:noFill/>
          <a:ln w="9525">
            <a:noFill/>
            <a:miter lim="800000"/>
            <a:headEnd/>
            <a:tailEnd/>
          </a:ln>
        </p:spPr>
      </p:pic>
      <p:sp>
        <p:nvSpPr>
          <p:cNvPr id="77827" name="Title 1"/>
          <p:cNvSpPr>
            <a:spLocks noGrp="1"/>
          </p:cNvSpPr>
          <p:nvPr>
            <p:ph type="title"/>
          </p:nvPr>
        </p:nvSpPr>
        <p:spPr/>
        <p:txBody>
          <a:bodyPr/>
          <a:lstStyle/>
          <a:p>
            <a:r>
              <a:rPr lang="en-US" smtClean="0">
                <a:solidFill>
                  <a:srgbClr val="FF0000"/>
                </a:solidFill>
              </a:rPr>
              <a:t>Congratulations!</a:t>
            </a:r>
          </a:p>
        </p:txBody>
      </p:sp>
      <p:sp>
        <p:nvSpPr>
          <p:cNvPr id="77828" name="Content Placeholder 4"/>
          <p:cNvSpPr>
            <a:spLocks noGrp="1"/>
          </p:cNvSpPr>
          <p:nvPr>
            <p:ph idx="1"/>
          </p:nvPr>
        </p:nvSpPr>
        <p:spPr>
          <a:xfrm>
            <a:off x="457200" y="1600200"/>
            <a:ext cx="8435975" cy="4525963"/>
          </a:xfrm>
        </p:spPr>
        <p:txBody>
          <a:bodyPr/>
          <a:lstStyle/>
          <a:p>
            <a:pPr algn="ctr">
              <a:buFont typeface="Arial" charset="0"/>
              <a:buNone/>
            </a:pPr>
            <a:endParaRPr lang="en-US" dirty="0" smtClean="0"/>
          </a:p>
          <a:p>
            <a:pPr algn="ctr">
              <a:buFont typeface="Arial" charset="0"/>
              <a:buNone/>
            </a:pPr>
            <a:endParaRPr lang="en-US" dirty="0" smtClean="0"/>
          </a:p>
          <a:p>
            <a:pPr algn="ctr">
              <a:buFont typeface="Arial" charset="0"/>
              <a:buNone/>
            </a:pPr>
            <a:r>
              <a:rPr lang="en-US" dirty="0" smtClean="0"/>
              <a:t>You have now finished the unit…</a:t>
            </a:r>
          </a:p>
          <a:p>
            <a:pPr algn="ctr">
              <a:buFont typeface="Arial" charset="0"/>
              <a:buNone/>
            </a:pPr>
            <a:endParaRPr lang="en-US" dirty="0" smtClean="0"/>
          </a:p>
          <a:p>
            <a:pPr algn="ctr">
              <a:buFont typeface="Arial" charset="0"/>
              <a:buNone/>
            </a:pPr>
            <a:r>
              <a:rPr lang="en-US" dirty="0" smtClean="0"/>
              <a:t>‘Communicate and work in health or community services’</a:t>
            </a:r>
            <a:endParaRPr lang="en-AU" sz="2000" b="1" dirty="0" smtClean="0">
              <a:solidFill>
                <a:srgbClr val="FF0000"/>
              </a:solidFill>
            </a:endParaRPr>
          </a:p>
          <a:p>
            <a:pPr algn="r">
              <a:buFont typeface="Arial" charset="0"/>
              <a:buNone/>
            </a:pPr>
            <a:endParaRPr lang="en-US" dirty="0" smtClean="0"/>
          </a:p>
          <a:p>
            <a:pPr>
              <a:buFont typeface="Arial" charset="0"/>
              <a:buNone/>
            </a:pPr>
            <a:endParaRPr lang="en-US" dirty="0" smtClean="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927</TotalTime>
  <Words>3006</Words>
  <Application>Microsoft Office PowerPoint</Application>
  <PresentationFormat>On-screen Show (4:3)</PresentationFormat>
  <Paragraphs>505</Paragraphs>
  <Slides>123</Slides>
  <Notes>54</Notes>
  <HiddenSlides>0</HiddenSlides>
  <MMClips>0</MMClips>
  <ScaleCrop>false</ScaleCrop>
  <HeadingPairs>
    <vt:vector size="4" baseType="variant">
      <vt:variant>
        <vt:lpstr>Theme</vt:lpstr>
      </vt:variant>
      <vt:variant>
        <vt:i4>1</vt:i4>
      </vt:variant>
      <vt:variant>
        <vt:lpstr>Slide Titles</vt:lpstr>
      </vt:variant>
      <vt:variant>
        <vt:i4>123</vt:i4>
      </vt:variant>
    </vt:vector>
  </HeadingPairs>
  <TitlesOfParts>
    <vt:vector size="124" baseType="lpstr">
      <vt:lpstr>Office Theme</vt:lpstr>
      <vt:lpstr>PowerPoint Presentation</vt:lpstr>
      <vt:lpstr>Housekeeping</vt:lpstr>
      <vt:lpstr>Objectives</vt:lpstr>
      <vt:lpstr>Communicate effectively with people </vt:lpstr>
      <vt:lpstr>Verbal or non-verbal communication skills</vt:lpstr>
      <vt:lpstr>Verbal or non-verbal communication skills (continued)</vt:lpstr>
      <vt:lpstr>Models of communication</vt:lpstr>
      <vt:lpstr> Activity 1A  </vt:lpstr>
      <vt:lpstr>Communicate effectively with people </vt:lpstr>
      <vt:lpstr>Service information</vt:lpstr>
      <vt:lpstr>Improve your communications</vt:lpstr>
      <vt:lpstr> Activity 1B  </vt:lpstr>
      <vt:lpstr>Communicate effectively with people </vt:lpstr>
      <vt:lpstr>Check that understanding has been made</vt:lpstr>
      <vt:lpstr>Open-ended questions</vt:lpstr>
      <vt:lpstr>Summaries</vt:lpstr>
      <vt:lpstr> Activity 1C  </vt:lpstr>
      <vt:lpstr>Communicate effectively with people </vt:lpstr>
      <vt:lpstr>Listening to others</vt:lpstr>
      <vt:lpstr>Motivational interviewing and a coercive approach</vt:lpstr>
      <vt:lpstr>Collaboration and confrontation</vt:lpstr>
      <vt:lpstr> Activity 1D  </vt:lpstr>
      <vt:lpstr>Communicate effectively with people </vt:lpstr>
      <vt:lpstr>Participate in information exchange</vt:lpstr>
      <vt:lpstr>Confidentiality of communication</vt:lpstr>
      <vt:lpstr>Client records</vt:lpstr>
      <vt:lpstr> Activity 1E  </vt:lpstr>
      <vt:lpstr>Collaborate with colleagues </vt:lpstr>
      <vt:lpstr>Apply workplace protocols and procedures </vt:lpstr>
      <vt:lpstr>Take messages</vt:lpstr>
      <vt:lpstr>Scope of practice</vt:lpstr>
      <vt:lpstr> Activity 2A  </vt:lpstr>
      <vt:lpstr>Collaborate with colleagues </vt:lpstr>
      <vt:lpstr>Working with other sectors of the industry</vt:lpstr>
      <vt:lpstr>Roles of other organisations</vt:lpstr>
      <vt:lpstr>Organisations in the health care system in Australia</vt:lpstr>
      <vt:lpstr>Identify networks</vt:lpstr>
      <vt:lpstr> Activity 2B  </vt:lpstr>
      <vt:lpstr>Collaborate with colleagues </vt:lpstr>
      <vt:lpstr>Organisational requirements for communication </vt:lpstr>
      <vt:lpstr>Industry terminology</vt:lpstr>
      <vt:lpstr> Activity 2C  </vt:lpstr>
      <vt:lpstr>Collaborate with colleagues </vt:lpstr>
      <vt:lpstr>Friendly communication</vt:lpstr>
      <vt:lpstr>Client-centred approach to health care</vt:lpstr>
      <vt:lpstr>Correct protocols</vt:lpstr>
      <vt:lpstr>Culturally sensitive communication</vt:lpstr>
      <vt:lpstr> Activity 2D  </vt:lpstr>
      <vt:lpstr>Address constraints to communication</vt:lpstr>
      <vt:lpstr>Identifying the problems in your area</vt:lpstr>
      <vt:lpstr>Health issues for Indigenous Australians</vt:lpstr>
      <vt:lpstr>Using interpreters</vt:lpstr>
      <vt:lpstr> Activity 3A  </vt:lpstr>
      <vt:lpstr>Address constraints to communication</vt:lpstr>
      <vt:lpstr>Personalised communication</vt:lpstr>
      <vt:lpstr>Cultural differences</vt:lpstr>
      <vt:lpstr>Communication strategies</vt:lpstr>
      <vt:lpstr> Activity 3B  </vt:lpstr>
      <vt:lpstr>Address constraints to communication</vt:lpstr>
      <vt:lpstr>Facilitate resolution of issues </vt:lpstr>
      <vt:lpstr>Conflicts of interest</vt:lpstr>
      <vt:lpstr>Negotiation</vt:lpstr>
      <vt:lpstr> Activity 3C  </vt:lpstr>
      <vt:lpstr>Report problems to supervisor</vt:lpstr>
      <vt:lpstr>Duty of care</vt:lpstr>
      <vt:lpstr>Code of ethics</vt:lpstr>
      <vt:lpstr>Mandatory notification</vt:lpstr>
      <vt:lpstr> Activity 4A  </vt:lpstr>
      <vt:lpstr>Report problems to supervisor</vt:lpstr>
      <vt:lpstr>Identify issues</vt:lpstr>
      <vt:lpstr>Report issues</vt:lpstr>
      <vt:lpstr>Workplace standards</vt:lpstr>
      <vt:lpstr> Activity 4B  </vt:lpstr>
      <vt:lpstr>Report problems to supervisor</vt:lpstr>
      <vt:lpstr>Working alongside others</vt:lpstr>
      <vt:lpstr>Rights and responsibilities</vt:lpstr>
      <vt:lpstr>Employer responsibilities may include:</vt:lpstr>
      <vt:lpstr> Activity 4C  </vt:lpstr>
      <vt:lpstr>Report problems to supervisor</vt:lpstr>
      <vt:lpstr>Resolving conflict</vt:lpstr>
      <vt:lpstr>Client conflict</vt:lpstr>
      <vt:lpstr>Conflict prevention</vt:lpstr>
      <vt:lpstr> Activity 4D  </vt:lpstr>
      <vt:lpstr>Complete workplace correspondence and documentation </vt:lpstr>
      <vt:lpstr>Completing required documentation</vt:lpstr>
      <vt:lpstr>Ensure documentation is performed</vt:lpstr>
      <vt:lpstr> Activity 5A  </vt:lpstr>
      <vt:lpstr>Complete workplace correspondence and documentation </vt:lpstr>
      <vt:lpstr>Read and understand documentation</vt:lpstr>
      <vt:lpstr>Documentation may include:</vt:lpstr>
      <vt:lpstr>Complete workplace correspondence and documentation </vt:lpstr>
      <vt:lpstr>Completing workplace documentation</vt:lpstr>
      <vt:lpstr> Activity 5B  </vt:lpstr>
      <vt:lpstr>Complete workplace correspondence and documentation </vt:lpstr>
      <vt:lpstr>Using digital media</vt:lpstr>
      <vt:lpstr>Digital media may include:</vt:lpstr>
      <vt:lpstr> Activity 5C  </vt:lpstr>
      <vt:lpstr>Complete workplace correspondence and documentation </vt:lpstr>
      <vt:lpstr>Choose your words carefully</vt:lpstr>
      <vt:lpstr>Remember</vt:lpstr>
      <vt:lpstr> Activity 5D  </vt:lpstr>
      <vt:lpstr>Contribute to continuous improvement</vt:lpstr>
      <vt:lpstr>Values and philosophies</vt:lpstr>
      <vt:lpstr>Improved work practices</vt:lpstr>
      <vt:lpstr>Common areas you could look to improve include:</vt:lpstr>
      <vt:lpstr> Activity 6A  </vt:lpstr>
      <vt:lpstr>Contribute to continuous improvement</vt:lpstr>
      <vt:lpstr>Enhancing work performance</vt:lpstr>
      <vt:lpstr>Organisational goals</vt:lpstr>
      <vt:lpstr> Activity 6B  </vt:lpstr>
      <vt:lpstr>Contribute to continuous improvement</vt:lpstr>
      <vt:lpstr>Personal values and philosophy</vt:lpstr>
      <vt:lpstr>Self-evaluation and performance reviews</vt:lpstr>
      <vt:lpstr>Seek feedback </vt:lpstr>
      <vt:lpstr> Activity 6C  </vt:lpstr>
      <vt:lpstr>Contribute to continuous improvement</vt:lpstr>
      <vt:lpstr>Skill development opportunities</vt:lpstr>
      <vt:lpstr>Personal work goals</vt:lpstr>
      <vt:lpstr> Activity 6D  </vt:lpstr>
      <vt:lpstr> Skills and Knowledge Activity </vt:lpstr>
      <vt:lpstr>Major Activity</vt:lpstr>
      <vt:lpstr>Summary and Feedback</vt:lpstr>
      <vt:lpstr>Congratulations!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Tom;Chloe</dc:creator>
  <cp:lastModifiedBy>Tom</cp:lastModifiedBy>
  <cp:revision>321</cp:revision>
  <dcterms:created xsi:type="dcterms:W3CDTF">2011-08-26T06:48:04Z</dcterms:created>
  <dcterms:modified xsi:type="dcterms:W3CDTF">2015-09-25T14:35:27Z</dcterms:modified>
</cp:coreProperties>
</file>