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1"/>
  </p:notesMasterIdLst>
  <p:handoutMasterIdLst>
    <p:handoutMasterId r:id="rId12"/>
  </p:handoutMasterIdLst>
  <p:sldIdLst>
    <p:sldId id="312" r:id="rId5"/>
    <p:sldId id="304" r:id="rId6"/>
    <p:sldId id="307" r:id="rId7"/>
    <p:sldId id="281" r:id="rId8"/>
    <p:sldId id="282" r:id="rId9"/>
    <p:sldId id="297" r:id="rId10"/>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4940" autoAdjust="0"/>
  </p:normalViewPr>
  <p:slideViewPr>
    <p:cSldViewPr snapToGrid="0" snapToObjects="1">
      <p:cViewPr varScale="1">
        <p:scale>
          <a:sx n="80" d="100"/>
          <a:sy n="80" d="100"/>
        </p:scale>
        <p:origin x="1710" y="84"/>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b="0" i="0" dirty="0">
                <a:solidFill>
                  <a:srgbClr val="ECECEC"/>
                </a:solidFill>
                <a:effectLst/>
                <a:highlight>
                  <a:srgbClr val="212121"/>
                </a:highlight>
                <a:latin typeface="ui-sans-serif"/>
              </a:rPr>
              <a:t>Good morning, everyone. My name is Elise Painter, and today I will be presenting the updates to Perfect Painter’s WHS policies and procedures. These updates are crucial for maintaining a safe and compliant workplace, ensuring that all employees, contractors, and visitors are protected.</a:t>
            </a:r>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These are the key topics that we will be discussing today and I will hold a Q&amp;A at the end.</a:t>
            </a:r>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b="0" i="0" dirty="0">
                <a:solidFill>
                  <a:srgbClr val="ECECEC"/>
                </a:solidFill>
                <a:effectLst/>
                <a:highlight>
                  <a:srgbClr val="212121"/>
                </a:highlight>
                <a:latin typeface="ui-sans-serif"/>
              </a:rPr>
              <a:t>The purpose of Perfect Painter’s WHS policies is to create a safe working environment for everyone. Compliance with these policies is not just about avoiding penalties but about fostering a culture of safety. It is essential for everyone to understand their roles and responsibilities in this regard.</a:t>
            </a:r>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l"/>
            <a:r>
              <a:rPr lang="en-US" b="0" i="0" dirty="0">
                <a:solidFill>
                  <a:srgbClr val="ECECEC"/>
                </a:solidFill>
                <a:effectLst/>
                <a:highlight>
                  <a:srgbClr val="212121"/>
                </a:highlight>
                <a:latin typeface="ui-sans-serif"/>
              </a:rPr>
              <a:t>Perfect Painter’s has introduced several key updates to the WHS policies.</a:t>
            </a:r>
          </a:p>
          <a:p>
            <a:pPr algn="l">
              <a:buFont typeface="+mj-lt"/>
              <a:buNone/>
            </a:pPr>
            <a:r>
              <a:rPr lang="en-US" b="0" i="0" dirty="0">
                <a:solidFill>
                  <a:srgbClr val="ECECEC"/>
                </a:solidFill>
                <a:effectLst/>
                <a:highlight>
                  <a:srgbClr val="212121"/>
                </a:highlight>
                <a:latin typeface="ui-sans-serif"/>
              </a:rPr>
              <a:t>First is a schedule for regular WHS training updates to ensure that all employees are kept informed of the latest safety practices.</a:t>
            </a:r>
          </a:p>
          <a:p>
            <a:pPr algn="l">
              <a:buFont typeface="+mj-lt"/>
              <a:buNone/>
            </a:pPr>
            <a:r>
              <a:rPr lang="en-US" b="0" i="0" dirty="0">
                <a:solidFill>
                  <a:srgbClr val="ECECEC"/>
                </a:solidFill>
                <a:effectLst/>
                <a:highlight>
                  <a:srgbClr val="212121"/>
                </a:highlight>
                <a:latin typeface="ui-sans-serif"/>
              </a:rPr>
              <a:t>Second is quarterly policy reviews to ensure that the WHS policies remain relevant and effective.</a:t>
            </a:r>
          </a:p>
          <a:p>
            <a:pPr algn="l">
              <a:buFont typeface="+mj-lt"/>
              <a:buNone/>
            </a:pPr>
            <a:r>
              <a:rPr lang="en-US" b="0" i="0" dirty="0">
                <a:solidFill>
                  <a:srgbClr val="ECECEC"/>
                </a:solidFill>
                <a:effectLst/>
                <a:highlight>
                  <a:srgbClr val="212121"/>
                </a:highlight>
                <a:latin typeface="ui-sans-serif"/>
              </a:rPr>
              <a:t>Third is to develop metrics to measure the effectiveness of communication strategies. This will involve regular employee surveys to gather feedback on how well WHS information is being communicated within the business.</a:t>
            </a:r>
          </a:p>
        </p:txBody>
      </p:sp>
    </p:spTree>
    <p:extLst>
      <p:ext uri="{BB962C8B-B14F-4D97-AF65-F5344CB8AC3E}">
        <p14:creationId xmlns:p14="http://schemas.microsoft.com/office/powerpoint/2010/main" val="3068653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l"/>
            <a:r>
              <a:rPr lang="en-US" b="0" i="0" dirty="0">
                <a:solidFill>
                  <a:srgbClr val="ECECEC"/>
                </a:solidFill>
                <a:effectLst/>
                <a:highlight>
                  <a:srgbClr val="212121"/>
                </a:highlight>
                <a:latin typeface="ui-sans-serif"/>
              </a:rPr>
              <a:t>To support these updates, new procedures have been developed.</a:t>
            </a:r>
          </a:p>
          <a:p>
            <a:pPr algn="l">
              <a:buFont typeface="+mj-lt"/>
              <a:buNone/>
            </a:pPr>
            <a:r>
              <a:rPr lang="en-US" b="0" i="0" dirty="0">
                <a:solidFill>
                  <a:srgbClr val="ECECEC"/>
                </a:solidFill>
                <a:effectLst/>
                <a:highlight>
                  <a:srgbClr val="212121"/>
                </a:highlight>
                <a:latin typeface="ui-sans-serif"/>
              </a:rPr>
              <a:t>The WHS Committee will now conduct quarterly reviews of policies to identify any areas for improvement.</a:t>
            </a:r>
          </a:p>
          <a:p>
            <a:pPr algn="l">
              <a:buFont typeface="+mj-lt"/>
              <a:buNone/>
            </a:pPr>
            <a:r>
              <a:rPr lang="en-US" b="0" i="0" dirty="0">
                <a:solidFill>
                  <a:srgbClr val="ECECEC"/>
                </a:solidFill>
                <a:effectLst/>
                <a:highlight>
                  <a:srgbClr val="212121"/>
                </a:highlight>
                <a:latin typeface="ui-sans-serif"/>
              </a:rPr>
              <a:t>Additionally, a training update schedule has been incorporated into the induction program to ensure new and existing employees are regularly trained.</a:t>
            </a:r>
          </a:p>
          <a:p>
            <a:pPr algn="l">
              <a:buFont typeface="+mj-lt"/>
              <a:buNone/>
            </a:pPr>
            <a:r>
              <a:rPr lang="en-US" b="0" i="0" dirty="0">
                <a:solidFill>
                  <a:srgbClr val="ECECEC"/>
                </a:solidFill>
                <a:effectLst/>
                <a:highlight>
                  <a:srgbClr val="212121"/>
                </a:highlight>
                <a:latin typeface="ui-sans-serif"/>
              </a:rPr>
              <a:t>Lastly, a survey system will be implemented to collect feedback from employees on the effectiveness of the WHS communications.</a:t>
            </a:r>
          </a:p>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b="0" i="0" dirty="0">
                <a:solidFill>
                  <a:srgbClr val="ECECEC"/>
                </a:solidFill>
                <a:effectLst/>
                <a:highlight>
                  <a:srgbClr val="212121"/>
                </a:highlight>
                <a:latin typeface="ui-sans-serif"/>
              </a:rPr>
              <a:t>Thank you for your attention. I would now like to open the floor for any questions you may have about these updates. Your feedback </a:t>
            </a:r>
            <a:r>
              <a:rPr lang="en-US" b="0" i="0">
                <a:solidFill>
                  <a:srgbClr val="ECECEC"/>
                </a:solidFill>
                <a:effectLst/>
                <a:highlight>
                  <a:srgbClr val="212121"/>
                </a:highlight>
                <a:latin typeface="ui-sans-serif"/>
              </a:rPr>
              <a:t>is invaluable, </a:t>
            </a:r>
            <a:r>
              <a:rPr lang="en-US" b="0" i="0" dirty="0">
                <a:solidFill>
                  <a:srgbClr val="ECECEC"/>
                </a:solidFill>
                <a:effectLst/>
                <a:highlight>
                  <a:srgbClr val="212121"/>
                </a:highlight>
                <a:latin typeface="ui-sans-serif"/>
              </a:rPr>
              <a:t>so please feel free to share any suggestions or concerns you might have.</a:t>
            </a:r>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US" dirty="0"/>
              <a:t>Perfect Painter’s</a:t>
            </a:r>
            <a:br>
              <a:rPr lang="en-US" dirty="0"/>
            </a:br>
            <a:br>
              <a:rPr lang="en-US" dirty="0"/>
            </a:br>
            <a:r>
              <a:rPr lang="en-US" dirty="0"/>
              <a:t>WHS Policies and Procedures Update</a:t>
            </a:r>
            <a:br>
              <a:rPr lang="en-US" dirty="0"/>
            </a:br>
            <a:r>
              <a:rPr lang="en-US" dirty="0"/>
              <a:t> </a:t>
            </a:r>
            <a:br>
              <a:rPr lang="en-US" dirty="0"/>
            </a:br>
            <a:r>
              <a:rPr lang="en-US" dirty="0"/>
              <a:t>31</a:t>
            </a:r>
            <a:r>
              <a:rPr lang="en-US" baseline="30000" dirty="0"/>
              <a:t>st</a:t>
            </a:r>
            <a:r>
              <a:rPr lang="en-US" dirty="0"/>
              <a:t> May 2024</a:t>
            </a:r>
            <a:br>
              <a:rPr lang="en-US" dirty="0"/>
            </a:br>
            <a:r>
              <a:rPr lang="en-US" dirty="0"/>
              <a:t>presented by</a:t>
            </a:r>
            <a:br>
              <a:rPr lang="en-US" dirty="0"/>
            </a:br>
            <a:r>
              <a:rPr lang="en-US" dirty="0"/>
              <a:t>Elise Painter</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txBody>
          <a:bodyPr/>
          <a:lstStyle/>
          <a:p>
            <a:r>
              <a:rPr lang="en-US" dirty="0"/>
              <a:t>agenda</a:t>
            </a:r>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lstStyle/>
          <a:p>
            <a:r>
              <a:rPr lang="en-US" dirty="0"/>
              <a:t>Introduction</a:t>
            </a:r>
          </a:p>
          <a:p>
            <a:r>
              <a:rPr lang="en-US" dirty="0"/>
              <a:t>Key Updates</a:t>
            </a:r>
          </a:p>
          <a:p>
            <a:r>
              <a:rPr lang="en-US" dirty="0"/>
              <a:t>New Procedures</a:t>
            </a:r>
          </a:p>
          <a:p>
            <a:r>
              <a:rPr lang="en-US" dirty="0"/>
              <a:t>Questions and Feedback</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702441" y="1061623"/>
            <a:ext cx="5723586" cy="4739104"/>
          </a:xfrm>
        </p:spPr>
        <p:txBody>
          <a:bodyPr/>
          <a:lstStyle/>
          <a:p>
            <a:r>
              <a:rPr lang="en-US" dirty="0"/>
              <a:t>Introduction</a:t>
            </a:r>
            <a:br>
              <a:rPr lang="en-US" dirty="0"/>
            </a:br>
            <a:br>
              <a:rPr lang="en-US" dirty="0"/>
            </a:br>
            <a:r>
              <a:rPr lang="en-US" dirty="0"/>
              <a:t>Purpose of WHS Policies</a:t>
            </a:r>
            <a:br>
              <a:rPr lang="en-US" dirty="0"/>
            </a:br>
            <a:br>
              <a:rPr lang="en-US" dirty="0"/>
            </a:br>
            <a:r>
              <a:rPr lang="en-US" dirty="0"/>
              <a:t>Importance of Compliance</a:t>
            </a:r>
          </a:p>
        </p:txBody>
      </p:sp>
      <p:pic>
        <p:nvPicPr>
          <p:cNvPr id="7" name="Picture Placeholder 6" descr="A person standing in front of a whiteboard">
            <a:extLst>
              <a:ext uri="{FF2B5EF4-FFF2-40B4-BE49-F238E27FC236}">
                <a16:creationId xmlns:a16="http://schemas.microsoft.com/office/drawing/2014/main" id="{DD186EAB-37C7-E7E6-AE8D-F077D02804F9}"/>
              </a:ext>
            </a:extLst>
          </p:cNvPr>
          <p:cNvPicPr>
            <a:picLocks noGrp="1" noChangeAspect="1"/>
          </p:cNvPicPr>
          <p:nvPr>
            <p:ph type="pic" sz="quarter" idx="11"/>
          </p:nvPr>
        </p:nvPicPr>
        <p:blipFill>
          <a:blip r:embed="rId3">
            <a:duotone>
              <a:prstClr val="black"/>
              <a:schemeClr val="accent1">
                <a:tint val="45000"/>
                <a:satMod val="400000"/>
              </a:schemeClr>
            </a:duotone>
          </a:blip>
          <a:srcRect l="27208" r="27208"/>
          <a:stretch/>
        </p:blipFill>
        <p:spPr>
          <a:xfrm>
            <a:off x="443345" y="0"/>
            <a:ext cx="4344695" cy="6359525"/>
          </a:xfrm>
        </p:spPr>
      </p:pic>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1057275"/>
            <a:ext cx="5259554" cy="2495028"/>
          </a:xfrm>
        </p:spPr>
        <p:txBody>
          <a:bodyPr/>
          <a:lstStyle/>
          <a:p>
            <a:r>
              <a:rPr lang="en-US" dirty="0"/>
              <a:t>Key Updates</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3808750"/>
            <a:ext cx="5259554" cy="2233233"/>
          </a:xfrm>
        </p:spPr>
        <p:txBody>
          <a:bodyPr/>
          <a:lstStyle/>
          <a:p>
            <a:r>
              <a:rPr lang="en-US" dirty="0"/>
              <a:t>Training Updates Schedule</a:t>
            </a:r>
          </a:p>
          <a:p>
            <a:r>
              <a:rPr lang="en-US" dirty="0"/>
              <a:t>Quarterly Policy Reviews </a:t>
            </a:r>
          </a:p>
          <a:p>
            <a:r>
              <a:rPr lang="en-US" dirty="0"/>
              <a:t>Communication Effectiveness Metrics</a:t>
            </a:r>
          </a:p>
        </p:txBody>
      </p:sp>
      <p:pic>
        <p:nvPicPr>
          <p:cNvPr id="6" name="Picture Placeholder 5" descr="A person holding a microphone and standing in front of a group of people">
            <a:extLst>
              <a:ext uri="{FF2B5EF4-FFF2-40B4-BE49-F238E27FC236}">
                <a16:creationId xmlns:a16="http://schemas.microsoft.com/office/drawing/2014/main" id="{FECDA901-DD88-89EB-E10E-A2994D0A92DB}"/>
              </a:ext>
            </a:extLst>
          </p:cNvPr>
          <p:cNvPicPr>
            <a:picLocks noGrp="1" noChangeAspect="1"/>
          </p:cNvPicPr>
          <p:nvPr>
            <p:ph type="pic" sz="quarter" idx="11"/>
          </p:nvPr>
        </p:nvPicPr>
        <p:blipFill rotWithShape="1">
          <a:blip r:embed="rId3">
            <a:duotone>
              <a:prstClr val="black"/>
              <a:schemeClr val="accent3">
                <a:tint val="45000"/>
                <a:satMod val="400000"/>
              </a:schemeClr>
            </a:duotone>
          </a:blip>
          <a:srcRect l="27745" r="27745"/>
          <a:stretch/>
        </p:blipFill>
        <p:spPr>
          <a:xfrm>
            <a:off x="7414194" y="410780"/>
            <a:ext cx="4344695" cy="6447220"/>
          </a:xfrm>
        </p:spPr>
      </p:pic>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057274"/>
            <a:ext cx="7965461" cy="994164"/>
          </a:xfrm>
        </p:spPr>
        <p:txBody>
          <a:bodyPr/>
          <a:lstStyle/>
          <a:p>
            <a:r>
              <a:rPr lang="en-US" dirty="0"/>
              <a:t>New Procedures</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2303029"/>
            <a:ext cx="7965460" cy="3497698"/>
          </a:xfrm>
        </p:spPr>
        <p:txBody>
          <a:bodyPr/>
          <a:lstStyle/>
          <a:p>
            <a:r>
              <a:rPr lang="en-US" dirty="0"/>
              <a:t>Details of Updated Procedures</a:t>
            </a:r>
          </a:p>
          <a:p>
            <a:endParaRPr lang="en-US" dirty="0"/>
          </a:p>
          <a:p>
            <a:r>
              <a:rPr lang="en-US" dirty="0"/>
              <a:t>Expected Outcomes</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5</a:t>
            </a:fld>
            <a:endParaRPr lang="en-US" dirty="0"/>
          </a:p>
        </p:txBody>
      </p:sp>
    </p:spTree>
    <p:extLst>
      <p:ext uri="{BB962C8B-B14F-4D97-AF65-F5344CB8AC3E}">
        <p14:creationId xmlns:p14="http://schemas.microsoft.com/office/powerpoint/2010/main" val="68568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
        <p:nvSpPr>
          <p:cNvPr id="3" name="Subtitle 2">
            <a:extLst>
              <a:ext uri="{FF2B5EF4-FFF2-40B4-BE49-F238E27FC236}">
                <a16:creationId xmlns:a16="http://schemas.microsoft.com/office/drawing/2014/main" id="{D8B5CEF2-E667-BBB5-2EA6-C06F93B6DE12}"/>
              </a:ext>
            </a:extLst>
          </p:cNvPr>
          <p:cNvSpPr>
            <a:spLocks noGrp="1"/>
          </p:cNvSpPr>
          <p:nvPr>
            <p:ph type="subTitle" idx="1"/>
          </p:nvPr>
        </p:nvSpPr>
        <p:spPr>
          <a:xfrm>
            <a:off x="914401" y="3813606"/>
            <a:ext cx="5715000" cy="2234642"/>
          </a:xfrm>
        </p:spPr>
        <p:txBody>
          <a:bodyPr/>
          <a:lstStyle/>
          <a:p>
            <a:r>
              <a:rPr lang="en-US" dirty="0"/>
              <a:t>Questions &amp; Feedback</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{5A3B9429-82D3-4357-8117-0961B0E04378}tf78438558_win32</Template>
  <TotalTime>210</TotalTime>
  <Words>393</Words>
  <Application>Microsoft Office PowerPoint</Application>
  <PresentationFormat>Widescreen</PresentationFormat>
  <Paragraphs>31</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Arial Black</vt:lpstr>
      <vt:lpstr>Calibri</vt:lpstr>
      <vt:lpstr>Sabon Next LT</vt:lpstr>
      <vt:lpstr>ui-sans-serif</vt:lpstr>
      <vt:lpstr>Custom</vt:lpstr>
      <vt:lpstr>Perfect Painter’s  WHS Policies and Procedures Update   31st May 2024 presented by Elise Painter</vt:lpstr>
      <vt:lpstr>agenda</vt:lpstr>
      <vt:lpstr>Introduction  Purpose of WHS Policies  Importance of Compliance</vt:lpstr>
      <vt:lpstr>Key Updates</vt:lpstr>
      <vt:lpstr>New Procedures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  WHS Policies and Procedures Update   31st May 2024 presented by Elise Painter</dc:title>
  <dc:subject/>
  <dc:creator>Elise Painter</dc:creator>
  <cp:lastModifiedBy>Elise Painter</cp:lastModifiedBy>
  <cp:revision>1</cp:revision>
  <dcterms:created xsi:type="dcterms:W3CDTF">2024-05-31T05:36:20Z</dcterms:created>
  <dcterms:modified xsi:type="dcterms:W3CDTF">2024-05-31T09:06:26Z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