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17"/>
  </p:handoutMasterIdLst>
  <p:sldIdLst>
    <p:sldId id="256" r:id="rId2"/>
    <p:sldId id="259" r:id="rId3"/>
    <p:sldId id="260" r:id="rId4"/>
    <p:sldId id="265" r:id="rId5"/>
    <p:sldId id="261" r:id="rId6"/>
    <p:sldId id="262" r:id="rId7"/>
    <p:sldId id="263" r:id="rId8"/>
    <p:sldId id="264" r:id="rId9"/>
    <p:sldId id="266" r:id="rId10"/>
    <p:sldId id="267" r:id="rId11"/>
    <p:sldId id="268" r:id="rId12"/>
    <p:sldId id="269" r:id="rId13"/>
    <p:sldId id="270" r:id="rId14"/>
    <p:sldId id="271" r:id="rId15"/>
    <p:sldId id="258" r:id="rId1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30F291-9186-4794-9E34-0E38F8827812}" type="doc">
      <dgm:prSet loTypeId="urn:microsoft.com/office/officeart/2005/8/layout/process1" loCatId="process" qsTypeId="urn:microsoft.com/office/officeart/2005/8/quickstyle/simple1" qsCatId="simple" csTypeId="urn:microsoft.com/office/officeart/2005/8/colors/accent1_4" csCatId="accent1" phldr="1"/>
      <dgm:spPr/>
    </dgm:pt>
    <dgm:pt modelId="{280FEBB3-FD2B-42A3-BAED-5A30C398156C}">
      <dgm:prSet phldrT="[Text]"/>
      <dgm:spPr/>
      <dgm:t>
        <a:bodyPr/>
        <a:lstStyle/>
        <a:p>
          <a:r>
            <a:rPr lang="en-AU" dirty="0" smtClean="0"/>
            <a:t>Source of infection</a:t>
          </a:r>
          <a:endParaRPr lang="en-AU" dirty="0"/>
        </a:p>
      </dgm:t>
    </dgm:pt>
    <dgm:pt modelId="{E0CEE53F-F34E-48A3-9DE2-287307FE9252}" type="parTrans" cxnId="{B450A347-B032-47E1-853B-18F4C5F26C70}">
      <dgm:prSet/>
      <dgm:spPr/>
      <dgm:t>
        <a:bodyPr/>
        <a:lstStyle/>
        <a:p>
          <a:endParaRPr lang="en-AU"/>
        </a:p>
      </dgm:t>
    </dgm:pt>
    <dgm:pt modelId="{498BC775-E60D-45BC-B0A5-12013702833F}" type="sibTrans" cxnId="{B450A347-B032-47E1-853B-18F4C5F26C70}">
      <dgm:prSet/>
      <dgm:spPr/>
      <dgm:t>
        <a:bodyPr/>
        <a:lstStyle/>
        <a:p>
          <a:endParaRPr lang="en-AU"/>
        </a:p>
      </dgm:t>
    </dgm:pt>
    <dgm:pt modelId="{AEB4C0AD-87EE-46F7-82A6-6145D8567BE5}">
      <dgm:prSet phldrT="[Text]"/>
      <dgm:spPr/>
      <dgm:t>
        <a:bodyPr/>
        <a:lstStyle/>
        <a:p>
          <a:r>
            <a:rPr lang="en-AU" dirty="0" smtClean="0"/>
            <a:t>Way of spreading</a:t>
          </a:r>
          <a:endParaRPr lang="en-AU" dirty="0"/>
        </a:p>
      </dgm:t>
    </dgm:pt>
    <dgm:pt modelId="{0791DC71-0D5A-4D34-9B50-D034E45664FB}" type="parTrans" cxnId="{EB6F7960-2B2A-4D42-A961-52AC75EB20B9}">
      <dgm:prSet/>
      <dgm:spPr/>
      <dgm:t>
        <a:bodyPr/>
        <a:lstStyle/>
        <a:p>
          <a:endParaRPr lang="en-AU"/>
        </a:p>
      </dgm:t>
    </dgm:pt>
    <dgm:pt modelId="{696AFFD4-CCBA-40BB-96AE-E3CA7D432FDB}" type="sibTrans" cxnId="{EB6F7960-2B2A-4D42-A961-52AC75EB20B9}">
      <dgm:prSet/>
      <dgm:spPr/>
      <dgm:t>
        <a:bodyPr/>
        <a:lstStyle/>
        <a:p>
          <a:endParaRPr lang="en-AU"/>
        </a:p>
      </dgm:t>
    </dgm:pt>
    <dgm:pt modelId="{3E052420-77B8-4CF2-8A41-95EDD890D807}">
      <dgm:prSet phldrT="[Text]"/>
      <dgm:spPr/>
      <dgm:t>
        <a:bodyPr/>
        <a:lstStyle/>
        <a:p>
          <a:r>
            <a:rPr lang="en-AU" dirty="0" smtClean="0"/>
            <a:t>Susceptible person</a:t>
          </a:r>
        </a:p>
      </dgm:t>
    </dgm:pt>
    <dgm:pt modelId="{8C62FAE7-0CC2-4398-8CDB-F5F0CCA0B900}" type="parTrans" cxnId="{6B5BBF1C-F35B-4B12-B9FE-91A2F5D4E8BD}">
      <dgm:prSet/>
      <dgm:spPr/>
      <dgm:t>
        <a:bodyPr/>
        <a:lstStyle/>
        <a:p>
          <a:endParaRPr lang="en-AU"/>
        </a:p>
      </dgm:t>
    </dgm:pt>
    <dgm:pt modelId="{F10FA15B-17FE-45FC-B573-82EBB1CE188C}" type="sibTrans" cxnId="{6B5BBF1C-F35B-4B12-B9FE-91A2F5D4E8BD}">
      <dgm:prSet/>
      <dgm:spPr/>
      <dgm:t>
        <a:bodyPr/>
        <a:lstStyle/>
        <a:p>
          <a:endParaRPr lang="en-AU"/>
        </a:p>
      </dgm:t>
    </dgm:pt>
    <dgm:pt modelId="{9006D4B4-0A10-47E5-9779-5EFE090CC092}" type="pres">
      <dgm:prSet presAssocID="{9430F291-9186-4794-9E34-0E38F8827812}" presName="Name0" presStyleCnt="0">
        <dgm:presLayoutVars>
          <dgm:dir/>
          <dgm:resizeHandles val="exact"/>
        </dgm:presLayoutVars>
      </dgm:prSet>
      <dgm:spPr/>
    </dgm:pt>
    <dgm:pt modelId="{5519E39B-6E4E-43D5-BD77-0F70191A6123}" type="pres">
      <dgm:prSet presAssocID="{280FEBB3-FD2B-42A3-BAED-5A30C398156C}" presName="node" presStyleLbl="node1" presStyleIdx="0" presStyleCnt="3">
        <dgm:presLayoutVars>
          <dgm:bulletEnabled val="1"/>
        </dgm:presLayoutVars>
      </dgm:prSet>
      <dgm:spPr/>
      <dgm:t>
        <a:bodyPr/>
        <a:lstStyle/>
        <a:p>
          <a:endParaRPr lang="en-AU"/>
        </a:p>
      </dgm:t>
    </dgm:pt>
    <dgm:pt modelId="{407DD395-9F23-48D5-86B4-C4FA063DE3F4}" type="pres">
      <dgm:prSet presAssocID="{498BC775-E60D-45BC-B0A5-12013702833F}" presName="sibTrans" presStyleLbl="sibTrans2D1" presStyleIdx="0" presStyleCnt="2"/>
      <dgm:spPr/>
      <dgm:t>
        <a:bodyPr/>
        <a:lstStyle/>
        <a:p>
          <a:endParaRPr lang="en-AU"/>
        </a:p>
      </dgm:t>
    </dgm:pt>
    <dgm:pt modelId="{1AA40470-7A06-415B-AC6C-7543BF73159F}" type="pres">
      <dgm:prSet presAssocID="{498BC775-E60D-45BC-B0A5-12013702833F}" presName="connectorText" presStyleLbl="sibTrans2D1" presStyleIdx="0" presStyleCnt="2"/>
      <dgm:spPr/>
      <dgm:t>
        <a:bodyPr/>
        <a:lstStyle/>
        <a:p>
          <a:endParaRPr lang="en-AU"/>
        </a:p>
      </dgm:t>
    </dgm:pt>
    <dgm:pt modelId="{D27BB1E8-0A13-4334-A826-6582CDE610B0}" type="pres">
      <dgm:prSet presAssocID="{AEB4C0AD-87EE-46F7-82A6-6145D8567BE5}" presName="node" presStyleLbl="node1" presStyleIdx="1" presStyleCnt="3">
        <dgm:presLayoutVars>
          <dgm:bulletEnabled val="1"/>
        </dgm:presLayoutVars>
      </dgm:prSet>
      <dgm:spPr/>
      <dgm:t>
        <a:bodyPr/>
        <a:lstStyle/>
        <a:p>
          <a:endParaRPr lang="en-AU"/>
        </a:p>
      </dgm:t>
    </dgm:pt>
    <dgm:pt modelId="{5930E015-E4C0-4CDA-86D1-9E56C78B4797}" type="pres">
      <dgm:prSet presAssocID="{696AFFD4-CCBA-40BB-96AE-E3CA7D432FDB}" presName="sibTrans" presStyleLbl="sibTrans2D1" presStyleIdx="1" presStyleCnt="2"/>
      <dgm:spPr/>
      <dgm:t>
        <a:bodyPr/>
        <a:lstStyle/>
        <a:p>
          <a:endParaRPr lang="en-AU"/>
        </a:p>
      </dgm:t>
    </dgm:pt>
    <dgm:pt modelId="{7927E155-6362-4C71-8578-023E2D7AEB59}" type="pres">
      <dgm:prSet presAssocID="{696AFFD4-CCBA-40BB-96AE-E3CA7D432FDB}" presName="connectorText" presStyleLbl="sibTrans2D1" presStyleIdx="1" presStyleCnt="2"/>
      <dgm:spPr/>
      <dgm:t>
        <a:bodyPr/>
        <a:lstStyle/>
        <a:p>
          <a:endParaRPr lang="en-AU"/>
        </a:p>
      </dgm:t>
    </dgm:pt>
    <dgm:pt modelId="{459D032E-216C-418A-BFD4-D148E5C825F1}" type="pres">
      <dgm:prSet presAssocID="{3E052420-77B8-4CF2-8A41-95EDD890D807}" presName="node" presStyleLbl="node1" presStyleIdx="2" presStyleCnt="3">
        <dgm:presLayoutVars>
          <dgm:bulletEnabled val="1"/>
        </dgm:presLayoutVars>
      </dgm:prSet>
      <dgm:spPr/>
      <dgm:t>
        <a:bodyPr/>
        <a:lstStyle/>
        <a:p>
          <a:endParaRPr lang="en-AU"/>
        </a:p>
      </dgm:t>
    </dgm:pt>
  </dgm:ptLst>
  <dgm:cxnLst>
    <dgm:cxn modelId="{8506EABD-50A5-4EEC-838B-05EA4C9E0481}" type="presOf" srcId="{696AFFD4-CCBA-40BB-96AE-E3CA7D432FDB}" destId="{5930E015-E4C0-4CDA-86D1-9E56C78B4797}" srcOrd="0" destOrd="0" presId="urn:microsoft.com/office/officeart/2005/8/layout/process1"/>
    <dgm:cxn modelId="{CF4C50C1-9930-4AE5-93E6-7A6F8C056F0B}" type="presOf" srcId="{280FEBB3-FD2B-42A3-BAED-5A30C398156C}" destId="{5519E39B-6E4E-43D5-BD77-0F70191A6123}" srcOrd="0" destOrd="0" presId="urn:microsoft.com/office/officeart/2005/8/layout/process1"/>
    <dgm:cxn modelId="{EB6F7960-2B2A-4D42-A961-52AC75EB20B9}" srcId="{9430F291-9186-4794-9E34-0E38F8827812}" destId="{AEB4C0AD-87EE-46F7-82A6-6145D8567BE5}" srcOrd="1" destOrd="0" parTransId="{0791DC71-0D5A-4D34-9B50-D034E45664FB}" sibTransId="{696AFFD4-CCBA-40BB-96AE-E3CA7D432FDB}"/>
    <dgm:cxn modelId="{6B5BBF1C-F35B-4B12-B9FE-91A2F5D4E8BD}" srcId="{9430F291-9186-4794-9E34-0E38F8827812}" destId="{3E052420-77B8-4CF2-8A41-95EDD890D807}" srcOrd="2" destOrd="0" parTransId="{8C62FAE7-0CC2-4398-8CDB-F5F0CCA0B900}" sibTransId="{F10FA15B-17FE-45FC-B573-82EBB1CE188C}"/>
    <dgm:cxn modelId="{E870C87B-CB9C-4317-9B56-24892FB5B339}" type="presOf" srcId="{9430F291-9186-4794-9E34-0E38F8827812}" destId="{9006D4B4-0A10-47E5-9779-5EFE090CC092}" srcOrd="0" destOrd="0" presId="urn:microsoft.com/office/officeart/2005/8/layout/process1"/>
    <dgm:cxn modelId="{4D30DF5F-8BBE-49CA-A3F4-ED22BCD9CC06}" type="presOf" srcId="{3E052420-77B8-4CF2-8A41-95EDD890D807}" destId="{459D032E-216C-418A-BFD4-D148E5C825F1}" srcOrd="0" destOrd="0" presId="urn:microsoft.com/office/officeart/2005/8/layout/process1"/>
    <dgm:cxn modelId="{39DC6FBC-40B0-46D8-B32B-E08B56DF37DD}" type="presOf" srcId="{498BC775-E60D-45BC-B0A5-12013702833F}" destId="{1AA40470-7A06-415B-AC6C-7543BF73159F}" srcOrd="1" destOrd="0" presId="urn:microsoft.com/office/officeart/2005/8/layout/process1"/>
    <dgm:cxn modelId="{B450A347-B032-47E1-853B-18F4C5F26C70}" srcId="{9430F291-9186-4794-9E34-0E38F8827812}" destId="{280FEBB3-FD2B-42A3-BAED-5A30C398156C}" srcOrd="0" destOrd="0" parTransId="{E0CEE53F-F34E-48A3-9DE2-287307FE9252}" sibTransId="{498BC775-E60D-45BC-B0A5-12013702833F}"/>
    <dgm:cxn modelId="{DD13F075-81DA-4B52-A634-74014CFF8E77}" type="presOf" srcId="{696AFFD4-CCBA-40BB-96AE-E3CA7D432FDB}" destId="{7927E155-6362-4C71-8578-023E2D7AEB59}" srcOrd="1" destOrd="0" presId="urn:microsoft.com/office/officeart/2005/8/layout/process1"/>
    <dgm:cxn modelId="{B074173C-0A21-40E3-9E3B-CF58C80306E3}" type="presOf" srcId="{AEB4C0AD-87EE-46F7-82A6-6145D8567BE5}" destId="{D27BB1E8-0A13-4334-A826-6582CDE610B0}" srcOrd="0" destOrd="0" presId="urn:microsoft.com/office/officeart/2005/8/layout/process1"/>
    <dgm:cxn modelId="{7A7B2007-1102-45FF-AA11-821A06FBBF6B}" type="presOf" srcId="{498BC775-E60D-45BC-B0A5-12013702833F}" destId="{407DD395-9F23-48D5-86B4-C4FA063DE3F4}" srcOrd="0" destOrd="0" presId="urn:microsoft.com/office/officeart/2005/8/layout/process1"/>
    <dgm:cxn modelId="{E320B017-4877-45A6-8546-58274D7B7DE1}" type="presParOf" srcId="{9006D4B4-0A10-47E5-9779-5EFE090CC092}" destId="{5519E39B-6E4E-43D5-BD77-0F70191A6123}" srcOrd="0" destOrd="0" presId="urn:microsoft.com/office/officeart/2005/8/layout/process1"/>
    <dgm:cxn modelId="{8F9E1A4D-E902-428B-810F-63A5B3DFB919}" type="presParOf" srcId="{9006D4B4-0A10-47E5-9779-5EFE090CC092}" destId="{407DD395-9F23-48D5-86B4-C4FA063DE3F4}" srcOrd="1" destOrd="0" presId="urn:microsoft.com/office/officeart/2005/8/layout/process1"/>
    <dgm:cxn modelId="{126A9079-3FD3-4727-B508-7023EFC0F156}" type="presParOf" srcId="{407DD395-9F23-48D5-86B4-C4FA063DE3F4}" destId="{1AA40470-7A06-415B-AC6C-7543BF73159F}" srcOrd="0" destOrd="0" presId="urn:microsoft.com/office/officeart/2005/8/layout/process1"/>
    <dgm:cxn modelId="{BFB7D937-0207-4C8F-B7C7-00061B3159FB}" type="presParOf" srcId="{9006D4B4-0A10-47E5-9779-5EFE090CC092}" destId="{D27BB1E8-0A13-4334-A826-6582CDE610B0}" srcOrd="2" destOrd="0" presId="urn:microsoft.com/office/officeart/2005/8/layout/process1"/>
    <dgm:cxn modelId="{8D08201D-EC25-4FBB-A548-499316D283B5}" type="presParOf" srcId="{9006D4B4-0A10-47E5-9779-5EFE090CC092}" destId="{5930E015-E4C0-4CDA-86D1-9E56C78B4797}" srcOrd="3" destOrd="0" presId="urn:microsoft.com/office/officeart/2005/8/layout/process1"/>
    <dgm:cxn modelId="{0BD37A79-BA57-464F-B714-DFCBACB397F7}" type="presParOf" srcId="{5930E015-E4C0-4CDA-86D1-9E56C78B4797}" destId="{7927E155-6362-4C71-8578-023E2D7AEB59}" srcOrd="0" destOrd="0" presId="urn:microsoft.com/office/officeart/2005/8/layout/process1"/>
    <dgm:cxn modelId="{881B088A-5D30-4A45-879F-3CA3932AD85F}" type="presParOf" srcId="{9006D4B4-0A10-47E5-9779-5EFE090CC092}" destId="{459D032E-216C-418A-BFD4-D148E5C825F1}"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6EE6C1-CED6-467D-B28F-92B835AB71D0}" type="doc">
      <dgm:prSet loTypeId="urn:microsoft.com/office/officeart/2005/8/layout/cycle6" loCatId="cycle" qsTypeId="urn:microsoft.com/office/officeart/2005/8/quickstyle/simple1" qsCatId="simple" csTypeId="urn:microsoft.com/office/officeart/2005/8/colors/colorful3" csCatId="colorful" phldr="1"/>
      <dgm:spPr/>
      <dgm:t>
        <a:bodyPr/>
        <a:lstStyle/>
        <a:p>
          <a:endParaRPr lang="en-AU"/>
        </a:p>
      </dgm:t>
    </dgm:pt>
    <dgm:pt modelId="{BBA564B3-DFA3-4F96-BFC8-FBD9EAA27113}">
      <dgm:prSet phldrT="[Text]"/>
      <dgm:spPr/>
      <dgm:t>
        <a:bodyPr/>
        <a:lstStyle/>
        <a:p>
          <a:r>
            <a:rPr lang="en-AU" dirty="0" smtClean="0"/>
            <a:t>Bacteria</a:t>
          </a:r>
          <a:endParaRPr lang="en-AU" dirty="0"/>
        </a:p>
      </dgm:t>
    </dgm:pt>
    <dgm:pt modelId="{11E210E6-4568-49AE-B884-D8D35B4FB46A}" type="parTrans" cxnId="{519DFA63-02F1-413A-95D9-A5233E52CAFB}">
      <dgm:prSet/>
      <dgm:spPr/>
      <dgm:t>
        <a:bodyPr/>
        <a:lstStyle/>
        <a:p>
          <a:endParaRPr lang="en-AU"/>
        </a:p>
      </dgm:t>
    </dgm:pt>
    <dgm:pt modelId="{B8424908-43C3-4900-9DEC-DCDE47062645}" type="sibTrans" cxnId="{519DFA63-02F1-413A-95D9-A5233E52CAFB}">
      <dgm:prSet/>
      <dgm:spPr/>
      <dgm:t>
        <a:bodyPr/>
        <a:lstStyle/>
        <a:p>
          <a:endParaRPr lang="en-AU"/>
        </a:p>
      </dgm:t>
    </dgm:pt>
    <dgm:pt modelId="{248B8AA5-85D1-486F-BA09-030A5D8CD28C}">
      <dgm:prSet phldrT="[Text]"/>
      <dgm:spPr/>
      <dgm:t>
        <a:bodyPr/>
        <a:lstStyle/>
        <a:p>
          <a:r>
            <a:rPr lang="en-AU" dirty="0" smtClean="0"/>
            <a:t>Viruses</a:t>
          </a:r>
          <a:endParaRPr lang="en-AU" dirty="0"/>
        </a:p>
      </dgm:t>
    </dgm:pt>
    <dgm:pt modelId="{ED869D5F-DDA7-4347-B007-205C542B2FEF}" type="parTrans" cxnId="{D5D5AF34-3EC8-44A4-ADA2-7F704FACABA2}">
      <dgm:prSet/>
      <dgm:spPr/>
      <dgm:t>
        <a:bodyPr/>
        <a:lstStyle/>
        <a:p>
          <a:endParaRPr lang="en-AU"/>
        </a:p>
      </dgm:t>
    </dgm:pt>
    <dgm:pt modelId="{EE4F3D60-513C-4A87-9C0D-E925C3EA93CE}" type="sibTrans" cxnId="{D5D5AF34-3EC8-44A4-ADA2-7F704FACABA2}">
      <dgm:prSet/>
      <dgm:spPr/>
      <dgm:t>
        <a:bodyPr/>
        <a:lstStyle/>
        <a:p>
          <a:endParaRPr lang="en-AU"/>
        </a:p>
      </dgm:t>
    </dgm:pt>
    <dgm:pt modelId="{1CE59F9F-611F-4D95-AF2F-249EF82BC29A}">
      <dgm:prSet phldrT="[Text]"/>
      <dgm:spPr/>
      <dgm:t>
        <a:bodyPr/>
        <a:lstStyle/>
        <a:p>
          <a:r>
            <a:rPr lang="en-AU" dirty="0" smtClean="0"/>
            <a:t>Fungi</a:t>
          </a:r>
          <a:endParaRPr lang="en-AU" dirty="0"/>
        </a:p>
      </dgm:t>
    </dgm:pt>
    <dgm:pt modelId="{8DB11822-7D1B-4E14-8DA8-1EDBEC539F9F}" type="parTrans" cxnId="{232F28AB-B01B-44EF-A1FD-1C1033DCD91E}">
      <dgm:prSet/>
      <dgm:spPr/>
      <dgm:t>
        <a:bodyPr/>
        <a:lstStyle/>
        <a:p>
          <a:endParaRPr lang="en-AU"/>
        </a:p>
      </dgm:t>
    </dgm:pt>
    <dgm:pt modelId="{B45A7556-9D7C-402B-8B77-A02F97840FA1}" type="sibTrans" cxnId="{232F28AB-B01B-44EF-A1FD-1C1033DCD91E}">
      <dgm:prSet/>
      <dgm:spPr/>
      <dgm:t>
        <a:bodyPr/>
        <a:lstStyle/>
        <a:p>
          <a:endParaRPr lang="en-AU"/>
        </a:p>
      </dgm:t>
    </dgm:pt>
    <dgm:pt modelId="{78714A1D-0456-458A-BEF5-0AB53755EEFF}">
      <dgm:prSet phldrT="[Text]"/>
      <dgm:spPr/>
      <dgm:t>
        <a:bodyPr/>
        <a:lstStyle/>
        <a:p>
          <a:r>
            <a:rPr lang="en-AU" dirty="0" smtClean="0"/>
            <a:t>Parasites</a:t>
          </a:r>
          <a:endParaRPr lang="en-AU" dirty="0"/>
        </a:p>
      </dgm:t>
    </dgm:pt>
    <dgm:pt modelId="{B7C31A63-D840-46B6-B60C-2EDC1AF51C8D}" type="parTrans" cxnId="{5687B239-9802-4DBE-BB42-9563726E30DC}">
      <dgm:prSet/>
      <dgm:spPr/>
      <dgm:t>
        <a:bodyPr/>
        <a:lstStyle/>
        <a:p>
          <a:endParaRPr lang="en-AU"/>
        </a:p>
      </dgm:t>
    </dgm:pt>
    <dgm:pt modelId="{F0A718FB-5770-41B3-AABD-ECE3D37BD05E}" type="sibTrans" cxnId="{5687B239-9802-4DBE-BB42-9563726E30DC}">
      <dgm:prSet/>
      <dgm:spPr/>
      <dgm:t>
        <a:bodyPr/>
        <a:lstStyle/>
        <a:p>
          <a:endParaRPr lang="en-AU"/>
        </a:p>
      </dgm:t>
    </dgm:pt>
    <dgm:pt modelId="{511F0C19-25D2-4F58-9E3E-4F14F6533AE1}" type="pres">
      <dgm:prSet presAssocID="{BD6EE6C1-CED6-467D-B28F-92B835AB71D0}" presName="cycle" presStyleCnt="0">
        <dgm:presLayoutVars>
          <dgm:dir/>
          <dgm:resizeHandles val="exact"/>
        </dgm:presLayoutVars>
      </dgm:prSet>
      <dgm:spPr/>
      <dgm:t>
        <a:bodyPr/>
        <a:lstStyle/>
        <a:p>
          <a:endParaRPr lang="en-AU"/>
        </a:p>
      </dgm:t>
    </dgm:pt>
    <dgm:pt modelId="{C0316604-497B-4036-8932-1005EE6ADB1F}" type="pres">
      <dgm:prSet presAssocID="{BBA564B3-DFA3-4F96-BFC8-FBD9EAA27113}" presName="node" presStyleLbl="node1" presStyleIdx="0" presStyleCnt="4">
        <dgm:presLayoutVars>
          <dgm:bulletEnabled val="1"/>
        </dgm:presLayoutVars>
      </dgm:prSet>
      <dgm:spPr/>
      <dgm:t>
        <a:bodyPr/>
        <a:lstStyle/>
        <a:p>
          <a:endParaRPr lang="en-AU"/>
        </a:p>
      </dgm:t>
    </dgm:pt>
    <dgm:pt modelId="{9E038D2C-4D92-45AE-BD98-D05A639542E5}" type="pres">
      <dgm:prSet presAssocID="{BBA564B3-DFA3-4F96-BFC8-FBD9EAA27113}" presName="spNode" presStyleCnt="0"/>
      <dgm:spPr/>
    </dgm:pt>
    <dgm:pt modelId="{C87CDA57-C560-470F-B9A4-F894573DB9CB}" type="pres">
      <dgm:prSet presAssocID="{B8424908-43C3-4900-9DEC-DCDE47062645}" presName="sibTrans" presStyleLbl="sibTrans1D1" presStyleIdx="0" presStyleCnt="4"/>
      <dgm:spPr/>
      <dgm:t>
        <a:bodyPr/>
        <a:lstStyle/>
        <a:p>
          <a:endParaRPr lang="en-AU"/>
        </a:p>
      </dgm:t>
    </dgm:pt>
    <dgm:pt modelId="{2A39DF8A-22AF-4668-8D7B-121E71B95473}" type="pres">
      <dgm:prSet presAssocID="{248B8AA5-85D1-486F-BA09-030A5D8CD28C}" presName="node" presStyleLbl="node1" presStyleIdx="1" presStyleCnt="4">
        <dgm:presLayoutVars>
          <dgm:bulletEnabled val="1"/>
        </dgm:presLayoutVars>
      </dgm:prSet>
      <dgm:spPr/>
      <dgm:t>
        <a:bodyPr/>
        <a:lstStyle/>
        <a:p>
          <a:endParaRPr lang="en-AU"/>
        </a:p>
      </dgm:t>
    </dgm:pt>
    <dgm:pt modelId="{8FD925A6-67A7-4B9D-A107-69C69EC37839}" type="pres">
      <dgm:prSet presAssocID="{248B8AA5-85D1-486F-BA09-030A5D8CD28C}" presName="spNode" presStyleCnt="0"/>
      <dgm:spPr/>
    </dgm:pt>
    <dgm:pt modelId="{137B27FB-E1C4-4347-8B4B-A43B937DD95E}" type="pres">
      <dgm:prSet presAssocID="{EE4F3D60-513C-4A87-9C0D-E925C3EA93CE}" presName="sibTrans" presStyleLbl="sibTrans1D1" presStyleIdx="1" presStyleCnt="4"/>
      <dgm:spPr/>
      <dgm:t>
        <a:bodyPr/>
        <a:lstStyle/>
        <a:p>
          <a:endParaRPr lang="en-AU"/>
        </a:p>
      </dgm:t>
    </dgm:pt>
    <dgm:pt modelId="{E61122AC-CAAC-4F43-A662-CCFE39E7387B}" type="pres">
      <dgm:prSet presAssocID="{1CE59F9F-611F-4D95-AF2F-249EF82BC29A}" presName="node" presStyleLbl="node1" presStyleIdx="2" presStyleCnt="4">
        <dgm:presLayoutVars>
          <dgm:bulletEnabled val="1"/>
        </dgm:presLayoutVars>
      </dgm:prSet>
      <dgm:spPr/>
      <dgm:t>
        <a:bodyPr/>
        <a:lstStyle/>
        <a:p>
          <a:endParaRPr lang="en-AU"/>
        </a:p>
      </dgm:t>
    </dgm:pt>
    <dgm:pt modelId="{1E32A7CA-6CA6-4248-B13B-8ED4336D5B03}" type="pres">
      <dgm:prSet presAssocID="{1CE59F9F-611F-4D95-AF2F-249EF82BC29A}" presName="spNode" presStyleCnt="0"/>
      <dgm:spPr/>
    </dgm:pt>
    <dgm:pt modelId="{FC548379-C2F3-4E51-924F-14CBAC3A6732}" type="pres">
      <dgm:prSet presAssocID="{B45A7556-9D7C-402B-8B77-A02F97840FA1}" presName="sibTrans" presStyleLbl="sibTrans1D1" presStyleIdx="2" presStyleCnt="4"/>
      <dgm:spPr/>
      <dgm:t>
        <a:bodyPr/>
        <a:lstStyle/>
        <a:p>
          <a:endParaRPr lang="en-AU"/>
        </a:p>
      </dgm:t>
    </dgm:pt>
    <dgm:pt modelId="{5B92D2C9-DC25-4512-B4DB-A264C5657B56}" type="pres">
      <dgm:prSet presAssocID="{78714A1D-0456-458A-BEF5-0AB53755EEFF}" presName="node" presStyleLbl="node1" presStyleIdx="3" presStyleCnt="4">
        <dgm:presLayoutVars>
          <dgm:bulletEnabled val="1"/>
        </dgm:presLayoutVars>
      </dgm:prSet>
      <dgm:spPr/>
      <dgm:t>
        <a:bodyPr/>
        <a:lstStyle/>
        <a:p>
          <a:endParaRPr lang="en-AU"/>
        </a:p>
      </dgm:t>
    </dgm:pt>
    <dgm:pt modelId="{C0DA7F26-5557-48C0-89DF-2A7431064689}" type="pres">
      <dgm:prSet presAssocID="{78714A1D-0456-458A-BEF5-0AB53755EEFF}" presName="spNode" presStyleCnt="0"/>
      <dgm:spPr/>
    </dgm:pt>
    <dgm:pt modelId="{442250BE-5FF3-4568-A862-3097FC543B29}" type="pres">
      <dgm:prSet presAssocID="{F0A718FB-5770-41B3-AABD-ECE3D37BD05E}" presName="sibTrans" presStyleLbl="sibTrans1D1" presStyleIdx="3" presStyleCnt="4"/>
      <dgm:spPr/>
      <dgm:t>
        <a:bodyPr/>
        <a:lstStyle/>
        <a:p>
          <a:endParaRPr lang="en-AU"/>
        </a:p>
      </dgm:t>
    </dgm:pt>
  </dgm:ptLst>
  <dgm:cxnLst>
    <dgm:cxn modelId="{8D695B4D-31F1-49F5-9DAC-E756C2335DC7}" type="presOf" srcId="{F0A718FB-5770-41B3-AABD-ECE3D37BD05E}" destId="{442250BE-5FF3-4568-A862-3097FC543B29}" srcOrd="0" destOrd="0" presId="urn:microsoft.com/office/officeart/2005/8/layout/cycle6"/>
    <dgm:cxn modelId="{519DFA63-02F1-413A-95D9-A5233E52CAFB}" srcId="{BD6EE6C1-CED6-467D-B28F-92B835AB71D0}" destId="{BBA564B3-DFA3-4F96-BFC8-FBD9EAA27113}" srcOrd="0" destOrd="0" parTransId="{11E210E6-4568-49AE-B884-D8D35B4FB46A}" sibTransId="{B8424908-43C3-4900-9DEC-DCDE47062645}"/>
    <dgm:cxn modelId="{C622DD5E-55E4-4208-80D1-BF8AB03C2BB9}" type="presOf" srcId="{B45A7556-9D7C-402B-8B77-A02F97840FA1}" destId="{FC548379-C2F3-4E51-924F-14CBAC3A6732}" srcOrd="0" destOrd="0" presId="urn:microsoft.com/office/officeart/2005/8/layout/cycle6"/>
    <dgm:cxn modelId="{D5D5AF34-3EC8-44A4-ADA2-7F704FACABA2}" srcId="{BD6EE6C1-CED6-467D-B28F-92B835AB71D0}" destId="{248B8AA5-85D1-486F-BA09-030A5D8CD28C}" srcOrd="1" destOrd="0" parTransId="{ED869D5F-DDA7-4347-B007-205C542B2FEF}" sibTransId="{EE4F3D60-513C-4A87-9C0D-E925C3EA93CE}"/>
    <dgm:cxn modelId="{04A454AA-18BC-48D0-84EF-5FCB688F89BD}" type="presOf" srcId="{78714A1D-0456-458A-BEF5-0AB53755EEFF}" destId="{5B92D2C9-DC25-4512-B4DB-A264C5657B56}" srcOrd="0" destOrd="0" presId="urn:microsoft.com/office/officeart/2005/8/layout/cycle6"/>
    <dgm:cxn modelId="{A716BC0F-9BC0-4C5F-9827-7D963D19937E}" type="presOf" srcId="{248B8AA5-85D1-486F-BA09-030A5D8CD28C}" destId="{2A39DF8A-22AF-4668-8D7B-121E71B95473}" srcOrd="0" destOrd="0" presId="urn:microsoft.com/office/officeart/2005/8/layout/cycle6"/>
    <dgm:cxn modelId="{5687B239-9802-4DBE-BB42-9563726E30DC}" srcId="{BD6EE6C1-CED6-467D-B28F-92B835AB71D0}" destId="{78714A1D-0456-458A-BEF5-0AB53755EEFF}" srcOrd="3" destOrd="0" parTransId="{B7C31A63-D840-46B6-B60C-2EDC1AF51C8D}" sibTransId="{F0A718FB-5770-41B3-AABD-ECE3D37BD05E}"/>
    <dgm:cxn modelId="{CBA8D779-A8B7-46DB-87FD-8630CE76F0B1}" type="presOf" srcId="{BD6EE6C1-CED6-467D-B28F-92B835AB71D0}" destId="{511F0C19-25D2-4F58-9E3E-4F14F6533AE1}" srcOrd="0" destOrd="0" presId="urn:microsoft.com/office/officeart/2005/8/layout/cycle6"/>
    <dgm:cxn modelId="{B7117C29-8918-4DD1-9FC0-80DACDEDA5FF}" type="presOf" srcId="{BBA564B3-DFA3-4F96-BFC8-FBD9EAA27113}" destId="{C0316604-497B-4036-8932-1005EE6ADB1F}" srcOrd="0" destOrd="0" presId="urn:microsoft.com/office/officeart/2005/8/layout/cycle6"/>
    <dgm:cxn modelId="{ABC54594-35F0-41E1-8183-CA64082A23B9}" type="presOf" srcId="{1CE59F9F-611F-4D95-AF2F-249EF82BC29A}" destId="{E61122AC-CAAC-4F43-A662-CCFE39E7387B}" srcOrd="0" destOrd="0" presId="urn:microsoft.com/office/officeart/2005/8/layout/cycle6"/>
    <dgm:cxn modelId="{79A3B08E-290D-4C86-98E0-54FC4D617CD2}" type="presOf" srcId="{EE4F3D60-513C-4A87-9C0D-E925C3EA93CE}" destId="{137B27FB-E1C4-4347-8B4B-A43B937DD95E}" srcOrd="0" destOrd="0" presId="urn:microsoft.com/office/officeart/2005/8/layout/cycle6"/>
    <dgm:cxn modelId="{8D41CFC6-42C1-4803-9FA3-3B0342C771D3}" type="presOf" srcId="{B8424908-43C3-4900-9DEC-DCDE47062645}" destId="{C87CDA57-C560-470F-B9A4-F894573DB9CB}" srcOrd="0" destOrd="0" presId="urn:microsoft.com/office/officeart/2005/8/layout/cycle6"/>
    <dgm:cxn modelId="{232F28AB-B01B-44EF-A1FD-1C1033DCD91E}" srcId="{BD6EE6C1-CED6-467D-B28F-92B835AB71D0}" destId="{1CE59F9F-611F-4D95-AF2F-249EF82BC29A}" srcOrd="2" destOrd="0" parTransId="{8DB11822-7D1B-4E14-8DA8-1EDBEC539F9F}" sibTransId="{B45A7556-9D7C-402B-8B77-A02F97840FA1}"/>
    <dgm:cxn modelId="{2240C064-4162-4DA2-9513-B7978AF92217}" type="presParOf" srcId="{511F0C19-25D2-4F58-9E3E-4F14F6533AE1}" destId="{C0316604-497B-4036-8932-1005EE6ADB1F}" srcOrd="0" destOrd="0" presId="urn:microsoft.com/office/officeart/2005/8/layout/cycle6"/>
    <dgm:cxn modelId="{AE69A07D-B4A8-4198-9D5F-F0E6912CA106}" type="presParOf" srcId="{511F0C19-25D2-4F58-9E3E-4F14F6533AE1}" destId="{9E038D2C-4D92-45AE-BD98-D05A639542E5}" srcOrd="1" destOrd="0" presId="urn:microsoft.com/office/officeart/2005/8/layout/cycle6"/>
    <dgm:cxn modelId="{CA000BD8-52ED-43F1-83C7-55ED32427F4E}" type="presParOf" srcId="{511F0C19-25D2-4F58-9E3E-4F14F6533AE1}" destId="{C87CDA57-C560-470F-B9A4-F894573DB9CB}" srcOrd="2" destOrd="0" presId="urn:microsoft.com/office/officeart/2005/8/layout/cycle6"/>
    <dgm:cxn modelId="{BC719693-D224-4660-845D-CAE2864BEE1C}" type="presParOf" srcId="{511F0C19-25D2-4F58-9E3E-4F14F6533AE1}" destId="{2A39DF8A-22AF-4668-8D7B-121E71B95473}" srcOrd="3" destOrd="0" presId="urn:microsoft.com/office/officeart/2005/8/layout/cycle6"/>
    <dgm:cxn modelId="{AAAB1426-2F9A-440A-A7EC-92F2F2FF6931}" type="presParOf" srcId="{511F0C19-25D2-4F58-9E3E-4F14F6533AE1}" destId="{8FD925A6-67A7-4B9D-A107-69C69EC37839}" srcOrd="4" destOrd="0" presId="urn:microsoft.com/office/officeart/2005/8/layout/cycle6"/>
    <dgm:cxn modelId="{52FC4A08-6F2D-41F5-95B2-5D0E9E8DF268}" type="presParOf" srcId="{511F0C19-25D2-4F58-9E3E-4F14F6533AE1}" destId="{137B27FB-E1C4-4347-8B4B-A43B937DD95E}" srcOrd="5" destOrd="0" presId="urn:microsoft.com/office/officeart/2005/8/layout/cycle6"/>
    <dgm:cxn modelId="{6ECFDC9B-0AC5-4D3C-88E8-8247140DD7A2}" type="presParOf" srcId="{511F0C19-25D2-4F58-9E3E-4F14F6533AE1}" destId="{E61122AC-CAAC-4F43-A662-CCFE39E7387B}" srcOrd="6" destOrd="0" presId="urn:microsoft.com/office/officeart/2005/8/layout/cycle6"/>
    <dgm:cxn modelId="{E4C441F2-35C9-4A41-BA92-418049D04FFE}" type="presParOf" srcId="{511F0C19-25D2-4F58-9E3E-4F14F6533AE1}" destId="{1E32A7CA-6CA6-4248-B13B-8ED4336D5B03}" srcOrd="7" destOrd="0" presId="urn:microsoft.com/office/officeart/2005/8/layout/cycle6"/>
    <dgm:cxn modelId="{177CB74B-5C72-4EDA-B4B3-24389B73646C}" type="presParOf" srcId="{511F0C19-25D2-4F58-9E3E-4F14F6533AE1}" destId="{FC548379-C2F3-4E51-924F-14CBAC3A6732}" srcOrd="8" destOrd="0" presId="urn:microsoft.com/office/officeart/2005/8/layout/cycle6"/>
    <dgm:cxn modelId="{98B31458-7E4A-45A2-AFAA-30CB91132D55}" type="presParOf" srcId="{511F0C19-25D2-4F58-9E3E-4F14F6533AE1}" destId="{5B92D2C9-DC25-4512-B4DB-A264C5657B56}" srcOrd="9" destOrd="0" presId="urn:microsoft.com/office/officeart/2005/8/layout/cycle6"/>
    <dgm:cxn modelId="{9EF01CBD-7D55-4615-BCF6-E7B0C8D26548}" type="presParOf" srcId="{511F0C19-25D2-4F58-9E3E-4F14F6533AE1}" destId="{C0DA7F26-5557-48C0-89DF-2A7431064689}" srcOrd="10" destOrd="0" presId="urn:microsoft.com/office/officeart/2005/8/layout/cycle6"/>
    <dgm:cxn modelId="{F79688CD-9F37-4D7E-A917-0245C827CB50}" type="presParOf" srcId="{511F0C19-25D2-4F58-9E3E-4F14F6533AE1}" destId="{442250BE-5FF3-4568-A862-3097FC543B29}" srcOrd="11"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DD2A671-0DB6-4915-83B5-570B371B6F09}" type="datetimeFigureOut">
              <a:rPr lang="en-AU" smtClean="0"/>
              <a:t>8/08/2018</a:t>
            </a:fld>
            <a:endParaRPr lang="en-AU"/>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C75FD6F9-6CB7-4C9F-9BC2-A6F7F03E6F55}" type="slidenum">
              <a:rPr lang="en-AU" smtClean="0"/>
              <a:t>‹#›</a:t>
            </a:fld>
            <a:endParaRPr lang="en-AU"/>
          </a:p>
        </p:txBody>
      </p:sp>
    </p:spTree>
    <p:extLst>
      <p:ext uri="{BB962C8B-B14F-4D97-AF65-F5344CB8AC3E}">
        <p14:creationId xmlns:p14="http://schemas.microsoft.com/office/powerpoint/2010/main" val="90149516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8/8/2018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INFECTIOUS DISEASES - CONSTRUCTION</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8642"/>
            <a:ext cx="8229600" cy="1143000"/>
          </a:xfrm>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a:bodyPr>
          <a:lstStyle/>
          <a:p>
            <a:pPr lvl="0"/>
            <a:r>
              <a:rPr lang="en-AU" dirty="0"/>
              <a:t>Identify three infectious diseases that are relevant to the construction industry and describe ways to manage the risk</a:t>
            </a:r>
          </a:p>
          <a:p>
            <a:endParaRPr lang="en-AU" dirty="0"/>
          </a:p>
          <a:p>
            <a:pPr lvl="0"/>
            <a:r>
              <a:rPr lang="en-AU" dirty="0"/>
              <a:t>Describe the statutory requirements for the notification of work-related infectious diseases.</a:t>
            </a:r>
          </a:p>
          <a:p>
            <a:endParaRPr lang="en-AU" dirty="0"/>
          </a:p>
        </p:txBody>
      </p:sp>
    </p:spTree>
    <p:extLst>
      <p:ext uri="{BB962C8B-B14F-4D97-AF65-F5344CB8AC3E}">
        <p14:creationId xmlns:p14="http://schemas.microsoft.com/office/powerpoint/2010/main" val="1372389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0599"/>
            <a:ext cx="8229600" cy="1143000"/>
          </a:xfrm>
        </p:spPr>
        <p:txBody>
          <a:bodyPr/>
          <a:lstStyle/>
          <a:p>
            <a:r>
              <a:rPr lang="en-AU" dirty="0" smtClean="0"/>
              <a:t>Infectious diseases</a:t>
            </a:r>
            <a:endParaRPr lang="en-AU" dirty="0"/>
          </a:p>
        </p:txBody>
      </p:sp>
      <p:sp>
        <p:nvSpPr>
          <p:cNvPr id="3" name="Content Placeholder 2"/>
          <p:cNvSpPr>
            <a:spLocks noGrp="1"/>
          </p:cNvSpPr>
          <p:nvPr>
            <p:ph idx="1"/>
          </p:nvPr>
        </p:nvSpPr>
        <p:spPr/>
        <p:txBody>
          <a:bodyPr/>
          <a:lstStyle/>
          <a:p>
            <a:pPr marL="0" indent="0">
              <a:buNone/>
            </a:pPr>
            <a:r>
              <a:rPr lang="en-AU" dirty="0"/>
              <a:t>Infectious diseases (also called ‘communicable diseases’) are illnesses caused by infectious agents (also called ‘germs’ and ‘pathogens’). Many infectious diseases are mild and short-lived but some have the potential to cause serious and life threatening illness.</a:t>
            </a:r>
          </a:p>
          <a:p>
            <a:pPr marL="0" indent="0">
              <a:buNone/>
            </a:pPr>
            <a:endParaRPr lang="en-AU" dirty="0"/>
          </a:p>
        </p:txBody>
      </p:sp>
    </p:spTree>
    <p:extLst>
      <p:ext uri="{BB962C8B-B14F-4D97-AF65-F5344CB8AC3E}">
        <p14:creationId xmlns:p14="http://schemas.microsoft.com/office/powerpoint/2010/main" val="1067380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Susceptible person</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a:t>A susceptible person is someone who is at risk of becoming infected by a disease</a:t>
            </a:r>
            <a:r>
              <a:rPr lang="en-US" dirty="0" smtClean="0"/>
              <a:t>.</a:t>
            </a:r>
          </a:p>
          <a:p>
            <a:pPr marL="0" indent="0">
              <a:buNone/>
            </a:pPr>
            <a:endParaRPr lang="en-AU" dirty="0"/>
          </a:p>
          <a:p>
            <a:pPr marL="0" indent="0">
              <a:buNone/>
            </a:pPr>
            <a:r>
              <a:rPr lang="en-AU" dirty="0"/>
              <a:t>Some people are more susceptible to infection. This includes the very young and the elderly, those whose immune system is weakened because of a medical condition or treatment (e.g. chronic renal or liver disease, diabetes mellitus, organ transplantation and cancer treatment) and pregnant women. </a:t>
            </a:r>
          </a:p>
          <a:p>
            <a:pPr marL="0" indent="0">
              <a:buNone/>
            </a:pPr>
            <a:r>
              <a:rPr lang="en-AU" dirty="0"/>
              <a:t> </a:t>
            </a:r>
          </a:p>
          <a:p>
            <a:pPr marL="0" indent="0">
              <a:buNone/>
            </a:pPr>
            <a:r>
              <a:rPr lang="en-AU" dirty="0"/>
              <a:t>Workers who do not have immunity to a vaccine-preventable disease at work are susceptible to infection and vaccination is important way to protect these workers.  </a:t>
            </a:r>
          </a:p>
          <a:p>
            <a:pPr marL="0" indent="0">
              <a:buNone/>
            </a:pPr>
            <a:endParaRPr lang="en-AU" dirty="0"/>
          </a:p>
        </p:txBody>
      </p:sp>
    </p:spTree>
    <p:extLst>
      <p:ext uri="{BB962C8B-B14F-4D97-AF65-F5344CB8AC3E}">
        <p14:creationId xmlns:p14="http://schemas.microsoft.com/office/powerpoint/2010/main" val="2185588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9145"/>
            <a:ext cx="8229600" cy="1143000"/>
          </a:xfrm>
        </p:spPr>
        <p:txBody>
          <a:bodyPr/>
          <a:lstStyle/>
          <a:p>
            <a:r>
              <a:rPr lang="en-AU" dirty="0" smtClean="0"/>
              <a:t>Chain of infection</a:t>
            </a:r>
            <a:endParaRPr lang="en-AU" dirty="0"/>
          </a:p>
        </p:txBody>
      </p:sp>
      <p:sp>
        <p:nvSpPr>
          <p:cNvPr id="3" name="Content Placeholder 2"/>
          <p:cNvSpPr>
            <a:spLocks noGrp="1"/>
          </p:cNvSpPr>
          <p:nvPr>
            <p:ph idx="1"/>
          </p:nvPr>
        </p:nvSpPr>
        <p:spPr/>
        <p:txBody>
          <a:bodyPr>
            <a:normAutofit/>
          </a:bodyPr>
          <a:lstStyle/>
          <a:p>
            <a:pPr marL="0" indent="0">
              <a:buNone/>
            </a:pPr>
            <a:r>
              <a:rPr lang="en-AU" sz="2400" dirty="0"/>
              <a:t>The spread of infectious diseases can be represented by a chain which has three links: a source of infection, a way of spreading from the source and a person who is susceptible to infection. </a:t>
            </a:r>
          </a:p>
        </p:txBody>
      </p:sp>
      <p:graphicFrame>
        <p:nvGraphicFramePr>
          <p:cNvPr id="4" name="Diagram 3"/>
          <p:cNvGraphicFramePr/>
          <p:nvPr>
            <p:extLst>
              <p:ext uri="{D42A27DB-BD31-4B8C-83A1-F6EECF244321}">
                <p14:modId xmlns:p14="http://schemas.microsoft.com/office/powerpoint/2010/main" val="281632876"/>
              </p:ext>
            </p:extLst>
          </p:nvPr>
        </p:nvGraphicFramePr>
        <p:xfrm>
          <a:off x="1438542" y="260195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7058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Source of infection</a:t>
            </a:r>
            <a:endParaRPr lang="en-AU" dirty="0"/>
          </a:p>
        </p:txBody>
      </p:sp>
      <p:sp>
        <p:nvSpPr>
          <p:cNvPr id="3" name="Content Placeholder 2"/>
          <p:cNvSpPr>
            <a:spLocks noGrp="1"/>
          </p:cNvSpPr>
          <p:nvPr>
            <p:ph idx="1"/>
          </p:nvPr>
        </p:nvSpPr>
        <p:spPr>
          <a:xfrm>
            <a:off x="457200" y="1600200"/>
            <a:ext cx="8229600" cy="3125624"/>
          </a:xfrm>
        </p:spPr>
        <p:txBody>
          <a:bodyPr/>
          <a:lstStyle/>
          <a:p>
            <a:endParaRPr lang="en-AU" dirty="0" smtClean="0"/>
          </a:p>
          <a:p>
            <a:endParaRPr lang="en-AU" dirty="0" smtClean="0"/>
          </a:p>
          <a:p>
            <a:pPr marL="0" indent="0">
              <a:buNone/>
            </a:pPr>
            <a:endParaRPr lang="en-AU" dirty="0"/>
          </a:p>
        </p:txBody>
      </p:sp>
      <p:graphicFrame>
        <p:nvGraphicFramePr>
          <p:cNvPr id="4" name="Diagram 3"/>
          <p:cNvGraphicFramePr/>
          <p:nvPr>
            <p:extLst>
              <p:ext uri="{D42A27DB-BD31-4B8C-83A1-F6EECF244321}">
                <p14:modId xmlns:p14="http://schemas.microsoft.com/office/powerpoint/2010/main" val="419015121"/>
              </p:ext>
            </p:extLst>
          </p:nvPr>
        </p:nvGraphicFramePr>
        <p:xfrm>
          <a:off x="1524000" y="1755924"/>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0768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Construction</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Workers in the construction industry may be at risk of exposure to sources of infection at work, for example</a:t>
            </a:r>
            <a:r>
              <a:rPr lang="en-AU" dirty="0" smtClean="0"/>
              <a:t>:</a:t>
            </a:r>
          </a:p>
          <a:p>
            <a:pPr marL="0" indent="0">
              <a:buNone/>
            </a:pPr>
            <a:endParaRPr lang="en-AU" dirty="0"/>
          </a:p>
          <a:p>
            <a:pPr lvl="0"/>
            <a:r>
              <a:rPr lang="en-AU" dirty="0"/>
              <a:t>human waste (e.g. untreated sewage)</a:t>
            </a:r>
          </a:p>
          <a:p>
            <a:pPr lvl="0"/>
            <a:r>
              <a:rPr lang="en-AU" dirty="0"/>
              <a:t>medical sharps (e.g. discarded needles and syringes) </a:t>
            </a:r>
          </a:p>
          <a:p>
            <a:pPr lvl="0"/>
            <a:r>
              <a:rPr lang="en-AU" dirty="0"/>
              <a:t>contaminated water, soil and vegetation (e.g. mud, flood water)</a:t>
            </a:r>
          </a:p>
          <a:p>
            <a:pPr lvl="0"/>
            <a:r>
              <a:rPr lang="en-AU" dirty="0"/>
              <a:t>blood and body substances (e.g. first aid activities)</a:t>
            </a:r>
          </a:p>
          <a:p>
            <a:pPr lvl="0"/>
            <a:r>
              <a:rPr lang="en-AU" dirty="0"/>
              <a:t>insects (e.g. mosquitoes and ticks)</a:t>
            </a:r>
          </a:p>
          <a:p>
            <a:pPr lvl="0"/>
            <a:r>
              <a:rPr lang="en-AU" dirty="0"/>
              <a:t>animals and their waste (e.g. work at places like abattoirs and farms).</a:t>
            </a:r>
          </a:p>
          <a:p>
            <a:endParaRPr lang="en-AU" dirty="0"/>
          </a:p>
        </p:txBody>
      </p:sp>
    </p:spTree>
    <p:extLst>
      <p:ext uri="{BB962C8B-B14F-4D97-AF65-F5344CB8AC3E}">
        <p14:creationId xmlns:p14="http://schemas.microsoft.com/office/powerpoint/2010/main" val="2593044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Mode of transmission</a:t>
            </a:r>
            <a:endParaRPr lang="en-AU" dirty="0"/>
          </a:p>
        </p:txBody>
      </p:sp>
      <p:sp>
        <p:nvSpPr>
          <p:cNvPr id="3" name="Content Placeholder 2"/>
          <p:cNvSpPr>
            <a:spLocks noGrp="1"/>
          </p:cNvSpPr>
          <p:nvPr>
            <p:ph idx="1"/>
          </p:nvPr>
        </p:nvSpPr>
        <p:spPr>
          <a:xfrm>
            <a:off x="457200" y="1600200"/>
            <a:ext cx="8229600" cy="4980062"/>
          </a:xfrm>
        </p:spPr>
        <p:txBody>
          <a:bodyPr>
            <a:normAutofit fontScale="77500" lnSpcReduction="20000"/>
          </a:bodyPr>
          <a:lstStyle/>
          <a:p>
            <a:endParaRPr lang="en-AU" dirty="0" smtClean="0"/>
          </a:p>
          <a:p>
            <a:endParaRPr lang="en-AU" dirty="0"/>
          </a:p>
          <a:p>
            <a:pPr marL="0" indent="0">
              <a:buNone/>
            </a:pPr>
            <a:endParaRPr lang="en-AU" sz="2600" dirty="0" smtClean="0"/>
          </a:p>
          <a:p>
            <a:pPr marL="0" indent="0">
              <a:buNone/>
            </a:pPr>
            <a:r>
              <a:rPr lang="en-AU" sz="2600" dirty="0" smtClean="0"/>
              <a:t/>
            </a:r>
            <a:br>
              <a:rPr lang="en-AU" sz="2600" dirty="0" smtClean="0"/>
            </a:br>
            <a:endParaRPr lang="en-AU" sz="2600" dirty="0" smtClean="0"/>
          </a:p>
          <a:p>
            <a:pPr marL="0" indent="0">
              <a:buNone/>
            </a:pPr>
            <a:r>
              <a:rPr lang="en-AU" sz="2600" dirty="0" smtClean="0"/>
              <a:t>Other modes of transmission:</a:t>
            </a:r>
          </a:p>
          <a:p>
            <a:pPr marL="0" indent="0">
              <a:buNone/>
            </a:pPr>
            <a:endParaRPr lang="en-AU" sz="2600" dirty="0" smtClean="0"/>
          </a:p>
          <a:p>
            <a:pPr lvl="0"/>
            <a:r>
              <a:rPr lang="en-US" sz="2600" dirty="0"/>
              <a:t>insects, such as ticks, fleas and mosquitoes (e.g. the spread of Ross River virus by mosquitoes)</a:t>
            </a:r>
            <a:endParaRPr lang="en-AU" sz="2600" dirty="0"/>
          </a:p>
          <a:p>
            <a:pPr lvl="0"/>
            <a:r>
              <a:rPr lang="en-US" sz="2600" dirty="0"/>
              <a:t>contaminated food and water (e.g. the spread of disease-causing strains of </a:t>
            </a:r>
            <a:r>
              <a:rPr lang="en-US" sz="2600" i="1" dirty="0"/>
              <a:t>E. coli</a:t>
            </a:r>
            <a:r>
              <a:rPr lang="en-US" sz="2600" dirty="0"/>
              <a:t> from  consuming undercooked or contaminated food)</a:t>
            </a:r>
            <a:endParaRPr lang="en-AU" sz="2600" dirty="0"/>
          </a:p>
          <a:p>
            <a:pPr lvl="0"/>
            <a:r>
              <a:rPr lang="en-US" sz="2600" dirty="0"/>
              <a:t>a mother to her unborn child (called ‘congenital infection’). Workers who work with patients, children and animals may be exposed to infectious diseases that pose additional risks for pregnant women. These include diseases such as Q fever, leptospirosis and psittacosis.</a:t>
            </a:r>
            <a:endParaRPr lang="en-AU" sz="2600" dirty="0"/>
          </a:p>
          <a:p>
            <a:pPr marL="0" indent="0">
              <a:buNone/>
            </a:pPr>
            <a:endParaRPr lang="en-AU" dirty="0" smtClean="0"/>
          </a:p>
          <a:p>
            <a:endParaRPr lang="en-AU" dirty="0"/>
          </a:p>
        </p:txBody>
      </p:sp>
      <p:sp>
        <p:nvSpPr>
          <p:cNvPr id="4" name="Rounded Rectangle 3"/>
          <p:cNvSpPr/>
          <p:nvPr/>
        </p:nvSpPr>
        <p:spPr>
          <a:xfrm>
            <a:off x="940037" y="1529697"/>
            <a:ext cx="1974079" cy="1093862"/>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AU" sz="2600" dirty="0" smtClean="0"/>
              <a:t>CONTACT</a:t>
            </a:r>
            <a:endParaRPr lang="en-AU" sz="2600" dirty="0"/>
          </a:p>
        </p:txBody>
      </p:sp>
      <p:sp>
        <p:nvSpPr>
          <p:cNvPr id="5" name="Rounded Rectangle 4"/>
          <p:cNvSpPr/>
          <p:nvPr/>
        </p:nvSpPr>
        <p:spPr>
          <a:xfrm>
            <a:off x="3396953" y="1529697"/>
            <a:ext cx="1974079" cy="1093862"/>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AU" sz="2600" dirty="0" smtClean="0"/>
              <a:t>DROPLET</a:t>
            </a:r>
            <a:endParaRPr lang="en-AU" sz="2600" dirty="0"/>
          </a:p>
        </p:txBody>
      </p:sp>
      <p:sp>
        <p:nvSpPr>
          <p:cNvPr id="6" name="Rounded Rectangle 5"/>
          <p:cNvSpPr/>
          <p:nvPr/>
        </p:nvSpPr>
        <p:spPr>
          <a:xfrm>
            <a:off x="5853869" y="1519727"/>
            <a:ext cx="1974079" cy="1093862"/>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AU" sz="2500" dirty="0" smtClean="0"/>
              <a:t>AIRBORNE</a:t>
            </a:r>
            <a:endParaRPr lang="en-AU" sz="2500" dirty="0"/>
          </a:p>
        </p:txBody>
      </p:sp>
    </p:spTree>
    <p:extLst>
      <p:ext uri="{BB962C8B-B14F-4D97-AF65-F5344CB8AC3E}">
        <p14:creationId xmlns:p14="http://schemas.microsoft.com/office/powerpoint/2010/main" val="3504274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Identifying hazards</a:t>
            </a:r>
            <a:endParaRPr lang="en-AU" dirty="0"/>
          </a:p>
        </p:txBody>
      </p:sp>
      <p:sp>
        <p:nvSpPr>
          <p:cNvPr id="3" name="Content Placeholder 2"/>
          <p:cNvSpPr>
            <a:spLocks noGrp="1"/>
          </p:cNvSpPr>
          <p:nvPr>
            <p:ph idx="1"/>
          </p:nvPr>
        </p:nvSpPr>
        <p:spPr>
          <a:xfrm>
            <a:off x="457200" y="1600200"/>
            <a:ext cx="8229600" cy="4894604"/>
          </a:xfrm>
        </p:spPr>
        <p:txBody>
          <a:bodyPr>
            <a:normAutofit fontScale="92500" lnSpcReduction="20000"/>
          </a:bodyPr>
          <a:lstStyle/>
          <a:p>
            <a:pPr marL="0" indent="0">
              <a:buNone/>
            </a:pPr>
            <a:r>
              <a:rPr lang="en-US" b="1" dirty="0"/>
              <a:t>Identify hazards by:</a:t>
            </a:r>
            <a:endParaRPr lang="en-AU" b="1" dirty="0"/>
          </a:p>
          <a:p>
            <a:pPr lvl="0"/>
            <a:r>
              <a:rPr lang="en-US" dirty="0"/>
              <a:t>conducting a survey of the workplace and tasks to identify potential sources of infection (e.g. contact with human or animal blood and body substances untreated sewage, flood water and discarded needles and syringes)</a:t>
            </a:r>
            <a:endParaRPr lang="en-AU" dirty="0"/>
          </a:p>
          <a:p>
            <a:pPr lvl="0"/>
            <a:r>
              <a:rPr lang="en-US" dirty="0"/>
              <a:t>reviewing first aid records and injury and illness incident reports </a:t>
            </a:r>
            <a:endParaRPr lang="en-AU" dirty="0"/>
          </a:p>
          <a:p>
            <a:pPr lvl="0"/>
            <a:r>
              <a:rPr lang="en-US" dirty="0"/>
              <a:t>consulting with workers and their representatives</a:t>
            </a:r>
            <a:endParaRPr lang="en-AU" dirty="0"/>
          </a:p>
          <a:p>
            <a:pPr lvl="0"/>
            <a:r>
              <a:rPr lang="en-US" dirty="0"/>
              <a:t>reviewing available information (e.g. industry and government resources).</a:t>
            </a:r>
            <a:endParaRPr lang="en-AU" dirty="0"/>
          </a:p>
          <a:p>
            <a:pPr marL="0" indent="0">
              <a:buNone/>
            </a:pPr>
            <a:endParaRPr lang="en-AU" dirty="0"/>
          </a:p>
        </p:txBody>
      </p:sp>
    </p:spTree>
    <p:extLst>
      <p:ext uri="{BB962C8B-B14F-4D97-AF65-F5344CB8AC3E}">
        <p14:creationId xmlns:p14="http://schemas.microsoft.com/office/powerpoint/2010/main" val="162267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Controlling risks</a:t>
            </a:r>
            <a:endParaRPr lang="en-AU" dirty="0"/>
          </a:p>
        </p:txBody>
      </p:sp>
      <p:sp>
        <p:nvSpPr>
          <p:cNvPr id="3" name="Content Placeholder 2"/>
          <p:cNvSpPr>
            <a:spLocks noGrp="1"/>
          </p:cNvSpPr>
          <p:nvPr>
            <p:ph idx="1"/>
          </p:nvPr>
        </p:nvSpPr>
        <p:spPr/>
        <p:txBody>
          <a:bodyPr/>
          <a:lstStyle/>
          <a:p>
            <a:pPr marL="0" indent="0">
              <a:buNone/>
            </a:pPr>
            <a:r>
              <a:rPr lang="en-US" dirty="0" smtClean="0"/>
              <a:t>Whenever </a:t>
            </a:r>
            <a:r>
              <a:rPr lang="en-US" dirty="0"/>
              <a:t>you identify an infectious disease that presents a hazard at work, you should find out about the links in the chain of infection to help you find the best way to break the chain and so control the risk. </a:t>
            </a:r>
            <a:endParaRPr lang="en-AU" dirty="0"/>
          </a:p>
          <a:p>
            <a:endParaRPr lang="en-AU" dirty="0"/>
          </a:p>
        </p:txBody>
      </p:sp>
    </p:spTree>
    <p:extLst>
      <p:ext uri="{BB962C8B-B14F-4D97-AF65-F5344CB8AC3E}">
        <p14:creationId xmlns:p14="http://schemas.microsoft.com/office/powerpoint/2010/main" val="3071911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4279"/>
            <a:ext cx="8229600" cy="1143000"/>
          </a:xfrm>
        </p:spPr>
        <p:txBody>
          <a:bodyPr>
            <a:normAutofit fontScale="90000"/>
          </a:bodyPr>
          <a:lstStyle/>
          <a:p>
            <a:r>
              <a:rPr lang="en-AU" dirty="0" smtClean="0"/>
              <a:t>Information, instruction, training and supervision</a:t>
            </a:r>
            <a:endParaRPr lang="en-AU" dirty="0"/>
          </a:p>
        </p:txBody>
      </p:sp>
      <p:sp>
        <p:nvSpPr>
          <p:cNvPr id="3" name="Content Placeholder 2"/>
          <p:cNvSpPr>
            <a:spLocks noGrp="1"/>
          </p:cNvSpPr>
          <p:nvPr>
            <p:ph idx="1"/>
          </p:nvPr>
        </p:nvSpPr>
        <p:spPr>
          <a:xfrm>
            <a:off x="457200" y="1600200"/>
            <a:ext cx="8229600" cy="5005699"/>
          </a:xfrm>
        </p:spPr>
        <p:txBody>
          <a:bodyPr>
            <a:normAutofit fontScale="25000" lnSpcReduction="20000"/>
          </a:bodyPr>
          <a:lstStyle/>
          <a:p>
            <a:pPr marL="0" indent="0">
              <a:buNone/>
            </a:pPr>
            <a:r>
              <a:rPr lang="en-US" sz="6400" dirty="0"/>
              <a:t>Workers must be provided with any information, training, instruction and supervision necessary to ensure health and safety. This may include</a:t>
            </a:r>
            <a:r>
              <a:rPr lang="en-US" sz="6400" dirty="0" smtClean="0"/>
              <a:t>:</a:t>
            </a:r>
          </a:p>
          <a:p>
            <a:pPr marL="0" indent="0">
              <a:buNone/>
            </a:pPr>
            <a:endParaRPr lang="en-AU" sz="6400" dirty="0"/>
          </a:p>
          <a:p>
            <a:pPr lvl="0" eaLnBrk="0"/>
            <a:r>
              <a:rPr lang="en-US" sz="6400" dirty="0"/>
              <a:t>infection risks at work and how to protect against the risk </a:t>
            </a:r>
            <a:endParaRPr lang="en-AU" sz="6400" dirty="0"/>
          </a:p>
          <a:p>
            <a:pPr lvl="0" eaLnBrk="0"/>
            <a:r>
              <a:rPr lang="en-US" sz="6400" dirty="0"/>
              <a:t>vaccination requirements if workers are at risk of exposure to a disease that is preventable by vaccination </a:t>
            </a:r>
            <a:endParaRPr lang="en-AU" sz="6400" dirty="0"/>
          </a:p>
          <a:p>
            <a:pPr lvl="0" eaLnBrk="0"/>
            <a:r>
              <a:rPr lang="en-US" sz="6400" dirty="0"/>
              <a:t>safe work procedures </a:t>
            </a:r>
            <a:endParaRPr lang="en-AU" sz="6400" dirty="0"/>
          </a:p>
          <a:p>
            <a:pPr lvl="0" eaLnBrk="0"/>
            <a:r>
              <a:rPr lang="en-US" sz="6400" dirty="0"/>
              <a:t>hygiene practices (e.g. hand washing) </a:t>
            </a:r>
            <a:endParaRPr lang="en-AU" sz="6400" dirty="0"/>
          </a:p>
          <a:p>
            <a:pPr lvl="0" eaLnBrk="0"/>
            <a:r>
              <a:rPr lang="en-US" sz="6400" dirty="0"/>
              <a:t>the wearing and use of PPE </a:t>
            </a:r>
            <a:endParaRPr lang="en-AU" sz="6400" dirty="0"/>
          </a:p>
          <a:p>
            <a:pPr lvl="0" eaLnBrk="0"/>
            <a:r>
              <a:rPr lang="en-US" sz="6400" dirty="0"/>
              <a:t>reporting requirements to follow in the event of incidents occurring at work such as:</a:t>
            </a:r>
            <a:endParaRPr lang="en-AU" sz="6400" dirty="0"/>
          </a:p>
          <a:p>
            <a:pPr lvl="1" eaLnBrk="0"/>
            <a:r>
              <a:rPr lang="en-US" sz="6400" dirty="0"/>
              <a:t>a sharps injury or other exposure to blood and body substances</a:t>
            </a:r>
            <a:endParaRPr lang="en-AU" sz="6400" dirty="0"/>
          </a:p>
          <a:p>
            <a:pPr lvl="1" eaLnBrk="0"/>
            <a:r>
              <a:rPr lang="en-US" sz="6400" dirty="0"/>
              <a:t>if a person acquires an infectious disease and the carrying out of work is a significant contributing factor</a:t>
            </a:r>
            <a:endParaRPr lang="en-AU" sz="6400" dirty="0"/>
          </a:p>
          <a:p>
            <a:pPr lvl="1" eaLnBrk="0"/>
            <a:r>
              <a:rPr lang="en-US" sz="6400" dirty="0"/>
              <a:t>an outbreak of an infectious disease </a:t>
            </a:r>
            <a:endParaRPr lang="en-AU" sz="6400" dirty="0"/>
          </a:p>
          <a:p>
            <a:pPr lvl="1" eaLnBrk="0"/>
            <a:r>
              <a:rPr lang="en-US" sz="6400" dirty="0"/>
              <a:t>an uncontrolled escape, spillage or leakage of a potentially infectious substance</a:t>
            </a:r>
            <a:endParaRPr lang="en-AU" sz="6400" dirty="0"/>
          </a:p>
          <a:p>
            <a:pPr lvl="0" eaLnBrk="0"/>
            <a:r>
              <a:rPr lang="en-US" sz="6400" dirty="0"/>
              <a:t>medical conditions which may increase susceptibility to, or the seriousness of, infection (e.g. immunosuppression, pregnancy)</a:t>
            </a:r>
            <a:endParaRPr lang="en-AU" sz="6400" dirty="0"/>
          </a:p>
          <a:p>
            <a:pPr lvl="0" eaLnBrk="0"/>
            <a:r>
              <a:rPr lang="en-US" sz="6400" dirty="0"/>
              <a:t>when to seek medical attention and to tell the doctor about the person’s work to assist with diagnosis and treatment.</a:t>
            </a:r>
            <a:endParaRPr lang="en-AU" sz="6400" dirty="0"/>
          </a:p>
          <a:p>
            <a:pPr marL="0" indent="0">
              <a:buNone/>
            </a:pPr>
            <a:endParaRPr lang="en-AU" dirty="0"/>
          </a:p>
        </p:txBody>
      </p:sp>
    </p:spTree>
    <p:extLst>
      <p:ext uri="{BB962C8B-B14F-4D97-AF65-F5344CB8AC3E}">
        <p14:creationId xmlns:p14="http://schemas.microsoft.com/office/powerpoint/2010/main" val="56364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Standard precautions</a:t>
            </a:r>
            <a:endParaRPr lang="en-AU" dirty="0"/>
          </a:p>
        </p:txBody>
      </p:sp>
      <p:sp>
        <p:nvSpPr>
          <p:cNvPr id="3" name="Content Placeholder 2"/>
          <p:cNvSpPr>
            <a:spLocks noGrp="1"/>
          </p:cNvSpPr>
          <p:nvPr>
            <p:ph idx="1"/>
          </p:nvPr>
        </p:nvSpPr>
        <p:spPr>
          <a:xfrm>
            <a:off x="457200" y="1600200"/>
            <a:ext cx="8229600" cy="5116794"/>
          </a:xfrm>
        </p:spPr>
        <p:txBody>
          <a:bodyPr>
            <a:normAutofit fontScale="62500" lnSpcReduction="20000"/>
          </a:bodyPr>
          <a:lstStyle/>
          <a:p>
            <a:pPr marL="0" indent="0">
              <a:buNone/>
            </a:pPr>
            <a:r>
              <a:rPr lang="en-US" dirty="0" smtClean="0"/>
              <a:t>Standard </a:t>
            </a:r>
            <a:r>
              <a:rPr lang="en-US" dirty="0"/>
              <a:t>precautions include the following measures: </a:t>
            </a:r>
            <a:endParaRPr lang="en-US" dirty="0" smtClean="0"/>
          </a:p>
          <a:p>
            <a:pPr marL="0" indent="0">
              <a:buNone/>
            </a:pPr>
            <a:endParaRPr lang="en-AU" dirty="0"/>
          </a:p>
          <a:p>
            <a:pPr lvl="0"/>
            <a:r>
              <a:rPr lang="en-US" dirty="0"/>
              <a:t>cover cuts and other non-intact skin with a water-resistant dressing</a:t>
            </a:r>
            <a:endParaRPr lang="en-AU" dirty="0"/>
          </a:p>
          <a:p>
            <a:pPr lvl="0"/>
            <a:r>
              <a:rPr lang="en-US" dirty="0"/>
              <a:t>regular hand hygiene </a:t>
            </a:r>
            <a:endParaRPr lang="en-AU" dirty="0"/>
          </a:p>
          <a:p>
            <a:pPr lvl="0"/>
            <a:r>
              <a:rPr lang="en-AU" dirty="0"/>
              <a:t>handle and dispose of sharps safely </a:t>
            </a:r>
          </a:p>
          <a:p>
            <a:pPr lvl="0"/>
            <a:r>
              <a:rPr lang="en-AU" dirty="0"/>
              <a:t>clean the work environment regularly and maintain good housekeeping </a:t>
            </a:r>
          </a:p>
          <a:p>
            <a:pPr lvl="0"/>
            <a:r>
              <a:rPr lang="en-AU" dirty="0"/>
              <a:t>clean spills of blood and body substances promptly</a:t>
            </a:r>
          </a:p>
          <a:p>
            <a:pPr lvl="0"/>
            <a:r>
              <a:rPr lang="en-AU" dirty="0"/>
              <a:t>clean, and where necessary disinfect, contaminated equipment after use</a:t>
            </a:r>
          </a:p>
          <a:p>
            <a:pPr lvl="0"/>
            <a:r>
              <a:rPr lang="en-AU" dirty="0"/>
              <a:t>handle and dispose of waste safely  </a:t>
            </a:r>
          </a:p>
          <a:p>
            <a:pPr lvl="0"/>
            <a:r>
              <a:rPr lang="en-AU" dirty="0"/>
              <a:t>handle laundry safely</a:t>
            </a:r>
          </a:p>
          <a:p>
            <a:pPr lvl="0"/>
            <a:r>
              <a:rPr lang="en-AU" dirty="0"/>
              <a:t>wear sufficient PPE to protect against contact with blood and body substances </a:t>
            </a:r>
          </a:p>
          <a:p>
            <a:pPr lvl="0"/>
            <a:r>
              <a:rPr lang="en-AU" dirty="0"/>
              <a:t>manage incidents such as sharps injuries and other blood and body substance exposures, for example by providing adequate first aid facilities, medical referral and counselling</a:t>
            </a:r>
            <a:r>
              <a:rPr lang="en-US" dirty="0"/>
              <a:t>.</a:t>
            </a:r>
            <a:endParaRPr lang="en-AU" dirty="0"/>
          </a:p>
          <a:p>
            <a:pPr marL="0" indent="0">
              <a:buNone/>
            </a:pPr>
            <a:endParaRPr lang="en-AU" dirty="0"/>
          </a:p>
        </p:txBody>
      </p:sp>
    </p:spTree>
    <p:extLst>
      <p:ext uri="{BB962C8B-B14F-4D97-AF65-F5344CB8AC3E}">
        <p14:creationId xmlns:p14="http://schemas.microsoft.com/office/powerpoint/2010/main" val="1952857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Notification of infectious diseases</a:t>
            </a:r>
            <a:endParaRPr lang="en-AU" dirty="0"/>
          </a:p>
        </p:txBody>
      </p:sp>
      <p:sp>
        <p:nvSpPr>
          <p:cNvPr id="3" name="Content Placeholder 2"/>
          <p:cNvSpPr>
            <a:spLocks noGrp="1"/>
          </p:cNvSpPr>
          <p:nvPr>
            <p:ph idx="1"/>
          </p:nvPr>
        </p:nvSpPr>
        <p:spPr>
          <a:xfrm>
            <a:off x="457200" y="1514742"/>
            <a:ext cx="8229600" cy="3005983"/>
          </a:xfrm>
        </p:spPr>
        <p:txBody>
          <a:bodyPr>
            <a:normAutofit fontScale="77500" lnSpcReduction="20000"/>
          </a:bodyPr>
          <a:lstStyle/>
          <a:p>
            <a:pPr lvl="0"/>
            <a:r>
              <a:rPr lang="en-US" sz="3400" dirty="0"/>
              <a:t>A</a:t>
            </a:r>
            <a:r>
              <a:rPr lang="en-AU" sz="3400" dirty="0" err="1"/>
              <a:t>ny</a:t>
            </a:r>
            <a:r>
              <a:rPr lang="en-AU" sz="3400" dirty="0"/>
              <a:t> infection to which the carrying out of work is a significant contributing factor, including any infection that is reliably attributable to carrying out work:</a:t>
            </a:r>
          </a:p>
          <a:p>
            <a:pPr marL="1257300" lvl="2" indent="-457200">
              <a:buFont typeface="Courier New" panose="02070309020205020404" pitchFamily="49" charset="0"/>
              <a:buChar char="o"/>
            </a:pPr>
            <a:r>
              <a:rPr lang="en-AU" sz="2600" dirty="0"/>
              <a:t>with microorganisms</a:t>
            </a:r>
          </a:p>
          <a:p>
            <a:pPr marL="1257300" lvl="2" indent="-457200">
              <a:buFont typeface="Courier New" panose="02070309020205020404" pitchFamily="49" charset="0"/>
              <a:buChar char="o"/>
            </a:pPr>
            <a:r>
              <a:rPr lang="en-AU" sz="2600" dirty="0"/>
              <a:t>that involves providing treatment or care to a person</a:t>
            </a:r>
          </a:p>
          <a:p>
            <a:pPr marL="1257300" lvl="2" indent="-457200">
              <a:buFont typeface="Courier New" panose="02070309020205020404" pitchFamily="49" charset="0"/>
              <a:buChar char="o"/>
            </a:pPr>
            <a:r>
              <a:rPr lang="en-AU" sz="2600" dirty="0"/>
              <a:t>that involves contact with human blood or body substances</a:t>
            </a:r>
          </a:p>
          <a:p>
            <a:pPr marL="1257300" lvl="2" indent="-457200">
              <a:buFont typeface="Courier New" panose="02070309020205020404" pitchFamily="49" charset="0"/>
              <a:buChar char="o"/>
            </a:pPr>
            <a:r>
              <a:rPr lang="en-AU" sz="2600" dirty="0"/>
              <a:t>that involves handling or contact with animals, animal hides, skins, wool or hair, animal carcasses or animal waste products</a:t>
            </a:r>
            <a:r>
              <a:rPr lang="en-AU" sz="2600" dirty="0" smtClean="0"/>
              <a:t>.</a:t>
            </a:r>
          </a:p>
          <a:p>
            <a:pPr marL="1257300" lvl="2" indent="-457200">
              <a:buFont typeface="Courier New" panose="02070309020205020404" pitchFamily="49" charset="0"/>
              <a:buChar char="o"/>
            </a:pPr>
            <a:endParaRPr lang="en-AU" sz="2600" dirty="0"/>
          </a:p>
          <a:p>
            <a:pPr marL="1257300" lvl="2" indent="-457200">
              <a:buFont typeface="Courier New" panose="02070309020205020404" pitchFamily="49" charset="0"/>
              <a:buChar char="o"/>
            </a:pPr>
            <a:endParaRPr lang="en-AU" dirty="0"/>
          </a:p>
          <a:p>
            <a:pPr marL="0" indent="0">
              <a:buNone/>
            </a:pPr>
            <a:endParaRPr lang="en-AU" dirty="0"/>
          </a:p>
        </p:txBody>
      </p:sp>
      <p:sp>
        <p:nvSpPr>
          <p:cNvPr id="4" name="TextBox 3"/>
          <p:cNvSpPr txBox="1"/>
          <p:nvPr/>
        </p:nvSpPr>
        <p:spPr>
          <a:xfrm>
            <a:off x="529839" y="4657458"/>
            <a:ext cx="8084322" cy="1846659"/>
          </a:xfrm>
          <a:prstGeom prst="rect">
            <a:avLst/>
          </a:prstGeom>
          <a:noFill/>
        </p:spPr>
        <p:txBody>
          <a:bodyPr wrap="square" numCol="2" rtlCol="0">
            <a:spAutoFit/>
          </a:bodyPr>
          <a:lstStyle/>
          <a:p>
            <a:pPr marL="285750" lvl="0" indent="-285750">
              <a:buFont typeface="Arial" panose="020B0604020202020204" pitchFamily="34" charset="0"/>
              <a:buChar char="•"/>
            </a:pPr>
            <a:r>
              <a:rPr lang="en-AU" sz="2800" dirty="0"/>
              <a:t>Q fever;</a:t>
            </a:r>
            <a:endParaRPr lang="en-AU" sz="2000" dirty="0"/>
          </a:p>
          <a:p>
            <a:pPr marL="285750" lvl="0" indent="-285750">
              <a:buFont typeface="Arial" panose="020B0604020202020204" pitchFamily="34" charset="0"/>
              <a:buChar char="•"/>
            </a:pPr>
            <a:r>
              <a:rPr lang="en-AU" sz="2800" dirty="0"/>
              <a:t>anthrax;</a:t>
            </a:r>
            <a:endParaRPr lang="en-AU" sz="2000" dirty="0"/>
          </a:p>
          <a:p>
            <a:pPr marL="285750" lvl="0" indent="-285750">
              <a:buFont typeface="Arial" panose="020B0604020202020204" pitchFamily="34" charset="0"/>
              <a:buChar char="•"/>
            </a:pPr>
            <a:r>
              <a:rPr lang="en-AU" sz="2800" dirty="0"/>
              <a:t>leptospirosis;</a:t>
            </a:r>
            <a:endParaRPr lang="en-AU" sz="2000" dirty="0"/>
          </a:p>
          <a:p>
            <a:pPr marL="285750" lvl="0" indent="-285750">
              <a:buFont typeface="Arial" panose="020B0604020202020204" pitchFamily="34" charset="0"/>
              <a:buChar char="•"/>
            </a:pPr>
            <a:r>
              <a:rPr lang="en-AU" sz="2800" dirty="0"/>
              <a:t>brucellosis;</a:t>
            </a:r>
            <a:endParaRPr lang="en-AU" sz="2000" dirty="0"/>
          </a:p>
          <a:p>
            <a:pPr marL="285750" lvl="0" indent="-285750">
              <a:buFont typeface="Arial" panose="020B0604020202020204" pitchFamily="34" charset="0"/>
              <a:buChar char="•"/>
            </a:pPr>
            <a:r>
              <a:rPr lang="en-AU" sz="2800"/>
              <a:t>Hendra </a:t>
            </a:r>
            <a:r>
              <a:rPr lang="en-AU" sz="2800" smtClean="0"/>
              <a:t>virus</a:t>
            </a:r>
            <a:r>
              <a:rPr lang="en-AU" sz="2800" dirty="0"/>
              <a:t>;</a:t>
            </a:r>
            <a:endParaRPr lang="en-AU" sz="2000" dirty="0"/>
          </a:p>
          <a:p>
            <a:pPr marL="285750" lvl="0" indent="-285750">
              <a:buFont typeface="Arial" panose="020B0604020202020204" pitchFamily="34" charset="0"/>
              <a:buChar char="•"/>
            </a:pPr>
            <a:r>
              <a:rPr lang="en-AU" sz="2800" dirty="0"/>
              <a:t>avian influenza;</a:t>
            </a:r>
            <a:endParaRPr lang="en-AU" sz="2000" dirty="0"/>
          </a:p>
          <a:p>
            <a:pPr marL="285750" lvl="0" indent="-285750">
              <a:buFont typeface="Arial" panose="020B0604020202020204" pitchFamily="34" charset="0"/>
              <a:buChar char="•"/>
            </a:pPr>
            <a:r>
              <a:rPr lang="en-AU" sz="2800" dirty="0"/>
              <a:t>psittacosis.</a:t>
            </a:r>
            <a:endParaRPr lang="en-AU" sz="2000" dirty="0"/>
          </a:p>
          <a:p>
            <a:endParaRPr lang="en-AU" dirty="0"/>
          </a:p>
        </p:txBody>
      </p:sp>
    </p:spTree>
    <p:extLst>
      <p:ext uri="{BB962C8B-B14F-4D97-AF65-F5344CB8AC3E}">
        <p14:creationId xmlns:p14="http://schemas.microsoft.com/office/powerpoint/2010/main" val="3402769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Workers with infectious diseases</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US" dirty="0"/>
              <a:t>Should a person acquire an infectious disease related to their work, they should receive appropriate first aid, medical treatment and rehabilitation as necessary. The incident should be investigated and control measures reviewed to ensure that all reasonably practicable steps are being taken to eliminate or </a:t>
            </a:r>
            <a:r>
              <a:rPr lang="en-US" dirty="0" err="1"/>
              <a:t>minimise</a:t>
            </a:r>
            <a:r>
              <a:rPr lang="en-US" dirty="0"/>
              <a:t> the risk. </a:t>
            </a:r>
            <a:endParaRPr lang="en-AU" dirty="0"/>
          </a:p>
          <a:p>
            <a:pPr marL="0" indent="0">
              <a:buNone/>
            </a:pPr>
            <a:r>
              <a:rPr lang="en-US" dirty="0"/>
              <a:t> </a:t>
            </a:r>
            <a:endParaRPr lang="en-AU" dirty="0"/>
          </a:p>
          <a:p>
            <a:pPr marL="0" indent="0">
              <a:buNone/>
            </a:pPr>
            <a:r>
              <a:rPr lang="en-US" dirty="0"/>
              <a:t>If a worker is known to have an infectious disease, this information must be treated as confidential. </a:t>
            </a:r>
            <a:endParaRPr lang="en-AU" dirty="0"/>
          </a:p>
        </p:txBody>
      </p:sp>
    </p:spTree>
    <p:extLst>
      <p:ext uri="{BB962C8B-B14F-4D97-AF65-F5344CB8AC3E}">
        <p14:creationId xmlns:p14="http://schemas.microsoft.com/office/powerpoint/2010/main" val="3670872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295</TotalTime>
  <Words>855</Words>
  <Application>Microsoft Office PowerPoint</Application>
  <PresentationFormat>On-screen Show (4:3)</PresentationFormat>
  <Paragraphs>105</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Courier New</vt:lpstr>
      <vt:lpstr>Office Theme</vt:lpstr>
      <vt:lpstr>PowerPoint Presentation</vt:lpstr>
      <vt:lpstr>Assessment Criteria</vt:lpstr>
      <vt:lpstr>Infectious diseases</vt:lpstr>
      <vt:lpstr>Susceptible person</vt:lpstr>
      <vt:lpstr>Chain of infection</vt:lpstr>
      <vt:lpstr>Source of infection</vt:lpstr>
      <vt:lpstr>Construction</vt:lpstr>
      <vt:lpstr>Mode of transmission</vt:lpstr>
      <vt:lpstr>Identifying hazards</vt:lpstr>
      <vt:lpstr>Controlling risks</vt:lpstr>
      <vt:lpstr>Information, instruction, training and supervision</vt:lpstr>
      <vt:lpstr>Standard precautions</vt:lpstr>
      <vt:lpstr>Notification of infectious diseases</vt:lpstr>
      <vt:lpstr>Workers with infectious diseases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18</cp:revision>
  <cp:lastPrinted>2018-08-08T00:53:11Z</cp:lastPrinted>
  <dcterms:created xsi:type="dcterms:W3CDTF">2018-06-15T02:04:24Z</dcterms:created>
  <dcterms:modified xsi:type="dcterms:W3CDTF">2018-08-08T00:53:13Z</dcterms:modified>
</cp:coreProperties>
</file>