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3"/>
  </p:notesMasterIdLst>
  <p:sldIdLst>
    <p:sldId id="257" r:id="rId2"/>
    <p:sldId id="260" r:id="rId3"/>
    <p:sldId id="262" r:id="rId4"/>
    <p:sldId id="267" r:id="rId5"/>
    <p:sldId id="268" r:id="rId6"/>
    <p:sldId id="269" r:id="rId7"/>
    <p:sldId id="266" r:id="rId8"/>
    <p:sldId id="273" r:id="rId9"/>
    <p:sldId id="270" r:id="rId10"/>
    <p:sldId id="263" r:id="rId11"/>
    <p:sldId id="275" r:id="rId12"/>
    <p:sldId id="276" r:id="rId13"/>
    <p:sldId id="264" r:id="rId14"/>
    <p:sldId id="277" r:id="rId15"/>
    <p:sldId id="278" r:id="rId16"/>
    <p:sldId id="279" r:id="rId17"/>
    <p:sldId id="265" r:id="rId18"/>
    <p:sldId id="280" r:id="rId19"/>
    <p:sldId id="282" r:id="rId20"/>
    <p:sldId id="281" r:id="rId21"/>
    <p:sldId id="261"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18" autoAdjust="0"/>
    <p:restoredTop sz="88421" autoAdjust="0"/>
  </p:normalViewPr>
  <p:slideViewPr>
    <p:cSldViewPr snapToGrid="0" snapToObjects="1">
      <p:cViewPr varScale="1">
        <p:scale>
          <a:sx n="99" d="100"/>
          <a:sy n="99" d="100"/>
        </p:scale>
        <p:origin x="20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16B8D6-B40B-4773-A8DC-43600654E86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AU"/>
        </a:p>
      </dgm:t>
    </dgm:pt>
    <dgm:pt modelId="{551E5EB3-932F-44F0-BD65-81051974E9C6}">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Cost</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190BA292-8D8E-40AF-BA93-7CA9D6AD8DD5}" type="parTrans" cxnId="{ACA6F814-C844-40EB-8493-11F0DB6FB32A}">
      <dgm:prSet/>
      <dgm:spPr/>
      <dgm:t>
        <a:bodyPr/>
        <a:lstStyle/>
        <a:p>
          <a:endParaRPr lang="en-AU"/>
        </a:p>
      </dgm:t>
    </dgm:pt>
    <dgm:pt modelId="{EBDF7BD4-ADEA-4870-A405-5BAE134652EA}" type="sibTrans" cxnId="{ACA6F814-C844-40EB-8493-11F0DB6FB32A}">
      <dgm:prSet/>
      <dgm:spPr/>
      <dgm:t>
        <a:bodyPr/>
        <a:lstStyle/>
        <a:p>
          <a:endParaRPr lang="en-AU"/>
        </a:p>
      </dgm:t>
    </dgm:pt>
    <dgm:pt modelId="{AF399BE8-F71E-4C53-85D7-7BC75438CEC0}">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Quality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BAAEFD11-A39B-43F2-B9C8-20277C245F0F}" type="parTrans" cxnId="{5824BBC3-16B5-450C-8DE7-6335699E75C6}">
      <dgm:prSet/>
      <dgm:spPr/>
      <dgm:t>
        <a:bodyPr/>
        <a:lstStyle/>
        <a:p>
          <a:endParaRPr lang="en-AU"/>
        </a:p>
      </dgm:t>
    </dgm:pt>
    <dgm:pt modelId="{9C0BACF1-B04A-42B1-B164-E0A844CCB8E1}" type="sibTrans" cxnId="{5824BBC3-16B5-450C-8DE7-6335699E75C6}">
      <dgm:prSet/>
      <dgm:spPr/>
      <dgm:t>
        <a:bodyPr/>
        <a:lstStyle/>
        <a:p>
          <a:endParaRPr lang="en-AU"/>
        </a:p>
      </dgm:t>
    </dgm:pt>
    <dgm:pt modelId="{DFD915E7-0D96-4C11-8CA3-FC0E16BE717B}">
      <dgm:prSet phldrT="[Text]"/>
      <dgm:spPr/>
      <dgm:t>
        <a:bodyPr/>
        <a:lstStyle/>
        <a:p>
          <a:r>
            <a:rPr lang="en-AU" smtClean="0">
              <a:latin typeface="Verdana" panose="020B0604030504040204" pitchFamily="34" charset="0"/>
              <a:ea typeface="Verdana" panose="020B0604030504040204" pitchFamily="34" charset="0"/>
              <a:cs typeface="Verdana" panose="020B0604030504040204" pitchFamily="34" charset="0"/>
            </a:rPr>
            <a:t>Quantity</a:t>
          </a:r>
          <a:endParaRPr lang="en-AU">
            <a:latin typeface="Verdana" panose="020B0604030504040204" pitchFamily="34" charset="0"/>
            <a:ea typeface="Verdana" panose="020B0604030504040204" pitchFamily="34" charset="0"/>
            <a:cs typeface="Verdana" panose="020B0604030504040204" pitchFamily="34" charset="0"/>
          </a:endParaRPr>
        </a:p>
      </dgm:t>
    </dgm:pt>
    <dgm:pt modelId="{067A15C5-BE0B-426F-9069-924FE9750BF3}" type="parTrans" cxnId="{BB4B017D-8617-4A4A-91FA-0D5806CEC6DA}">
      <dgm:prSet/>
      <dgm:spPr/>
      <dgm:t>
        <a:bodyPr/>
        <a:lstStyle/>
        <a:p>
          <a:endParaRPr lang="en-AU"/>
        </a:p>
      </dgm:t>
    </dgm:pt>
    <dgm:pt modelId="{AC14B805-B496-4FA4-B3BA-3656E1DFD56C}" type="sibTrans" cxnId="{BB4B017D-8617-4A4A-91FA-0D5806CEC6DA}">
      <dgm:prSet/>
      <dgm:spPr/>
      <dgm:t>
        <a:bodyPr/>
        <a:lstStyle/>
        <a:p>
          <a:endParaRPr lang="en-AU"/>
        </a:p>
      </dgm:t>
    </dgm:pt>
    <dgm:pt modelId="{3DC53B8D-65AB-4BB9-829D-131CCB2EDDE3}">
      <dgm:prSet phldrT="[Text]"/>
      <dgm:spPr/>
      <dgm:t>
        <a:bodyPr/>
        <a:lstStyle/>
        <a:p>
          <a:r>
            <a:rPr lang="en-AU" smtClean="0">
              <a:latin typeface="Verdana" panose="020B0604030504040204" pitchFamily="34" charset="0"/>
              <a:ea typeface="Verdana" panose="020B0604030504040204" pitchFamily="34" charset="0"/>
              <a:cs typeface="Verdana" panose="020B0604030504040204" pitchFamily="34" charset="0"/>
            </a:rPr>
            <a:t>Time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D14AB55-83A4-4F8B-9B05-FA9A3E37C488}" type="parTrans" cxnId="{569654AA-F71E-48AF-9DBE-C92C6F2E85B1}">
      <dgm:prSet/>
      <dgm:spPr/>
      <dgm:t>
        <a:bodyPr/>
        <a:lstStyle/>
        <a:p>
          <a:endParaRPr lang="en-AU"/>
        </a:p>
      </dgm:t>
    </dgm:pt>
    <dgm:pt modelId="{60843796-00E9-4EC1-BDB7-09B4617C0AE7}" type="sibTrans" cxnId="{569654AA-F71E-48AF-9DBE-C92C6F2E85B1}">
      <dgm:prSet/>
      <dgm:spPr/>
      <dgm:t>
        <a:bodyPr/>
        <a:lstStyle/>
        <a:p>
          <a:endParaRPr lang="en-AU"/>
        </a:p>
      </dgm:t>
    </dgm:pt>
    <dgm:pt modelId="{A2D17869-628A-4B0F-B5A5-1EFA53D1E10F}">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Safety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06AF1616-F844-4766-A92C-D02EEE287E28}" type="parTrans" cxnId="{9D50B196-32AB-4F7A-94C1-09CE18525755}">
      <dgm:prSet/>
      <dgm:spPr/>
      <dgm:t>
        <a:bodyPr/>
        <a:lstStyle/>
        <a:p>
          <a:endParaRPr lang="en-AU"/>
        </a:p>
      </dgm:t>
    </dgm:pt>
    <dgm:pt modelId="{0437A664-C4E2-42A4-B9A4-DECB9165306E}" type="sibTrans" cxnId="{9D50B196-32AB-4F7A-94C1-09CE18525755}">
      <dgm:prSet/>
      <dgm:spPr/>
      <dgm:t>
        <a:bodyPr/>
        <a:lstStyle/>
        <a:p>
          <a:endParaRPr lang="en-AU"/>
        </a:p>
      </dgm:t>
    </dgm:pt>
    <dgm:pt modelId="{3E0FE5E8-2EFA-4662-9EA1-121EA44A0298}" type="pres">
      <dgm:prSet presAssocID="{7E16B8D6-B40B-4773-A8DC-43600654E863}" presName="diagram" presStyleCnt="0">
        <dgm:presLayoutVars>
          <dgm:dir/>
          <dgm:resizeHandles val="exact"/>
        </dgm:presLayoutVars>
      </dgm:prSet>
      <dgm:spPr/>
      <dgm:t>
        <a:bodyPr/>
        <a:lstStyle/>
        <a:p>
          <a:endParaRPr lang="en-AU"/>
        </a:p>
      </dgm:t>
    </dgm:pt>
    <dgm:pt modelId="{2EBAE14D-63F8-4DDA-B8A8-56959E496A4A}" type="pres">
      <dgm:prSet presAssocID="{551E5EB3-932F-44F0-BD65-81051974E9C6}" presName="node" presStyleLbl="node1" presStyleIdx="0" presStyleCnt="5">
        <dgm:presLayoutVars>
          <dgm:bulletEnabled val="1"/>
        </dgm:presLayoutVars>
      </dgm:prSet>
      <dgm:spPr/>
      <dgm:t>
        <a:bodyPr/>
        <a:lstStyle/>
        <a:p>
          <a:endParaRPr lang="en-AU"/>
        </a:p>
      </dgm:t>
    </dgm:pt>
    <dgm:pt modelId="{CD8DEF6E-E2E7-441A-BA09-32D708B96453}" type="pres">
      <dgm:prSet presAssocID="{EBDF7BD4-ADEA-4870-A405-5BAE134652EA}" presName="sibTrans" presStyleCnt="0"/>
      <dgm:spPr/>
    </dgm:pt>
    <dgm:pt modelId="{D81D9FA4-F684-4BC8-AA1C-09584E8E9BED}" type="pres">
      <dgm:prSet presAssocID="{AF399BE8-F71E-4C53-85D7-7BC75438CEC0}" presName="node" presStyleLbl="node1" presStyleIdx="1" presStyleCnt="5">
        <dgm:presLayoutVars>
          <dgm:bulletEnabled val="1"/>
        </dgm:presLayoutVars>
      </dgm:prSet>
      <dgm:spPr/>
      <dgm:t>
        <a:bodyPr/>
        <a:lstStyle/>
        <a:p>
          <a:endParaRPr lang="en-AU"/>
        </a:p>
      </dgm:t>
    </dgm:pt>
    <dgm:pt modelId="{138D4F93-CE64-4A9F-B251-BA36ED611985}" type="pres">
      <dgm:prSet presAssocID="{9C0BACF1-B04A-42B1-B164-E0A844CCB8E1}" presName="sibTrans" presStyleCnt="0"/>
      <dgm:spPr/>
    </dgm:pt>
    <dgm:pt modelId="{E03CE2CE-6157-4A2C-AAFB-192970C3AB08}" type="pres">
      <dgm:prSet presAssocID="{DFD915E7-0D96-4C11-8CA3-FC0E16BE717B}" presName="node" presStyleLbl="node1" presStyleIdx="2" presStyleCnt="5">
        <dgm:presLayoutVars>
          <dgm:bulletEnabled val="1"/>
        </dgm:presLayoutVars>
      </dgm:prSet>
      <dgm:spPr/>
      <dgm:t>
        <a:bodyPr/>
        <a:lstStyle/>
        <a:p>
          <a:endParaRPr lang="en-AU"/>
        </a:p>
      </dgm:t>
    </dgm:pt>
    <dgm:pt modelId="{6FAD6C43-3A8F-4D1C-B000-5307C2AA8735}" type="pres">
      <dgm:prSet presAssocID="{AC14B805-B496-4FA4-B3BA-3656E1DFD56C}" presName="sibTrans" presStyleCnt="0"/>
      <dgm:spPr/>
    </dgm:pt>
    <dgm:pt modelId="{CCDE9169-9435-4675-BE5F-C380C7E721F5}" type="pres">
      <dgm:prSet presAssocID="{3DC53B8D-65AB-4BB9-829D-131CCB2EDDE3}" presName="node" presStyleLbl="node1" presStyleIdx="3" presStyleCnt="5">
        <dgm:presLayoutVars>
          <dgm:bulletEnabled val="1"/>
        </dgm:presLayoutVars>
      </dgm:prSet>
      <dgm:spPr/>
      <dgm:t>
        <a:bodyPr/>
        <a:lstStyle/>
        <a:p>
          <a:endParaRPr lang="en-AU"/>
        </a:p>
      </dgm:t>
    </dgm:pt>
    <dgm:pt modelId="{17B9004E-C153-4DC7-83D9-A6D465AFCA39}" type="pres">
      <dgm:prSet presAssocID="{60843796-00E9-4EC1-BDB7-09B4617C0AE7}" presName="sibTrans" presStyleCnt="0"/>
      <dgm:spPr/>
    </dgm:pt>
    <dgm:pt modelId="{692DB8F7-7712-4215-9046-2C7F2736BAC6}" type="pres">
      <dgm:prSet presAssocID="{A2D17869-628A-4B0F-B5A5-1EFA53D1E10F}" presName="node" presStyleLbl="node1" presStyleIdx="4" presStyleCnt="5">
        <dgm:presLayoutVars>
          <dgm:bulletEnabled val="1"/>
        </dgm:presLayoutVars>
      </dgm:prSet>
      <dgm:spPr/>
      <dgm:t>
        <a:bodyPr/>
        <a:lstStyle/>
        <a:p>
          <a:endParaRPr lang="en-AU"/>
        </a:p>
      </dgm:t>
    </dgm:pt>
  </dgm:ptLst>
  <dgm:cxnLst>
    <dgm:cxn modelId="{ACA6F814-C844-40EB-8493-11F0DB6FB32A}" srcId="{7E16B8D6-B40B-4773-A8DC-43600654E863}" destId="{551E5EB3-932F-44F0-BD65-81051974E9C6}" srcOrd="0" destOrd="0" parTransId="{190BA292-8D8E-40AF-BA93-7CA9D6AD8DD5}" sibTransId="{EBDF7BD4-ADEA-4870-A405-5BAE134652EA}"/>
    <dgm:cxn modelId="{569654AA-F71E-48AF-9DBE-C92C6F2E85B1}" srcId="{7E16B8D6-B40B-4773-A8DC-43600654E863}" destId="{3DC53B8D-65AB-4BB9-829D-131CCB2EDDE3}" srcOrd="3" destOrd="0" parTransId="{ED14AB55-83A4-4F8B-9B05-FA9A3E37C488}" sibTransId="{60843796-00E9-4EC1-BDB7-09B4617C0AE7}"/>
    <dgm:cxn modelId="{3E3C4A33-0D17-48CC-A1EF-8439BFFCF6B2}" type="presOf" srcId="{A2D17869-628A-4B0F-B5A5-1EFA53D1E10F}" destId="{692DB8F7-7712-4215-9046-2C7F2736BAC6}" srcOrd="0" destOrd="0" presId="urn:microsoft.com/office/officeart/2005/8/layout/default"/>
    <dgm:cxn modelId="{5824BBC3-16B5-450C-8DE7-6335699E75C6}" srcId="{7E16B8D6-B40B-4773-A8DC-43600654E863}" destId="{AF399BE8-F71E-4C53-85D7-7BC75438CEC0}" srcOrd="1" destOrd="0" parTransId="{BAAEFD11-A39B-43F2-B9C8-20277C245F0F}" sibTransId="{9C0BACF1-B04A-42B1-B164-E0A844CCB8E1}"/>
    <dgm:cxn modelId="{9D50B196-32AB-4F7A-94C1-09CE18525755}" srcId="{7E16B8D6-B40B-4773-A8DC-43600654E863}" destId="{A2D17869-628A-4B0F-B5A5-1EFA53D1E10F}" srcOrd="4" destOrd="0" parTransId="{06AF1616-F844-4766-A92C-D02EEE287E28}" sibTransId="{0437A664-C4E2-42A4-B9A4-DECB9165306E}"/>
    <dgm:cxn modelId="{DF515ED7-87A1-4A68-B214-AF1ADC16C237}" type="presOf" srcId="{7E16B8D6-B40B-4773-A8DC-43600654E863}" destId="{3E0FE5E8-2EFA-4662-9EA1-121EA44A0298}" srcOrd="0" destOrd="0" presId="urn:microsoft.com/office/officeart/2005/8/layout/default"/>
    <dgm:cxn modelId="{1C6D180F-64B9-413B-9E0F-EA462CBFF8FE}" type="presOf" srcId="{3DC53B8D-65AB-4BB9-829D-131CCB2EDDE3}" destId="{CCDE9169-9435-4675-BE5F-C380C7E721F5}" srcOrd="0" destOrd="0" presId="urn:microsoft.com/office/officeart/2005/8/layout/default"/>
    <dgm:cxn modelId="{E73A6AB3-E3DD-452B-B60B-014ABB4F6294}" type="presOf" srcId="{DFD915E7-0D96-4C11-8CA3-FC0E16BE717B}" destId="{E03CE2CE-6157-4A2C-AAFB-192970C3AB08}" srcOrd="0" destOrd="0" presId="urn:microsoft.com/office/officeart/2005/8/layout/default"/>
    <dgm:cxn modelId="{BB4B017D-8617-4A4A-91FA-0D5806CEC6DA}" srcId="{7E16B8D6-B40B-4773-A8DC-43600654E863}" destId="{DFD915E7-0D96-4C11-8CA3-FC0E16BE717B}" srcOrd="2" destOrd="0" parTransId="{067A15C5-BE0B-426F-9069-924FE9750BF3}" sibTransId="{AC14B805-B496-4FA4-B3BA-3656E1DFD56C}"/>
    <dgm:cxn modelId="{D7CBE3EA-B2EE-46BB-9012-817A96F81052}" type="presOf" srcId="{AF399BE8-F71E-4C53-85D7-7BC75438CEC0}" destId="{D81D9FA4-F684-4BC8-AA1C-09584E8E9BED}" srcOrd="0" destOrd="0" presId="urn:microsoft.com/office/officeart/2005/8/layout/default"/>
    <dgm:cxn modelId="{950BF575-9DDF-44BA-BD2B-829F81040275}" type="presOf" srcId="{551E5EB3-932F-44F0-BD65-81051974E9C6}" destId="{2EBAE14D-63F8-4DDA-B8A8-56959E496A4A}" srcOrd="0" destOrd="0" presId="urn:microsoft.com/office/officeart/2005/8/layout/default"/>
    <dgm:cxn modelId="{F57AF7E9-CBD1-402A-9B5F-D5AAD9187416}" type="presParOf" srcId="{3E0FE5E8-2EFA-4662-9EA1-121EA44A0298}" destId="{2EBAE14D-63F8-4DDA-B8A8-56959E496A4A}" srcOrd="0" destOrd="0" presId="urn:microsoft.com/office/officeart/2005/8/layout/default"/>
    <dgm:cxn modelId="{D41D4AF0-7A25-44FC-9221-39097E4A3143}" type="presParOf" srcId="{3E0FE5E8-2EFA-4662-9EA1-121EA44A0298}" destId="{CD8DEF6E-E2E7-441A-BA09-32D708B96453}" srcOrd="1" destOrd="0" presId="urn:microsoft.com/office/officeart/2005/8/layout/default"/>
    <dgm:cxn modelId="{F6BE003B-F648-4BB0-BBBA-1ACB035E5FA1}" type="presParOf" srcId="{3E0FE5E8-2EFA-4662-9EA1-121EA44A0298}" destId="{D81D9FA4-F684-4BC8-AA1C-09584E8E9BED}" srcOrd="2" destOrd="0" presId="urn:microsoft.com/office/officeart/2005/8/layout/default"/>
    <dgm:cxn modelId="{2F6EF159-00E7-48C3-AA41-4D3A326433D9}" type="presParOf" srcId="{3E0FE5E8-2EFA-4662-9EA1-121EA44A0298}" destId="{138D4F93-CE64-4A9F-B251-BA36ED611985}" srcOrd="3" destOrd="0" presId="urn:microsoft.com/office/officeart/2005/8/layout/default"/>
    <dgm:cxn modelId="{322D04E3-2EDB-487E-A166-26C74CA6E405}" type="presParOf" srcId="{3E0FE5E8-2EFA-4662-9EA1-121EA44A0298}" destId="{E03CE2CE-6157-4A2C-AAFB-192970C3AB08}" srcOrd="4" destOrd="0" presId="urn:microsoft.com/office/officeart/2005/8/layout/default"/>
    <dgm:cxn modelId="{9EB5B31F-8A93-4219-8C74-9745620B3604}" type="presParOf" srcId="{3E0FE5E8-2EFA-4662-9EA1-121EA44A0298}" destId="{6FAD6C43-3A8F-4D1C-B000-5307C2AA8735}" srcOrd="5" destOrd="0" presId="urn:microsoft.com/office/officeart/2005/8/layout/default"/>
    <dgm:cxn modelId="{D3370139-8B9B-478D-A4F7-44B50F0AEF17}" type="presParOf" srcId="{3E0FE5E8-2EFA-4662-9EA1-121EA44A0298}" destId="{CCDE9169-9435-4675-BE5F-C380C7E721F5}" srcOrd="6" destOrd="0" presId="urn:microsoft.com/office/officeart/2005/8/layout/default"/>
    <dgm:cxn modelId="{F1C237A9-C162-48A4-BFEB-2997701C76ED}" type="presParOf" srcId="{3E0FE5E8-2EFA-4662-9EA1-121EA44A0298}" destId="{17B9004E-C153-4DC7-83D9-A6D465AFCA39}" srcOrd="7" destOrd="0" presId="urn:microsoft.com/office/officeart/2005/8/layout/default"/>
    <dgm:cxn modelId="{1CCBD12D-A9D9-484C-9BF2-E6082693675A}" type="presParOf" srcId="{3E0FE5E8-2EFA-4662-9EA1-121EA44A0298}" destId="{692DB8F7-7712-4215-9046-2C7F2736BAC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E95ED2-A894-466B-8CA8-868DFFC72B2F}" type="doc">
      <dgm:prSet loTypeId="urn:microsoft.com/office/officeart/2005/8/layout/hProcess9" loCatId="process" qsTypeId="urn:microsoft.com/office/officeart/2005/8/quickstyle/simple1" qsCatId="simple" csTypeId="urn:microsoft.com/office/officeart/2005/8/colors/colorful1" csCatId="colorful" phldr="1"/>
      <dgm:spPr/>
    </dgm:pt>
    <dgm:pt modelId="{899D7B67-8083-4E07-9194-C312C7F5D545}">
      <dgm:prSet phldrT="[Text]" custT="1"/>
      <dgm:spPr/>
      <dgm:t>
        <a:bodyPr/>
        <a:lstStyle/>
        <a:p>
          <a:r>
            <a:rPr lang="en-AU" sz="1100" b="1">
              <a:latin typeface="Verdana" panose="020B0604030504040204" pitchFamily="34" charset="0"/>
              <a:ea typeface="Verdana" panose="020B0604030504040204" pitchFamily="34" charset="0"/>
              <a:cs typeface="Verdana" panose="020B0604030504040204" pitchFamily="34" charset="0"/>
            </a:rPr>
            <a:t>Business Objectives</a:t>
          </a:r>
          <a:endParaRPr lang="en-AU" sz="1100">
            <a:latin typeface="Verdana" panose="020B0604030504040204" pitchFamily="34" charset="0"/>
            <a:ea typeface="Verdana" panose="020B0604030504040204" pitchFamily="34" charset="0"/>
            <a:cs typeface="Verdana" panose="020B0604030504040204" pitchFamily="34" charset="0"/>
          </a:endParaRPr>
        </a:p>
      </dgm:t>
    </dgm:pt>
    <dgm:pt modelId="{49C6CFB8-F5DE-481B-8B09-B04DE8875FE4}" type="parTrans" cxnId="{0D7F646D-E8F2-45AB-B109-A5DAF365AE2F}">
      <dgm:prSet/>
      <dgm:spPr/>
      <dgm:t>
        <a:bodyPr/>
        <a:lstStyle/>
        <a:p>
          <a:endParaRPr lang="en-AU"/>
        </a:p>
      </dgm:t>
    </dgm:pt>
    <dgm:pt modelId="{DA91D915-5702-4F45-A3E2-F79AFE5278C5}" type="sibTrans" cxnId="{0D7F646D-E8F2-45AB-B109-A5DAF365AE2F}">
      <dgm:prSet/>
      <dgm:spPr/>
      <dgm:t>
        <a:bodyPr/>
        <a:lstStyle/>
        <a:p>
          <a:endParaRPr lang="en-AU"/>
        </a:p>
      </dgm:t>
    </dgm:pt>
    <dgm:pt modelId="{73D24BDD-F79F-42E4-8071-44F3E2ED54CE}">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The main reason for doing what you do</a:t>
          </a:r>
        </a:p>
      </dgm:t>
    </dgm:pt>
    <dgm:pt modelId="{28681D36-742A-4E90-9C7F-E5622D8C1F5D}" type="parTrans" cxnId="{2EE965F8-B529-40A5-ABD7-2D0CB7A214B8}">
      <dgm:prSet/>
      <dgm:spPr/>
      <dgm:t>
        <a:bodyPr/>
        <a:lstStyle/>
        <a:p>
          <a:endParaRPr lang="en-AU"/>
        </a:p>
      </dgm:t>
    </dgm:pt>
    <dgm:pt modelId="{0A9AC2A3-C884-4B4B-8A08-85B7F5A3045A}" type="sibTrans" cxnId="{2EE965F8-B529-40A5-ABD7-2D0CB7A214B8}">
      <dgm:prSet/>
      <dgm:spPr/>
      <dgm:t>
        <a:bodyPr/>
        <a:lstStyle/>
        <a:p>
          <a:endParaRPr lang="en-AU"/>
        </a:p>
      </dgm:t>
    </dgm:pt>
    <dgm:pt modelId="{E6C3597F-C177-418A-9993-6A64D5435313}">
      <dgm:prSet phldrT="[Text]" custT="1"/>
      <dgm:spPr/>
      <dgm:t>
        <a:bodyPr/>
        <a:lstStyle/>
        <a:p>
          <a:r>
            <a:rPr lang="en-AU" sz="1100" dirty="0">
              <a:latin typeface="Verdana" panose="020B0604030504040204" pitchFamily="34" charset="0"/>
              <a:ea typeface="Verdana" panose="020B0604030504040204" pitchFamily="34" charset="0"/>
              <a:cs typeface="Verdana" panose="020B0604030504040204" pitchFamily="34" charset="0"/>
            </a:rPr>
            <a:t>Desirable outcome for your business</a:t>
          </a:r>
        </a:p>
      </dgm:t>
    </dgm:pt>
    <dgm:pt modelId="{CDD98788-58F5-4E6B-B79C-8BBB165A6CEC}" type="parTrans" cxnId="{B8C8D35D-65A7-4B6B-BD26-A3377D956BEA}">
      <dgm:prSet/>
      <dgm:spPr/>
      <dgm:t>
        <a:bodyPr/>
        <a:lstStyle/>
        <a:p>
          <a:endParaRPr lang="en-AU"/>
        </a:p>
      </dgm:t>
    </dgm:pt>
    <dgm:pt modelId="{C17EF264-E4E2-4617-B663-5B031E2C69C9}" type="sibTrans" cxnId="{B8C8D35D-65A7-4B6B-BD26-A3377D956BEA}">
      <dgm:prSet/>
      <dgm:spPr/>
      <dgm:t>
        <a:bodyPr/>
        <a:lstStyle/>
        <a:p>
          <a:endParaRPr lang="en-AU"/>
        </a:p>
      </dgm:t>
    </dgm:pt>
    <dgm:pt modelId="{51F5D3E1-D2DB-4D43-8C07-9BCE7D2A8942}">
      <dgm:prSet phldrT="[Text]" custT="1"/>
      <dgm:spPr/>
      <dgm:t>
        <a:bodyPr/>
        <a:lstStyle/>
        <a:p>
          <a:r>
            <a:rPr lang="en-AU" sz="1100" b="1">
              <a:latin typeface="Verdana" panose="020B0604030504040204" pitchFamily="34" charset="0"/>
              <a:ea typeface="Verdana" panose="020B0604030504040204" pitchFamily="34" charset="0"/>
              <a:cs typeface="Verdana" panose="020B0604030504040204" pitchFamily="34" charset="0"/>
            </a:rPr>
            <a:t>Goals</a:t>
          </a:r>
          <a:endParaRPr lang="en-AU" sz="1100">
            <a:latin typeface="Verdana" panose="020B0604030504040204" pitchFamily="34" charset="0"/>
            <a:ea typeface="Verdana" panose="020B0604030504040204" pitchFamily="34" charset="0"/>
            <a:cs typeface="Verdana" panose="020B0604030504040204" pitchFamily="34" charset="0"/>
          </a:endParaRPr>
        </a:p>
      </dgm:t>
    </dgm:pt>
    <dgm:pt modelId="{5195DDA2-259C-483C-9F90-8134568637F1}" type="parTrans" cxnId="{6A50A325-3486-481F-A36B-F00116B9E7E2}">
      <dgm:prSet/>
      <dgm:spPr/>
      <dgm:t>
        <a:bodyPr/>
        <a:lstStyle/>
        <a:p>
          <a:endParaRPr lang="en-AU"/>
        </a:p>
      </dgm:t>
    </dgm:pt>
    <dgm:pt modelId="{EDB8AB4C-78A4-489B-B0BA-911BAC1E4225}" type="sibTrans" cxnId="{6A50A325-3486-481F-A36B-F00116B9E7E2}">
      <dgm:prSet/>
      <dgm:spPr/>
      <dgm:t>
        <a:bodyPr/>
        <a:lstStyle/>
        <a:p>
          <a:endParaRPr lang="en-AU"/>
        </a:p>
      </dgm:t>
    </dgm:pt>
    <dgm:pt modelId="{9874A1EA-9EE7-43AC-9769-DF27F899C147}">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Specific steps or strategies to achieve business objectives</a:t>
          </a:r>
        </a:p>
      </dgm:t>
    </dgm:pt>
    <dgm:pt modelId="{0FEE5CF2-8506-4AC3-91C9-47E02FDBE7E1}" type="parTrans" cxnId="{FD83C203-ADF6-4750-A65A-9573E3FB264F}">
      <dgm:prSet/>
      <dgm:spPr/>
      <dgm:t>
        <a:bodyPr/>
        <a:lstStyle/>
        <a:p>
          <a:endParaRPr lang="en-AU"/>
        </a:p>
      </dgm:t>
    </dgm:pt>
    <dgm:pt modelId="{F2163F58-EF00-4817-BBBB-4CC38B0AE33C}" type="sibTrans" cxnId="{FD83C203-ADF6-4750-A65A-9573E3FB264F}">
      <dgm:prSet/>
      <dgm:spPr/>
      <dgm:t>
        <a:bodyPr/>
        <a:lstStyle/>
        <a:p>
          <a:endParaRPr lang="en-AU"/>
        </a:p>
      </dgm:t>
    </dgm:pt>
    <dgm:pt modelId="{9FDE6C32-E736-4A56-9F57-50FF6F8CB4C3}">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What you need to do to achieve your objective</a:t>
          </a:r>
        </a:p>
      </dgm:t>
    </dgm:pt>
    <dgm:pt modelId="{395A27B7-9265-407C-AFDD-D10D78977EEF}" type="parTrans" cxnId="{57AB54AC-8C5D-4EB8-A32B-C69B06FCC14F}">
      <dgm:prSet/>
      <dgm:spPr/>
      <dgm:t>
        <a:bodyPr/>
        <a:lstStyle/>
        <a:p>
          <a:endParaRPr lang="en-AU"/>
        </a:p>
      </dgm:t>
    </dgm:pt>
    <dgm:pt modelId="{14AAD5DE-D153-47FE-AB1C-F833C7639A60}" type="sibTrans" cxnId="{57AB54AC-8C5D-4EB8-A32B-C69B06FCC14F}">
      <dgm:prSet/>
      <dgm:spPr/>
      <dgm:t>
        <a:bodyPr/>
        <a:lstStyle/>
        <a:p>
          <a:endParaRPr lang="en-AU"/>
        </a:p>
      </dgm:t>
    </dgm:pt>
    <dgm:pt modelId="{DFA2650D-DC32-4C53-A5DA-10F9F26B2C19}">
      <dgm:prSet phldrT="[Text]" custT="1"/>
      <dgm:spPr/>
      <dgm:t>
        <a:bodyPr/>
        <a:lstStyle/>
        <a:p>
          <a:r>
            <a:rPr lang="en-AU" sz="1100" b="1">
              <a:latin typeface="Verdana" panose="020B0604030504040204" pitchFamily="34" charset="0"/>
              <a:ea typeface="Verdana" panose="020B0604030504040204" pitchFamily="34" charset="0"/>
              <a:cs typeface="Verdana" panose="020B0604030504040204" pitchFamily="34" charset="0"/>
            </a:rPr>
            <a:t>Tasks, Actions, Activities</a:t>
          </a:r>
        </a:p>
      </dgm:t>
    </dgm:pt>
    <dgm:pt modelId="{B3915C7E-1046-492D-B8CA-B233C6ACDBA9}" type="parTrans" cxnId="{EEFD9016-BFFC-4599-B99E-64FFB75602B5}">
      <dgm:prSet/>
      <dgm:spPr/>
      <dgm:t>
        <a:bodyPr/>
        <a:lstStyle/>
        <a:p>
          <a:endParaRPr lang="en-AU"/>
        </a:p>
      </dgm:t>
    </dgm:pt>
    <dgm:pt modelId="{44B89A96-F27B-4581-94E1-3A50BA1E5401}" type="sibTrans" cxnId="{EEFD9016-BFFC-4599-B99E-64FFB75602B5}">
      <dgm:prSet/>
      <dgm:spPr/>
      <dgm:t>
        <a:bodyPr/>
        <a:lstStyle/>
        <a:p>
          <a:endParaRPr lang="en-AU"/>
        </a:p>
      </dgm:t>
    </dgm:pt>
    <dgm:pt modelId="{AB8D2886-AF46-46B4-B6F6-4100318DFB7D}">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Breaking the goals down</a:t>
          </a:r>
        </a:p>
      </dgm:t>
    </dgm:pt>
    <dgm:pt modelId="{5E53513E-41FF-44C1-B895-2D6FEA13793A}" type="parTrans" cxnId="{B1687A31-D5E1-4280-AD63-2B66587FA730}">
      <dgm:prSet/>
      <dgm:spPr/>
      <dgm:t>
        <a:bodyPr/>
        <a:lstStyle/>
        <a:p>
          <a:endParaRPr lang="en-AU"/>
        </a:p>
      </dgm:t>
    </dgm:pt>
    <dgm:pt modelId="{BD3D4298-0D7F-4F02-90AC-8145955B516C}" type="sibTrans" cxnId="{B1687A31-D5E1-4280-AD63-2B66587FA730}">
      <dgm:prSet/>
      <dgm:spPr/>
      <dgm:t>
        <a:bodyPr/>
        <a:lstStyle/>
        <a:p>
          <a:endParaRPr lang="en-AU"/>
        </a:p>
      </dgm:t>
    </dgm:pt>
    <dgm:pt modelId="{2FE1FD1C-3029-4BCE-93A4-580005B009CD}">
      <dgm:prSet phldrT="[Text]" custT="1"/>
      <dgm:spPr/>
      <dgm:t>
        <a:bodyPr/>
        <a:lstStyle/>
        <a:p>
          <a:r>
            <a:rPr lang="en-AU" sz="1100" dirty="0">
              <a:latin typeface="Verdana" panose="020B0604030504040204" pitchFamily="34" charset="0"/>
              <a:ea typeface="Verdana" panose="020B0604030504040204" pitchFamily="34" charset="0"/>
              <a:cs typeface="Verdana" panose="020B0604030504040204" pitchFamily="34" charset="0"/>
            </a:rPr>
            <a:t>Measurements of performance (success or otherwise)</a:t>
          </a:r>
        </a:p>
      </dgm:t>
    </dgm:pt>
    <dgm:pt modelId="{B8176A09-DBAB-45C2-8BFD-E16A4606F6BE}">
      <dgm:prSet phldrT="[Text]" custT="1"/>
      <dgm:spPr/>
      <dgm:t>
        <a:bodyPr/>
        <a:lstStyle/>
        <a:p>
          <a:r>
            <a:rPr lang="en-AU" sz="1100" b="1">
              <a:latin typeface="Verdana" panose="020B0604030504040204" pitchFamily="34" charset="0"/>
              <a:ea typeface="Verdana" panose="020B0604030504040204" pitchFamily="34" charset="0"/>
              <a:cs typeface="Verdana" panose="020B0604030504040204" pitchFamily="34" charset="0"/>
            </a:rPr>
            <a:t>Key Performance Indicators (KPI)</a:t>
          </a:r>
          <a:endParaRPr lang="en-AU" sz="1100">
            <a:latin typeface="Verdana" panose="020B0604030504040204" pitchFamily="34" charset="0"/>
            <a:ea typeface="Verdana" panose="020B0604030504040204" pitchFamily="34" charset="0"/>
            <a:cs typeface="Verdana" panose="020B0604030504040204" pitchFamily="34" charset="0"/>
          </a:endParaRPr>
        </a:p>
      </dgm:t>
    </dgm:pt>
    <dgm:pt modelId="{1380D179-5CBB-4603-B758-F129759AB309}" type="sibTrans" cxnId="{42924B0A-5918-4D3D-AACE-B89A4BC722A3}">
      <dgm:prSet/>
      <dgm:spPr/>
      <dgm:t>
        <a:bodyPr/>
        <a:lstStyle/>
        <a:p>
          <a:endParaRPr lang="en-AU"/>
        </a:p>
      </dgm:t>
    </dgm:pt>
    <dgm:pt modelId="{820106FF-2FE2-42BE-88C2-2CACB43D80C4}" type="parTrans" cxnId="{42924B0A-5918-4D3D-AACE-B89A4BC722A3}">
      <dgm:prSet/>
      <dgm:spPr/>
      <dgm:t>
        <a:bodyPr/>
        <a:lstStyle/>
        <a:p>
          <a:endParaRPr lang="en-AU"/>
        </a:p>
      </dgm:t>
    </dgm:pt>
    <dgm:pt modelId="{4AB83408-3E14-4010-9481-219A70976F77}" type="sibTrans" cxnId="{A45F01AD-0327-48D5-AE77-C44AE102E7AF}">
      <dgm:prSet/>
      <dgm:spPr/>
      <dgm:t>
        <a:bodyPr/>
        <a:lstStyle/>
        <a:p>
          <a:endParaRPr lang="en-AU"/>
        </a:p>
      </dgm:t>
    </dgm:pt>
    <dgm:pt modelId="{809AB764-126F-4EA9-9697-345FB110BCE8}" type="parTrans" cxnId="{A45F01AD-0327-48D5-AE77-C44AE102E7AF}">
      <dgm:prSet/>
      <dgm:spPr/>
      <dgm:t>
        <a:bodyPr/>
        <a:lstStyle/>
        <a:p>
          <a:endParaRPr lang="en-AU"/>
        </a:p>
      </dgm:t>
    </dgm:pt>
    <dgm:pt modelId="{E1697171-2035-44B5-8EB9-02EDAF4601C1}">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highest or over arching aim</a:t>
          </a:r>
        </a:p>
      </dgm:t>
    </dgm:pt>
    <dgm:pt modelId="{F672D387-58E1-419A-8C38-236F7CE25D5B}" type="parTrans" cxnId="{DE924A1B-851D-452E-B6C0-7DB66D7A122B}">
      <dgm:prSet/>
      <dgm:spPr/>
      <dgm:t>
        <a:bodyPr/>
        <a:lstStyle/>
        <a:p>
          <a:endParaRPr lang="en-AU"/>
        </a:p>
      </dgm:t>
    </dgm:pt>
    <dgm:pt modelId="{975F8A83-876E-4B0A-B8C2-F1B23924E937}" type="sibTrans" cxnId="{DE924A1B-851D-452E-B6C0-7DB66D7A122B}">
      <dgm:prSet/>
      <dgm:spPr/>
      <dgm:t>
        <a:bodyPr/>
        <a:lstStyle/>
        <a:p>
          <a:endParaRPr lang="en-AU"/>
        </a:p>
      </dgm:t>
    </dgm:pt>
    <dgm:pt modelId="{20EAAC6E-5777-4025-BEDA-6A2180785905}">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The next step in achieving goals and business objectives</a:t>
          </a:r>
        </a:p>
      </dgm:t>
    </dgm:pt>
    <dgm:pt modelId="{D62A1C2B-6AAB-4E70-A84D-5C81DE3E1D96}" type="parTrans" cxnId="{DCB00807-0F30-4DB7-A150-D34FD26A9484}">
      <dgm:prSet/>
      <dgm:spPr/>
      <dgm:t>
        <a:bodyPr/>
        <a:lstStyle/>
        <a:p>
          <a:endParaRPr lang="en-AU"/>
        </a:p>
      </dgm:t>
    </dgm:pt>
    <dgm:pt modelId="{F8C96465-942D-43E6-85BE-93AB58313D7B}" type="sibTrans" cxnId="{DCB00807-0F30-4DB7-A150-D34FD26A9484}">
      <dgm:prSet/>
      <dgm:spPr/>
      <dgm:t>
        <a:bodyPr/>
        <a:lstStyle/>
        <a:p>
          <a:endParaRPr lang="en-AU"/>
        </a:p>
      </dgm:t>
    </dgm:pt>
    <dgm:pt modelId="{11274F38-D86D-49F6-A5EA-4193BC1E4019}">
      <dgm:prSet phldrT="[Text]" custT="1"/>
      <dgm:spPr/>
      <dgm:t>
        <a:bodyPr/>
        <a:lstStyle/>
        <a:p>
          <a:r>
            <a:rPr lang="en-AU" sz="1100">
              <a:latin typeface="Verdana" panose="020B0604030504040204" pitchFamily="34" charset="0"/>
              <a:ea typeface="Verdana" panose="020B0604030504040204" pitchFamily="34" charset="0"/>
              <a:cs typeface="Verdana" panose="020B0604030504040204" pitchFamily="34" charset="0"/>
            </a:rPr>
            <a:t>Detailed</a:t>
          </a:r>
        </a:p>
      </dgm:t>
    </dgm:pt>
    <dgm:pt modelId="{F2E11D73-3E31-4D6E-91D9-30095F056E6C}" type="parTrans" cxnId="{DD0570D0-76D1-4250-BAB1-48C6571D48D5}">
      <dgm:prSet/>
      <dgm:spPr/>
      <dgm:t>
        <a:bodyPr/>
        <a:lstStyle/>
        <a:p>
          <a:endParaRPr lang="en-AU"/>
        </a:p>
      </dgm:t>
    </dgm:pt>
    <dgm:pt modelId="{19915CCD-D694-43FA-B9A5-97FD62E1E868}" type="sibTrans" cxnId="{DD0570D0-76D1-4250-BAB1-48C6571D48D5}">
      <dgm:prSet/>
      <dgm:spPr/>
      <dgm:t>
        <a:bodyPr/>
        <a:lstStyle/>
        <a:p>
          <a:endParaRPr lang="en-AU"/>
        </a:p>
      </dgm:t>
    </dgm:pt>
    <dgm:pt modelId="{6E1F0421-8879-4313-A64A-4629485CB5FA}" type="pres">
      <dgm:prSet presAssocID="{9AE95ED2-A894-466B-8CA8-868DFFC72B2F}" presName="CompostProcess" presStyleCnt="0">
        <dgm:presLayoutVars>
          <dgm:dir/>
          <dgm:resizeHandles val="exact"/>
        </dgm:presLayoutVars>
      </dgm:prSet>
      <dgm:spPr/>
    </dgm:pt>
    <dgm:pt modelId="{42AAE273-00F8-45BB-BB65-5158E4D55839}" type="pres">
      <dgm:prSet presAssocID="{9AE95ED2-A894-466B-8CA8-868DFFC72B2F}" presName="arrow" presStyleLbl="bgShp" presStyleIdx="0" presStyleCnt="1"/>
      <dgm:spPr/>
      <dgm:t>
        <a:bodyPr/>
        <a:lstStyle/>
        <a:p>
          <a:endParaRPr lang="en-AU"/>
        </a:p>
      </dgm:t>
    </dgm:pt>
    <dgm:pt modelId="{DA857867-A289-4D2D-9F44-A98E45D49CF8}" type="pres">
      <dgm:prSet presAssocID="{9AE95ED2-A894-466B-8CA8-868DFFC72B2F}" presName="linearProcess" presStyleCnt="0"/>
      <dgm:spPr/>
    </dgm:pt>
    <dgm:pt modelId="{8CE63631-A228-4ABA-967E-B5B9883BFF11}" type="pres">
      <dgm:prSet presAssocID="{899D7B67-8083-4E07-9194-C312C7F5D545}" presName="textNode" presStyleLbl="node1" presStyleIdx="0" presStyleCnt="4" custScaleX="431973" custLinFactNeighborX="98060">
        <dgm:presLayoutVars>
          <dgm:bulletEnabled val="1"/>
        </dgm:presLayoutVars>
      </dgm:prSet>
      <dgm:spPr/>
      <dgm:t>
        <a:bodyPr/>
        <a:lstStyle/>
        <a:p>
          <a:endParaRPr lang="en-AU"/>
        </a:p>
      </dgm:t>
    </dgm:pt>
    <dgm:pt modelId="{D5F6FAFE-ED94-4306-91EC-4EA6AAFD538A}" type="pres">
      <dgm:prSet presAssocID="{DA91D915-5702-4F45-A3E2-F79AFE5278C5}" presName="sibTrans" presStyleCnt="0"/>
      <dgm:spPr/>
    </dgm:pt>
    <dgm:pt modelId="{81222B6D-5039-4189-8B43-B850705D95D3}" type="pres">
      <dgm:prSet presAssocID="{51F5D3E1-D2DB-4D43-8C07-9BCE7D2A8942}" presName="textNode" presStyleLbl="node1" presStyleIdx="1" presStyleCnt="4" custScaleX="391468" custLinFactX="44367" custLinFactNeighborX="100000" custLinFactNeighborY="487">
        <dgm:presLayoutVars>
          <dgm:bulletEnabled val="1"/>
        </dgm:presLayoutVars>
      </dgm:prSet>
      <dgm:spPr/>
      <dgm:t>
        <a:bodyPr/>
        <a:lstStyle/>
        <a:p>
          <a:endParaRPr lang="en-AU"/>
        </a:p>
      </dgm:t>
    </dgm:pt>
    <dgm:pt modelId="{7C9F15E1-C0A3-4DAA-B6F0-D69FE32BF99E}" type="pres">
      <dgm:prSet presAssocID="{EDB8AB4C-78A4-489B-B0BA-911BAC1E4225}" presName="sibTrans" presStyleCnt="0"/>
      <dgm:spPr/>
    </dgm:pt>
    <dgm:pt modelId="{CFD121EF-73C9-407C-B33C-2993652679D1}" type="pres">
      <dgm:prSet presAssocID="{DFA2650D-DC32-4C53-A5DA-10F9F26B2C19}" presName="textNode" presStyleLbl="node1" presStyleIdx="2" presStyleCnt="4" custScaleX="413778" custLinFactX="47609" custLinFactNeighborX="100000" custLinFactNeighborY="1787">
        <dgm:presLayoutVars>
          <dgm:bulletEnabled val="1"/>
        </dgm:presLayoutVars>
      </dgm:prSet>
      <dgm:spPr/>
      <dgm:t>
        <a:bodyPr/>
        <a:lstStyle/>
        <a:p>
          <a:endParaRPr lang="en-AU"/>
        </a:p>
      </dgm:t>
    </dgm:pt>
    <dgm:pt modelId="{F0DE32E0-C0EC-4448-B154-0CA055C884C7}" type="pres">
      <dgm:prSet presAssocID="{44B89A96-F27B-4581-94E1-3A50BA1E5401}" presName="sibTrans" presStyleCnt="0"/>
      <dgm:spPr/>
    </dgm:pt>
    <dgm:pt modelId="{F04700B6-2847-49C7-A91E-8EFF8AAD64E0}" type="pres">
      <dgm:prSet presAssocID="{B8176A09-DBAB-45C2-8BFD-E16A4606F6BE}" presName="textNode" presStyleLbl="node1" presStyleIdx="3" presStyleCnt="4" custScaleX="513005" custScaleY="58872" custLinFactX="-203048" custLinFactNeighborX="-300000" custLinFactNeighborY="89229">
        <dgm:presLayoutVars>
          <dgm:bulletEnabled val="1"/>
        </dgm:presLayoutVars>
      </dgm:prSet>
      <dgm:spPr/>
      <dgm:t>
        <a:bodyPr/>
        <a:lstStyle/>
        <a:p>
          <a:endParaRPr lang="en-AU"/>
        </a:p>
      </dgm:t>
    </dgm:pt>
  </dgm:ptLst>
  <dgm:cxnLst>
    <dgm:cxn modelId="{6A50A325-3486-481F-A36B-F00116B9E7E2}" srcId="{9AE95ED2-A894-466B-8CA8-868DFFC72B2F}" destId="{51F5D3E1-D2DB-4D43-8C07-9BCE7D2A8942}" srcOrd="1" destOrd="0" parTransId="{5195DDA2-259C-483C-9F90-8134568637F1}" sibTransId="{EDB8AB4C-78A4-489B-B0BA-911BAC1E4225}"/>
    <dgm:cxn modelId="{42924B0A-5918-4D3D-AACE-B89A4BC722A3}" srcId="{9AE95ED2-A894-466B-8CA8-868DFFC72B2F}" destId="{B8176A09-DBAB-45C2-8BFD-E16A4606F6BE}" srcOrd="3" destOrd="0" parTransId="{820106FF-2FE2-42BE-88C2-2CACB43D80C4}" sibTransId="{1380D179-5CBB-4603-B758-F129759AB309}"/>
    <dgm:cxn modelId="{EEFD9016-BFFC-4599-B99E-64FFB75602B5}" srcId="{9AE95ED2-A894-466B-8CA8-868DFFC72B2F}" destId="{DFA2650D-DC32-4C53-A5DA-10F9F26B2C19}" srcOrd="2" destOrd="0" parTransId="{B3915C7E-1046-492D-B8CA-B233C6ACDBA9}" sibTransId="{44B89A96-F27B-4581-94E1-3A50BA1E5401}"/>
    <dgm:cxn modelId="{AA8816DD-9456-432C-BA66-50C7B44B9693}" type="presOf" srcId="{B8176A09-DBAB-45C2-8BFD-E16A4606F6BE}" destId="{F04700B6-2847-49C7-A91E-8EFF8AAD64E0}" srcOrd="0" destOrd="0" presId="urn:microsoft.com/office/officeart/2005/8/layout/hProcess9"/>
    <dgm:cxn modelId="{FD83C203-ADF6-4750-A65A-9573E3FB264F}" srcId="{51F5D3E1-D2DB-4D43-8C07-9BCE7D2A8942}" destId="{9874A1EA-9EE7-43AC-9769-DF27F899C147}" srcOrd="0" destOrd="0" parTransId="{0FEE5CF2-8506-4AC3-91C9-47E02FDBE7E1}" sibTransId="{F2163F58-EF00-4817-BBBB-4CC38B0AE33C}"/>
    <dgm:cxn modelId="{2EE965F8-B529-40A5-ABD7-2D0CB7A214B8}" srcId="{899D7B67-8083-4E07-9194-C312C7F5D545}" destId="{73D24BDD-F79F-42E4-8071-44F3E2ED54CE}" srcOrd="0" destOrd="0" parTransId="{28681D36-742A-4E90-9C7F-E5622D8C1F5D}" sibTransId="{0A9AC2A3-C884-4B4B-8A08-85B7F5A3045A}"/>
    <dgm:cxn modelId="{B1687A31-D5E1-4280-AD63-2B66587FA730}" srcId="{DFA2650D-DC32-4C53-A5DA-10F9F26B2C19}" destId="{AB8D2886-AF46-46B4-B6F6-4100318DFB7D}" srcOrd="0" destOrd="0" parTransId="{5E53513E-41FF-44C1-B895-2D6FEA13793A}" sibTransId="{BD3D4298-0D7F-4F02-90AC-8145955B516C}"/>
    <dgm:cxn modelId="{DCB00807-0F30-4DB7-A150-D34FD26A9484}" srcId="{DFA2650D-DC32-4C53-A5DA-10F9F26B2C19}" destId="{20EAAC6E-5777-4025-BEDA-6A2180785905}" srcOrd="1" destOrd="0" parTransId="{D62A1C2B-6AAB-4E70-A84D-5C81DE3E1D96}" sibTransId="{F8C96465-942D-43E6-85BE-93AB58313D7B}"/>
    <dgm:cxn modelId="{D7405AC2-19E8-481C-8ABA-D992D64FA803}" type="presOf" srcId="{51F5D3E1-D2DB-4D43-8C07-9BCE7D2A8942}" destId="{81222B6D-5039-4189-8B43-B850705D95D3}" srcOrd="0" destOrd="0" presId="urn:microsoft.com/office/officeart/2005/8/layout/hProcess9"/>
    <dgm:cxn modelId="{0D7F646D-E8F2-45AB-B109-A5DAF365AE2F}" srcId="{9AE95ED2-A894-466B-8CA8-868DFFC72B2F}" destId="{899D7B67-8083-4E07-9194-C312C7F5D545}" srcOrd="0" destOrd="0" parTransId="{49C6CFB8-F5DE-481B-8B09-B04DE8875FE4}" sibTransId="{DA91D915-5702-4F45-A3E2-F79AFE5278C5}"/>
    <dgm:cxn modelId="{A45F01AD-0327-48D5-AE77-C44AE102E7AF}" srcId="{B8176A09-DBAB-45C2-8BFD-E16A4606F6BE}" destId="{2FE1FD1C-3029-4BCE-93A4-580005B009CD}" srcOrd="0" destOrd="0" parTransId="{809AB764-126F-4EA9-9697-345FB110BCE8}" sibTransId="{4AB83408-3E14-4010-9481-219A70976F77}"/>
    <dgm:cxn modelId="{A7AB6CEF-5139-4534-82B7-E0ABB6B71C27}" type="presOf" srcId="{DFA2650D-DC32-4C53-A5DA-10F9F26B2C19}" destId="{CFD121EF-73C9-407C-B33C-2993652679D1}" srcOrd="0" destOrd="0" presId="urn:microsoft.com/office/officeart/2005/8/layout/hProcess9"/>
    <dgm:cxn modelId="{FBB8391C-C254-4B41-BF9A-267F3C8298EA}" type="presOf" srcId="{AB8D2886-AF46-46B4-B6F6-4100318DFB7D}" destId="{CFD121EF-73C9-407C-B33C-2993652679D1}" srcOrd="0" destOrd="1" presId="urn:microsoft.com/office/officeart/2005/8/layout/hProcess9"/>
    <dgm:cxn modelId="{DE924A1B-851D-452E-B6C0-7DB66D7A122B}" srcId="{899D7B67-8083-4E07-9194-C312C7F5D545}" destId="{E1697171-2035-44B5-8EB9-02EDAF4601C1}" srcOrd="1" destOrd="0" parTransId="{F672D387-58E1-419A-8C38-236F7CE25D5B}" sibTransId="{975F8A83-876E-4B0A-B8C2-F1B23924E937}"/>
    <dgm:cxn modelId="{9A9B4221-6F43-4321-B090-7C1EED27213A}" type="presOf" srcId="{9874A1EA-9EE7-43AC-9769-DF27F899C147}" destId="{81222B6D-5039-4189-8B43-B850705D95D3}" srcOrd="0" destOrd="1" presId="urn:microsoft.com/office/officeart/2005/8/layout/hProcess9"/>
    <dgm:cxn modelId="{C0B765A6-E366-4E0F-8055-6F47BF7E2D72}" type="presOf" srcId="{11274F38-D86D-49F6-A5EA-4193BC1E4019}" destId="{CFD121EF-73C9-407C-B33C-2993652679D1}" srcOrd="0" destOrd="3" presId="urn:microsoft.com/office/officeart/2005/8/layout/hProcess9"/>
    <dgm:cxn modelId="{EC5E1214-EABA-4E6D-85C6-DC34F71A7333}" type="presOf" srcId="{2FE1FD1C-3029-4BCE-93A4-580005B009CD}" destId="{F04700B6-2847-49C7-A91E-8EFF8AAD64E0}" srcOrd="0" destOrd="1" presId="urn:microsoft.com/office/officeart/2005/8/layout/hProcess9"/>
    <dgm:cxn modelId="{697EF373-ABD9-4786-BEBF-98E2C53106E4}" type="presOf" srcId="{73D24BDD-F79F-42E4-8071-44F3E2ED54CE}" destId="{8CE63631-A228-4ABA-967E-B5B9883BFF11}" srcOrd="0" destOrd="1" presId="urn:microsoft.com/office/officeart/2005/8/layout/hProcess9"/>
    <dgm:cxn modelId="{A4218E1D-1DD6-4BF1-9641-FD54DBB1F489}" type="presOf" srcId="{20EAAC6E-5777-4025-BEDA-6A2180785905}" destId="{CFD121EF-73C9-407C-B33C-2993652679D1}" srcOrd="0" destOrd="2" presId="urn:microsoft.com/office/officeart/2005/8/layout/hProcess9"/>
    <dgm:cxn modelId="{B8C8D35D-65A7-4B6B-BD26-A3377D956BEA}" srcId="{899D7B67-8083-4E07-9194-C312C7F5D545}" destId="{E6C3597F-C177-418A-9993-6A64D5435313}" srcOrd="2" destOrd="0" parTransId="{CDD98788-58F5-4E6B-B79C-8BBB165A6CEC}" sibTransId="{C17EF264-E4E2-4617-B663-5B031E2C69C9}"/>
    <dgm:cxn modelId="{57AB54AC-8C5D-4EB8-A32B-C69B06FCC14F}" srcId="{51F5D3E1-D2DB-4D43-8C07-9BCE7D2A8942}" destId="{9FDE6C32-E736-4A56-9F57-50FF6F8CB4C3}" srcOrd="1" destOrd="0" parTransId="{395A27B7-9265-407C-AFDD-D10D78977EEF}" sibTransId="{14AAD5DE-D153-47FE-AB1C-F833C7639A60}"/>
    <dgm:cxn modelId="{539CF384-50CD-4C9C-9A49-A16CC10F0402}" type="presOf" srcId="{E6C3597F-C177-418A-9993-6A64D5435313}" destId="{8CE63631-A228-4ABA-967E-B5B9883BFF11}" srcOrd="0" destOrd="3" presId="urn:microsoft.com/office/officeart/2005/8/layout/hProcess9"/>
    <dgm:cxn modelId="{07E699FD-C909-401D-A3FE-84ADE310937E}" type="presOf" srcId="{899D7B67-8083-4E07-9194-C312C7F5D545}" destId="{8CE63631-A228-4ABA-967E-B5B9883BFF11}" srcOrd="0" destOrd="0" presId="urn:microsoft.com/office/officeart/2005/8/layout/hProcess9"/>
    <dgm:cxn modelId="{A9795FEB-ED5E-416A-913A-9FDEBC9D1FC6}" type="presOf" srcId="{E1697171-2035-44B5-8EB9-02EDAF4601C1}" destId="{8CE63631-A228-4ABA-967E-B5B9883BFF11}" srcOrd="0" destOrd="2" presId="urn:microsoft.com/office/officeart/2005/8/layout/hProcess9"/>
    <dgm:cxn modelId="{A32787FC-5135-4180-B0C6-C76FF6AD5AF5}" type="presOf" srcId="{9FDE6C32-E736-4A56-9F57-50FF6F8CB4C3}" destId="{81222B6D-5039-4189-8B43-B850705D95D3}" srcOrd="0" destOrd="2" presId="urn:microsoft.com/office/officeart/2005/8/layout/hProcess9"/>
    <dgm:cxn modelId="{0E646FE9-73F4-42A6-9922-9BD783DE623D}" type="presOf" srcId="{9AE95ED2-A894-466B-8CA8-868DFFC72B2F}" destId="{6E1F0421-8879-4313-A64A-4629485CB5FA}" srcOrd="0" destOrd="0" presId="urn:microsoft.com/office/officeart/2005/8/layout/hProcess9"/>
    <dgm:cxn modelId="{DD0570D0-76D1-4250-BAB1-48C6571D48D5}" srcId="{DFA2650D-DC32-4C53-A5DA-10F9F26B2C19}" destId="{11274F38-D86D-49F6-A5EA-4193BC1E4019}" srcOrd="2" destOrd="0" parTransId="{F2E11D73-3E31-4D6E-91D9-30095F056E6C}" sibTransId="{19915CCD-D694-43FA-B9A5-97FD62E1E868}"/>
    <dgm:cxn modelId="{2A7C33BE-7AB3-4942-819B-5BE70D43C40A}" type="presParOf" srcId="{6E1F0421-8879-4313-A64A-4629485CB5FA}" destId="{42AAE273-00F8-45BB-BB65-5158E4D55839}" srcOrd="0" destOrd="0" presId="urn:microsoft.com/office/officeart/2005/8/layout/hProcess9"/>
    <dgm:cxn modelId="{33A26781-A66D-4CC6-AD24-221958B803D3}" type="presParOf" srcId="{6E1F0421-8879-4313-A64A-4629485CB5FA}" destId="{DA857867-A289-4D2D-9F44-A98E45D49CF8}" srcOrd="1" destOrd="0" presId="urn:microsoft.com/office/officeart/2005/8/layout/hProcess9"/>
    <dgm:cxn modelId="{65908640-5642-4868-87B0-76F34A94DF23}" type="presParOf" srcId="{DA857867-A289-4D2D-9F44-A98E45D49CF8}" destId="{8CE63631-A228-4ABA-967E-B5B9883BFF11}" srcOrd="0" destOrd="0" presId="urn:microsoft.com/office/officeart/2005/8/layout/hProcess9"/>
    <dgm:cxn modelId="{32683B85-909E-471C-9388-3EB718207038}" type="presParOf" srcId="{DA857867-A289-4D2D-9F44-A98E45D49CF8}" destId="{D5F6FAFE-ED94-4306-91EC-4EA6AAFD538A}" srcOrd="1" destOrd="0" presId="urn:microsoft.com/office/officeart/2005/8/layout/hProcess9"/>
    <dgm:cxn modelId="{BE3FAC89-F556-49D9-8E46-6AA5B19E8D47}" type="presParOf" srcId="{DA857867-A289-4D2D-9F44-A98E45D49CF8}" destId="{81222B6D-5039-4189-8B43-B850705D95D3}" srcOrd="2" destOrd="0" presId="urn:microsoft.com/office/officeart/2005/8/layout/hProcess9"/>
    <dgm:cxn modelId="{060F96D3-E23D-41C4-B816-21C4F698380D}" type="presParOf" srcId="{DA857867-A289-4D2D-9F44-A98E45D49CF8}" destId="{7C9F15E1-C0A3-4DAA-B6F0-D69FE32BF99E}" srcOrd="3" destOrd="0" presId="urn:microsoft.com/office/officeart/2005/8/layout/hProcess9"/>
    <dgm:cxn modelId="{2FD617DC-D3DD-487D-92EF-E354D7CD7B60}" type="presParOf" srcId="{DA857867-A289-4D2D-9F44-A98E45D49CF8}" destId="{CFD121EF-73C9-407C-B33C-2993652679D1}" srcOrd="4" destOrd="0" presId="urn:microsoft.com/office/officeart/2005/8/layout/hProcess9"/>
    <dgm:cxn modelId="{54B4331C-62DD-4C31-8ECC-1349446CED1F}" type="presParOf" srcId="{DA857867-A289-4D2D-9F44-A98E45D49CF8}" destId="{F0DE32E0-C0EC-4448-B154-0CA055C884C7}" srcOrd="5" destOrd="0" presId="urn:microsoft.com/office/officeart/2005/8/layout/hProcess9"/>
    <dgm:cxn modelId="{F1899957-00F8-451E-A25E-DF52A3D305A3}" type="presParOf" srcId="{DA857867-A289-4D2D-9F44-A98E45D49CF8}" destId="{F04700B6-2847-49C7-A91E-8EFF8AAD64E0}"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6/12/2018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a:p>
        </p:txBody>
      </p:sp>
    </p:spTree>
    <p:extLst>
      <p:ext uri="{BB962C8B-B14F-4D97-AF65-F5344CB8AC3E}">
        <p14:creationId xmlns:p14="http://schemas.microsoft.com/office/powerpoint/2010/main" val="1037851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dirty="0" smtClean="0"/>
              <a:t>Click to edit Master title style</a:t>
            </a:r>
            <a:endParaRPr lang="en-AU" dirty="0"/>
          </a:p>
        </p:txBody>
      </p:sp>
      <p:sp>
        <p:nvSpPr>
          <p:cNvPr id="8" name="Rectangle 7"/>
          <p:cNvSpPr/>
          <p:nvPr userDrawn="1"/>
        </p:nvSpPr>
        <p:spPr>
          <a:xfrm>
            <a:off x="6604000" y="4119434"/>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AU"/>
          </a:p>
        </p:txBody>
      </p:sp>
      <p:pic>
        <p:nvPicPr>
          <p:cNvPr id="9" name="Picture 8"/>
          <p:cNvPicPr>
            <a:picLocks noChangeAspect="1"/>
          </p:cNvPicPr>
          <p:nvPr userDrawn="1"/>
        </p:nvPicPr>
        <p:blipFill rotWithShape="1">
          <a:blip r:embed="rId4">
            <a:extLst>
              <a:ext uri="{28A0092B-C50C-407E-A947-70E740481C1C}">
                <a14:useLocalDpi xmlns:a14="http://schemas.microsoft.com/office/drawing/2010/main" val="0"/>
              </a:ext>
            </a:extLst>
          </a:blip>
          <a:srcRect r="53868"/>
          <a:stretch/>
        </p:blipFill>
        <p:spPr>
          <a:xfrm>
            <a:off x="6554490" y="4065134"/>
            <a:ext cx="2589510" cy="1027266"/>
          </a:xfrm>
          <a:prstGeom prst="rect">
            <a:avLst/>
          </a:prstGeom>
        </p:spPr>
      </p:pic>
    </p:spTree>
    <p:extLst>
      <p:ext uri="{BB962C8B-B14F-4D97-AF65-F5344CB8AC3E}">
        <p14:creationId xmlns:p14="http://schemas.microsoft.com/office/powerpoint/2010/main" val="1217901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420719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Tree>
    <p:extLst>
      <p:ext uri="{BB962C8B-B14F-4D97-AF65-F5344CB8AC3E}">
        <p14:creationId xmlns:p14="http://schemas.microsoft.com/office/powerpoint/2010/main" val="178616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902918"/>
            <a:ext cx="6120680" cy="1439615"/>
          </a:xfrm>
        </p:spPr>
        <p:txBody>
          <a:bodyPr wrap="square" numCol="1" anchorCtr="0" compatLnSpc="1">
            <a:prstTxWarp prst="textNoShape">
              <a:avLst/>
            </a:prstTxWarp>
          </a:bodyPr>
          <a:lstStyle/>
          <a:p>
            <a:r>
              <a:rPr lang="en-GB" sz="2000" dirty="0" smtClean="0"/>
              <a:t>BSBMGT402</a:t>
            </a:r>
            <a:br>
              <a:rPr lang="en-GB" sz="2000" dirty="0" smtClean="0"/>
            </a:br>
            <a:r>
              <a:rPr lang="en-GB" sz="2000" dirty="0" smtClean="0"/>
              <a:t>Implement operational plans</a:t>
            </a:r>
            <a:r>
              <a:rPr lang="en-AU" sz="2000" kern="0" dirty="0" smtClean="0"/>
              <a:t/>
            </a:r>
            <a:br>
              <a:rPr lang="en-AU" sz="2000" kern="0" dirty="0" smtClean="0"/>
            </a:br>
            <a:r>
              <a:rPr lang="en-AU" sz="2000" kern="0" dirty="0" smtClean="0"/>
              <a:t>Presentation 1</a:t>
            </a:r>
            <a:endParaRPr lang="en-AU" sz="2000" cap="none" dirty="0" smtClean="0">
              <a:ea typeface="ＭＳ Ｐゴシック" pitchFamily="34" charset="-128"/>
            </a:endParaRPr>
          </a:p>
        </p:txBody>
      </p:sp>
    </p:spTree>
    <p:extLst>
      <p:ext uri="{BB962C8B-B14F-4D97-AF65-F5344CB8AC3E}">
        <p14:creationId xmlns:p14="http://schemas.microsoft.com/office/powerpoint/2010/main" val="3335284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solidFill>
                  <a:srgbClr val="0070C0"/>
                </a:solidFill>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normAutofit fontScale="92500" lnSpcReduction="10000"/>
          </a:bodyPr>
          <a:lstStyle/>
          <a:p>
            <a:pPr marL="0" indent="0">
              <a:buNone/>
            </a:pPr>
            <a:r>
              <a:rPr lang="en-GB" dirty="0" smtClean="0"/>
              <a:t>At the end of this lesson you will be able to:</a:t>
            </a:r>
          </a:p>
          <a:p>
            <a:r>
              <a:rPr lang="en-AU" dirty="0" smtClean="0"/>
              <a:t>Collate</a:t>
            </a:r>
            <a:r>
              <a:rPr lang="en-AU" dirty="0"/>
              <a:t>, analyse and organise details of resource requirements in consultation with relevant personnel, colleagues and specialist resource managers</a:t>
            </a:r>
          </a:p>
          <a:p>
            <a:r>
              <a:rPr lang="en-AU" dirty="0" smtClean="0"/>
              <a:t>Implement </a:t>
            </a:r>
            <a:r>
              <a:rPr lang="en-AU" dirty="0"/>
              <a:t>operational plans to contribute to the achievement of organisation’s performance/business plan</a:t>
            </a:r>
          </a:p>
          <a:p>
            <a:r>
              <a:rPr lang="en-AU" dirty="0" smtClean="0"/>
              <a:t>Identify </a:t>
            </a:r>
            <a:r>
              <a:rPr lang="en-AU" dirty="0"/>
              <a:t>and use key performance indicators (KPIs) to monitor operational performance</a:t>
            </a:r>
          </a:p>
          <a:p>
            <a:r>
              <a:rPr lang="en-AU" dirty="0" smtClean="0"/>
              <a:t>Manage </a:t>
            </a:r>
            <a:r>
              <a:rPr lang="en-AU" dirty="0"/>
              <a:t>contingencies by adjusting the implementation of the operational plan in consultation with others</a:t>
            </a:r>
          </a:p>
          <a:p>
            <a:r>
              <a:rPr lang="en-AU" dirty="0" smtClean="0"/>
              <a:t>Provide </a:t>
            </a:r>
            <a:r>
              <a:rPr lang="en-AU" dirty="0"/>
              <a:t>assistance in the development and presentation of proposals for resource requirements in line with operational planning processes</a:t>
            </a:r>
            <a:endParaRPr lang="en-GB" dirty="0" smtClean="0"/>
          </a:p>
        </p:txBody>
      </p:sp>
    </p:spTree>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Collate</a:t>
            </a:r>
            <a:r>
              <a:rPr lang="en-AU" sz="2400" dirty="0"/>
              <a:t>, analyse and organise details of resource requirements</a:t>
            </a:r>
          </a:p>
        </p:txBody>
      </p:sp>
      <p:sp>
        <p:nvSpPr>
          <p:cNvPr id="3" name="Content Placeholder 2"/>
          <p:cNvSpPr>
            <a:spLocks noGrp="1"/>
          </p:cNvSpPr>
          <p:nvPr>
            <p:ph idx="1"/>
          </p:nvPr>
        </p:nvSpPr>
        <p:spPr/>
        <p:txBody>
          <a:bodyPr/>
          <a:lstStyle/>
          <a:p>
            <a:pPr marL="0" indent="0">
              <a:buNone/>
            </a:pPr>
            <a:r>
              <a:rPr lang="en-AU" dirty="0"/>
              <a:t>When preparing to implement an operational plan, it is important to collect details of the resources required to effectively implement the plan.</a:t>
            </a:r>
          </a:p>
          <a:p>
            <a:r>
              <a:rPr lang="en-AU" dirty="0"/>
              <a:t>Resources that may be required can include:</a:t>
            </a:r>
          </a:p>
          <a:p>
            <a:pPr lvl="1"/>
            <a:r>
              <a:rPr lang="en-AU" dirty="0"/>
              <a:t>People (human resources)</a:t>
            </a:r>
          </a:p>
          <a:p>
            <a:pPr lvl="1"/>
            <a:r>
              <a:rPr lang="en-AU" dirty="0"/>
              <a:t>Plant and equipment</a:t>
            </a:r>
          </a:p>
          <a:p>
            <a:pPr lvl="1"/>
            <a:r>
              <a:rPr lang="en-AU" dirty="0"/>
              <a:t>Finances (money)</a:t>
            </a:r>
          </a:p>
          <a:p>
            <a:pPr lvl="1"/>
            <a:r>
              <a:rPr lang="en-AU" dirty="0"/>
              <a:t>Raw materials</a:t>
            </a:r>
          </a:p>
          <a:p>
            <a:pPr lvl="1"/>
            <a:r>
              <a:rPr lang="en-AU" dirty="0"/>
              <a:t>Goods and services</a:t>
            </a:r>
          </a:p>
          <a:p>
            <a:endParaRPr lang="en-AU" dirty="0"/>
          </a:p>
        </p:txBody>
      </p:sp>
    </p:spTree>
    <p:extLst>
      <p:ext uri="{BB962C8B-B14F-4D97-AF65-F5344CB8AC3E}">
        <p14:creationId xmlns:p14="http://schemas.microsoft.com/office/powerpoint/2010/main" val="2816590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Collate</a:t>
            </a:r>
            <a:r>
              <a:rPr lang="en-AU" sz="2400" dirty="0"/>
              <a:t>, analyse and organise details of resource requirements</a:t>
            </a:r>
          </a:p>
        </p:txBody>
      </p:sp>
      <p:sp>
        <p:nvSpPr>
          <p:cNvPr id="3" name="Content Placeholder 2"/>
          <p:cNvSpPr>
            <a:spLocks noGrp="1"/>
          </p:cNvSpPr>
          <p:nvPr>
            <p:ph idx="1"/>
          </p:nvPr>
        </p:nvSpPr>
        <p:spPr/>
        <p:txBody>
          <a:bodyPr>
            <a:normAutofit fontScale="92500" lnSpcReduction="20000"/>
          </a:bodyPr>
          <a:lstStyle/>
          <a:p>
            <a:pPr marL="0" indent="0">
              <a:buNone/>
            </a:pPr>
            <a:r>
              <a:rPr lang="en-AU" dirty="0"/>
              <a:t>To know exactly what is required, consultation with relevant personnel is required, these people generally have some significant input into the operational plan as it will directly affect them in the workplace. </a:t>
            </a:r>
          </a:p>
          <a:p>
            <a:r>
              <a:rPr lang="en-AU" dirty="0"/>
              <a:t>These people may include:</a:t>
            </a:r>
          </a:p>
          <a:p>
            <a:pPr lvl="1"/>
            <a:r>
              <a:rPr lang="en-AU" dirty="0"/>
              <a:t>Colleagues and specialist resource managers</a:t>
            </a:r>
          </a:p>
          <a:p>
            <a:pPr lvl="1"/>
            <a:r>
              <a:rPr lang="en-AU" dirty="0"/>
              <a:t>Managers</a:t>
            </a:r>
          </a:p>
          <a:p>
            <a:pPr lvl="1"/>
            <a:r>
              <a:rPr lang="en-AU" dirty="0"/>
              <a:t>Occupational health and safety committees and other people with specialist responsibilities </a:t>
            </a:r>
          </a:p>
          <a:p>
            <a:pPr lvl="1"/>
            <a:r>
              <a:rPr lang="en-AU" dirty="0"/>
              <a:t>Other employees</a:t>
            </a:r>
          </a:p>
          <a:p>
            <a:pPr lvl="1"/>
            <a:r>
              <a:rPr lang="en-AU" dirty="0"/>
              <a:t>People from a wide range of social, cultural and ethnic backgrounds, and people with a range of physical and mental abilities</a:t>
            </a:r>
          </a:p>
          <a:p>
            <a:pPr lvl="1"/>
            <a:r>
              <a:rPr lang="en-AU" dirty="0"/>
              <a:t>Supervisors</a:t>
            </a:r>
          </a:p>
          <a:p>
            <a:endParaRPr lang="en-AU" dirty="0"/>
          </a:p>
        </p:txBody>
      </p:sp>
    </p:spTree>
    <p:extLst>
      <p:ext uri="{BB962C8B-B14F-4D97-AF65-F5344CB8AC3E}">
        <p14:creationId xmlns:p14="http://schemas.microsoft.com/office/powerpoint/2010/main" val="2413763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Collate</a:t>
            </a:r>
            <a:r>
              <a:rPr lang="en-AU" sz="2400" dirty="0"/>
              <a:t>, analyse and organise details of resource requirements</a:t>
            </a:r>
          </a:p>
        </p:txBody>
      </p:sp>
      <p:sp>
        <p:nvSpPr>
          <p:cNvPr id="3" name="Content Placeholder 2"/>
          <p:cNvSpPr>
            <a:spLocks noGrp="1"/>
          </p:cNvSpPr>
          <p:nvPr>
            <p:ph idx="1"/>
          </p:nvPr>
        </p:nvSpPr>
        <p:spPr/>
        <p:txBody>
          <a:bodyPr>
            <a:normAutofit fontScale="92500" lnSpcReduction="10000"/>
          </a:bodyPr>
          <a:lstStyle/>
          <a:p>
            <a:r>
              <a:rPr lang="en-AU" dirty="0"/>
              <a:t>A lack of consultation may result in insufficient knowledge and expertise being contributed to the operational </a:t>
            </a:r>
            <a:r>
              <a:rPr lang="en-AU" dirty="0" smtClean="0"/>
              <a:t>plan</a:t>
            </a:r>
          </a:p>
          <a:p>
            <a:r>
              <a:rPr lang="en-AU" dirty="0" smtClean="0"/>
              <a:t>If </a:t>
            </a:r>
            <a:r>
              <a:rPr lang="en-AU" dirty="0"/>
              <a:t>key stakeholders are not involved in the consultation process then they are less likely to be engaged in the implementation </a:t>
            </a:r>
            <a:r>
              <a:rPr lang="en-AU" dirty="0" smtClean="0"/>
              <a:t>process</a:t>
            </a:r>
            <a:endParaRPr lang="en-AU" dirty="0"/>
          </a:p>
          <a:p>
            <a:r>
              <a:rPr lang="en-AU" dirty="0"/>
              <a:t>Once this the requirements have been determined they need to analysed and organised properly to determine the needs and the accessibility to those </a:t>
            </a:r>
            <a:r>
              <a:rPr lang="en-AU" dirty="0" smtClean="0"/>
              <a:t>needs</a:t>
            </a:r>
          </a:p>
          <a:p>
            <a:r>
              <a:rPr lang="en-AU" dirty="0" smtClean="0"/>
              <a:t>This is the process of collation</a:t>
            </a:r>
            <a:endParaRPr lang="en-AU" dirty="0"/>
          </a:p>
          <a:p>
            <a:r>
              <a:rPr lang="en-AU" dirty="0"/>
              <a:t>Analysing the requirements can be conducted by determining, the need for the resource, for instance, if an operational plan is to be effective it requires the creation of a department that deals with specific functions as outlined in the </a:t>
            </a:r>
            <a:r>
              <a:rPr lang="en-AU" dirty="0" smtClean="0"/>
              <a:t>plan</a:t>
            </a:r>
            <a:endParaRPr lang="en-AU" dirty="0"/>
          </a:p>
          <a:p>
            <a:pPr lvl="1"/>
            <a:r>
              <a:rPr lang="en-AU" dirty="0"/>
              <a:t>Therefore it can be considered the need for resources to be high.</a:t>
            </a:r>
          </a:p>
          <a:p>
            <a:pPr marL="0" indent="0">
              <a:buNone/>
            </a:pPr>
            <a:endParaRPr lang="en-AU" dirty="0"/>
          </a:p>
        </p:txBody>
      </p:sp>
    </p:spTree>
    <p:extLst>
      <p:ext uri="{BB962C8B-B14F-4D97-AF65-F5344CB8AC3E}">
        <p14:creationId xmlns:p14="http://schemas.microsoft.com/office/powerpoint/2010/main" val="1077356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Collate</a:t>
            </a:r>
            <a:r>
              <a:rPr lang="en-AU" sz="2400" dirty="0"/>
              <a:t>, analyse and organise details of resource requirements</a:t>
            </a:r>
          </a:p>
        </p:txBody>
      </p:sp>
      <p:sp>
        <p:nvSpPr>
          <p:cNvPr id="3" name="Content Placeholder 2"/>
          <p:cNvSpPr>
            <a:spLocks noGrp="1"/>
          </p:cNvSpPr>
          <p:nvPr>
            <p:ph idx="1"/>
          </p:nvPr>
        </p:nvSpPr>
        <p:spPr/>
        <p:txBody>
          <a:bodyPr/>
          <a:lstStyle/>
          <a:p>
            <a:r>
              <a:rPr lang="en-AU" dirty="0"/>
              <a:t>Organising of the requirements that have been identified, can be done by breaking them down into categories of resource type and level of </a:t>
            </a:r>
            <a:r>
              <a:rPr lang="en-AU" dirty="0" smtClean="0"/>
              <a:t>importance</a:t>
            </a:r>
          </a:p>
          <a:p>
            <a:r>
              <a:rPr lang="en-AU" dirty="0" smtClean="0"/>
              <a:t>Below </a:t>
            </a:r>
            <a:r>
              <a:rPr lang="en-AU" dirty="0"/>
              <a:t>is an example of how this can be </a:t>
            </a:r>
            <a:r>
              <a:rPr lang="en-AU" dirty="0" smtClean="0"/>
              <a:t>conducted</a:t>
            </a:r>
          </a:p>
          <a:p>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2877833985"/>
              </p:ext>
            </p:extLst>
          </p:nvPr>
        </p:nvGraphicFramePr>
        <p:xfrm>
          <a:off x="857756" y="2898710"/>
          <a:ext cx="6627941" cy="1867498"/>
        </p:xfrm>
        <a:graphic>
          <a:graphicData uri="http://schemas.openxmlformats.org/drawingml/2006/table">
            <a:tbl>
              <a:tblPr firstRow="1" firstCol="1" bandRow="1">
                <a:tableStyleId>{5C22544A-7EE6-4342-B048-85BDC9FD1C3A}</a:tableStyleId>
              </a:tblPr>
              <a:tblGrid>
                <a:gridCol w="917959"/>
                <a:gridCol w="1843141"/>
                <a:gridCol w="1635860"/>
                <a:gridCol w="2230981"/>
              </a:tblGrid>
              <a:tr h="258796">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Human</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Physical</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Virtual</a:t>
                      </a:r>
                    </a:p>
                  </a:txBody>
                  <a:tcPr marL="68580" marR="68580" marT="0" marB="0"/>
                </a:tc>
              </a:tr>
              <a:tr h="536234">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High</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3 new staff to work in the operations</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r>
              <a:tr h="536234">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Medium</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Further training of existing staff</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Upgrade of customer service system</a:t>
                      </a:r>
                    </a:p>
                  </a:txBody>
                  <a:tcPr marL="68580" marR="68580" marT="0" marB="0"/>
                </a:tc>
              </a:tr>
              <a:tr h="536234">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Low</a:t>
                      </a:r>
                    </a:p>
                  </a:txBody>
                  <a:tcPr marL="68580" marR="68580" marT="0" marB="0"/>
                </a:tc>
                <a:tc>
                  <a:txBody>
                    <a:bodyPr/>
                    <a:lstStyle/>
                    <a:p>
                      <a:pPr>
                        <a:lnSpc>
                          <a:spcPct val="115000"/>
                        </a:lnSpc>
                        <a:spcBef>
                          <a:spcPts val="600"/>
                        </a:spcBef>
                        <a:spcAft>
                          <a:spcPts val="600"/>
                        </a:spcAft>
                      </a:pPr>
                      <a:r>
                        <a:rPr lang="en-AU" sz="110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Purchase of new POS units</a:t>
                      </a:r>
                    </a:p>
                  </a:txBody>
                  <a:tcPr marL="68580" marR="68580" marT="0" marB="0"/>
                </a:tc>
                <a:tc>
                  <a:txBody>
                    <a:bodyPr/>
                    <a:lstStyle/>
                    <a:p>
                      <a:pPr>
                        <a:lnSpc>
                          <a:spcPct val="115000"/>
                        </a:lnSpc>
                        <a:spcBef>
                          <a:spcPts val="600"/>
                        </a:spcBef>
                        <a:spcAft>
                          <a:spcPts val="600"/>
                        </a:spcAft>
                      </a:pPr>
                      <a:r>
                        <a:rPr lang="en-AU" sz="1100" dirty="0">
                          <a:effectLst/>
                          <a:latin typeface="Verdana" panose="020B0604030504040204" pitchFamily="34" charset="0"/>
                          <a:ea typeface="Verdana" panose="020B0604030504040204" pitchFamily="34" charset="0"/>
                          <a:cs typeface="Verdana" panose="020B0604030504040204" pitchFamily="34" charset="0"/>
                        </a:rPr>
                        <a:t> </a:t>
                      </a:r>
                    </a:p>
                  </a:txBody>
                  <a:tcPr marL="68580" marR="68580" marT="0" marB="0"/>
                </a:tc>
              </a:tr>
            </a:tbl>
          </a:graphicData>
        </a:graphic>
      </p:graphicFrame>
    </p:spTree>
    <p:extLst>
      <p:ext uri="{BB962C8B-B14F-4D97-AF65-F5344CB8AC3E}">
        <p14:creationId xmlns:p14="http://schemas.microsoft.com/office/powerpoint/2010/main" val="1037117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Implement operational plans to </a:t>
            </a:r>
            <a:r>
              <a:rPr lang="en-AU" sz="2400" dirty="0" smtClean="0"/>
              <a:t>Achievement of business plan</a:t>
            </a:r>
            <a:endParaRPr lang="en-AU" sz="2400" dirty="0"/>
          </a:p>
        </p:txBody>
      </p:sp>
      <p:sp>
        <p:nvSpPr>
          <p:cNvPr id="3" name="Content Placeholder 2"/>
          <p:cNvSpPr>
            <a:spLocks noGrp="1"/>
          </p:cNvSpPr>
          <p:nvPr>
            <p:ph idx="1"/>
          </p:nvPr>
        </p:nvSpPr>
        <p:spPr/>
        <p:txBody>
          <a:bodyPr>
            <a:normAutofit lnSpcReduction="10000"/>
          </a:bodyPr>
          <a:lstStyle/>
          <a:p>
            <a:r>
              <a:rPr lang="en-AU" dirty="0"/>
              <a:t>Organisational plans are crucial to the success of the business, therefore plans must be implemented in a manner that contribute to the achievement of performance and business </a:t>
            </a:r>
            <a:r>
              <a:rPr lang="en-AU" dirty="0" smtClean="0"/>
              <a:t>plans</a:t>
            </a:r>
          </a:p>
          <a:p>
            <a:r>
              <a:rPr lang="en-AU" dirty="0"/>
              <a:t>It is very important to ensure that any operational plan has been aligned to the business plan and strategic goals of a </a:t>
            </a:r>
            <a:r>
              <a:rPr lang="en-AU" dirty="0" smtClean="0"/>
              <a:t>business</a:t>
            </a:r>
          </a:p>
          <a:p>
            <a:r>
              <a:rPr lang="en-AU" dirty="0"/>
              <a:t>It would be pointless to implement an operational plan that goes </a:t>
            </a:r>
            <a:r>
              <a:rPr lang="en-AU" dirty="0" smtClean="0"/>
              <a:t>against</a:t>
            </a:r>
          </a:p>
          <a:p>
            <a:r>
              <a:rPr lang="en-AU" dirty="0"/>
              <a:t>strategic directions have been established in the operation plan of the business as the operational objectives in which activities and strategies alongside operational resources, responsibilities have been factored in to ensure that the operational plan achieves to the future direction and goals of the organisation</a:t>
            </a:r>
            <a:r>
              <a:rPr lang="en-AU" dirty="0" smtClean="0"/>
              <a:t> </a:t>
            </a:r>
            <a:r>
              <a:rPr lang="en-AU" dirty="0"/>
              <a:t>what the company wants to achieve</a:t>
            </a:r>
          </a:p>
        </p:txBody>
      </p:sp>
    </p:spTree>
    <p:extLst>
      <p:ext uri="{BB962C8B-B14F-4D97-AF65-F5344CB8AC3E}">
        <p14:creationId xmlns:p14="http://schemas.microsoft.com/office/powerpoint/2010/main" val="2278675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Implement operational plans to </a:t>
            </a:r>
            <a:r>
              <a:rPr lang="en-AU" sz="2400" dirty="0" smtClean="0"/>
              <a:t>Achievement of business plan</a:t>
            </a:r>
            <a:endParaRPr lang="en-AU" sz="2400" dirty="0"/>
          </a:p>
        </p:txBody>
      </p:sp>
      <p:sp>
        <p:nvSpPr>
          <p:cNvPr id="3" name="Content Placeholder 2"/>
          <p:cNvSpPr>
            <a:spLocks noGrp="1"/>
          </p:cNvSpPr>
          <p:nvPr>
            <p:ph idx="1"/>
          </p:nvPr>
        </p:nvSpPr>
        <p:spPr/>
        <p:txBody>
          <a:bodyPr>
            <a:normAutofit/>
          </a:bodyPr>
          <a:lstStyle/>
          <a:p>
            <a:r>
              <a:rPr lang="en-AU" dirty="0"/>
              <a:t>Organisational plans are crucial to the success of the business, therefore plans must be implemented in a manner that contribute to the achievement of performance and business </a:t>
            </a:r>
            <a:r>
              <a:rPr lang="en-AU" dirty="0" smtClean="0"/>
              <a:t>plans</a:t>
            </a:r>
          </a:p>
          <a:p>
            <a:r>
              <a:rPr lang="en-AU" dirty="0"/>
              <a:t>It is very important to ensure that any operational plan has been aligned to the business plan and strategic goals of a </a:t>
            </a:r>
            <a:r>
              <a:rPr lang="en-AU" dirty="0" smtClean="0"/>
              <a:t>business</a:t>
            </a:r>
          </a:p>
          <a:p>
            <a:r>
              <a:rPr lang="en-AU" dirty="0"/>
              <a:t>It would be pointless to implement an operational plan that goes </a:t>
            </a:r>
            <a:r>
              <a:rPr lang="en-AU" dirty="0" smtClean="0"/>
              <a:t>against</a:t>
            </a:r>
          </a:p>
          <a:p>
            <a:r>
              <a:rPr lang="en-AU" dirty="0" smtClean="0"/>
              <a:t>Strategic </a:t>
            </a:r>
            <a:r>
              <a:rPr lang="en-AU" dirty="0"/>
              <a:t>directions </a:t>
            </a:r>
            <a:r>
              <a:rPr lang="en-AU" dirty="0" smtClean="0"/>
              <a:t>are established </a:t>
            </a:r>
            <a:r>
              <a:rPr lang="en-AU" dirty="0"/>
              <a:t>in the operation plan of the business as the operational objectives </a:t>
            </a:r>
            <a:endParaRPr lang="en-AU" dirty="0" smtClean="0"/>
          </a:p>
        </p:txBody>
      </p:sp>
    </p:spTree>
    <p:extLst>
      <p:ext uri="{BB962C8B-B14F-4D97-AF65-F5344CB8AC3E}">
        <p14:creationId xmlns:p14="http://schemas.microsoft.com/office/powerpoint/2010/main" val="681654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Implement operational plans to </a:t>
            </a:r>
            <a:r>
              <a:rPr lang="en-AU" sz="2400" dirty="0" smtClean="0"/>
              <a:t>Achievement of business plan</a:t>
            </a:r>
            <a:endParaRPr lang="en-AU" sz="2400" dirty="0"/>
          </a:p>
        </p:txBody>
      </p:sp>
      <p:sp>
        <p:nvSpPr>
          <p:cNvPr id="3" name="Content Placeholder 2"/>
          <p:cNvSpPr>
            <a:spLocks noGrp="1"/>
          </p:cNvSpPr>
          <p:nvPr>
            <p:ph idx="1"/>
          </p:nvPr>
        </p:nvSpPr>
        <p:spPr/>
        <p:txBody>
          <a:bodyPr/>
          <a:lstStyle/>
          <a:p>
            <a:r>
              <a:rPr lang="en-AU" dirty="0" smtClean="0"/>
              <a:t>Activities </a:t>
            </a:r>
            <a:r>
              <a:rPr lang="en-AU" dirty="0"/>
              <a:t>and strategies alongside operational resources, responsibilities have been factored in to ensure that the operational plan achieves to the future direction and goals of the organisation what the company wants to </a:t>
            </a:r>
            <a:r>
              <a:rPr lang="en-AU" dirty="0" smtClean="0"/>
              <a:t>achieve</a:t>
            </a:r>
          </a:p>
          <a:p>
            <a:pPr marL="0" indent="0">
              <a:buNone/>
            </a:pPr>
            <a:endParaRPr lang="en-AU" dirty="0"/>
          </a:p>
          <a:p>
            <a:endParaRPr lang="en-AU" dirty="0"/>
          </a:p>
        </p:txBody>
      </p:sp>
      <p:pic>
        <p:nvPicPr>
          <p:cNvPr id="4" name="Picture 3" descr="Extract of CA City Retail Group Operational Plan"/>
          <p:cNvPicPr/>
          <p:nvPr/>
        </p:nvPicPr>
        <p:blipFill rotWithShape="1">
          <a:blip r:embed="rId2"/>
          <a:srcRect l="11099" t="17758" r="55441" b="26358"/>
          <a:stretch/>
        </p:blipFill>
        <p:spPr bwMode="auto">
          <a:xfrm>
            <a:off x="1347725" y="2765897"/>
            <a:ext cx="6076315" cy="31711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58939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Identify </a:t>
            </a:r>
            <a:r>
              <a:rPr lang="en-AU" sz="2400" dirty="0"/>
              <a:t>and use </a:t>
            </a:r>
            <a:r>
              <a:rPr lang="en-AU" sz="2400" dirty="0" smtClean="0"/>
              <a:t>KPIs </a:t>
            </a:r>
            <a:r>
              <a:rPr lang="en-AU" sz="2400" dirty="0"/>
              <a:t>to monitor operational performance</a:t>
            </a:r>
          </a:p>
        </p:txBody>
      </p:sp>
      <p:sp>
        <p:nvSpPr>
          <p:cNvPr id="3" name="Content Placeholder 2"/>
          <p:cNvSpPr>
            <a:spLocks noGrp="1"/>
          </p:cNvSpPr>
          <p:nvPr>
            <p:ph idx="1"/>
          </p:nvPr>
        </p:nvSpPr>
        <p:spPr/>
        <p:txBody>
          <a:bodyPr/>
          <a:lstStyle/>
          <a:p>
            <a:r>
              <a:rPr lang="en-AU" dirty="0"/>
              <a:t>There are many applications for KPI’s (Key Performance Indicators) in business</a:t>
            </a:r>
          </a:p>
          <a:p>
            <a:r>
              <a:rPr lang="en-AU" dirty="0"/>
              <a:t>These are essentially a measure of success</a:t>
            </a:r>
          </a:p>
          <a:p>
            <a:r>
              <a:rPr lang="en-AU" dirty="0"/>
              <a:t>KPIs commonly cover five key areas of performance:</a:t>
            </a:r>
          </a:p>
          <a:p>
            <a:pPr marL="0" indent="0">
              <a:buNone/>
            </a:pPr>
            <a:endParaRPr lang="en-AU" dirty="0"/>
          </a:p>
          <a:p>
            <a:endParaRPr lang="en-AU" dirty="0"/>
          </a:p>
        </p:txBody>
      </p:sp>
      <p:graphicFrame>
        <p:nvGraphicFramePr>
          <p:cNvPr id="4" name="Diagram 3"/>
          <p:cNvGraphicFramePr/>
          <p:nvPr>
            <p:extLst>
              <p:ext uri="{D42A27DB-BD31-4B8C-83A1-F6EECF244321}">
                <p14:modId xmlns:p14="http://schemas.microsoft.com/office/powerpoint/2010/main" val="2942978716"/>
              </p:ext>
            </p:extLst>
          </p:nvPr>
        </p:nvGraphicFramePr>
        <p:xfrm>
          <a:off x="1524000" y="3074972"/>
          <a:ext cx="6096000" cy="23860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9277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Identify </a:t>
            </a:r>
            <a:r>
              <a:rPr lang="en-AU" sz="2400" dirty="0"/>
              <a:t>and use </a:t>
            </a:r>
            <a:r>
              <a:rPr lang="en-AU" sz="2400" dirty="0" smtClean="0"/>
              <a:t>KPIs </a:t>
            </a:r>
            <a:r>
              <a:rPr lang="en-AU" sz="2400" dirty="0"/>
              <a:t>to monitor operational performance</a:t>
            </a:r>
          </a:p>
        </p:txBody>
      </p:sp>
      <p:sp>
        <p:nvSpPr>
          <p:cNvPr id="3" name="Content Placeholder 2"/>
          <p:cNvSpPr>
            <a:spLocks noGrp="1"/>
          </p:cNvSpPr>
          <p:nvPr>
            <p:ph idx="1"/>
          </p:nvPr>
        </p:nvSpPr>
        <p:spPr/>
        <p:txBody>
          <a:bodyPr/>
          <a:lstStyle/>
          <a:p>
            <a:pPr marL="0" indent="0">
              <a:buNone/>
            </a:pPr>
            <a:r>
              <a:rPr lang="en-AU" dirty="0" smtClean="0"/>
              <a:t>Business </a:t>
            </a:r>
            <a:r>
              <a:rPr lang="en-AU" dirty="0"/>
              <a:t>objectives, goals, key performance indicators (KPI)….What is the difference?</a:t>
            </a:r>
          </a:p>
          <a:p>
            <a:pPr marL="0" indent="0">
              <a:buNone/>
            </a:pPr>
            <a:endParaRPr lang="en-AU" dirty="0"/>
          </a:p>
          <a:p>
            <a:endParaRPr lang="en-AU" dirty="0"/>
          </a:p>
        </p:txBody>
      </p:sp>
      <p:graphicFrame>
        <p:nvGraphicFramePr>
          <p:cNvPr id="5" name="Diagram 4"/>
          <p:cNvGraphicFramePr/>
          <p:nvPr>
            <p:extLst>
              <p:ext uri="{D42A27DB-BD31-4B8C-83A1-F6EECF244321}">
                <p14:modId xmlns:p14="http://schemas.microsoft.com/office/powerpoint/2010/main" val="2503699949"/>
              </p:ext>
            </p:extLst>
          </p:nvPr>
        </p:nvGraphicFramePr>
        <p:xfrm>
          <a:off x="695915" y="1788340"/>
          <a:ext cx="7444673" cy="4233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1034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Identify </a:t>
            </a:r>
            <a:r>
              <a:rPr lang="en-AU" sz="2400" dirty="0"/>
              <a:t>and use </a:t>
            </a:r>
            <a:r>
              <a:rPr lang="en-AU" sz="2400" dirty="0" smtClean="0"/>
              <a:t>KPIs </a:t>
            </a:r>
            <a:r>
              <a:rPr lang="en-AU" sz="2400" dirty="0"/>
              <a:t>to monitor operational performance</a:t>
            </a:r>
          </a:p>
        </p:txBody>
      </p:sp>
      <p:sp>
        <p:nvSpPr>
          <p:cNvPr id="3" name="Content Placeholder 2"/>
          <p:cNvSpPr>
            <a:spLocks noGrp="1"/>
          </p:cNvSpPr>
          <p:nvPr>
            <p:ph idx="1"/>
          </p:nvPr>
        </p:nvSpPr>
        <p:spPr/>
        <p:txBody>
          <a:bodyPr/>
          <a:lstStyle/>
          <a:p>
            <a:pPr marL="0" indent="0">
              <a:buNone/>
            </a:pPr>
            <a:r>
              <a:rPr lang="en-AU" dirty="0"/>
              <a:t>Your business </a:t>
            </a:r>
            <a:r>
              <a:rPr lang="en-AU" b="1" dirty="0"/>
              <a:t>objective</a:t>
            </a:r>
            <a:r>
              <a:rPr lang="en-AU" dirty="0"/>
              <a:t> might be to: </a:t>
            </a:r>
            <a:endParaRPr lang="en-AU" dirty="0" smtClean="0"/>
          </a:p>
          <a:p>
            <a:pPr lvl="1"/>
            <a:r>
              <a:rPr lang="en-AU" dirty="0" smtClean="0"/>
              <a:t>Increase </a:t>
            </a:r>
            <a:r>
              <a:rPr lang="en-AU" dirty="0"/>
              <a:t>sales during the early breakfast period through a targeted marketing </a:t>
            </a:r>
            <a:r>
              <a:rPr lang="en-AU" dirty="0" smtClean="0"/>
              <a:t>campaign</a:t>
            </a:r>
            <a:endParaRPr lang="en-AU" dirty="0"/>
          </a:p>
          <a:p>
            <a:pPr marL="0" indent="0">
              <a:buNone/>
            </a:pPr>
            <a:r>
              <a:rPr lang="en-AU" dirty="0" smtClean="0"/>
              <a:t>A </a:t>
            </a:r>
            <a:r>
              <a:rPr lang="en-AU" dirty="0"/>
              <a:t>relevant </a:t>
            </a:r>
            <a:r>
              <a:rPr lang="en-AU" b="1" dirty="0"/>
              <a:t>goal</a:t>
            </a:r>
            <a:r>
              <a:rPr lang="en-AU" dirty="0"/>
              <a:t> could be to:</a:t>
            </a:r>
          </a:p>
          <a:p>
            <a:r>
              <a:rPr lang="en-AU" dirty="0"/>
              <a:t>Give out 10 vouchers a day over the next month for early bird discounts. The vouchers must be redeemed the day after </a:t>
            </a:r>
            <a:r>
              <a:rPr lang="en-AU" dirty="0" smtClean="0"/>
              <a:t>issue</a:t>
            </a:r>
          </a:p>
          <a:p>
            <a:r>
              <a:rPr lang="en-AU" b="1" dirty="0" smtClean="0"/>
              <a:t>Tasks</a:t>
            </a:r>
            <a:r>
              <a:rPr lang="en-AU" b="1" dirty="0"/>
              <a:t>, actions, activities</a:t>
            </a:r>
            <a:r>
              <a:rPr lang="en-AU" dirty="0"/>
              <a:t> could be to create an advertisement for your promotion, decide who your target is, create a social media campaign and hand out </a:t>
            </a:r>
            <a:r>
              <a:rPr lang="en-AU" dirty="0" smtClean="0"/>
              <a:t>vouchers</a:t>
            </a:r>
          </a:p>
          <a:p>
            <a:r>
              <a:rPr lang="en-AU" dirty="0" smtClean="0"/>
              <a:t>Key </a:t>
            </a:r>
            <a:r>
              <a:rPr lang="en-AU" dirty="0"/>
              <a:t>personnel to complete these tasks within timeframes can be outlined at this </a:t>
            </a:r>
            <a:r>
              <a:rPr lang="en-AU" dirty="0" smtClean="0"/>
              <a:t>stage</a:t>
            </a:r>
            <a:endParaRPr lang="en-AU" dirty="0"/>
          </a:p>
          <a:p>
            <a:pPr marL="0" indent="0">
              <a:buNone/>
            </a:pPr>
            <a:endParaRPr lang="en-AU" dirty="0"/>
          </a:p>
          <a:p>
            <a:endParaRPr lang="en-AU" dirty="0"/>
          </a:p>
        </p:txBody>
      </p:sp>
    </p:spTree>
    <p:extLst>
      <p:ext uri="{BB962C8B-B14F-4D97-AF65-F5344CB8AC3E}">
        <p14:creationId xmlns:p14="http://schemas.microsoft.com/office/powerpoint/2010/main" val="1020703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Manage contingencies by adjusting the implementation </a:t>
            </a:r>
          </a:p>
        </p:txBody>
      </p:sp>
      <p:sp>
        <p:nvSpPr>
          <p:cNvPr id="3" name="Content Placeholder 2"/>
          <p:cNvSpPr>
            <a:spLocks noGrp="1"/>
          </p:cNvSpPr>
          <p:nvPr>
            <p:ph idx="1"/>
          </p:nvPr>
        </p:nvSpPr>
        <p:spPr/>
        <p:txBody>
          <a:bodyPr>
            <a:normAutofit lnSpcReduction="10000"/>
          </a:bodyPr>
          <a:lstStyle/>
          <a:p>
            <a:r>
              <a:rPr lang="en-AU" dirty="0"/>
              <a:t>A Contingency plan is a set of pre-planned steps to take if an original plan defaults, or a crisis or emergency </a:t>
            </a:r>
            <a:r>
              <a:rPr lang="en-AU" dirty="0" smtClean="0"/>
              <a:t>occurs</a:t>
            </a:r>
          </a:p>
          <a:p>
            <a:r>
              <a:rPr lang="en-AU" dirty="0" smtClean="0"/>
              <a:t>Contingency </a:t>
            </a:r>
            <a:r>
              <a:rPr lang="en-AU" dirty="0"/>
              <a:t>plans are commonly referred to as ‘Plan </a:t>
            </a:r>
            <a:r>
              <a:rPr lang="en-AU" dirty="0" smtClean="0"/>
              <a:t>B’</a:t>
            </a:r>
          </a:p>
          <a:p>
            <a:r>
              <a:rPr lang="en-AU" dirty="0" smtClean="0"/>
              <a:t>There </a:t>
            </a:r>
            <a:r>
              <a:rPr lang="en-AU" dirty="0"/>
              <a:t>are many reasons why your operational plan may steer off </a:t>
            </a:r>
            <a:r>
              <a:rPr lang="en-AU" dirty="0" smtClean="0"/>
              <a:t>course</a:t>
            </a:r>
          </a:p>
          <a:p>
            <a:r>
              <a:rPr lang="en-AU" dirty="0" smtClean="0"/>
              <a:t>For example: </a:t>
            </a:r>
          </a:p>
          <a:p>
            <a:pPr lvl="1"/>
            <a:r>
              <a:rPr lang="en-AU" dirty="0" smtClean="0"/>
              <a:t>Change to the economy</a:t>
            </a:r>
          </a:p>
          <a:p>
            <a:pPr lvl="1"/>
            <a:r>
              <a:rPr lang="en-AU" dirty="0" smtClean="0"/>
              <a:t>A major weather event</a:t>
            </a:r>
          </a:p>
          <a:p>
            <a:pPr lvl="1"/>
            <a:r>
              <a:rPr lang="en-AU" dirty="0" smtClean="0"/>
              <a:t>Change of government</a:t>
            </a:r>
          </a:p>
          <a:p>
            <a:pPr lvl="1"/>
            <a:r>
              <a:rPr lang="en-AU" dirty="0" smtClean="0"/>
              <a:t>Change to funding arrangements</a:t>
            </a:r>
          </a:p>
          <a:p>
            <a:pPr lvl="1"/>
            <a:r>
              <a:rPr lang="en-AU" dirty="0" smtClean="0"/>
              <a:t>Unexpected high staff turnover</a:t>
            </a:r>
            <a:endParaRPr lang="en-AU" dirty="0"/>
          </a:p>
        </p:txBody>
      </p:sp>
    </p:spTree>
    <p:extLst>
      <p:ext uri="{BB962C8B-B14F-4D97-AF65-F5344CB8AC3E}">
        <p14:creationId xmlns:p14="http://schemas.microsoft.com/office/powerpoint/2010/main" val="382085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Manage contingencies by adjusting the implementation </a:t>
            </a:r>
          </a:p>
        </p:txBody>
      </p:sp>
      <p:sp>
        <p:nvSpPr>
          <p:cNvPr id="3" name="Content Placeholder 2"/>
          <p:cNvSpPr>
            <a:spLocks noGrp="1"/>
          </p:cNvSpPr>
          <p:nvPr>
            <p:ph idx="1"/>
          </p:nvPr>
        </p:nvSpPr>
        <p:spPr/>
        <p:txBody>
          <a:bodyPr>
            <a:normAutofit fontScale="62500" lnSpcReduction="20000"/>
          </a:bodyPr>
          <a:lstStyle/>
          <a:p>
            <a:r>
              <a:rPr lang="en-AU" dirty="0"/>
              <a:t>You will of course be invested in your plan A; as this is your favoured approach, but you should put time and effort in identifying you plan B, just in </a:t>
            </a:r>
            <a:r>
              <a:rPr lang="en-AU" dirty="0" smtClean="0"/>
              <a:t>case</a:t>
            </a:r>
            <a:endParaRPr lang="en-AU" dirty="0"/>
          </a:p>
          <a:p>
            <a:r>
              <a:rPr lang="en-AU" dirty="0"/>
              <a:t>Some examples of contingencies include: </a:t>
            </a:r>
          </a:p>
          <a:p>
            <a:pPr lvl="1"/>
            <a:r>
              <a:rPr lang="en-AU" dirty="0"/>
              <a:t>Contracting out or outsourcing human resources and other functions or tasks</a:t>
            </a:r>
          </a:p>
          <a:p>
            <a:pPr lvl="1"/>
            <a:r>
              <a:rPr lang="en-AU" dirty="0"/>
              <a:t>Diversification of outcomes</a:t>
            </a:r>
          </a:p>
          <a:p>
            <a:pPr lvl="1"/>
            <a:r>
              <a:rPr lang="en-AU" dirty="0"/>
              <a:t>Finding cheaper or lower quality raw materials and consumables</a:t>
            </a:r>
          </a:p>
          <a:p>
            <a:pPr lvl="1"/>
            <a:r>
              <a:rPr lang="en-AU" dirty="0"/>
              <a:t>Increasing sales or production</a:t>
            </a:r>
          </a:p>
          <a:p>
            <a:pPr lvl="1"/>
            <a:r>
              <a:rPr lang="en-AU" dirty="0"/>
              <a:t>Recycling and re-use</a:t>
            </a:r>
          </a:p>
          <a:p>
            <a:pPr lvl="1"/>
            <a:r>
              <a:rPr lang="en-AU" dirty="0"/>
              <a:t>Rental, hire purchase or alternative means of procurement of required materials, equipment and stock</a:t>
            </a:r>
          </a:p>
          <a:p>
            <a:pPr lvl="1"/>
            <a:r>
              <a:rPr lang="en-AU" dirty="0"/>
              <a:t>Restructuring of organisation to reduce labour costs</a:t>
            </a:r>
          </a:p>
          <a:p>
            <a:pPr lvl="1"/>
            <a:r>
              <a:rPr lang="en-AU" dirty="0"/>
              <a:t>Risk identification, assessment and management processes</a:t>
            </a:r>
          </a:p>
          <a:p>
            <a:pPr lvl="1"/>
            <a:r>
              <a:rPr lang="en-AU" dirty="0"/>
              <a:t>Seeking further funding</a:t>
            </a:r>
          </a:p>
          <a:p>
            <a:pPr lvl="1"/>
            <a:r>
              <a:rPr lang="en-AU" dirty="0"/>
              <a:t>Strategies for reducing costs, wastage, stock or consumables</a:t>
            </a:r>
          </a:p>
          <a:p>
            <a:pPr lvl="1"/>
            <a:r>
              <a:rPr lang="en-AU" dirty="0"/>
              <a:t>Succession planning</a:t>
            </a:r>
          </a:p>
          <a:p>
            <a:endParaRPr lang="en-AU" dirty="0"/>
          </a:p>
        </p:txBody>
      </p:sp>
    </p:spTree>
    <p:extLst>
      <p:ext uri="{BB962C8B-B14F-4D97-AF65-F5344CB8AC3E}">
        <p14:creationId xmlns:p14="http://schemas.microsoft.com/office/powerpoint/2010/main" val="4089303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Manage contingencies by adjusting the implementation </a:t>
            </a:r>
          </a:p>
        </p:txBody>
      </p:sp>
      <p:sp>
        <p:nvSpPr>
          <p:cNvPr id="3" name="Content Placeholder 2"/>
          <p:cNvSpPr>
            <a:spLocks noGrp="1"/>
          </p:cNvSpPr>
          <p:nvPr>
            <p:ph idx="1"/>
          </p:nvPr>
        </p:nvSpPr>
        <p:spPr/>
        <p:txBody>
          <a:bodyPr/>
          <a:lstStyle/>
          <a:p>
            <a:pPr marL="0" indent="0">
              <a:buNone/>
            </a:pPr>
            <a:r>
              <a:rPr lang="en-AU" b="1" dirty="0"/>
              <a:t>Relevant personnel may include: </a:t>
            </a:r>
            <a:endParaRPr lang="en-AU" dirty="0"/>
          </a:p>
          <a:p>
            <a:pPr lvl="0"/>
            <a:r>
              <a:rPr lang="en-AU" dirty="0"/>
              <a:t>Colleagues and specialist resource managers</a:t>
            </a:r>
          </a:p>
          <a:p>
            <a:pPr lvl="0"/>
            <a:r>
              <a:rPr lang="en-AU" dirty="0"/>
              <a:t>Managers</a:t>
            </a:r>
          </a:p>
          <a:p>
            <a:pPr lvl="0"/>
            <a:r>
              <a:rPr lang="en-AU" dirty="0"/>
              <a:t>Occupational health and safety committees and other people with specialist responsibilities </a:t>
            </a:r>
          </a:p>
          <a:p>
            <a:pPr lvl="0"/>
            <a:r>
              <a:rPr lang="en-AU" dirty="0"/>
              <a:t>Other employees</a:t>
            </a:r>
          </a:p>
          <a:p>
            <a:pPr lvl="0"/>
            <a:r>
              <a:rPr lang="en-AU" dirty="0"/>
              <a:t>People from a wide range of social, cultural and ethnic backgrounds, and people with a range of physical and mental abilities</a:t>
            </a:r>
          </a:p>
          <a:p>
            <a:pPr lvl="0"/>
            <a:r>
              <a:rPr lang="en-AU" dirty="0"/>
              <a:t>Supervisors</a:t>
            </a:r>
          </a:p>
          <a:p>
            <a:endParaRPr lang="en-AU" dirty="0"/>
          </a:p>
        </p:txBody>
      </p:sp>
    </p:spTree>
    <p:extLst>
      <p:ext uri="{BB962C8B-B14F-4D97-AF65-F5344CB8AC3E}">
        <p14:creationId xmlns:p14="http://schemas.microsoft.com/office/powerpoint/2010/main" val="784996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Manage contingencies by adjusting the implementation </a:t>
            </a:r>
          </a:p>
        </p:txBody>
      </p:sp>
      <p:sp>
        <p:nvSpPr>
          <p:cNvPr id="3" name="Content Placeholder 2"/>
          <p:cNvSpPr>
            <a:spLocks noGrp="1"/>
          </p:cNvSpPr>
          <p:nvPr>
            <p:ph idx="1"/>
          </p:nvPr>
        </p:nvSpPr>
        <p:spPr/>
        <p:txBody>
          <a:bodyPr/>
          <a:lstStyle/>
          <a:p>
            <a:r>
              <a:rPr lang="en-AU" dirty="0" smtClean="0"/>
              <a:t>A tactical </a:t>
            </a:r>
            <a:r>
              <a:rPr lang="en-AU" dirty="0"/>
              <a:t>risk </a:t>
            </a:r>
            <a:r>
              <a:rPr lang="en-AU" dirty="0" smtClean="0"/>
              <a:t>analysis is the assessment of a companies tactical plan to set in motion short term actions and plans from the organisations strategic plan</a:t>
            </a:r>
            <a:endParaRPr lang="en-AU" dirty="0"/>
          </a:p>
          <a:p>
            <a:r>
              <a:rPr lang="en-AU" dirty="0" smtClean="0"/>
              <a:t>Identification of Risks is conducted in a similar manner to WHS risks, though it evaluates financial, reputation and resource based risks </a:t>
            </a:r>
            <a:endParaRPr lang="en-AU" dirty="0"/>
          </a:p>
          <a:p>
            <a:r>
              <a:rPr lang="en-AU" dirty="0" smtClean="0"/>
              <a:t>Reporting requirements of a tactical risk assessment is the submission of a viability report with proposed contingencies to fall back on to avoid serious impact to the company</a:t>
            </a:r>
            <a:endParaRPr lang="en-AU" dirty="0"/>
          </a:p>
        </p:txBody>
      </p:sp>
    </p:spTree>
    <p:extLst>
      <p:ext uri="{BB962C8B-B14F-4D97-AF65-F5344CB8AC3E}">
        <p14:creationId xmlns:p14="http://schemas.microsoft.com/office/powerpoint/2010/main" val="2797870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Provide assistance </a:t>
            </a:r>
            <a:r>
              <a:rPr lang="en-AU" sz="2400" dirty="0" smtClean="0"/>
              <a:t>in </a:t>
            </a:r>
            <a:r>
              <a:rPr lang="en-AU" sz="2400" dirty="0"/>
              <a:t>proposals for resource </a:t>
            </a:r>
            <a:r>
              <a:rPr lang="en-AU" sz="2400" dirty="0" smtClean="0"/>
              <a:t>requirements</a:t>
            </a:r>
            <a:endParaRPr lang="en-AU" sz="2400" dirty="0"/>
          </a:p>
        </p:txBody>
      </p:sp>
      <p:sp>
        <p:nvSpPr>
          <p:cNvPr id="3" name="Content Placeholder 2"/>
          <p:cNvSpPr>
            <a:spLocks noGrp="1"/>
          </p:cNvSpPr>
          <p:nvPr>
            <p:ph idx="1"/>
          </p:nvPr>
        </p:nvSpPr>
        <p:spPr/>
        <p:txBody>
          <a:bodyPr/>
          <a:lstStyle/>
          <a:p>
            <a:r>
              <a:rPr lang="en-AU" dirty="0"/>
              <a:t>Many operational plans fail to be implemented satisfactorily due to lack of resources, typically money, people or </a:t>
            </a:r>
            <a:r>
              <a:rPr lang="en-AU" dirty="0" smtClean="0"/>
              <a:t>both</a:t>
            </a:r>
          </a:p>
          <a:p>
            <a:r>
              <a:rPr lang="en-AU" dirty="0"/>
              <a:t>Therefore it is important to make a strong case for proposals to acquire resources for the operational plan, to ensure it is </a:t>
            </a:r>
            <a:r>
              <a:rPr lang="en-AU" dirty="0" smtClean="0"/>
              <a:t>implemented effectively</a:t>
            </a:r>
          </a:p>
          <a:p>
            <a:r>
              <a:rPr lang="en-AU" dirty="0"/>
              <a:t>This must be conducted in line with the organisation’s planning process, this is a series of steps and requirements outlined by the organisation for its employees to follow to ensure consistency and accuracy of planning</a:t>
            </a:r>
          </a:p>
        </p:txBody>
      </p:sp>
    </p:spTree>
    <p:extLst>
      <p:ext uri="{BB962C8B-B14F-4D97-AF65-F5344CB8AC3E}">
        <p14:creationId xmlns:p14="http://schemas.microsoft.com/office/powerpoint/2010/main" val="2890452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Provide assistance </a:t>
            </a:r>
            <a:r>
              <a:rPr lang="en-AU" sz="2400" dirty="0" smtClean="0"/>
              <a:t>in </a:t>
            </a:r>
            <a:r>
              <a:rPr lang="en-AU" sz="2400" dirty="0"/>
              <a:t>proposals for resource </a:t>
            </a:r>
            <a:r>
              <a:rPr lang="en-AU" sz="2400" dirty="0" smtClean="0"/>
              <a:t>requirements</a:t>
            </a:r>
            <a:endParaRPr lang="en-AU" sz="2400" dirty="0"/>
          </a:p>
        </p:txBody>
      </p:sp>
      <p:sp>
        <p:nvSpPr>
          <p:cNvPr id="3" name="Content Placeholder 2"/>
          <p:cNvSpPr>
            <a:spLocks noGrp="1"/>
          </p:cNvSpPr>
          <p:nvPr>
            <p:ph idx="1"/>
          </p:nvPr>
        </p:nvSpPr>
        <p:spPr/>
        <p:txBody>
          <a:bodyPr/>
          <a:lstStyle/>
          <a:p>
            <a:r>
              <a:rPr lang="en-AU" dirty="0"/>
              <a:t>Things that need to be taken into consideration are:</a:t>
            </a:r>
          </a:p>
          <a:p>
            <a:pPr lvl="1"/>
            <a:r>
              <a:rPr lang="en-AU" dirty="0"/>
              <a:t>Budget</a:t>
            </a:r>
          </a:p>
          <a:p>
            <a:pPr lvl="1"/>
            <a:r>
              <a:rPr lang="en-AU" dirty="0"/>
              <a:t>Consultation</a:t>
            </a:r>
          </a:p>
          <a:p>
            <a:pPr lvl="1"/>
            <a:r>
              <a:rPr lang="en-AU" dirty="0"/>
              <a:t>Strategic objectives</a:t>
            </a:r>
          </a:p>
          <a:p>
            <a:pPr lvl="1"/>
            <a:r>
              <a:rPr lang="en-AU" dirty="0"/>
              <a:t>Resources</a:t>
            </a:r>
          </a:p>
          <a:p>
            <a:pPr lvl="1"/>
            <a:r>
              <a:rPr lang="en-AU" dirty="0"/>
              <a:t>Risk</a:t>
            </a:r>
          </a:p>
          <a:p>
            <a:endParaRPr lang="en-AU" dirty="0"/>
          </a:p>
        </p:txBody>
      </p:sp>
    </p:spTree>
    <p:extLst>
      <p:ext uri="{BB962C8B-B14F-4D97-AF65-F5344CB8AC3E}">
        <p14:creationId xmlns:p14="http://schemas.microsoft.com/office/powerpoint/2010/main" val="2627998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Provide assistance </a:t>
            </a:r>
            <a:r>
              <a:rPr lang="en-AU" sz="2400" dirty="0" smtClean="0"/>
              <a:t>in </a:t>
            </a:r>
            <a:r>
              <a:rPr lang="en-AU" sz="2400" dirty="0"/>
              <a:t>proposals for resource </a:t>
            </a:r>
            <a:r>
              <a:rPr lang="en-AU" sz="2400" dirty="0" smtClean="0"/>
              <a:t>requirements</a:t>
            </a:r>
            <a:endParaRPr lang="en-AU" sz="2400" dirty="0"/>
          </a:p>
        </p:txBody>
      </p:sp>
      <p:sp>
        <p:nvSpPr>
          <p:cNvPr id="3" name="Content Placeholder 2"/>
          <p:cNvSpPr>
            <a:spLocks noGrp="1"/>
          </p:cNvSpPr>
          <p:nvPr>
            <p:ph idx="1"/>
          </p:nvPr>
        </p:nvSpPr>
        <p:spPr/>
        <p:txBody>
          <a:bodyPr>
            <a:normAutofit fontScale="62500" lnSpcReduction="20000"/>
          </a:bodyPr>
          <a:lstStyle/>
          <a:p>
            <a:pPr marL="0" indent="0">
              <a:buNone/>
            </a:pPr>
            <a:r>
              <a:rPr lang="en-AU" b="1" dirty="0"/>
              <a:t>Budget</a:t>
            </a:r>
            <a:endParaRPr lang="en-AU" dirty="0"/>
          </a:p>
          <a:p>
            <a:r>
              <a:rPr lang="en-AU" dirty="0"/>
              <a:t>When presenting a proposal for resources, the budget must be considered. You must be able to claim with factual information that the resource required are able to be purchased within the designated </a:t>
            </a:r>
            <a:r>
              <a:rPr lang="en-AU" dirty="0" smtClean="0"/>
              <a:t>budget</a:t>
            </a:r>
            <a:endParaRPr lang="en-AU" dirty="0"/>
          </a:p>
          <a:p>
            <a:pPr marL="0" indent="0">
              <a:buNone/>
            </a:pPr>
            <a:r>
              <a:rPr lang="en-AU" b="1" dirty="0"/>
              <a:t>Consultation</a:t>
            </a:r>
            <a:endParaRPr lang="en-AU" dirty="0"/>
          </a:p>
          <a:p>
            <a:r>
              <a:rPr lang="en-AU" dirty="0"/>
              <a:t>There has been overwhelming support from the relevant personnel involved in the implementation for the acquisition of the resources, with the benefits of the acquisition clearly </a:t>
            </a:r>
            <a:r>
              <a:rPr lang="en-AU" dirty="0" smtClean="0"/>
              <a:t>outlined</a:t>
            </a:r>
            <a:endParaRPr lang="en-AU" dirty="0"/>
          </a:p>
          <a:p>
            <a:pPr marL="0" indent="0">
              <a:buNone/>
            </a:pPr>
            <a:r>
              <a:rPr lang="en-AU" b="1" dirty="0"/>
              <a:t>Strategic objectives</a:t>
            </a:r>
            <a:endParaRPr lang="en-AU" dirty="0"/>
          </a:p>
          <a:p>
            <a:r>
              <a:rPr lang="en-AU" dirty="0"/>
              <a:t>How will acquiring the resources assist in the achievement of the operational objectives aligned with the operational plan? Through the social media campaign strategy in the CA City Retail Groups operational plan, a social media coordinator will need to be hired in the marketing department, therefore placing emphasis on the resource as vital to the achievement of the strategic </a:t>
            </a:r>
            <a:r>
              <a:rPr lang="en-AU" dirty="0" smtClean="0"/>
              <a:t>goal</a:t>
            </a:r>
            <a:endParaRPr lang="en-AU" dirty="0"/>
          </a:p>
          <a:p>
            <a:pPr marL="0" indent="0">
              <a:buNone/>
            </a:pPr>
            <a:r>
              <a:rPr lang="en-AU" b="1" dirty="0"/>
              <a:t>Resources</a:t>
            </a:r>
            <a:endParaRPr lang="en-AU" dirty="0"/>
          </a:p>
          <a:p>
            <a:r>
              <a:rPr lang="en-AU" dirty="0"/>
              <a:t>This is an analysis question, what resources do we currently have? Will they be as effective to use? What is the need to get new </a:t>
            </a:r>
            <a:r>
              <a:rPr lang="en-AU" dirty="0" smtClean="0"/>
              <a:t>resources?</a:t>
            </a:r>
          </a:p>
          <a:p>
            <a:pPr marL="0" indent="0">
              <a:buNone/>
            </a:pPr>
            <a:r>
              <a:rPr lang="en-AU" b="1" dirty="0" smtClean="0"/>
              <a:t>Risk</a:t>
            </a:r>
            <a:endParaRPr lang="en-AU" dirty="0" smtClean="0"/>
          </a:p>
          <a:p>
            <a:r>
              <a:rPr lang="en-AU" dirty="0" smtClean="0"/>
              <a:t>What </a:t>
            </a:r>
            <a:r>
              <a:rPr lang="en-AU" dirty="0"/>
              <a:t>are the risks of not acquiring this resource? What will need to be done to ensure that risks are minimised by gaining this resource?</a:t>
            </a:r>
          </a:p>
        </p:txBody>
      </p:sp>
    </p:spTree>
    <p:extLst>
      <p:ext uri="{BB962C8B-B14F-4D97-AF65-F5344CB8AC3E}">
        <p14:creationId xmlns:p14="http://schemas.microsoft.com/office/powerpoint/2010/main" val="902865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Provide assistance </a:t>
            </a:r>
            <a:r>
              <a:rPr lang="en-AU" sz="2400" dirty="0" smtClean="0"/>
              <a:t>in </a:t>
            </a:r>
            <a:r>
              <a:rPr lang="en-AU" sz="2400" dirty="0"/>
              <a:t>proposals for resource </a:t>
            </a:r>
            <a:r>
              <a:rPr lang="en-AU" sz="2400" dirty="0" smtClean="0"/>
              <a:t>requirements</a:t>
            </a:r>
            <a:endParaRPr lang="en-AU" sz="2400" dirty="0"/>
          </a:p>
        </p:txBody>
      </p:sp>
      <p:sp>
        <p:nvSpPr>
          <p:cNvPr id="3" name="Content Placeholder 2"/>
          <p:cNvSpPr>
            <a:spLocks noGrp="1"/>
          </p:cNvSpPr>
          <p:nvPr>
            <p:ph idx="1"/>
          </p:nvPr>
        </p:nvSpPr>
        <p:spPr/>
        <p:txBody>
          <a:bodyPr/>
          <a:lstStyle/>
          <a:p>
            <a:pPr marL="0" indent="0">
              <a:buNone/>
            </a:pPr>
            <a:r>
              <a:rPr lang="en-AU" dirty="0" smtClean="0"/>
              <a:t>Some organisational requirements you would need to follow when making a proposal for resources</a:t>
            </a:r>
          </a:p>
          <a:p>
            <a:r>
              <a:rPr lang="en-AU" dirty="0" smtClean="0"/>
              <a:t>Resource acquisitions policy</a:t>
            </a:r>
          </a:p>
          <a:p>
            <a:r>
              <a:rPr lang="en-AU" dirty="0"/>
              <a:t>Resource acquisitions </a:t>
            </a:r>
            <a:r>
              <a:rPr lang="en-AU" dirty="0" smtClean="0"/>
              <a:t>procedure</a:t>
            </a:r>
          </a:p>
          <a:p>
            <a:r>
              <a:rPr lang="en-AU" dirty="0"/>
              <a:t>Resource acquisitions </a:t>
            </a:r>
            <a:r>
              <a:rPr lang="en-AU" dirty="0" smtClean="0"/>
              <a:t>practices</a:t>
            </a:r>
            <a:endParaRPr lang="en-AU" dirty="0"/>
          </a:p>
          <a:p>
            <a:endParaRPr lang="en-AU" dirty="0"/>
          </a:p>
        </p:txBody>
      </p:sp>
    </p:spTree>
    <p:extLst>
      <p:ext uri="{BB962C8B-B14F-4D97-AF65-F5344CB8AC3E}">
        <p14:creationId xmlns:p14="http://schemas.microsoft.com/office/powerpoint/2010/main" val="1029322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Presentation summary </a:t>
            </a:r>
            <a:endParaRPr lang="en-AU" dirty="0">
              <a:solidFill>
                <a:srgbClr val="0070C0"/>
              </a:solidFill>
            </a:endParaRPr>
          </a:p>
        </p:txBody>
      </p:sp>
      <p:sp>
        <p:nvSpPr>
          <p:cNvPr id="3" name="Content Placeholder 2"/>
          <p:cNvSpPr>
            <a:spLocks noGrp="1"/>
          </p:cNvSpPr>
          <p:nvPr>
            <p:ph idx="1"/>
          </p:nvPr>
        </p:nvSpPr>
        <p:spPr/>
        <p:txBody>
          <a:bodyPr>
            <a:normAutofit fontScale="92500"/>
          </a:bodyPr>
          <a:lstStyle/>
          <a:p>
            <a:pPr marL="0" indent="0">
              <a:buNone/>
            </a:pPr>
            <a:r>
              <a:rPr lang="en-AU" dirty="0" smtClean="0"/>
              <a:t>Now that you have completed this presentation you should be able to:</a:t>
            </a:r>
          </a:p>
          <a:p>
            <a:r>
              <a:rPr lang="en-AU" dirty="0"/>
              <a:t>Collate, analyse and organise details of resource requirements in consultation with relevant personnel, colleagues and specialist resource managers</a:t>
            </a:r>
          </a:p>
          <a:p>
            <a:r>
              <a:rPr lang="en-AU" dirty="0"/>
              <a:t>Implement operational plans to contribute to the achievement of organisation’s performance/business plan</a:t>
            </a:r>
          </a:p>
          <a:p>
            <a:r>
              <a:rPr lang="en-AU" dirty="0"/>
              <a:t>Identify and use key performance indicators (KPIs) to monitor operational performance</a:t>
            </a:r>
          </a:p>
          <a:p>
            <a:r>
              <a:rPr lang="en-AU" dirty="0"/>
              <a:t>Manage contingencies by adjusting the implementation of the operational plan in consultation with others</a:t>
            </a:r>
          </a:p>
          <a:p>
            <a:r>
              <a:rPr lang="en-AU" dirty="0"/>
              <a:t>Provide assistance in the development and presentation of proposals for resource requirements in line with operational planning processes</a:t>
            </a:r>
            <a:endParaRPr lang="en-GB" dirty="0"/>
          </a:p>
          <a:p>
            <a:endParaRPr lang="en-AU" dirty="0"/>
          </a:p>
        </p:txBody>
      </p:sp>
    </p:spTree>
    <p:extLst>
      <p:ext uri="{BB962C8B-B14F-4D97-AF65-F5344CB8AC3E}">
        <p14:creationId xmlns:p14="http://schemas.microsoft.com/office/powerpoint/2010/main" val="3886241853"/>
      </p:ext>
    </p:extLst>
  </p:cSld>
  <p:clrMapOvr>
    <a:masterClrMapping/>
  </p:clrMapOvr>
</p:sld>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556</TotalTime>
  <Words>1704</Words>
  <Application>Microsoft Office PowerPoint</Application>
  <PresentationFormat>On-screen Show (4:3)</PresentationFormat>
  <Paragraphs>166</Paragraphs>
  <Slides>21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ＭＳ Ｐゴシック</vt:lpstr>
      <vt:lpstr>Arial</vt:lpstr>
      <vt:lpstr>Calibri</vt:lpstr>
      <vt:lpstr>Verdana</vt:lpstr>
      <vt:lpstr>1_theme 1</vt:lpstr>
      <vt:lpstr>BSBMGT402 Implement operational plans Presentation 1</vt:lpstr>
      <vt:lpstr>Presentation objectives</vt:lpstr>
      <vt:lpstr>Collate, analyse and organise details of resource requirements</vt:lpstr>
      <vt:lpstr>Collate, analyse and organise details of resource requirements</vt:lpstr>
      <vt:lpstr>Collate, analyse and organise details of resource requirements</vt:lpstr>
      <vt:lpstr>Collate, analyse and organise details of resource requirements</vt:lpstr>
      <vt:lpstr>Implement operational plans to Achievement of business plan</vt:lpstr>
      <vt:lpstr>Implement operational plans to Achievement of business plan</vt:lpstr>
      <vt:lpstr>Implement operational plans to Achievement of business plan</vt:lpstr>
      <vt:lpstr>Identify and use KPIs to monitor operational performance</vt:lpstr>
      <vt:lpstr>Identify and use KPIs to monitor operational performance</vt:lpstr>
      <vt:lpstr>Identify and use KPIs to monitor operational performance</vt:lpstr>
      <vt:lpstr>Manage contingencies by adjusting the implementation </vt:lpstr>
      <vt:lpstr>Manage contingencies by adjusting the implementation </vt:lpstr>
      <vt:lpstr>Manage contingencies by adjusting the implementation </vt:lpstr>
      <vt:lpstr>Manage contingencies by adjusting the implementation </vt:lpstr>
      <vt:lpstr>Provide assistance in proposals for resource requirements</vt:lpstr>
      <vt:lpstr>Provide assistance in proposals for resource requirements</vt:lpstr>
      <vt:lpstr>Provide assistance in proposals for resource requirements</vt:lpstr>
      <vt:lpstr>Provide assistance in proposals for resource requirements</vt:lpstr>
      <vt:lpstr>Presentation summary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BSBRSK501B Manage Risk Lesson 1</dc:title>
  <dc:creator>Tegan Tucker</dc:creator>
  <cp:lastModifiedBy>Jonathan Curro</cp:lastModifiedBy>
  <cp:revision>36</cp:revision>
  <dcterms:created xsi:type="dcterms:W3CDTF">2014-07-03T00:50:58Z</dcterms:created>
  <dcterms:modified xsi:type="dcterms:W3CDTF">2018-06-12T10:22:23Z</dcterms:modified>
</cp:coreProperties>
</file>