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6"/>
  </p:notesMasterIdLst>
  <p:sldIdLst>
    <p:sldId id="258" r:id="rId2"/>
    <p:sldId id="259" r:id="rId3"/>
    <p:sldId id="260" r:id="rId4"/>
    <p:sldId id="262" r:id="rId5"/>
    <p:sldId id="263" r:id="rId6"/>
    <p:sldId id="264" r:id="rId7"/>
    <p:sldId id="265" r:id="rId8"/>
    <p:sldId id="266" r:id="rId9"/>
    <p:sldId id="267" r:id="rId10"/>
    <p:sldId id="268" r:id="rId11"/>
    <p:sldId id="269" r:id="rId12"/>
    <p:sldId id="270" r:id="rId13"/>
    <p:sldId id="271"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870" autoAdjust="0"/>
    <p:restoredTop sz="85696" autoAdjust="0"/>
  </p:normalViewPr>
  <p:slideViewPr>
    <p:cSldViewPr snapToGrid="0">
      <p:cViewPr>
        <p:scale>
          <a:sx n="80" d="100"/>
          <a:sy n="80" d="100"/>
        </p:scale>
        <p:origin x="48"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Griffith" userId="0fc75b2806f0f67a" providerId="LiveId" clId="{3CFDBC5A-BF9A-47D1-AA2C-01E40DE85A20}"/>
    <pc:docChg chg="modSld">
      <pc:chgData name="Amanda Griffith" userId="0fc75b2806f0f67a" providerId="LiveId" clId="{3CFDBC5A-BF9A-47D1-AA2C-01E40DE85A20}" dt="2023-05-08T08:32:45.128" v="9" actId="20577"/>
      <pc:docMkLst>
        <pc:docMk/>
      </pc:docMkLst>
      <pc:sldChg chg="modSp mod">
        <pc:chgData name="Amanda Griffith" userId="0fc75b2806f0f67a" providerId="LiveId" clId="{3CFDBC5A-BF9A-47D1-AA2C-01E40DE85A20}" dt="2023-05-08T08:31:05.760" v="1" actId="20577"/>
        <pc:sldMkLst>
          <pc:docMk/>
          <pc:sldMk cId="1558843413" sldId="265"/>
        </pc:sldMkLst>
        <pc:spChg chg="mod">
          <ac:chgData name="Amanda Griffith" userId="0fc75b2806f0f67a" providerId="LiveId" clId="{3CFDBC5A-BF9A-47D1-AA2C-01E40DE85A20}" dt="2023-05-08T08:31:05.760" v="1" actId="20577"/>
          <ac:spMkLst>
            <pc:docMk/>
            <pc:sldMk cId="1558843413" sldId="265"/>
            <ac:spMk id="3" creationId="{00000000-0000-0000-0000-000000000000}"/>
          </ac:spMkLst>
        </pc:spChg>
      </pc:sldChg>
      <pc:sldChg chg="modSp mod">
        <pc:chgData name="Amanda Griffith" userId="0fc75b2806f0f67a" providerId="LiveId" clId="{3CFDBC5A-BF9A-47D1-AA2C-01E40DE85A20}" dt="2023-05-08T08:32:29.951" v="7" actId="5793"/>
        <pc:sldMkLst>
          <pc:docMk/>
          <pc:sldMk cId="2276887850" sldId="267"/>
        </pc:sldMkLst>
        <pc:spChg chg="mod">
          <ac:chgData name="Amanda Griffith" userId="0fc75b2806f0f67a" providerId="LiveId" clId="{3CFDBC5A-BF9A-47D1-AA2C-01E40DE85A20}" dt="2023-05-08T08:32:29.951" v="7" actId="5793"/>
          <ac:spMkLst>
            <pc:docMk/>
            <pc:sldMk cId="2276887850" sldId="267"/>
            <ac:spMk id="3" creationId="{CC69B01E-329F-71F0-48F1-9C225A558E8C}"/>
          </ac:spMkLst>
        </pc:spChg>
      </pc:sldChg>
      <pc:sldChg chg="modSp mod">
        <pc:chgData name="Amanda Griffith" userId="0fc75b2806f0f67a" providerId="LiveId" clId="{3CFDBC5A-BF9A-47D1-AA2C-01E40DE85A20}" dt="2023-05-08T08:32:45.128" v="9" actId="20577"/>
        <pc:sldMkLst>
          <pc:docMk/>
          <pc:sldMk cId="2372086605" sldId="268"/>
        </pc:sldMkLst>
        <pc:spChg chg="mod">
          <ac:chgData name="Amanda Griffith" userId="0fc75b2806f0f67a" providerId="LiveId" clId="{3CFDBC5A-BF9A-47D1-AA2C-01E40DE85A20}" dt="2023-05-08T08:32:45.128" v="9" actId="20577"/>
          <ac:spMkLst>
            <pc:docMk/>
            <pc:sldMk cId="2372086605" sldId="268"/>
            <ac:spMk id="3" creationId="{1CBA7F30-600F-7D2D-5643-26430CB2E0A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5/8/2023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255163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Duties of persons having control of premises</a:t>
            </a:r>
          </a:p>
          <a:p>
            <a:pPr marL="171450" indent="-171450">
              <a:buFont typeface="Arial" panose="020B0604020202020204" pitchFamily="34" charset="0"/>
              <a:buChar char="•"/>
            </a:pPr>
            <a:r>
              <a:rPr lang="en-US" dirty="0"/>
              <a:t>Duties towards articles used at work</a:t>
            </a:r>
          </a:p>
          <a:p>
            <a:pPr marL="171450" indent="-171450">
              <a:buFont typeface="Arial" panose="020B0604020202020204" pitchFamily="34" charset="0"/>
              <a:buChar char="•"/>
            </a:pPr>
            <a:r>
              <a:rPr lang="en-US" dirty="0"/>
              <a:t>Exceptions for supply of articles and substances</a:t>
            </a:r>
          </a:p>
          <a:p>
            <a:pPr marL="171450" indent="-171450">
              <a:buFont typeface="Arial" panose="020B0604020202020204" pitchFamily="34" charset="0"/>
              <a:buChar char="•"/>
            </a:pPr>
            <a:r>
              <a:rPr lang="en-US" dirty="0"/>
              <a:t>Duties of employees</a:t>
            </a:r>
          </a:p>
          <a:p>
            <a:pPr marL="171450" indent="-171450">
              <a:buFont typeface="Arial" panose="020B0604020202020204" pitchFamily="34" charset="0"/>
              <a:buChar char="•"/>
            </a:pPr>
            <a:r>
              <a:rPr lang="en-US" dirty="0"/>
              <a:t>Duties of persons in general</a:t>
            </a:r>
          </a:p>
          <a:p>
            <a:pPr marL="171450" indent="-171450">
              <a:buFont typeface="Arial" panose="020B0604020202020204" pitchFamily="34" charset="0"/>
              <a:buChar char="•"/>
            </a:pPr>
            <a:r>
              <a:rPr lang="en-US" dirty="0"/>
              <a:t>Reasonably practicable</a:t>
            </a:r>
          </a:p>
          <a:p>
            <a:pPr marL="171450" indent="-171450">
              <a:buFont typeface="Arial" panose="020B0604020202020204" pitchFamily="34" charset="0"/>
              <a:buChar char="•"/>
            </a:pPr>
            <a:r>
              <a:rPr lang="en-US" dirty="0"/>
              <a:t>Development risks defence</a:t>
            </a:r>
          </a:p>
        </p:txBody>
      </p:sp>
      <p:sp>
        <p:nvSpPr>
          <p:cNvPr id="4" name="Slide Number Placeholder 3"/>
          <p:cNvSpPr>
            <a:spLocks noGrp="1"/>
          </p:cNvSpPr>
          <p:nvPr>
            <p:ph type="sldNum" sz="quarter" idx="10"/>
          </p:nvPr>
        </p:nvSpPr>
        <p:spPr/>
        <p:txBody>
          <a:bodyPr/>
          <a:lstStyle/>
          <a:p>
            <a:fld id="{E0746DE6-3336-457D-A091-FA20AC1C536E}" type="slidenum">
              <a:rPr lang="en-US" smtClean="0"/>
              <a:t>5</a:t>
            </a:fld>
            <a:endParaRPr lang="en-US"/>
          </a:p>
        </p:txBody>
      </p:sp>
    </p:spTree>
    <p:extLst>
      <p:ext uri="{BB962C8B-B14F-4D97-AF65-F5344CB8AC3E}">
        <p14:creationId xmlns:p14="http://schemas.microsoft.com/office/powerpoint/2010/main" val="634554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Health and Safety Commission</a:t>
            </a:r>
          </a:p>
          <a:p>
            <a:pPr marL="171450" indent="-171450">
              <a:buFont typeface="Arial" panose="020B0604020202020204" pitchFamily="34" charset="0"/>
              <a:buChar char="•"/>
            </a:pPr>
            <a:r>
              <a:rPr lang="en-US" dirty="0"/>
              <a:t>Health and Safety Executive</a:t>
            </a:r>
          </a:p>
        </p:txBody>
      </p:sp>
      <p:sp>
        <p:nvSpPr>
          <p:cNvPr id="4" name="Slide Number Placeholder 3"/>
          <p:cNvSpPr>
            <a:spLocks noGrp="1"/>
          </p:cNvSpPr>
          <p:nvPr>
            <p:ph type="sldNum" sz="quarter" idx="10"/>
          </p:nvPr>
        </p:nvSpPr>
        <p:spPr/>
        <p:txBody>
          <a:bodyPr/>
          <a:lstStyle/>
          <a:p>
            <a:fld id="{E0746DE6-3336-457D-A091-FA20AC1C536E}" type="slidenum">
              <a:rPr lang="en-US" smtClean="0"/>
              <a:t>6</a:t>
            </a:fld>
            <a:endParaRPr lang="en-US"/>
          </a:p>
        </p:txBody>
      </p:sp>
    </p:spTree>
    <p:extLst>
      <p:ext uri="{BB962C8B-B14F-4D97-AF65-F5344CB8AC3E}">
        <p14:creationId xmlns:p14="http://schemas.microsoft.com/office/powerpoint/2010/main" val="140508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5/8/2023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5/8/2023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5/8/2023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5/8/2023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5/8/2023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5/8/2023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5/8/2023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5/8/2023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5/8/2023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5/8/2023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3656018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Griffith Graphics </a:t>
            </a:r>
            <a:br>
              <a:rPr lang="en-US" sz="4800" dirty="0">
                <a:solidFill>
                  <a:schemeClr val="tx1"/>
                </a:solidFill>
              </a:rPr>
            </a:br>
            <a:r>
              <a:rPr lang="en-US" sz="4800" dirty="0">
                <a:solidFill>
                  <a:schemeClr val="tx1"/>
                </a:solidFill>
              </a:rPr>
              <a:t>Pty Ltd</a:t>
            </a:r>
          </a:p>
        </p:txBody>
      </p:sp>
      <p:sp>
        <p:nvSpPr>
          <p:cNvPr id="3" name="Content Placeholder 2"/>
          <p:cNvSpPr>
            <a:spLocks noGrp="1"/>
          </p:cNvSpPr>
          <p:nvPr>
            <p:ph type="subTitle" idx="1"/>
          </p:nvPr>
        </p:nvSpPr>
        <p:spPr>
          <a:xfrm>
            <a:off x="1867700" y="2007220"/>
            <a:ext cx="2357553" cy="2843560"/>
          </a:xfrm>
        </p:spPr>
        <p:txBody>
          <a:bodyPr anchor="ctr">
            <a:normAutofit lnSpcReduction="10000"/>
          </a:bodyPr>
          <a:lstStyle/>
          <a:p>
            <a:pPr algn="r"/>
            <a:r>
              <a:rPr lang="en-AU" dirty="0">
                <a:solidFill>
                  <a:srgbClr val="FFFFFF"/>
                </a:solidFill>
              </a:rPr>
              <a:t>Incident Response Plan</a:t>
            </a:r>
          </a:p>
          <a:p>
            <a:pPr algn="r"/>
            <a:r>
              <a:rPr lang="en-AU" dirty="0">
                <a:solidFill>
                  <a:srgbClr val="FFFFFF"/>
                </a:solidFill>
              </a:rPr>
              <a:t>Workers</a:t>
            </a:r>
          </a:p>
          <a:p>
            <a:pPr algn="r"/>
            <a:endParaRPr lang="en-AU" dirty="0">
              <a:solidFill>
                <a:srgbClr val="FFFFFF"/>
              </a:solidFill>
            </a:endParaRPr>
          </a:p>
          <a:p>
            <a:pPr algn="r"/>
            <a:endParaRPr lang="en-AU" dirty="0">
              <a:solidFill>
                <a:srgbClr val="FFFFFF"/>
              </a:solidFill>
            </a:endParaRPr>
          </a:p>
          <a:p>
            <a:pPr algn="r"/>
            <a:endParaRPr lang="en-AU" dirty="0">
              <a:solidFill>
                <a:srgbClr val="FFFFFF"/>
              </a:solidFill>
            </a:endParaRPr>
          </a:p>
          <a:p>
            <a:pPr algn="r"/>
            <a:r>
              <a:rPr lang="en-AU" dirty="0">
                <a:solidFill>
                  <a:srgbClr val="FFFFFF"/>
                </a:solidFill>
              </a:rPr>
              <a:t>May, 2023</a:t>
            </a:r>
          </a:p>
        </p:txBody>
      </p:sp>
    </p:spTree>
    <p:extLst>
      <p:ext uri="{BB962C8B-B14F-4D97-AF65-F5344CB8AC3E}">
        <p14:creationId xmlns:p14="http://schemas.microsoft.com/office/powerpoint/2010/main" val="2513550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Contents</a:t>
            </a:r>
          </a:p>
        </p:txBody>
      </p:sp>
      <p:sp>
        <p:nvSpPr>
          <p:cNvPr id="3" name="Content Placeholder 2"/>
          <p:cNvSpPr>
            <a:spLocks noGrp="1"/>
          </p:cNvSpPr>
          <p:nvPr>
            <p:ph idx="1"/>
          </p:nvPr>
        </p:nvSpPr>
        <p:spPr>
          <a:xfrm>
            <a:off x="1706062" y="2291262"/>
            <a:ext cx="8779512" cy="2879256"/>
          </a:xfrm>
        </p:spPr>
        <p:txBody>
          <a:bodyPr>
            <a:normAutofit/>
          </a:bodyPr>
          <a:lstStyle/>
          <a:p>
            <a:pPr>
              <a:lnSpc>
                <a:spcPct val="90000"/>
              </a:lnSpc>
            </a:pPr>
            <a:r>
              <a:rPr lang="en-US" dirty="0">
                <a:solidFill>
                  <a:srgbClr val="404040"/>
                </a:solidFill>
              </a:rPr>
              <a:t>Incident One</a:t>
            </a:r>
          </a:p>
          <a:p>
            <a:pPr>
              <a:lnSpc>
                <a:spcPct val="90000"/>
              </a:lnSpc>
            </a:pPr>
            <a:r>
              <a:rPr lang="en-US" dirty="0">
                <a:solidFill>
                  <a:srgbClr val="404040"/>
                </a:solidFill>
              </a:rPr>
              <a:t>Incident Response for Slips, Trips and Falls</a:t>
            </a:r>
          </a:p>
          <a:p>
            <a:pPr>
              <a:lnSpc>
                <a:spcPct val="90000"/>
              </a:lnSpc>
            </a:pPr>
            <a:r>
              <a:rPr lang="en-US" dirty="0">
                <a:solidFill>
                  <a:srgbClr val="404040"/>
                </a:solidFill>
              </a:rPr>
              <a:t>Incident Two</a:t>
            </a:r>
          </a:p>
          <a:p>
            <a:pPr>
              <a:lnSpc>
                <a:spcPct val="90000"/>
              </a:lnSpc>
            </a:pPr>
            <a:r>
              <a:rPr lang="en-US" dirty="0">
                <a:solidFill>
                  <a:srgbClr val="404040"/>
                </a:solidFill>
              </a:rPr>
              <a:t>Incident Response for Ergonomic Hazard</a:t>
            </a:r>
          </a:p>
          <a:p>
            <a:pPr>
              <a:lnSpc>
                <a:spcPct val="90000"/>
              </a:lnSpc>
            </a:pPr>
            <a:endParaRPr lang="en-US" sz="700" dirty="0">
              <a:solidFill>
                <a:srgbClr val="404040"/>
              </a:solidFill>
            </a:endParaRPr>
          </a:p>
          <a:p>
            <a:pPr>
              <a:lnSpc>
                <a:spcPct val="90000"/>
              </a:lnSpc>
            </a:pPr>
            <a:endParaRPr lang="en-US" sz="700" dirty="0">
              <a:solidFill>
                <a:srgbClr val="404040"/>
              </a:solidFill>
            </a:endParaRPr>
          </a:p>
        </p:txBody>
      </p:sp>
    </p:spTree>
    <p:extLst>
      <p:ext uri="{BB962C8B-B14F-4D97-AF65-F5344CB8AC3E}">
        <p14:creationId xmlns:p14="http://schemas.microsoft.com/office/powerpoint/2010/main" val="740267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E5AA53-4E0D-B4C4-8349-6EF719236336}"/>
              </a:ext>
            </a:extLst>
          </p:cNvPr>
          <p:cNvSpPr>
            <a:spLocks noGrp="1"/>
          </p:cNvSpPr>
          <p:nvPr>
            <p:ph type="title"/>
          </p:nvPr>
        </p:nvSpPr>
        <p:spPr/>
        <p:txBody>
          <a:bodyPr/>
          <a:lstStyle/>
          <a:p>
            <a:r>
              <a:rPr lang="en-AU" dirty="0"/>
              <a:t>Incident one  </a:t>
            </a:r>
          </a:p>
        </p:txBody>
      </p:sp>
      <p:sp>
        <p:nvSpPr>
          <p:cNvPr id="3" name="Content Placeholder 2"/>
          <p:cNvSpPr>
            <a:spLocks noGrp="1"/>
          </p:cNvSpPr>
          <p:nvPr>
            <p:ph idx="1"/>
          </p:nvPr>
        </p:nvSpPr>
        <p:spPr>
          <a:xfrm>
            <a:off x="1706062" y="2291262"/>
            <a:ext cx="8779512" cy="2879256"/>
          </a:xfrm>
        </p:spPr>
        <p:txBody>
          <a:bodyPr>
            <a:normAutofit lnSpcReduction="10000"/>
          </a:bodyPr>
          <a:lstStyle/>
          <a:p>
            <a:pPr marL="0" indent="0" algn="l">
              <a:buNone/>
            </a:pPr>
            <a:r>
              <a:rPr lang="en-GB" b="0" i="0" dirty="0">
                <a:solidFill>
                  <a:srgbClr val="374151"/>
                </a:solidFill>
                <a:effectLst/>
                <a:latin typeface="Söhne"/>
              </a:rPr>
              <a:t>Slips, trips, and falls are common workplace hazards that can result in injuries. Here's a breakdown of each hazard:</a:t>
            </a:r>
          </a:p>
          <a:p>
            <a:pPr marL="0" indent="0" algn="l">
              <a:buNone/>
            </a:pPr>
            <a:r>
              <a:rPr lang="en-GB" b="0" i="0" dirty="0">
                <a:solidFill>
                  <a:srgbClr val="374151"/>
                </a:solidFill>
                <a:effectLst/>
                <a:latin typeface="Söhne"/>
              </a:rPr>
              <a:t>Slip Hazards: A slip hazard occurs when there is a loss of traction between the foot and the walking surface, resulting in a person's foot moving in an unintended direction. Factors that contribute to slip hazards include:</a:t>
            </a:r>
          </a:p>
          <a:p>
            <a:pPr algn="l">
              <a:buFont typeface="Arial" panose="020B0604020202020204" pitchFamily="34" charset="0"/>
              <a:buChar char="•"/>
            </a:pPr>
            <a:r>
              <a:rPr lang="en-GB" b="0" i="0" dirty="0">
                <a:solidFill>
                  <a:srgbClr val="374151"/>
                </a:solidFill>
                <a:effectLst/>
                <a:latin typeface="Söhne"/>
              </a:rPr>
              <a:t>Wet or slippery surfaces due to spills, leaks, or wet weather conditions.</a:t>
            </a:r>
          </a:p>
          <a:p>
            <a:pPr algn="l">
              <a:buFont typeface="Arial" panose="020B0604020202020204" pitchFamily="34" charset="0"/>
              <a:buChar char="•"/>
            </a:pPr>
            <a:r>
              <a:rPr lang="en-GB" b="0" i="0" dirty="0">
                <a:solidFill>
                  <a:srgbClr val="374151"/>
                </a:solidFill>
                <a:effectLst/>
                <a:latin typeface="Söhne"/>
              </a:rPr>
              <a:t>Insufficient friction between footwear and the walking surface.</a:t>
            </a:r>
          </a:p>
          <a:p>
            <a:pPr algn="l">
              <a:buFont typeface="Arial" panose="020B0604020202020204" pitchFamily="34" charset="0"/>
              <a:buChar char="•"/>
            </a:pPr>
            <a:r>
              <a:rPr lang="en-GB" b="0" i="0" dirty="0">
                <a:solidFill>
                  <a:srgbClr val="374151"/>
                </a:solidFill>
                <a:effectLst/>
                <a:latin typeface="Söhne"/>
              </a:rPr>
              <a:t>Inadequate cleaning and maintenance practices leading to the accumulation of dust, oil, or other substances on floors.</a:t>
            </a:r>
          </a:p>
          <a:p>
            <a:pPr algn="l"/>
            <a:endParaRPr lang="en-AU" dirty="0">
              <a:solidFill>
                <a:srgbClr val="404040"/>
              </a:solidFill>
            </a:endParaRPr>
          </a:p>
        </p:txBody>
      </p:sp>
    </p:spTree>
    <p:extLst>
      <p:ext uri="{BB962C8B-B14F-4D97-AF65-F5344CB8AC3E}">
        <p14:creationId xmlns:p14="http://schemas.microsoft.com/office/powerpoint/2010/main" val="43777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6062" y="1482165"/>
            <a:ext cx="8779512" cy="3688353"/>
          </a:xfrm>
        </p:spPr>
        <p:txBody>
          <a:bodyPr>
            <a:normAutofit/>
          </a:bodyPr>
          <a:lstStyle/>
          <a:p>
            <a:pPr marL="0" indent="0" algn="l">
              <a:buNone/>
            </a:pPr>
            <a:r>
              <a:rPr lang="en-GB" b="0" i="0" dirty="0">
                <a:solidFill>
                  <a:srgbClr val="374151"/>
                </a:solidFill>
                <a:effectLst/>
                <a:latin typeface="Söhne"/>
              </a:rPr>
              <a:t>Trip Hazards: A trip hazard arises when there is an obstruction or unevenness in the walking path, causing a person's foot to strike an object or surface and lose balance. Common trip hazards include:</a:t>
            </a:r>
          </a:p>
          <a:p>
            <a:pPr algn="l">
              <a:buFont typeface="Arial" panose="020B0604020202020204" pitchFamily="34" charset="0"/>
              <a:buChar char="•"/>
            </a:pPr>
            <a:r>
              <a:rPr lang="en-GB" b="0" i="0" dirty="0">
                <a:solidFill>
                  <a:srgbClr val="374151"/>
                </a:solidFill>
                <a:effectLst/>
                <a:latin typeface="Söhne"/>
              </a:rPr>
              <a:t>Cluttered walkways or work areas with obstacles such as cables, tools, or equipment left in pathways.</a:t>
            </a:r>
          </a:p>
          <a:p>
            <a:pPr algn="l">
              <a:buFont typeface="Arial" panose="020B0604020202020204" pitchFamily="34" charset="0"/>
              <a:buChar char="•"/>
            </a:pPr>
            <a:r>
              <a:rPr lang="en-GB" b="0" i="0" dirty="0">
                <a:solidFill>
                  <a:srgbClr val="374151"/>
                </a:solidFill>
                <a:effectLst/>
                <a:latin typeface="Söhne"/>
              </a:rPr>
              <a:t>Uneven flooring or changes in floor levels, such as thresholds or damaged floor surfaces.</a:t>
            </a:r>
          </a:p>
          <a:p>
            <a:pPr algn="l">
              <a:buFont typeface="Arial" panose="020B0604020202020204" pitchFamily="34" charset="0"/>
              <a:buChar char="•"/>
            </a:pPr>
            <a:r>
              <a:rPr lang="en-GB" b="0" i="0" dirty="0">
                <a:solidFill>
                  <a:srgbClr val="374151"/>
                </a:solidFill>
                <a:effectLst/>
                <a:latin typeface="Söhne"/>
              </a:rPr>
              <a:t>Poorly designed or maintained stairs, ramps, or uneven surfaces.</a:t>
            </a:r>
          </a:p>
          <a:p>
            <a:pPr marL="0" indent="0" algn="l">
              <a:buNone/>
            </a:pPr>
            <a:endParaRPr lang="en-AU"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347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6062" y="1338729"/>
            <a:ext cx="8779512" cy="4506259"/>
          </a:xfrm>
        </p:spPr>
        <p:txBody>
          <a:bodyPr>
            <a:normAutofit fontScale="92500" lnSpcReduction="10000"/>
          </a:bodyPr>
          <a:lstStyle/>
          <a:p>
            <a:pPr marL="0" indent="0" algn="l">
              <a:buNone/>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l">
              <a:buNone/>
            </a:pPr>
            <a:r>
              <a:rPr lang="en-GB" sz="2100" b="0" i="0" dirty="0">
                <a:solidFill>
                  <a:srgbClr val="374151"/>
                </a:solidFill>
                <a:effectLst/>
                <a:latin typeface="Söhne"/>
              </a:rPr>
              <a:t>Fall Hazards: A fall hazard refers to situations where a person loses their balance or support and descends to a lower level unintentionally. Fall hazards can be categorized into two types:</a:t>
            </a:r>
          </a:p>
          <a:p>
            <a:pPr algn="l">
              <a:buFont typeface="Arial" panose="020B0604020202020204" pitchFamily="34" charset="0"/>
              <a:buChar char="•"/>
            </a:pPr>
            <a:r>
              <a:rPr lang="en-GB" sz="2100" b="0" i="0" dirty="0">
                <a:solidFill>
                  <a:srgbClr val="374151"/>
                </a:solidFill>
                <a:effectLst/>
                <a:latin typeface="Söhne"/>
              </a:rPr>
              <a:t>Same-level falls: These occur when a person falls on the same level due to slip or trip hazards, resulting in injuries.</a:t>
            </a:r>
          </a:p>
          <a:p>
            <a:pPr algn="l">
              <a:buFont typeface="Arial" panose="020B0604020202020204" pitchFamily="34" charset="0"/>
              <a:buChar char="•"/>
            </a:pPr>
            <a:r>
              <a:rPr lang="en-GB" sz="2100" b="0" i="0" dirty="0">
                <a:solidFill>
                  <a:srgbClr val="374151"/>
                </a:solidFill>
                <a:effectLst/>
                <a:latin typeface="Söhne"/>
              </a:rPr>
              <a:t>Falls from heights: These occur when a person falls from an elevated position, such as from ladders, platforms, scaffolds, or edges of elevated surfaces. Falls from heights can lead to severe injuries or fatalities.</a:t>
            </a:r>
          </a:p>
          <a:p>
            <a:pPr algn="l"/>
            <a:r>
              <a:rPr lang="en-GB" sz="2100" b="0" i="0" dirty="0">
                <a:solidFill>
                  <a:srgbClr val="374151"/>
                </a:solidFill>
                <a:effectLst/>
                <a:latin typeface="Söhne"/>
              </a:rPr>
              <a:t>Slips, trips, and falls hazards can be mitigated through proactive measures such as maintaining clean and dry walking surfaces, promptly addressing spills or obstacles, implementing proper housekeeping practices, providing adequate lighting, using slip-resistant flooring materials, and promoting awareness and training for employees to identify and report hazards. Regular risk assessments and ongoing monitoring are crucial to identifying and addressing slip, trip, and fall hazards in the workplace.</a:t>
            </a:r>
          </a:p>
          <a:p>
            <a:pPr marL="0" indent="0">
              <a:buNone/>
            </a:pPr>
            <a:endParaRPr lang="en-US" dirty="0">
              <a:solidFill>
                <a:srgbClr val="404040"/>
              </a:solidFill>
            </a:endParaRPr>
          </a:p>
        </p:txBody>
      </p:sp>
    </p:spTree>
    <p:extLst>
      <p:ext uri="{BB962C8B-B14F-4D97-AF65-F5344CB8AC3E}">
        <p14:creationId xmlns:p14="http://schemas.microsoft.com/office/powerpoint/2010/main" val="313655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Incident response for slips, trips and falls</a:t>
            </a:r>
          </a:p>
        </p:txBody>
      </p:sp>
      <p:sp>
        <p:nvSpPr>
          <p:cNvPr id="3" name="Content Placeholder 2"/>
          <p:cNvSpPr>
            <a:spLocks noGrp="1"/>
          </p:cNvSpPr>
          <p:nvPr>
            <p:ph idx="1"/>
          </p:nvPr>
        </p:nvSpPr>
        <p:spPr>
          <a:xfrm>
            <a:off x="1706062" y="2291261"/>
            <a:ext cx="8779512" cy="3362479"/>
          </a:xfrm>
        </p:spPr>
        <p:txBody>
          <a:bodyPr>
            <a:normAutofit/>
          </a:bodyPr>
          <a:lstStyle/>
          <a:p>
            <a:pPr marL="0" indent="0" algn="l">
              <a:buNone/>
            </a:pPr>
            <a:r>
              <a:rPr lang="en-GB" b="0" i="0" dirty="0">
                <a:solidFill>
                  <a:srgbClr val="374151"/>
                </a:solidFill>
                <a:effectLst/>
                <a:latin typeface="Söhne"/>
              </a:rPr>
              <a:t>When it comes to incident response specifically for slips, trips, and falls in the workplace, the following actions and measures are commonly taken:</a:t>
            </a:r>
          </a:p>
          <a:p>
            <a:pPr marL="0" indent="0" algn="l">
              <a:buNone/>
            </a:pPr>
            <a:r>
              <a:rPr lang="en-GB" b="0" i="0" dirty="0">
                <a:solidFill>
                  <a:srgbClr val="374151"/>
                </a:solidFill>
                <a:effectLst/>
                <a:latin typeface="Söhne"/>
              </a:rPr>
              <a:t>Immediate Response:</a:t>
            </a:r>
          </a:p>
          <a:p>
            <a:pPr marL="742950" lvl="1" indent="-285750" algn="l">
              <a:buFont typeface="+mj-lt"/>
              <a:buAutoNum type="arabicPeriod"/>
            </a:pPr>
            <a:r>
              <a:rPr lang="en-GB" b="0" i="0" dirty="0">
                <a:solidFill>
                  <a:srgbClr val="374151"/>
                </a:solidFill>
                <a:effectLst/>
                <a:latin typeface="Söhne"/>
              </a:rPr>
              <a:t>Provide immediate medical attention to any injured individuals and ensure their safety.</a:t>
            </a:r>
          </a:p>
          <a:p>
            <a:pPr marL="742950" lvl="1" indent="-285750" algn="l">
              <a:buFont typeface="+mj-lt"/>
              <a:buAutoNum type="arabicPeriod"/>
            </a:pPr>
            <a:r>
              <a:rPr lang="en-GB" b="0" i="0" dirty="0">
                <a:solidFill>
                  <a:srgbClr val="374151"/>
                </a:solidFill>
                <a:effectLst/>
                <a:latin typeface="Söhne"/>
              </a:rPr>
              <a:t>Secure the area to prevent further incidents and potential injuries.</a:t>
            </a:r>
          </a:p>
          <a:p>
            <a:pPr marL="742950" lvl="1" indent="-285750" algn="l">
              <a:buFont typeface="+mj-lt"/>
              <a:buAutoNum type="arabicPeriod"/>
            </a:pPr>
            <a:r>
              <a:rPr lang="en-GB" b="0" i="0" dirty="0">
                <a:solidFill>
                  <a:srgbClr val="374151"/>
                </a:solidFill>
                <a:effectLst/>
                <a:latin typeface="Söhne"/>
              </a:rPr>
              <a:t>Remove any hazards or obstacles that contributed to the incident, such as spills, debris, or damaged flooring.</a:t>
            </a:r>
          </a:p>
          <a:p>
            <a:pPr marL="742950" lvl="1" indent="-285750" algn="l">
              <a:buFont typeface="+mj-lt"/>
              <a:buAutoNum type="arabicPeriod"/>
            </a:pPr>
            <a:r>
              <a:rPr lang="en-GB" b="0" i="0" dirty="0">
                <a:solidFill>
                  <a:srgbClr val="374151"/>
                </a:solidFill>
                <a:effectLst/>
                <a:latin typeface="Söhne"/>
              </a:rPr>
              <a:t>Document the incident, including the date, time, location, individuals involved, and a description of what occurred.</a:t>
            </a:r>
          </a:p>
          <a:p>
            <a:pPr marL="0" indent="0" algn="l">
              <a:buNone/>
            </a:pPr>
            <a:endParaRPr lang="en-US" dirty="0">
              <a:solidFill>
                <a:srgbClr val="404040"/>
              </a:solidFill>
            </a:endParaRPr>
          </a:p>
        </p:txBody>
      </p:sp>
    </p:spTree>
    <p:extLst>
      <p:ext uri="{BB962C8B-B14F-4D97-AF65-F5344CB8AC3E}">
        <p14:creationId xmlns:p14="http://schemas.microsoft.com/office/powerpoint/2010/main" val="121368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6062" y="1045882"/>
            <a:ext cx="8779512" cy="4124636"/>
          </a:xfrm>
        </p:spPr>
        <p:txBody>
          <a:bodyPr>
            <a:normAutofit/>
          </a:bodyPr>
          <a:lstStyle/>
          <a:p>
            <a:pPr marL="0" indent="0" algn="l">
              <a:buNone/>
            </a:pPr>
            <a:r>
              <a:rPr lang="en-GB" b="0" i="0" dirty="0">
                <a:solidFill>
                  <a:srgbClr val="374151"/>
                </a:solidFill>
                <a:effectLst/>
                <a:latin typeface="Söhne"/>
              </a:rPr>
              <a:t>Reporting and Documentation:</a:t>
            </a:r>
          </a:p>
          <a:p>
            <a:pPr marL="742950" lvl="1" indent="-285750" algn="l">
              <a:buFont typeface="+mj-lt"/>
              <a:buAutoNum type="arabicPeriod"/>
            </a:pPr>
            <a:r>
              <a:rPr lang="en-GB" b="0" i="0" dirty="0">
                <a:solidFill>
                  <a:srgbClr val="374151"/>
                </a:solidFill>
                <a:effectLst/>
                <a:latin typeface="Söhne"/>
              </a:rPr>
              <a:t>Promptly report the incident to the appropriate personnel or supervisor in accordance with organizational procedures.</a:t>
            </a:r>
          </a:p>
          <a:p>
            <a:pPr marL="742950" lvl="1" indent="-285750" algn="l">
              <a:buFont typeface="+mj-lt"/>
              <a:buAutoNum type="arabicPeriod"/>
            </a:pPr>
            <a:r>
              <a:rPr lang="en-GB" b="0" i="0" dirty="0">
                <a:solidFill>
                  <a:srgbClr val="374151"/>
                </a:solidFill>
                <a:effectLst/>
                <a:latin typeface="Söhne"/>
              </a:rPr>
              <a:t>Document the incident in an incident report, including details such as the nature of the incident, contributing factors, witness statements, and any actions taken to address the hazards.</a:t>
            </a:r>
          </a:p>
          <a:p>
            <a:pPr marL="0" indent="0" algn="l">
              <a:buNone/>
            </a:pPr>
            <a:r>
              <a:rPr lang="en-GB" b="0" i="0" dirty="0">
                <a:solidFill>
                  <a:srgbClr val="374151"/>
                </a:solidFill>
                <a:effectLst/>
                <a:latin typeface="Söhne"/>
              </a:rPr>
              <a:t>Investigation:</a:t>
            </a:r>
          </a:p>
          <a:p>
            <a:pPr marL="742950" lvl="1" indent="-285750" algn="l">
              <a:buFont typeface="+mj-lt"/>
              <a:buAutoNum type="arabicPeriod"/>
            </a:pPr>
            <a:r>
              <a:rPr lang="en-GB" b="0" i="0" dirty="0">
                <a:solidFill>
                  <a:srgbClr val="374151"/>
                </a:solidFill>
                <a:effectLst/>
                <a:latin typeface="Söhne"/>
              </a:rPr>
              <a:t>Conduct a thorough investigation into the incident to determine the root causes and contributing factors. This may involve examining the immediate surroundings, reviewing security camera footage, interviewing witnesses, and collecting relevant data.</a:t>
            </a:r>
          </a:p>
          <a:p>
            <a:pPr marL="742950" lvl="1" indent="-285750" algn="l">
              <a:buFont typeface="+mj-lt"/>
              <a:buAutoNum type="arabicPeriod"/>
            </a:pPr>
            <a:r>
              <a:rPr lang="en-GB" b="0" i="0" dirty="0">
                <a:solidFill>
                  <a:srgbClr val="374151"/>
                </a:solidFill>
                <a:effectLst/>
                <a:latin typeface="Söhne"/>
              </a:rPr>
              <a:t>Analyse the findings to identify any systemic issues or recurring patterns that need to be addressed.</a:t>
            </a:r>
          </a:p>
          <a:p>
            <a:pPr marL="0" indent="0">
              <a:buNone/>
            </a:pPr>
            <a:endParaRPr dirty="0">
              <a:solidFill>
                <a:srgbClr val="404040"/>
              </a:solidFill>
            </a:endParaRPr>
          </a:p>
        </p:txBody>
      </p:sp>
    </p:spTree>
    <p:extLst>
      <p:ext uri="{BB962C8B-B14F-4D97-AF65-F5344CB8AC3E}">
        <p14:creationId xmlns:p14="http://schemas.microsoft.com/office/powerpoint/2010/main" val="1558843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D96B21-3AE3-1DCA-D789-46CFB9FC1686}"/>
              </a:ext>
            </a:extLst>
          </p:cNvPr>
          <p:cNvSpPr>
            <a:spLocks noGrp="1"/>
          </p:cNvSpPr>
          <p:nvPr>
            <p:ph idx="1"/>
          </p:nvPr>
        </p:nvSpPr>
        <p:spPr>
          <a:xfrm>
            <a:off x="1706880" y="1374588"/>
            <a:ext cx="8595360" cy="4482353"/>
          </a:xfrm>
        </p:spPr>
        <p:txBody>
          <a:bodyPr>
            <a:normAutofit fontScale="92500" lnSpcReduction="10000"/>
          </a:bodyPr>
          <a:lstStyle/>
          <a:p>
            <a:pPr marL="0" indent="0" algn="l">
              <a:buNone/>
            </a:pPr>
            <a:r>
              <a:rPr lang="en-GB" b="0" i="0" dirty="0">
                <a:solidFill>
                  <a:srgbClr val="374151"/>
                </a:solidFill>
                <a:effectLst/>
                <a:latin typeface="Söhne"/>
              </a:rPr>
              <a:t>Corrective Actions and Preventive Measures:</a:t>
            </a:r>
          </a:p>
          <a:p>
            <a:pPr marL="742950" lvl="1" indent="-285750" algn="l">
              <a:buFont typeface="+mj-lt"/>
              <a:buAutoNum type="arabicPeriod"/>
            </a:pPr>
            <a:r>
              <a:rPr lang="en-GB" b="0" i="0" dirty="0">
                <a:solidFill>
                  <a:srgbClr val="374151"/>
                </a:solidFill>
                <a:effectLst/>
                <a:latin typeface="Söhne"/>
              </a:rPr>
              <a:t>Based on the investigation findings, take appropriate corrective actions to address the identified hazards and prevent similar incidents in the future. This may include:</a:t>
            </a:r>
          </a:p>
          <a:p>
            <a:pPr marL="1143000" lvl="2" indent="-228600" algn="l">
              <a:buFont typeface="+mj-lt"/>
              <a:buAutoNum type="arabicPeriod"/>
            </a:pPr>
            <a:r>
              <a:rPr lang="en-GB" b="0" i="0" dirty="0">
                <a:solidFill>
                  <a:srgbClr val="374151"/>
                </a:solidFill>
                <a:effectLst/>
                <a:latin typeface="Söhne"/>
              </a:rPr>
              <a:t>Repairing or replacing damaged flooring or walking surfaces.</a:t>
            </a:r>
          </a:p>
          <a:p>
            <a:pPr marL="1143000" lvl="2" indent="-228600" algn="l">
              <a:buFont typeface="+mj-lt"/>
              <a:buAutoNum type="arabicPeriod"/>
            </a:pPr>
            <a:r>
              <a:rPr lang="en-GB" b="0" i="0" dirty="0">
                <a:solidFill>
                  <a:srgbClr val="374151"/>
                </a:solidFill>
                <a:effectLst/>
                <a:latin typeface="Söhne"/>
              </a:rPr>
              <a:t>Improving lighting conditions in areas prone to slips, trips, and falls.</a:t>
            </a:r>
          </a:p>
          <a:p>
            <a:pPr marL="1143000" lvl="2" indent="-228600" algn="l">
              <a:buFont typeface="+mj-lt"/>
              <a:buAutoNum type="arabicPeriod"/>
            </a:pPr>
            <a:r>
              <a:rPr lang="en-GB" b="0" i="0" dirty="0">
                <a:solidFill>
                  <a:srgbClr val="374151"/>
                </a:solidFill>
                <a:effectLst/>
                <a:latin typeface="Söhne"/>
              </a:rPr>
              <a:t>Implementing better housekeeping practices to prevent clutter and obstructions in walkways.</a:t>
            </a:r>
          </a:p>
          <a:p>
            <a:pPr marL="1143000" lvl="2" indent="-228600" algn="l">
              <a:buFont typeface="+mj-lt"/>
              <a:buAutoNum type="arabicPeriod"/>
            </a:pPr>
            <a:r>
              <a:rPr lang="en-GB" b="0" i="0" dirty="0">
                <a:solidFill>
                  <a:srgbClr val="374151"/>
                </a:solidFill>
                <a:effectLst/>
                <a:latin typeface="Söhne"/>
              </a:rPr>
              <a:t>Providing anti-slip mats, handrails, or other safety equipment where necessary.</a:t>
            </a:r>
          </a:p>
          <a:p>
            <a:pPr marL="1143000" lvl="2" indent="-228600" algn="l">
              <a:buFont typeface="+mj-lt"/>
              <a:buAutoNum type="arabicPeriod"/>
            </a:pPr>
            <a:r>
              <a:rPr lang="en-GB" b="0" i="0" dirty="0">
                <a:solidFill>
                  <a:srgbClr val="374151"/>
                </a:solidFill>
                <a:effectLst/>
                <a:latin typeface="Söhne"/>
              </a:rPr>
              <a:t>Conducting training and awareness programs to educate employees on recognizing and mitigating slip, trip, and fall hazards.</a:t>
            </a:r>
          </a:p>
          <a:p>
            <a:pPr marL="0" indent="0" algn="l">
              <a:buNone/>
            </a:pPr>
            <a:r>
              <a:rPr lang="en-GB" b="0" i="0" dirty="0">
                <a:solidFill>
                  <a:srgbClr val="374151"/>
                </a:solidFill>
                <a:effectLst/>
                <a:latin typeface="Söhne"/>
              </a:rPr>
              <a:t>Communication and Training:</a:t>
            </a:r>
          </a:p>
          <a:p>
            <a:pPr marL="742950" lvl="1" indent="-285750" algn="l">
              <a:buFont typeface="+mj-lt"/>
              <a:buAutoNum type="arabicPeriod"/>
            </a:pPr>
            <a:r>
              <a:rPr lang="en-GB" b="0" i="0" dirty="0">
                <a:solidFill>
                  <a:srgbClr val="374151"/>
                </a:solidFill>
                <a:effectLst/>
                <a:latin typeface="Söhne"/>
              </a:rPr>
              <a:t>Communicate the incident findings and implemented corrective actions to all relevant stakeholders, including employees, supervisors, and management.</a:t>
            </a:r>
          </a:p>
          <a:p>
            <a:pPr marL="742950" lvl="1" indent="-285750" algn="l">
              <a:buFont typeface="+mj-lt"/>
              <a:buAutoNum type="arabicPeriod"/>
            </a:pPr>
            <a:r>
              <a:rPr lang="en-GB" b="0" i="0" dirty="0">
                <a:solidFill>
                  <a:srgbClr val="374151"/>
                </a:solidFill>
                <a:effectLst/>
                <a:latin typeface="Söhne"/>
              </a:rPr>
              <a:t>Provide training and awareness programs to educate employees about slip, trip, and fall hazards, safe work practices, and the importance of reporting potential hazards promptly.</a:t>
            </a:r>
          </a:p>
          <a:p>
            <a:pPr marL="0" indent="0" algn="l">
              <a:buNone/>
            </a:pPr>
            <a:endParaRPr lang="en-AU" dirty="0"/>
          </a:p>
        </p:txBody>
      </p:sp>
    </p:spTree>
    <p:extLst>
      <p:ext uri="{BB962C8B-B14F-4D97-AF65-F5344CB8AC3E}">
        <p14:creationId xmlns:p14="http://schemas.microsoft.com/office/powerpoint/2010/main" val="332698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69B01E-329F-71F0-48F1-9C225A558E8C}"/>
              </a:ext>
            </a:extLst>
          </p:cNvPr>
          <p:cNvSpPr>
            <a:spLocks noGrp="1"/>
          </p:cNvSpPr>
          <p:nvPr>
            <p:ph idx="1"/>
          </p:nvPr>
        </p:nvSpPr>
        <p:spPr>
          <a:xfrm>
            <a:off x="1810871" y="1434354"/>
            <a:ext cx="8373035" cy="4305674"/>
          </a:xfrm>
        </p:spPr>
        <p:txBody>
          <a:bodyPr>
            <a:normAutofit/>
          </a:bodyPr>
          <a:lstStyle/>
          <a:p>
            <a:pPr algn="l">
              <a:buFont typeface="+mj-lt"/>
              <a:buAutoNum type="arabicPeriod"/>
            </a:pPr>
            <a:r>
              <a:rPr lang="en-GB" b="0" i="0" dirty="0">
                <a:solidFill>
                  <a:srgbClr val="374151"/>
                </a:solidFill>
                <a:effectLst/>
                <a:latin typeface="Söhne"/>
              </a:rPr>
              <a:t>Monitoring and Review:</a:t>
            </a:r>
          </a:p>
          <a:p>
            <a:pPr marL="742950" lvl="1" indent="-285750" algn="l">
              <a:buFont typeface="+mj-lt"/>
              <a:buAutoNum type="arabicPeriod"/>
            </a:pPr>
            <a:r>
              <a:rPr lang="en-GB" b="0" i="0" dirty="0">
                <a:solidFill>
                  <a:srgbClr val="374151"/>
                </a:solidFill>
                <a:effectLst/>
                <a:latin typeface="Söhne"/>
              </a:rPr>
              <a:t>Regularly monitor the effectiveness of the implemented measures and preventive actions.</a:t>
            </a:r>
          </a:p>
          <a:p>
            <a:pPr marL="742950" lvl="1" indent="-285750" algn="l">
              <a:buFont typeface="+mj-lt"/>
              <a:buAutoNum type="arabicPeriod"/>
            </a:pPr>
            <a:r>
              <a:rPr lang="en-GB" b="0" i="0" dirty="0">
                <a:solidFill>
                  <a:srgbClr val="374151"/>
                </a:solidFill>
                <a:effectLst/>
                <a:latin typeface="Söhne"/>
              </a:rPr>
              <a:t>Conduct periodic inspections and audits to ensure compliance with safety standards and identify any new hazards or risks.</a:t>
            </a:r>
          </a:p>
          <a:p>
            <a:pPr marL="742950" lvl="1" indent="-285750" algn="l">
              <a:buFont typeface="+mj-lt"/>
              <a:buAutoNum type="arabicPeriod"/>
            </a:pPr>
            <a:r>
              <a:rPr lang="en-GB" b="0" i="0" dirty="0">
                <a:solidFill>
                  <a:srgbClr val="374151"/>
                </a:solidFill>
                <a:effectLst/>
                <a:latin typeface="Söhne"/>
              </a:rPr>
              <a:t>Review incident reports and analyse trends to identify areas for further improvement and develop strategies to prevent future incidents.</a:t>
            </a:r>
          </a:p>
          <a:p>
            <a:pPr marL="0" indent="0" algn="l">
              <a:buNone/>
            </a:pPr>
            <a:endParaRPr lang="en-AU" dirty="0"/>
          </a:p>
        </p:txBody>
      </p:sp>
    </p:spTree>
    <p:extLst>
      <p:ext uri="{BB962C8B-B14F-4D97-AF65-F5344CB8AC3E}">
        <p14:creationId xmlns:p14="http://schemas.microsoft.com/office/powerpoint/2010/main" val="2276887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8289A-85AB-D9FE-AB07-F0C2848EDECF}"/>
              </a:ext>
            </a:extLst>
          </p:cNvPr>
          <p:cNvSpPr>
            <a:spLocks noGrp="1"/>
          </p:cNvSpPr>
          <p:nvPr>
            <p:ph type="title"/>
          </p:nvPr>
        </p:nvSpPr>
        <p:spPr/>
        <p:txBody>
          <a:bodyPr/>
          <a:lstStyle/>
          <a:p>
            <a:r>
              <a:rPr lang="en-AU" dirty="0"/>
              <a:t>Incident two</a:t>
            </a:r>
          </a:p>
        </p:txBody>
      </p:sp>
      <p:sp>
        <p:nvSpPr>
          <p:cNvPr id="3" name="Content Placeholder 2">
            <a:extLst>
              <a:ext uri="{FF2B5EF4-FFF2-40B4-BE49-F238E27FC236}">
                <a16:creationId xmlns:a16="http://schemas.microsoft.com/office/drawing/2014/main" id="{1CBA7F30-600F-7D2D-5643-26430CB2E0AC}"/>
              </a:ext>
            </a:extLst>
          </p:cNvPr>
          <p:cNvSpPr>
            <a:spLocks noGrp="1"/>
          </p:cNvSpPr>
          <p:nvPr>
            <p:ph idx="1"/>
          </p:nvPr>
        </p:nvSpPr>
        <p:spPr/>
        <p:txBody>
          <a:bodyPr/>
          <a:lstStyle/>
          <a:p>
            <a:pPr marL="0" indent="0" algn="l">
              <a:buNone/>
            </a:pPr>
            <a:r>
              <a:rPr lang="en-GB" b="0" i="0" dirty="0">
                <a:solidFill>
                  <a:srgbClr val="374151"/>
                </a:solidFill>
                <a:effectLst/>
                <a:latin typeface="Söhne"/>
              </a:rPr>
              <a:t>One common workplace hazard is ergonomic hazards. Ergonomic hazards are associated with the design, layout, </a:t>
            </a:r>
            <a:r>
              <a:rPr lang="en-GB" b="0" i="0">
                <a:solidFill>
                  <a:srgbClr val="374151"/>
                </a:solidFill>
                <a:effectLst/>
                <a:latin typeface="Söhne"/>
              </a:rPr>
              <a:t>and organisation </a:t>
            </a:r>
            <a:r>
              <a:rPr lang="en-GB" b="0" i="0" dirty="0">
                <a:solidFill>
                  <a:srgbClr val="374151"/>
                </a:solidFill>
                <a:effectLst/>
                <a:latin typeface="Söhne"/>
              </a:rPr>
              <a:t>of workstations, tools, and equipment that may result in discomfort, musculoskeletal disorders, or injuries for workers. These hazards can arise from various factors, including:</a:t>
            </a:r>
          </a:p>
          <a:p>
            <a:pPr marL="0" indent="0" algn="l">
              <a:buNone/>
            </a:pPr>
            <a:r>
              <a:rPr lang="en-GB" b="0" i="0" dirty="0">
                <a:solidFill>
                  <a:srgbClr val="374151"/>
                </a:solidFill>
                <a:effectLst/>
                <a:latin typeface="Söhne"/>
              </a:rPr>
              <a:t>Poorly designed workstations: Workstations that are not properly adjusted to accommodate the physical characteristics and needs of workers can contribute to ergonomic hazards. This includes inadequate seating, incorrect desk height, improper placement of computer monitors, keyboards, or mouse devices.</a:t>
            </a:r>
          </a:p>
          <a:p>
            <a:endParaRPr lang="en-AU" dirty="0"/>
          </a:p>
        </p:txBody>
      </p:sp>
    </p:spTree>
    <p:extLst>
      <p:ext uri="{BB962C8B-B14F-4D97-AF65-F5344CB8AC3E}">
        <p14:creationId xmlns:p14="http://schemas.microsoft.com/office/powerpoint/2010/main" val="2372086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61FA38-5B49-9060-5EFC-5297AAF36E8A}"/>
              </a:ext>
            </a:extLst>
          </p:cNvPr>
          <p:cNvSpPr>
            <a:spLocks noGrp="1"/>
          </p:cNvSpPr>
          <p:nvPr>
            <p:ph idx="1"/>
          </p:nvPr>
        </p:nvSpPr>
        <p:spPr>
          <a:xfrm>
            <a:off x="2231136" y="1320800"/>
            <a:ext cx="7729728" cy="4419227"/>
          </a:xfrm>
        </p:spPr>
        <p:txBody>
          <a:bodyPr>
            <a:normAutofit fontScale="92500" lnSpcReduction="10000"/>
          </a:bodyPr>
          <a:lstStyle/>
          <a:p>
            <a:pPr marL="0" indent="0" algn="l">
              <a:buNone/>
            </a:pPr>
            <a:r>
              <a:rPr lang="en-GB" b="0" i="0" dirty="0">
                <a:solidFill>
                  <a:srgbClr val="374151"/>
                </a:solidFill>
                <a:effectLst/>
                <a:latin typeface="Söhne"/>
              </a:rPr>
              <a:t>Repetitive tasks: Jobs that require repetitive motions, such as assembly line work or data entry, can lead to musculoskeletal strain and injuries over time. Performing the same motions repeatedly without sufficient breaks or ergonomic support can put stress on muscles, tendons, and joints.</a:t>
            </a:r>
          </a:p>
          <a:p>
            <a:pPr marL="0" indent="0" algn="l">
              <a:buNone/>
            </a:pPr>
            <a:r>
              <a:rPr lang="en-GB" b="0" i="0" dirty="0">
                <a:solidFill>
                  <a:srgbClr val="374151"/>
                </a:solidFill>
                <a:effectLst/>
                <a:latin typeface="Söhne"/>
              </a:rPr>
              <a:t>Manual handling and lifting: Improper lifting techniques and overexertion during manual handling tasks, such as lifting heavy objects or awkward postures, can result in back injuries, strains, and sprains.</a:t>
            </a:r>
          </a:p>
          <a:p>
            <a:pPr marL="0" indent="0" algn="l">
              <a:buNone/>
            </a:pPr>
            <a:r>
              <a:rPr lang="en-GB" b="0" i="0" dirty="0">
                <a:solidFill>
                  <a:srgbClr val="374151"/>
                </a:solidFill>
                <a:effectLst/>
                <a:latin typeface="Söhne"/>
              </a:rPr>
              <a:t>Awkward postures: Working in awkward positions, such as bending, twisting, or reaching excessively, can strain muscles and joints and increase the risk of musculoskeletal injuries.</a:t>
            </a:r>
          </a:p>
          <a:p>
            <a:pPr marL="0" indent="0" algn="l">
              <a:buNone/>
            </a:pPr>
            <a:r>
              <a:rPr lang="en-GB" b="0" i="0" dirty="0">
                <a:solidFill>
                  <a:srgbClr val="374151"/>
                </a:solidFill>
                <a:effectLst/>
                <a:latin typeface="Söhne"/>
              </a:rPr>
              <a:t>Vibrations: Exposure to excessive vibrations, such as those generated by power tools or vibrating machinery, can lead to hand-arm vibration syndrome and other related disorders.</a:t>
            </a:r>
          </a:p>
          <a:p>
            <a:pPr marL="0" indent="0" algn="l">
              <a:buNone/>
            </a:pPr>
            <a:r>
              <a:rPr lang="en-GB" b="0" i="0" dirty="0">
                <a:solidFill>
                  <a:srgbClr val="374151"/>
                </a:solidFill>
                <a:effectLst/>
                <a:latin typeface="Söhne"/>
              </a:rPr>
              <a:t>Inadequate lighting: Poor lighting conditions can cause eye strain, visual discomfort, and fatigue, affecting overall productivity and potentially leading to accidents or errors.</a:t>
            </a:r>
          </a:p>
          <a:p>
            <a:pPr marL="0" indent="0" algn="l">
              <a:buNone/>
            </a:pPr>
            <a:endParaRPr lang="en-GB" dirty="0">
              <a:solidFill>
                <a:srgbClr val="374151"/>
              </a:solidFill>
              <a:latin typeface="Söhne"/>
            </a:endParaRPr>
          </a:p>
          <a:p>
            <a:pPr marL="0" indent="0" algn="l">
              <a:buNone/>
            </a:pPr>
            <a:endParaRPr lang="en-GB" b="0" i="0" dirty="0">
              <a:solidFill>
                <a:srgbClr val="374151"/>
              </a:solidFill>
              <a:effectLst/>
              <a:latin typeface="Söhne"/>
            </a:endParaRPr>
          </a:p>
          <a:p>
            <a:endParaRPr lang="en-AU" dirty="0"/>
          </a:p>
        </p:txBody>
      </p:sp>
    </p:spTree>
    <p:extLst>
      <p:ext uri="{BB962C8B-B14F-4D97-AF65-F5344CB8AC3E}">
        <p14:creationId xmlns:p14="http://schemas.microsoft.com/office/powerpoint/2010/main" val="2552748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87EB5-EF8D-A335-944F-956F31611E98}"/>
              </a:ext>
            </a:extLst>
          </p:cNvPr>
          <p:cNvSpPr>
            <a:spLocks noGrp="1"/>
          </p:cNvSpPr>
          <p:nvPr>
            <p:ph type="title"/>
          </p:nvPr>
        </p:nvSpPr>
        <p:spPr/>
        <p:txBody>
          <a:bodyPr/>
          <a:lstStyle/>
          <a:p>
            <a:r>
              <a:rPr lang="en-AU" dirty="0"/>
              <a:t>Incident response for ergonomic hazard</a:t>
            </a:r>
          </a:p>
        </p:txBody>
      </p:sp>
      <p:sp>
        <p:nvSpPr>
          <p:cNvPr id="3" name="Content Placeholder 2">
            <a:extLst>
              <a:ext uri="{FF2B5EF4-FFF2-40B4-BE49-F238E27FC236}">
                <a16:creationId xmlns:a16="http://schemas.microsoft.com/office/drawing/2014/main" id="{376DF886-A5BA-21A1-9BD8-2904EB999538}"/>
              </a:ext>
            </a:extLst>
          </p:cNvPr>
          <p:cNvSpPr>
            <a:spLocks noGrp="1"/>
          </p:cNvSpPr>
          <p:nvPr>
            <p:ph idx="1"/>
          </p:nvPr>
        </p:nvSpPr>
        <p:spPr>
          <a:xfrm>
            <a:off x="2231136" y="2378636"/>
            <a:ext cx="7729728" cy="4183530"/>
          </a:xfrm>
        </p:spPr>
        <p:txBody>
          <a:bodyPr>
            <a:normAutofit fontScale="85000" lnSpcReduction="20000"/>
          </a:bodyPr>
          <a:lstStyle/>
          <a:p>
            <a:pPr marL="0" indent="0" algn="l">
              <a:buNone/>
            </a:pPr>
            <a:r>
              <a:rPr lang="en-GB" b="0" i="0" dirty="0">
                <a:solidFill>
                  <a:srgbClr val="374151"/>
                </a:solidFill>
                <a:effectLst/>
                <a:latin typeface="Söhne"/>
              </a:rPr>
              <a:t>Developing an ergonomic hazard response plan is essential to address and mitigate ergonomic hazards in the workplace. Here are some key components that should be included in such a plan:</a:t>
            </a:r>
          </a:p>
          <a:p>
            <a:pPr marL="0" indent="0" algn="l">
              <a:buNone/>
            </a:pPr>
            <a:r>
              <a:rPr lang="en-GB" b="0" i="0" dirty="0">
                <a:solidFill>
                  <a:srgbClr val="374151"/>
                </a:solidFill>
                <a:effectLst/>
                <a:latin typeface="Söhne"/>
              </a:rPr>
              <a:t>Risk Assessment:</a:t>
            </a:r>
          </a:p>
          <a:p>
            <a:pPr marL="742950" lvl="1" indent="-285750" algn="l">
              <a:buFont typeface="+mj-lt"/>
              <a:buAutoNum type="arabicPeriod"/>
            </a:pPr>
            <a:r>
              <a:rPr lang="en-GB" b="0" i="0" dirty="0">
                <a:solidFill>
                  <a:srgbClr val="374151"/>
                </a:solidFill>
                <a:effectLst/>
                <a:latin typeface="Söhne"/>
              </a:rPr>
              <a:t>Conduct regular ergonomic risk assessments to identify potential hazards and areas of concern.</a:t>
            </a:r>
          </a:p>
          <a:p>
            <a:pPr marL="742950" lvl="1" indent="-285750" algn="l">
              <a:buFont typeface="+mj-lt"/>
              <a:buAutoNum type="arabicPeriod"/>
            </a:pPr>
            <a:r>
              <a:rPr lang="en-GB" b="0" i="0" dirty="0">
                <a:solidFill>
                  <a:srgbClr val="374151"/>
                </a:solidFill>
                <a:effectLst/>
                <a:latin typeface="Söhne"/>
              </a:rPr>
              <a:t>Evaluate workstations, tools, equipment, and work processes for ergonomic deficiencies.</a:t>
            </a:r>
          </a:p>
          <a:p>
            <a:pPr marL="742950" lvl="1" indent="-285750" algn="l">
              <a:buFont typeface="+mj-lt"/>
              <a:buAutoNum type="arabicPeriod"/>
            </a:pPr>
            <a:r>
              <a:rPr lang="en-GB" b="0" i="0" dirty="0">
                <a:solidFill>
                  <a:srgbClr val="374151"/>
                </a:solidFill>
                <a:effectLst/>
                <a:latin typeface="Söhne"/>
              </a:rPr>
              <a:t>Involve employees in the assessment process to gather their input and observations.</a:t>
            </a:r>
          </a:p>
          <a:p>
            <a:pPr marL="0" indent="0" algn="l">
              <a:buNone/>
            </a:pPr>
            <a:r>
              <a:rPr lang="en-GB" b="0" i="0" dirty="0">
                <a:solidFill>
                  <a:srgbClr val="374151"/>
                </a:solidFill>
                <a:effectLst/>
                <a:latin typeface="Söhne"/>
              </a:rPr>
              <a:t>Hazard Control Measures:</a:t>
            </a:r>
          </a:p>
          <a:p>
            <a:pPr marL="742950" lvl="1" indent="-285750" algn="l">
              <a:buFont typeface="+mj-lt"/>
              <a:buAutoNum type="arabicPeriod"/>
            </a:pPr>
            <a:r>
              <a:rPr lang="en-GB" b="0" i="0" dirty="0">
                <a:solidFill>
                  <a:srgbClr val="374151"/>
                </a:solidFill>
                <a:effectLst/>
                <a:latin typeface="Söhne"/>
              </a:rPr>
              <a:t>Implement engineering controls to eliminate or minimize ergonomic hazards. This may include adjusting workstations, modifying equipment, or redesigning processes.</a:t>
            </a:r>
          </a:p>
          <a:p>
            <a:pPr marL="742950" lvl="1" indent="-285750" algn="l">
              <a:buFont typeface="+mj-lt"/>
              <a:buAutoNum type="arabicPeriod"/>
            </a:pPr>
            <a:r>
              <a:rPr lang="en-GB" b="0" i="0" dirty="0">
                <a:solidFill>
                  <a:srgbClr val="374151"/>
                </a:solidFill>
                <a:effectLst/>
                <a:latin typeface="Söhne"/>
              </a:rPr>
              <a:t>Provide ergonomic tools and equipment that promote proper posture and reduce strain, such as adjustable chairs, ergonomic keyboards, or height-adjustable work surfaces.</a:t>
            </a:r>
          </a:p>
          <a:p>
            <a:pPr marL="742950" lvl="1" indent="-285750" algn="l">
              <a:buFont typeface="+mj-lt"/>
              <a:buAutoNum type="arabicPeriod"/>
            </a:pPr>
            <a:r>
              <a:rPr lang="en-GB" b="0" i="0" dirty="0">
                <a:solidFill>
                  <a:srgbClr val="374151"/>
                </a:solidFill>
                <a:effectLst/>
                <a:latin typeface="Söhne"/>
              </a:rPr>
              <a:t>Encourage employees to take regular breaks and vary their tasks to reduce the risk of repetitive strain injuries.</a:t>
            </a:r>
          </a:p>
          <a:p>
            <a:pPr marL="742950" lvl="1" indent="-285750" algn="l">
              <a:buFont typeface="+mj-lt"/>
              <a:buAutoNum type="arabicPeriod"/>
            </a:pPr>
            <a:r>
              <a:rPr lang="en-GB" b="0" i="0" dirty="0">
                <a:solidFill>
                  <a:srgbClr val="374151"/>
                </a:solidFill>
                <a:effectLst/>
                <a:latin typeface="Söhne"/>
              </a:rPr>
              <a:t>Ensure that lifting and manual handling tasks are performed using proper techniques and provide mechanical aids if necessary.</a:t>
            </a:r>
          </a:p>
          <a:p>
            <a:endParaRPr lang="en-AU" dirty="0"/>
          </a:p>
        </p:txBody>
      </p:sp>
    </p:spTree>
    <p:extLst>
      <p:ext uri="{BB962C8B-B14F-4D97-AF65-F5344CB8AC3E}">
        <p14:creationId xmlns:p14="http://schemas.microsoft.com/office/powerpoint/2010/main" val="1815322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9BF920-53B5-59A7-8A71-80AB2426D8DB}"/>
              </a:ext>
            </a:extLst>
          </p:cNvPr>
          <p:cNvSpPr>
            <a:spLocks noGrp="1"/>
          </p:cNvSpPr>
          <p:nvPr>
            <p:ph idx="1"/>
          </p:nvPr>
        </p:nvSpPr>
        <p:spPr>
          <a:xfrm>
            <a:off x="2231136" y="687294"/>
            <a:ext cx="7729728" cy="5052733"/>
          </a:xfrm>
        </p:spPr>
        <p:txBody>
          <a:bodyPr>
            <a:normAutofit fontScale="85000" lnSpcReduction="20000"/>
          </a:bodyPr>
          <a:lstStyle/>
          <a:p>
            <a:pPr marL="0" indent="0" algn="l">
              <a:buNone/>
            </a:pPr>
            <a:r>
              <a:rPr lang="en-GB" b="0" i="0" dirty="0">
                <a:solidFill>
                  <a:srgbClr val="374151"/>
                </a:solidFill>
                <a:effectLst/>
                <a:latin typeface="Söhne"/>
              </a:rPr>
              <a:t>Training and Education:</a:t>
            </a:r>
          </a:p>
          <a:p>
            <a:pPr marL="742950" lvl="1" indent="-285750" algn="l">
              <a:buFont typeface="+mj-lt"/>
              <a:buAutoNum type="arabicPeriod"/>
            </a:pPr>
            <a:r>
              <a:rPr lang="en-GB" b="0" i="0" dirty="0">
                <a:solidFill>
                  <a:srgbClr val="374151"/>
                </a:solidFill>
                <a:effectLst/>
                <a:latin typeface="Söhne"/>
              </a:rPr>
              <a:t>Provide training to employees on ergonomics awareness, safe work practices, and the importance of maintaining good posture and body mechanics.</a:t>
            </a:r>
          </a:p>
          <a:p>
            <a:pPr marL="742950" lvl="1" indent="-285750" algn="l">
              <a:buFont typeface="+mj-lt"/>
              <a:buAutoNum type="arabicPeriod"/>
            </a:pPr>
            <a:r>
              <a:rPr lang="en-GB" b="0" i="0" dirty="0">
                <a:solidFill>
                  <a:srgbClr val="374151"/>
                </a:solidFill>
                <a:effectLst/>
                <a:latin typeface="Söhne"/>
              </a:rPr>
              <a:t>Educate employees on how to properly adjust their workstations and equipment to ensure proper ergonomics.</a:t>
            </a:r>
          </a:p>
          <a:p>
            <a:pPr marL="742950" lvl="1" indent="-285750" algn="l">
              <a:buFont typeface="+mj-lt"/>
              <a:buAutoNum type="arabicPeriod"/>
            </a:pPr>
            <a:r>
              <a:rPr lang="en-GB" b="0" i="0" dirty="0">
                <a:solidFill>
                  <a:srgbClr val="374151"/>
                </a:solidFill>
                <a:effectLst/>
                <a:latin typeface="Söhne"/>
              </a:rPr>
              <a:t>Train employees in recognizing early signs and symptoms of musculoskeletal disorders and the importance of reporting them promptly.</a:t>
            </a:r>
          </a:p>
          <a:p>
            <a:pPr marL="0" indent="0" algn="l">
              <a:buNone/>
            </a:pPr>
            <a:r>
              <a:rPr lang="en-GB" b="0" i="0" dirty="0">
                <a:solidFill>
                  <a:srgbClr val="374151"/>
                </a:solidFill>
                <a:effectLst/>
                <a:latin typeface="Söhne"/>
              </a:rPr>
              <a:t>Reporting and Incident Response:</a:t>
            </a:r>
          </a:p>
          <a:p>
            <a:pPr marL="742950" lvl="1" indent="-285750" algn="l">
              <a:buFont typeface="+mj-lt"/>
              <a:buAutoNum type="arabicPeriod"/>
            </a:pPr>
            <a:r>
              <a:rPr lang="en-GB" b="0" i="0" dirty="0">
                <a:solidFill>
                  <a:srgbClr val="374151"/>
                </a:solidFill>
                <a:effectLst/>
                <a:latin typeface="Söhne"/>
              </a:rPr>
              <a:t>Establish a clear reporting mechanism for employees to report ergonomic hazards, discomfort, or injuries.</a:t>
            </a:r>
          </a:p>
          <a:p>
            <a:pPr marL="742950" lvl="1" indent="-285750" algn="l">
              <a:buFont typeface="+mj-lt"/>
              <a:buAutoNum type="arabicPeriod"/>
            </a:pPr>
            <a:r>
              <a:rPr lang="en-GB" b="0" i="0" dirty="0">
                <a:solidFill>
                  <a:srgbClr val="374151"/>
                </a:solidFill>
                <a:effectLst/>
                <a:latin typeface="Söhne"/>
              </a:rPr>
              <a:t>Encourage employees to report ergonomic concerns or incidents promptly.</a:t>
            </a:r>
          </a:p>
          <a:p>
            <a:pPr marL="742950" lvl="1" indent="-285750" algn="l">
              <a:buFont typeface="+mj-lt"/>
              <a:buAutoNum type="arabicPeriod"/>
            </a:pPr>
            <a:r>
              <a:rPr lang="en-GB" b="0" i="0" dirty="0">
                <a:solidFill>
                  <a:srgbClr val="374151"/>
                </a:solidFill>
                <a:effectLst/>
                <a:latin typeface="Söhne"/>
              </a:rPr>
              <a:t>Investigate reported incidents or concerns to identify root causes and implement corrective actions.</a:t>
            </a:r>
          </a:p>
          <a:p>
            <a:pPr marL="0" indent="0" algn="l">
              <a:buNone/>
            </a:pPr>
            <a:r>
              <a:rPr lang="en-GB" b="0" i="0" dirty="0">
                <a:solidFill>
                  <a:srgbClr val="374151"/>
                </a:solidFill>
                <a:effectLst/>
                <a:latin typeface="Söhne"/>
              </a:rPr>
              <a:t>Communication:</a:t>
            </a:r>
          </a:p>
          <a:p>
            <a:pPr marL="742950" lvl="1" indent="-285750" algn="l">
              <a:buFont typeface="+mj-lt"/>
              <a:buAutoNum type="arabicPeriod"/>
            </a:pPr>
            <a:r>
              <a:rPr lang="en-GB" b="0" i="0" dirty="0">
                <a:solidFill>
                  <a:srgbClr val="374151"/>
                </a:solidFill>
                <a:effectLst/>
                <a:latin typeface="Söhne"/>
              </a:rPr>
              <a:t>Regularly communicate with employees about ergonomic initiatives, updates, and improvements.</a:t>
            </a:r>
          </a:p>
          <a:p>
            <a:pPr marL="742950" lvl="1" indent="-285750" algn="l">
              <a:buFont typeface="+mj-lt"/>
              <a:buAutoNum type="arabicPeriod"/>
            </a:pPr>
            <a:r>
              <a:rPr lang="en-GB" b="0" i="0" dirty="0">
                <a:solidFill>
                  <a:srgbClr val="374151"/>
                </a:solidFill>
                <a:effectLst/>
                <a:latin typeface="Söhne"/>
              </a:rPr>
              <a:t>Share information and resources on proper ergonomics, including guidelines, checklists, and training materials.</a:t>
            </a:r>
          </a:p>
          <a:p>
            <a:pPr marL="742950" lvl="1" indent="-285750" algn="l">
              <a:buFont typeface="+mj-lt"/>
              <a:buAutoNum type="arabicPeriod"/>
            </a:pPr>
            <a:r>
              <a:rPr lang="en-GB" b="0" i="0" dirty="0">
                <a:solidFill>
                  <a:srgbClr val="374151"/>
                </a:solidFill>
                <a:effectLst/>
                <a:latin typeface="Söhne"/>
              </a:rPr>
              <a:t>Encourage open communication and feedback from employees regarding ergonomic issues or suggestions for improvement.</a:t>
            </a:r>
          </a:p>
          <a:p>
            <a:endParaRPr lang="en-AU" dirty="0"/>
          </a:p>
        </p:txBody>
      </p:sp>
    </p:spTree>
    <p:extLst>
      <p:ext uri="{BB962C8B-B14F-4D97-AF65-F5344CB8AC3E}">
        <p14:creationId xmlns:p14="http://schemas.microsoft.com/office/powerpoint/2010/main" val="638319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B3352C-B82A-8548-F6ED-BADDBAF93295}"/>
              </a:ext>
            </a:extLst>
          </p:cNvPr>
          <p:cNvSpPr>
            <a:spLocks noGrp="1"/>
          </p:cNvSpPr>
          <p:nvPr>
            <p:ph idx="1"/>
          </p:nvPr>
        </p:nvSpPr>
        <p:spPr>
          <a:xfrm>
            <a:off x="2231136" y="1051860"/>
            <a:ext cx="7729728" cy="4688168"/>
          </a:xfrm>
        </p:spPr>
        <p:txBody>
          <a:bodyPr/>
          <a:lstStyle/>
          <a:p>
            <a:pPr marL="0" indent="0" algn="l">
              <a:buNone/>
            </a:pPr>
            <a:r>
              <a:rPr lang="en-GB" b="0" i="0" dirty="0">
                <a:solidFill>
                  <a:srgbClr val="374151"/>
                </a:solidFill>
                <a:effectLst/>
                <a:latin typeface="Söhne"/>
              </a:rPr>
              <a:t>Ongoing Evaluation and Improvement:</a:t>
            </a:r>
          </a:p>
          <a:p>
            <a:pPr marL="742950" lvl="1" indent="-285750" algn="l">
              <a:buFont typeface="+mj-lt"/>
              <a:buAutoNum type="arabicPeriod"/>
            </a:pPr>
            <a:r>
              <a:rPr lang="en-GB" b="0" i="0" dirty="0">
                <a:solidFill>
                  <a:srgbClr val="374151"/>
                </a:solidFill>
                <a:effectLst/>
                <a:latin typeface="Söhne"/>
              </a:rPr>
              <a:t>Continuously monitor and evaluate the effectiveness of implemented ergonomic controls and initiatives.</a:t>
            </a:r>
          </a:p>
          <a:p>
            <a:pPr marL="742950" lvl="1" indent="-285750" algn="l">
              <a:buFont typeface="+mj-lt"/>
              <a:buAutoNum type="arabicPeriod"/>
            </a:pPr>
            <a:r>
              <a:rPr lang="en-GB" b="0" i="0" dirty="0">
                <a:solidFill>
                  <a:srgbClr val="374151"/>
                </a:solidFill>
                <a:effectLst/>
                <a:latin typeface="Söhne"/>
              </a:rPr>
              <a:t>Review incident reports, injury data, and employee feedback to identify trends or areas that require further attention.</a:t>
            </a:r>
          </a:p>
          <a:p>
            <a:pPr marL="742950" lvl="1" indent="-285750" algn="l">
              <a:buFont typeface="+mj-lt"/>
              <a:buAutoNum type="arabicPeriod"/>
            </a:pPr>
            <a:r>
              <a:rPr lang="en-GB" b="0" i="0" dirty="0">
                <a:solidFill>
                  <a:srgbClr val="374151"/>
                </a:solidFill>
                <a:effectLst/>
                <a:latin typeface="Söhne"/>
              </a:rPr>
              <a:t>Regularly update the ergonomic hazard response plan to incorporate new insights, best practices, and technological advancements.</a:t>
            </a:r>
          </a:p>
          <a:p>
            <a:pPr marL="0" indent="0" algn="l">
              <a:buNone/>
            </a:pPr>
            <a:r>
              <a:rPr lang="en-GB" b="0" i="0" dirty="0">
                <a:solidFill>
                  <a:srgbClr val="374151"/>
                </a:solidFill>
                <a:effectLst/>
                <a:latin typeface="Söhne"/>
              </a:rPr>
              <a:t>Compliance with Regulations and Standards:</a:t>
            </a:r>
          </a:p>
          <a:p>
            <a:pPr marL="742950" lvl="1" indent="-285750" algn="l">
              <a:buFont typeface="+mj-lt"/>
              <a:buAutoNum type="arabicPeriod"/>
            </a:pPr>
            <a:r>
              <a:rPr lang="en-GB" b="0" i="0" dirty="0">
                <a:solidFill>
                  <a:srgbClr val="374151"/>
                </a:solidFill>
                <a:effectLst/>
                <a:latin typeface="Söhne"/>
              </a:rPr>
              <a:t>Ensure that the ergonomic hazard response plan aligns with relevant regulations, codes of practice, and industry standards.</a:t>
            </a:r>
          </a:p>
          <a:p>
            <a:pPr marL="742950" lvl="1" indent="-285750" algn="l">
              <a:buFont typeface="+mj-lt"/>
              <a:buAutoNum type="arabicPeriod"/>
            </a:pPr>
            <a:r>
              <a:rPr lang="en-GB" b="0" i="0" dirty="0">
                <a:solidFill>
                  <a:srgbClr val="374151"/>
                </a:solidFill>
                <a:effectLst/>
                <a:latin typeface="Söhne"/>
              </a:rPr>
              <a:t>Stay informed about any updates or changes to ergonomic guidelines and regulations.</a:t>
            </a:r>
          </a:p>
          <a:p>
            <a:endParaRPr lang="en-AU" dirty="0"/>
          </a:p>
        </p:txBody>
      </p:sp>
    </p:spTree>
    <p:extLst>
      <p:ext uri="{BB962C8B-B14F-4D97-AF65-F5344CB8AC3E}">
        <p14:creationId xmlns:p14="http://schemas.microsoft.com/office/powerpoint/2010/main" val="266098999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3162</TotalTime>
  <Words>1573</Words>
  <Application>Microsoft Office PowerPoint</Application>
  <PresentationFormat>Widescreen</PresentationFormat>
  <Paragraphs>106</Paragraphs>
  <Slides>14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Söhne</vt:lpstr>
      <vt:lpstr>Arial</vt:lpstr>
      <vt:lpstr>Calibri</vt:lpstr>
      <vt:lpstr>Gill Sans MT</vt:lpstr>
      <vt:lpstr>Parcel</vt:lpstr>
      <vt:lpstr>Griffith Graphics  Pty Ltd</vt:lpstr>
      <vt:lpstr>Contents</vt:lpstr>
      <vt:lpstr>Incident one  </vt:lpstr>
      <vt:lpstr>PowerPoint Presentation</vt:lpstr>
      <vt:lpstr>PowerPoint Presentation</vt:lpstr>
      <vt:lpstr>Incident response for slips, trips and falls</vt:lpstr>
      <vt:lpstr>PowerPoint Presentation</vt:lpstr>
      <vt:lpstr>PowerPoint Presentation</vt:lpstr>
      <vt:lpstr>PowerPoint Presentation</vt:lpstr>
      <vt:lpstr>Incident two</vt:lpstr>
      <vt:lpstr>PowerPoint Presentation</vt:lpstr>
      <vt:lpstr>Incident response for ergonomic hazard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Amanda Griffith</dc:creator>
  <cp:lastModifiedBy>Amanda Griffith</cp:lastModifiedBy>
  <cp:revision>5</cp:revision>
  <dcterms:created xsi:type="dcterms:W3CDTF">2022-11-19T02:59:57Z</dcterms:created>
  <dcterms:modified xsi:type="dcterms:W3CDTF">2023-05-08T08:32:55Z</dcterms:modified>
</cp:coreProperties>
</file>