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59" r:id="rId4"/>
    <p:sldId id="260" r:id="rId5"/>
    <p:sldId id="261" r:id="rId6"/>
    <p:sldId id="262" r:id="rId7"/>
    <p:sldId id="263" r:id="rId8"/>
    <p:sldId id="264" r:id="rId9"/>
    <p:sldId id="265" r:id="rId10"/>
    <p:sldId id="266" r:id="rId11"/>
    <p:sldId id="267"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1528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286802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0025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72A621-C4E2-475E-8593-0B6B3996CF54}" type="datetimeFigureOut">
              <a:rPr lang="en-AU" smtClean="0"/>
              <a:t>4/05/2021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3457969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72A621-C4E2-475E-8593-0B6B3996CF54}" type="datetimeFigureOut">
              <a:rPr lang="en-AU" smtClean="0"/>
              <a:t>4/05/2021</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389374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A72A621-C4E2-475E-8593-0B6B3996CF54}" type="datetimeFigureOut">
              <a:rPr lang="en-AU" smtClean="0"/>
              <a:t>4/05/2021</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781596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A72A621-C4E2-475E-8593-0B6B3996CF54}" type="datetimeFigureOut">
              <a:rPr lang="en-AU" smtClean="0"/>
              <a:t>4/05/2021</a:t>
            </a:fld>
            <a:endParaRPr lang="en-A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AU"/>
          </a:p>
        </p:txBody>
      </p:sp>
      <p:sp>
        <p:nvSpPr>
          <p:cNvPr id="9" name="Slide Number Placeholder 8"/>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1276274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A72A621-C4E2-475E-8593-0B6B3996CF54}" type="datetimeFigureOut">
              <a:rPr lang="en-AU" smtClean="0"/>
              <a:t>4/05/2021</a:t>
            </a:fld>
            <a:endParaRPr lang="en-A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A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7B2F0DD-9F5F-4F91-97AC-8ACDA1CC0B29}" type="slidenum">
              <a:rPr lang="en-AU" smtClean="0"/>
              <a:t>‹#›</a:t>
            </a:fld>
            <a:endParaRPr lang="en-AU"/>
          </a:p>
        </p:txBody>
      </p:sp>
    </p:spTree>
    <p:extLst>
      <p:ext uri="{BB962C8B-B14F-4D97-AF65-F5344CB8AC3E}">
        <p14:creationId xmlns:p14="http://schemas.microsoft.com/office/powerpoint/2010/main" val="660254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2A621-C4E2-475E-8593-0B6B3996CF54}" type="datetimeFigureOut">
              <a:rPr lang="en-AU" smtClean="0"/>
              <a:t>4/05/2021</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977384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357476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72A621-C4E2-475E-8593-0B6B3996CF54}" type="datetimeFigureOut">
              <a:rPr lang="en-AU" smtClean="0"/>
              <a:t>4/05/2021</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7B2F0DD-9F5F-4F91-97AC-8ACDA1CC0B29}" type="slidenum">
              <a:rPr lang="en-AU" smtClean="0"/>
              <a:t>‹#›</a:t>
            </a:fld>
            <a:endParaRPr lang="en-AU"/>
          </a:p>
        </p:txBody>
      </p:sp>
    </p:spTree>
    <p:extLst>
      <p:ext uri="{BB962C8B-B14F-4D97-AF65-F5344CB8AC3E}">
        <p14:creationId xmlns:p14="http://schemas.microsoft.com/office/powerpoint/2010/main" val="2853045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A72A621-C4E2-475E-8593-0B6B3996CF54}" type="datetimeFigureOut">
              <a:rPr lang="en-AU" smtClean="0"/>
              <a:t>4/05/2021</a:t>
            </a:fld>
            <a:endParaRPr lang="en-A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A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7B2F0DD-9F5F-4F91-97AC-8ACDA1CC0B29}" type="slidenum">
              <a:rPr lang="en-AU" smtClean="0"/>
              <a:t>‹#›</a:t>
            </a:fld>
            <a:endParaRPr lang="en-A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792175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9A60D-5349-4829-B9D8-CAB3B5751B23}"/>
              </a:ext>
            </a:extLst>
          </p:cNvPr>
          <p:cNvSpPr>
            <a:spLocks noGrp="1"/>
          </p:cNvSpPr>
          <p:nvPr>
            <p:ph type="ctrTitle"/>
          </p:nvPr>
        </p:nvSpPr>
        <p:spPr/>
        <p:txBody>
          <a:bodyPr/>
          <a:lstStyle/>
          <a:p>
            <a:r>
              <a:rPr lang="en-AU" dirty="0"/>
              <a:t>SILICONES</a:t>
            </a:r>
          </a:p>
        </p:txBody>
      </p:sp>
      <p:sp>
        <p:nvSpPr>
          <p:cNvPr id="3" name="Subtitle 2">
            <a:extLst>
              <a:ext uri="{FF2B5EF4-FFF2-40B4-BE49-F238E27FC236}">
                <a16:creationId xmlns:a16="http://schemas.microsoft.com/office/drawing/2014/main" id="{C0D19582-380E-4C31-9D92-BEB7D378AA06}"/>
              </a:ext>
            </a:extLst>
          </p:cNvPr>
          <p:cNvSpPr>
            <a:spLocks noGrp="1"/>
          </p:cNvSpPr>
          <p:nvPr>
            <p:ph type="subTitle" idx="1"/>
          </p:nvPr>
        </p:nvSpPr>
        <p:spPr/>
        <p:txBody>
          <a:bodyPr/>
          <a:lstStyle/>
          <a:p>
            <a:r>
              <a:rPr lang="en-AU" dirty="0"/>
              <a:t>CC P&amp;D – PROCESSES AND PROCEDURES</a:t>
            </a:r>
          </a:p>
        </p:txBody>
      </p:sp>
    </p:spTree>
    <p:extLst>
      <p:ext uri="{BB962C8B-B14F-4D97-AF65-F5344CB8AC3E}">
        <p14:creationId xmlns:p14="http://schemas.microsoft.com/office/powerpoint/2010/main" val="18931127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9B7C5-9F5F-4968-B4CF-ECC2ED070068}"/>
              </a:ext>
            </a:extLst>
          </p:cNvPr>
          <p:cNvSpPr>
            <a:spLocks noGrp="1"/>
          </p:cNvSpPr>
          <p:nvPr>
            <p:ph type="title"/>
          </p:nvPr>
        </p:nvSpPr>
        <p:spPr/>
        <p:txBody>
          <a:bodyPr/>
          <a:lstStyle/>
          <a:p>
            <a:r>
              <a:rPr lang="en-AU" dirty="0"/>
              <a:t>Silicones</a:t>
            </a:r>
          </a:p>
        </p:txBody>
      </p:sp>
      <p:sp>
        <p:nvSpPr>
          <p:cNvPr id="3" name="Content Placeholder 2">
            <a:extLst>
              <a:ext uri="{FF2B5EF4-FFF2-40B4-BE49-F238E27FC236}">
                <a16:creationId xmlns:a16="http://schemas.microsoft.com/office/drawing/2014/main" id="{CBE93E92-DC85-4F96-9C78-C3DB7666E8E1}"/>
              </a:ext>
            </a:extLst>
          </p:cNvPr>
          <p:cNvSpPr>
            <a:spLocks noGrp="1"/>
          </p:cNvSpPr>
          <p:nvPr>
            <p:ph idx="1"/>
          </p:nvPr>
        </p:nvSpPr>
        <p:spPr/>
        <p:txBody>
          <a:bodyPr>
            <a:normAutofit fontScale="92500" lnSpcReduction="20000"/>
          </a:bodyPr>
          <a:lstStyle/>
          <a:p>
            <a:pPr>
              <a:buFont typeface="Arial" panose="020B0604020202020204" pitchFamily="34" charset="0"/>
              <a:buChar char="•"/>
            </a:pPr>
            <a:r>
              <a:rPr lang="en-GB" dirty="0"/>
              <a:t>Silicones are inert, synthetic compounds with a variety of forms and uses. Typically heat resistant and rubber like, they are used in sealants, adhesives, lubricants, medical applications (e.g. breast implants), cookware and insulation. </a:t>
            </a:r>
          </a:p>
          <a:p>
            <a:pPr>
              <a:buFont typeface="Arial" panose="020B0604020202020204" pitchFamily="34" charset="0"/>
              <a:buChar char="•"/>
            </a:pPr>
            <a:r>
              <a:rPr lang="en-GB" dirty="0"/>
              <a:t>Silicones are polymers that include silicon together with carbon, hydrogen, oxygen and sometimes other chemicals elements. Some common forms include silicone oil, silicone grease, silicone rubber, and silicone resin. </a:t>
            </a:r>
          </a:p>
          <a:p>
            <a:pPr>
              <a:buFont typeface="Arial" panose="020B0604020202020204" pitchFamily="34" charset="0"/>
              <a:buChar char="•"/>
            </a:pPr>
            <a:r>
              <a:rPr lang="en-GB" dirty="0"/>
              <a:t>Some of the useful properties of silicones include:  </a:t>
            </a:r>
          </a:p>
          <a:p>
            <a:pPr lvl="1">
              <a:buFont typeface="Arial" panose="020B0604020202020204" pitchFamily="34" charset="0"/>
              <a:buChar char="•"/>
            </a:pPr>
            <a:r>
              <a:rPr lang="en-GB" dirty="0"/>
              <a:t>low thermal conductivity.</a:t>
            </a:r>
          </a:p>
          <a:p>
            <a:pPr lvl="1">
              <a:buFont typeface="Arial" panose="020B0604020202020204" pitchFamily="34" charset="0"/>
              <a:buChar char="•"/>
            </a:pPr>
            <a:r>
              <a:rPr lang="en-GB" dirty="0"/>
              <a:t>low chemical reactivity.</a:t>
            </a:r>
          </a:p>
          <a:p>
            <a:pPr lvl="1">
              <a:buFont typeface="Arial" panose="020B0604020202020204" pitchFamily="34" charset="0"/>
              <a:buChar char="•"/>
            </a:pPr>
            <a:r>
              <a:rPr lang="en-GB" dirty="0"/>
              <a:t>low toxicity. </a:t>
            </a:r>
          </a:p>
          <a:p>
            <a:pPr lvl="1">
              <a:buFont typeface="Arial" panose="020B0604020202020204" pitchFamily="34" charset="0"/>
              <a:buChar char="•"/>
            </a:pPr>
            <a:r>
              <a:rPr lang="en-GB" dirty="0"/>
              <a:t>thermal stability. </a:t>
            </a:r>
          </a:p>
          <a:p>
            <a:pPr lvl="1">
              <a:buFont typeface="Arial" panose="020B0604020202020204" pitchFamily="34" charset="0"/>
              <a:buChar char="•"/>
            </a:pPr>
            <a:r>
              <a:rPr lang="en-GB" dirty="0"/>
              <a:t>ability to repel water and form watertight seals. </a:t>
            </a:r>
          </a:p>
          <a:p>
            <a:pPr lvl="1">
              <a:buFont typeface="Arial" panose="020B0604020202020204" pitchFamily="34" charset="0"/>
              <a:buChar char="•"/>
            </a:pPr>
            <a:r>
              <a:rPr lang="en-GB" dirty="0"/>
              <a:t>good adherence. </a:t>
            </a:r>
          </a:p>
          <a:p>
            <a:pPr lvl="1">
              <a:buFont typeface="Arial" panose="020B0604020202020204" pitchFamily="34" charset="0"/>
              <a:buChar char="•"/>
            </a:pPr>
            <a:r>
              <a:rPr lang="en-GB" dirty="0"/>
              <a:t>does not support microbiological growth. </a:t>
            </a:r>
          </a:p>
          <a:p>
            <a:pPr lvl="1">
              <a:buFont typeface="Arial" panose="020B0604020202020204" pitchFamily="34" charset="0"/>
              <a:buChar char="•"/>
            </a:pPr>
            <a:r>
              <a:rPr lang="en-GB" dirty="0"/>
              <a:t>excellent resistance to oxygen, ozone and ultraviolet light. </a:t>
            </a:r>
            <a:endParaRPr lang="en-AU" dirty="0"/>
          </a:p>
        </p:txBody>
      </p:sp>
    </p:spTree>
    <p:extLst>
      <p:ext uri="{BB962C8B-B14F-4D97-AF65-F5344CB8AC3E}">
        <p14:creationId xmlns:p14="http://schemas.microsoft.com/office/powerpoint/2010/main" val="407353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9E521-E392-4EF7-9CA3-4D128869A888}"/>
              </a:ext>
            </a:extLst>
          </p:cNvPr>
          <p:cNvSpPr>
            <a:spLocks noGrp="1"/>
          </p:cNvSpPr>
          <p:nvPr>
            <p:ph type="title"/>
          </p:nvPr>
        </p:nvSpPr>
        <p:spPr/>
        <p:txBody>
          <a:bodyPr/>
          <a:lstStyle/>
          <a:p>
            <a:r>
              <a:rPr lang="en-AU" dirty="0"/>
              <a:t>Documents</a:t>
            </a:r>
          </a:p>
        </p:txBody>
      </p:sp>
      <p:sp>
        <p:nvSpPr>
          <p:cNvPr id="3" name="Content Placeholder 2">
            <a:extLst>
              <a:ext uri="{FF2B5EF4-FFF2-40B4-BE49-F238E27FC236}">
                <a16:creationId xmlns:a16="http://schemas.microsoft.com/office/drawing/2014/main" id="{26AB382D-DC4A-48E2-9426-1FF3D75D6CD1}"/>
              </a:ext>
            </a:extLst>
          </p:cNvPr>
          <p:cNvSpPr>
            <a:spLocks noGrp="1"/>
          </p:cNvSpPr>
          <p:nvPr>
            <p:ph idx="1"/>
          </p:nvPr>
        </p:nvSpPr>
        <p:spPr/>
        <p:txBody>
          <a:bodyPr/>
          <a:lstStyle/>
          <a:p>
            <a:pPr lvl="1">
              <a:buFont typeface="Arial" panose="020B0604020202020204" pitchFamily="34" charset="0"/>
              <a:buChar char="•"/>
            </a:pPr>
            <a:r>
              <a:rPr lang="en-GB" sz="2000" dirty="0"/>
              <a:t>Hazardous Substances Register  </a:t>
            </a:r>
          </a:p>
          <a:p>
            <a:pPr lvl="1">
              <a:buFont typeface="Arial" panose="020B0604020202020204" pitchFamily="34" charset="0"/>
              <a:buChar char="•"/>
            </a:pPr>
            <a:r>
              <a:rPr lang="en-GB" sz="2000" dirty="0"/>
              <a:t>Safety Data Sheet (SDS) (Qld) </a:t>
            </a:r>
          </a:p>
          <a:p>
            <a:pPr lvl="1">
              <a:buFont typeface="Arial" panose="020B0604020202020204" pitchFamily="34" charset="0"/>
              <a:buChar char="•"/>
            </a:pPr>
            <a:r>
              <a:rPr lang="en-GB" sz="2000" dirty="0"/>
              <a:t>PPE- Long sleeves</a:t>
            </a:r>
          </a:p>
          <a:p>
            <a:pPr lvl="1">
              <a:buFont typeface="Arial" panose="020B0604020202020204" pitchFamily="34" charset="0"/>
              <a:buChar char="•"/>
            </a:pPr>
            <a:r>
              <a:rPr lang="en-GB" sz="2000" dirty="0"/>
              <a:t>Safety glasses and gloves in some cases</a:t>
            </a:r>
          </a:p>
          <a:p>
            <a:pPr lvl="1">
              <a:buFont typeface="Arial" panose="020B0604020202020204" pitchFamily="34" charset="0"/>
              <a:buChar char="•"/>
            </a:pPr>
            <a:r>
              <a:rPr lang="en-GB" sz="2000" dirty="0"/>
              <a:t>Respirators in some cases</a:t>
            </a:r>
          </a:p>
          <a:p>
            <a:pPr lvl="1">
              <a:buFont typeface="Arial" panose="020B0604020202020204" pitchFamily="34" charset="0"/>
              <a:buChar char="•"/>
            </a:pPr>
            <a:r>
              <a:rPr lang="en-GB" sz="2000" dirty="0"/>
              <a:t>Managing the Risk of Hazardous Chemicals in the Workplace Code of Practice 2013 (QLD) </a:t>
            </a:r>
            <a:endParaRPr lang="en-AU" sz="2000" dirty="0"/>
          </a:p>
          <a:p>
            <a:endParaRPr lang="en-AU" dirty="0"/>
          </a:p>
        </p:txBody>
      </p:sp>
    </p:spTree>
    <p:extLst>
      <p:ext uri="{BB962C8B-B14F-4D97-AF65-F5344CB8AC3E}">
        <p14:creationId xmlns:p14="http://schemas.microsoft.com/office/powerpoint/2010/main" val="1329872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C49DB-F148-46AA-A03C-C9D168F6A499}"/>
              </a:ext>
            </a:extLst>
          </p:cNvPr>
          <p:cNvSpPr>
            <a:spLocks noGrp="1"/>
          </p:cNvSpPr>
          <p:nvPr>
            <p:ph type="title"/>
          </p:nvPr>
        </p:nvSpPr>
        <p:spPr/>
        <p:txBody>
          <a:bodyPr/>
          <a:lstStyle/>
          <a:p>
            <a:r>
              <a:rPr lang="en-AU" dirty="0"/>
              <a:t>SDS &amp; Risk Assessment</a:t>
            </a:r>
          </a:p>
        </p:txBody>
      </p:sp>
      <p:sp>
        <p:nvSpPr>
          <p:cNvPr id="3" name="Content Placeholder 2">
            <a:extLst>
              <a:ext uri="{FF2B5EF4-FFF2-40B4-BE49-F238E27FC236}">
                <a16:creationId xmlns:a16="http://schemas.microsoft.com/office/drawing/2014/main" id="{DFBF46BB-4873-47BD-AE5C-5F645880709C}"/>
              </a:ext>
            </a:extLst>
          </p:cNvPr>
          <p:cNvSpPr>
            <a:spLocks noGrp="1"/>
          </p:cNvSpPr>
          <p:nvPr>
            <p:ph idx="1"/>
          </p:nvPr>
        </p:nvSpPr>
        <p:spPr/>
        <p:txBody>
          <a:bodyPr/>
          <a:lstStyle/>
          <a:p>
            <a:pPr marL="0" indent="0">
              <a:buNone/>
            </a:pPr>
            <a:r>
              <a:rPr lang="en-GB" dirty="0"/>
              <a:t>An SDS must be obtained from the supplier for the product and it must be readily accessible to the workers who will be using, handling, storing or be exposed to the chemical in the workplace. </a:t>
            </a:r>
          </a:p>
          <a:p>
            <a:pPr marL="0" indent="0">
              <a:buNone/>
            </a:pPr>
            <a:r>
              <a:rPr lang="en-GB" dirty="0"/>
              <a:t>A risk assessment has to be conducted to identify potential hazards or risks from hazardous chemicals. </a:t>
            </a:r>
          </a:p>
          <a:p>
            <a:pPr marL="0" indent="0">
              <a:buNone/>
            </a:pPr>
            <a:r>
              <a:rPr lang="en-GB" dirty="0"/>
              <a:t>Work health and safety legislation states that this must be done before the product can be used in the workplace.</a:t>
            </a:r>
          </a:p>
          <a:p>
            <a:pPr marL="0" indent="0">
              <a:buNone/>
            </a:pPr>
            <a:r>
              <a:rPr lang="en-GB" dirty="0"/>
              <a:t>Both of these documents are available on the CC Intranet for any hazardous chemicals approved for use. </a:t>
            </a:r>
          </a:p>
          <a:p>
            <a:pPr marL="0" indent="0">
              <a:buNone/>
            </a:pPr>
            <a:r>
              <a:rPr lang="en-GB" dirty="0"/>
              <a:t>If you do not have access to these documents or the chemical is not listed on the intranet site you must not use it and speak to your supervisor for further direction.</a:t>
            </a:r>
            <a:endParaRPr lang="en-AU" dirty="0"/>
          </a:p>
          <a:p>
            <a:endParaRPr lang="en-AU" dirty="0"/>
          </a:p>
        </p:txBody>
      </p:sp>
    </p:spTree>
    <p:extLst>
      <p:ext uri="{BB962C8B-B14F-4D97-AF65-F5344CB8AC3E}">
        <p14:creationId xmlns:p14="http://schemas.microsoft.com/office/powerpoint/2010/main" val="451740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C790A2-52E3-44C1-8ABF-01115100DAFE}"/>
              </a:ext>
            </a:extLst>
          </p:cNvPr>
          <p:cNvSpPr>
            <a:spLocks noGrp="1"/>
          </p:cNvSpPr>
          <p:nvPr>
            <p:ph type="title"/>
          </p:nvPr>
        </p:nvSpPr>
        <p:spPr/>
        <p:txBody>
          <a:bodyPr/>
          <a:lstStyle/>
          <a:p>
            <a:r>
              <a:rPr lang="en-AU" dirty="0"/>
              <a:t>Using Silicone Products</a:t>
            </a:r>
          </a:p>
        </p:txBody>
      </p:sp>
      <p:sp>
        <p:nvSpPr>
          <p:cNvPr id="3" name="Content Placeholder 2">
            <a:extLst>
              <a:ext uri="{FF2B5EF4-FFF2-40B4-BE49-F238E27FC236}">
                <a16:creationId xmlns:a16="http://schemas.microsoft.com/office/drawing/2014/main" id="{6368B0DE-AA33-4B37-BDED-229030947205}"/>
              </a:ext>
            </a:extLst>
          </p:cNvPr>
          <p:cNvSpPr>
            <a:spLocks noGrp="1"/>
          </p:cNvSpPr>
          <p:nvPr>
            <p:ph idx="1"/>
          </p:nvPr>
        </p:nvSpPr>
        <p:spPr/>
        <p:txBody>
          <a:bodyPr>
            <a:normAutofit/>
          </a:bodyPr>
          <a:lstStyle/>
          <a:p>
            <a:r>
              <a:rPr lang="en-GB" b="1" dirty="0"/>
              <a:t>Toxicological Information </a:t>
            </a:r>
          </a:p>
          <a:p>
            <a:pPr lvl="1">
              <a:buFont typeface="Arial" panose="020B0604020202020204" pitchFamily="34" charset="0"/>
              <a:buChar char="•"/>
            </a:pPr>
            <a:r>
              <a:rPr lang="en-GB" dirty="0"/>
              <a:t>No adverse health effects are expected if the product is handled in accordance with the directions on the product label. </a:t>
            </a:r>
          </a:p>
          <a:p>
            <a:r>
              <a:rPr lang="en-GB" dirty="0"/>
              <a:t>Symptoms or effects that may arise if the product is mishandled and overexposure occurs are: </a:t>
            </a:r>
          </a:p>
          <a:p>
            <a:pPr lvl="1">
              <a:buFont typeface="Arial" panose="020B0604020202020204" pitchFamily="34" charset="0"/>
              <a:buChar char="•"/>
            </a:pPr>
            <a:r>
              <a:rPr lang="en-GB" b="1" dirty="0"/>
              <a:t>Inhalation</a:t>
            </a:r>
            <a:r>
              <a:rPr lang="en-GB" dirty="0"/>
              <a:t> – Vapours are harmful if inhaled. A respiratory sensitiser. Can cause possible allergic reactions. </a:t>
            </a:r>
          </a:p>
          <a:p>
            <a:pPr lvl="1">
              <a:buFont typeface="Arial" panose="020B0604020202020204" pitchFamily="34" charset="0"/>
              <a:buChar char="•"/>
            </a:pPr>
            <a:r>
              <a:rPr lang="en-GB" b="1" dirty="0"/>
              <a:t>Skin Contact</a:t>
            </a:r>
            <a:r>
              <a:rPr lang="en-GB" dirty="0"/>
              <a:t> – Contact with skin may result in irritation </a:t>
            </a:r>
          </a:p>
          <a:p>
            <a:pPr lvl="1">
              <a:buFont typeface="Arial" panose="020B0604020202020204" pitchFamily="34" charset="0"/>
              <a:buChar char="•"/>
            </a:pPr>
            <a:r>
              <a:rPr lang="en-GB" b="1" dirty="0"/>
              <a:t>Eye Contact</a:t>
            </a:r>
            <a:r>
              <a:rPr lang="en-GB" dirty="0"/>
              <a:t> – May be an eye irritant </a:t>
            </a:r>
          </a:p>
          <a:p>
            <a:pPr lvl="1">
              <a:buFont typeface="Arial" panose="020B0604020202020204" pitchFamily="34" charset="0"/>
              <a:buChar char="•"/>
            </a:pPr>
            <a:r>
              <a:rPr lang="en-GB" b="1" dirty="0"/>
              <a:t>Ingestion-</a:t>
            </a:r>
            <a:r>
              <a:rPr lang="en-GB" dirty="0"/>
              <a:t> Swallowing can result in nausea, vomiting and irritation of the gastrointestinal tract. </a:t>
            </a:r>
            <a:endParaRPr lang="en-AU" dirty="0"/>
          </a:p>
        </p:txBody>
      </p:sp>
    </p:spTree>
    <p:extLst>
      <p:ext uri="{BB962C8B-B14F-4D97-AF65-F5344CB8AC3E}">
        <p14:creationId xmlns:p14="http://schemas.microsoft.com/office/powerpoint/2010/main" val="3717359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D0BC0-DC0C-4EDD-BCC4-E8A6D8D645E2}"/>
              </a:ext>
            </a:extLst>
          </p:cNvPr>
          <p:cNvSpPr>
            <a:spLocks noGrp="1"/>
          </p:cNvSpPr>
          <p:nvPr>
            <p:ph type="title"/>
          </p:nvPr>
        </p:nvSpPr>
        <p:spPr/>
        <p:txBody>
          <a:bodyPr/>
          <a:lstStyle/>
          <a:p>
            <a:r>
              <a:rPr lang="en-AU" dirty="0"/>
              <a:t>Exposure Control &amp; PPE</a:t>
            </a:r>
          </a:p>
        </p:txBody>
      </p:sp>
      <p:sp>
        <p:nvSpPr>
          <p:cNvPr id="3" name="Content Placeholder 2">
            <a:extLst>
              <a:ext uri="{FF2B5EF4-FFF2-40B4-BE49-F238E27FC236}">
                <a16:creationId xmlns:a16="http://schemas.microsoft.com/office/drawing/2014/main" id="{6C48F115-5EA6-4195-A01C-44321D7E09F4}"/>
              </a:ext>
            </a:extLst>
          </p:cNvPr>
          <p:cNvSpPr>
            <a:spLocks noGrp="1"/>
          </p:cNvSpPr>
          <p:nvPr>
            <p:ph idx="1"/>
          </p:nvPr>
        </p:nvSpPr>
        <p:spPr/>
        <p:txBody>
          <a:bodyPr/>
          <a:lstStyle/>
          <a:p>
            <a:r>
              <a:rPr lang="en-GB" dirty="0"/>
              <a:t>Exposure controls and PPE recommended by manufacturers within the SDS have been created for workers who are routinely, potentially exposed to the product during manufacture. If directions for use on the product label are followed then exposure for individuals should never exceed the Exposure Standards.</a:t>
            </a:r>
            <a:endParaRPr lang="en-AU" dirty="0"/>
          </a:p>
        </p:txBody>
      </p:sp>
    </p:spTree>
    <p:extLst>
      <p:ext uri="{BB962C8B-B14F-4D97-AF65-F5344CB8AC3E}">
        <p14:creationId xmlns:p14="http://schemas.microsoft.com/office/powerpoint/2010/main" val="906215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EB0A6-9F4D-447E-A319-E7BC918A2D8C}"/>
              </a:ext>
            </a:extLst>
          </p:cNvPr>
          <p:cNvSpPr>
            <a:spLocks noGrp="1"/>
          </p:cNvSpPr>
          <p:nvPr>
            <p:ph type="title"/>
          </p:nvPr>
        </p:nvSpPr>
        <p:spPr/>
        <p:txBody>
          <a:bodyPr/>
          <a:lstStyle/>
          <a:p>
            <a:r>
              <a:rPr lang="en-AU" dirty="0"/>
              <a:t>Handling &amp; Storage</a:t>
            </a:r>
          </a:p>
        </p:txBody>
      </p:sp>
      <p:sp>
        <p:nvSpPr>
          <p:cNvPr id="3" name="Content Placeholder 2">
            <a:extLst>
              <a:ext uri="{FF2B5EF4-FFF2-40B4-BE49-F238E27FC236}">
                <a16:creationId xmlns:a16="http://schemas.microsoft.com/office/drawing/2014/main" id="{04079F19-C1FC-4612-AA94-3E5CA31C3317}"/>
              </a:ext>
            </a:extLst>
          </p:cNvPr>
          <p:cNvSpPr>
            <a:spLocks noGrp="1"/>
          </p:cNvSpPr>
          <p:nvPr>
            <p:ph idx="1"/>
          </p:nvPr>
        </p:nvSpPr>
        <p:spPr/>
        <p:txBody>
          <a:bodyPr/>
          <a:lstStyle/>
          <a:p>
            <a:r>
              <a:rPr lang="en-GB" b="1" dirty="0"/>
              <a:t>Handling</a:t>
            </a:r>
            <a:r>
              <a:rPr lang="en-GB" dirty="0"/>
              <a:t> </a:t>
            </a:r>
          </a:p>
          <a:p>
            <a:pPr lvl="1">
              <a:buFont typeface="Arial" panose="020B0604020202020204" pitchFamily="34" charset="0"/>
              <a:buChar char="•"/>
            </a:pPr>
            <a:r>
              <a:rPr lang="en-GB" dirty="0"/>
              <a:t>Avoid skin and eye contact and inhalation of vapour </a:t>
            </a:r>
          </a:p>
          <a:p>
            <a:r>
              <a:rPr lang="en-GB" b="1" dirty="0"/>
              <a:t>Storage</a:t>
            </a:r>
            <a:r>
              <a:rPr lang="en-GB" dirty="0"/>
              <a:t>  </a:t>
            </a:r>
          </a:p>
          <a:p>
            <a:pPr lvl="1">
              <a:buFont typeface="Arial" panose="020B0604020202020204" pitchFamily="34" charset="0"/>
              <a:buChar char="•"/>
            </a:pPr>
            <a:r>
              <a:rPr lang="en-GB" dirty="0"/>
              <a:t>Store in a cool, dry, well ventilated place out of direct sunlight. </a:t>
            </a:r>
          </a:p>
          <a:p>
            <a:pPr lvl="1">
              <a:buFont typeface="Arial" panose="020B0604020202020204" pitchFamily="34" charset="0"/>
              <a:buChar char="•"/>
            </a:pPr>
            <a:r>
              <a:rPr lang="en-GB" dirty="0"/>
              <a:t>Store away from alcohols, acids and bases. </a:t>
            </a:r>
          </a:p>
          <a:p>
            <a:pPr lvl="1">
              <a:buFont typeface="Arial" panose="020B0604020202020204" pitchFamily="34" charset="0"/>
              <a:buChar char="•"/>
            </a:pPr>
            <a:r>
              <a:rPr lang="en-GB" dirty="0"/>
              <a:t>Keep containers tightly closed when not in use – check regularly for leaks.</a:t>
            </a:r>
            <a:endParaRPr lang="en-AU" dirty="0"/>
          </a:p>
        </p:txBody>
      </p:sp>
    </p:spTree>
    <p:extLst>
      <p:ext uri="{BB962C8B-B14F-4D97-AF65-F5344CB8AC3E}">
        <p14:creationId xmlns:p14="http://schemas.microsoft.com/office/powerpoint/2010/main" val="2827552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41810-149A-4364-A507-D0EB746FA4CD}"/>
              </a:ext>
            </a:extLst>
          </p:cNvPr>
          <p:cNvSpPr>
            <a:spLocks noGrp="1"/>
          </p:cNvSpPr>
          <p:nvPr>
            <p:ph type="title"/>
          </p:nvPr>
        </p:nvSpPr>
        <p:spPr/>
        <p:txBody>
          <a:bodyPr/>
          <a:lstStyle/>
          <a:p>
            <a:r>
              <a:rPr lang="en-AU" dirty="0"/>
              <a:t>Fire Fighting</a:t>
            </a:r>
          </a:p>
        </p:txBody>
      </p:sp>
      <p:sp>
        <p:nvSpPr>
          <p:cNvPr id="3" name="Content Placeholder 2">
            <a:extLst>
              <a:ext uri="{FF2B5EF4-FFF2-40B4-BE49-F238E27FC236}">
                <a16:creationId xmlns:a16="http://schemas.microsoft.com/office/drawing/2014/main" id="{87241CB3-F6F1-4E11-B92B-19E68627E26D}"/>
              </a:ext>
            </a:extLst>
          </p:cNvPr>
          <p:cNvSpPr>
            <a:spLocks noGrp="1"/>
          </p:cNvSpPr>
          <p:nvPr>
            <p:ph idx="1"/>
          </p:nvPr>
        </p:nvSpPr>
        <p:spPr/>
        <p:txBody>
          <a:bodyPr/>
          <a:lstStyle/>
          <a:p>
            <a:r>
              <a:rPr lang="en-GB" dirty="0"/>
              <a:t>When burning, silicone may emit toxic fumes. </a:t>
            </a:r>
          </a:p>
          <a:p>
            <a:r>
              <a:rPr lang="en-GB" dirty="0"/>
              <a:t>Fire can be extinguished with dry chemical extinguisher, fine water spray or foam. </a:t>
            </a:r>
            <a:endParaRPr lang="en-AU" dirty="0"/>
          </a:p>
        </p:txBody>
      </p:sp>
    </p:spTree>
    <p:extLst>
      <p:ext uri="{BB962C8B-B14F-4D97-AF65-F5344CB8AC3E}">
        <p14:creationId xmlns:p14="http://schemas.microsoft.com/office/powerpoint/2010/main" val="1124059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26F7D-C445-41C2-BDFA-FC5398B9858E}"/>
              </a:ext>
            </a:extLst>
          </p:cNvPr>
          <p:cNvSpPr>
            <a:spLocks noGrp="1"/>
          </p:cNvSpPr>
          <p:nvPr>
            <p:ph type="title"/>
          </p:nvPr>
        </p:nvSpPr>
        <p:spPr>
          <a:xfrm>
            <a:off x="1097280" y="263527"/>
            <a:ext cx="10058400" cy="1450757"/>
          </a:xfrm>
        </p:spPr>
        <p:txBody>
          <a:bodyPr/>
          <a:lstStyle/>
          <a:p>
            <a:r>
              <a:rPr lang="en-AU" dirty="0"/>
              <a:t>First Aid</a:t>
            </a:r>
          </a:p>
        </p:txBody>
      </p:sp>
      <p:sp>
        <p:nvSpPr>
          <p:cNvPr id="3" name="Content Placeholder 2">
            <a:extLst>
              <a:ext uri="{FF2B5EF4-FFF2-40B4-BE49-F238E27FC236}">
                <a16:creationId xmlns:a16="http://schemas.microsoft.com/office/drawing/2014/main" id="{9D77E656-A6B0-45B4-9345-61CC230E74AF}"/>
              </a:ext>
            </a:extLst>
          </p:cNvPr>
          <p:cNvSpPr>
            <a:spLocks noGrp="1"/>
          </p:cNvSpPr>
          <p:nvPr>
            <p:ph idx="1"/>
          </p:nvPr>
        </p:nvSpPr>
        <p:spPr/>
        <p:txBody>
          <a:bodyPr>
            <a:normAutofit lnSpcReduction="10000"/>
          </a:bodyPr>
          <a:lstStyle/>
          <a:p>
            <a:r>
              <a:rPr lang="en-GB" dirty="0"/>
              <a:t>If poisoning occurs, contact a doctor or Poisons Information Centre 131 126.</a:t>
            </a:r>
          </a:p>
          <a:p>
            <a:pPr>
              <a:buFont typeface="Arial" panose="020B0604020202020204" pitchFamily="34" charset="0"/>
              <a:buChar char="•"/>
            </a:pPr>
            <a:r>
              <a:rPr lang="en-GB" dirty="0"/>
              <a:t>Eyes</a:t>
            </a:r>
          </a:p>
          <a:p>
            <a:pPr lvl="1">
              <a:buFont typeface="Arial" panose="020B0604020202020204" pitchFamily="34" charset="0"/>
              <a:buChar char="•"/>
            </a:pPr>
            <a:r>
              <a:rPr lang="en-GB" dirty="0"/>
              <a:t>Flush eyes with plenty of water for at least 15 minutes. In all cases of eye contamination it is a sensible precaution to seek medical advice. </a:t>
            </a:r>
          </a:p>
          <a:p>
            <a:pPr>
              <a:buFont typeface="Arial" panose="020B0604020202020204" pitchFamily="34" charset="0"/>
              <a:buChar char="•"/>
            </a:pPr>
            <a:r>
              <a:rPr lang="en-GB" dirty="0"/>
              <a:t>Inhalation</a:t>
            </a:r>
          </a:p>
          <a:p>
            <a:pPr lvl="1">
              <a:buFont typeface="Arial" panose="020B0604020202020204" pitchFamily="34" charset="0"/>
              <a:buChar char="•"/>
            </a:pPr>
            <a:r>
              <a:rPr lang="en-GB" dirty="0"/>
              <a:t>Remove victim from exposure, seek medical advice if person is having trouble breathing. In the quantities CC workers use, silicone has no inhalation risks when used according to directions. </a:t>
            </a:r>
          </a:p>
          <a:p>
            <a:pPr>
              <a:buFont typeface="Arial" panose="020B0604020202020204" pitchFamily="34" charset="0"/>
              <a:buChar char="•"/>
            </a:pPr>
            <a:r>
              <a:rPr lang="en-GB" dirty="0"/>
              <a:t>Skin contact </a:t>
            </a:r>
          </a:p>
          <a:p>
            <a:pPr lvl="1">
              <a:buFont typeface="Arial" panose="020B0604020202020204" pitchFamily="34" charset="0"/>
              <a:buChar char="•"/>
            </a:pPr>
            <a:r>
              <a:rPr lang="en-GB" dirty="0"/>
              <a:t>If skin or hair contact occurs, remove contaminated clothing and flush skin and hair with running water. If irritation occurs seek medical advice. </a:t>
            </a:r>
          </a:p>
          <a:p>
            <a:pPr>
              <a:buFont typeface="Arial" panose="020B0604020202020204" pitchFamily="34" charset="0"/>
              <a:buChar char="•"/>
            </a:pPr>
            <a:r>
              <a:rPr lang="en-GB" dirty="0"/>
              <a:t>Ingestion </a:t>
            </a:r>
          </a:p>
          <a:p>
            <a:pPr lvl="1">
              <a:buFont typeface="Arial" panose="020B0604020202020204" pitchFamily="34" charset="0"/>
              <a:buChar char="•"/>
            </a:pPr>
            <a:r>
              <a:rPr lang="en-GB" dirty="0"/>
              <a:t>Rinse mouth with water. If swallowed do not induce vomiting. Give a glass of water to drink. </a:t>
            </a:r>
            <a:endParaRPr lang="en-AU" dirty="0"/>
          </a:p>
        </p:txBody>
      </p:sp>
    </p:spTree>
    <p:extLst>
      <p:ext uri="{BB962C8B-B14F-4D97-AF65-F5344CB8AC3E}">
        <p14:creationId xmlns:p14="http://schemas.microsoft.com/office/powerpoint/2010/main" val="1213356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A6B36-A7FE-44B9-AD32-1F01482E6722}"/>
              </a:ext>
            </a:extLst>
          </p:cNvPr>
          <p:cNvSpPr>
            <a:spLocks noGrp="1"/>
          </p:cNvSpPr>
          <p:nvPr>
            <p:ph type="title"/>
          </p:nvPr>
        </p:nvSpPr>
        <p:spPr/>
        <p:txBody>
          <a:bodyPr/>
          <a:lstStyle/>
          <a:p>
            <a:r>
              <a:rPr lang="en-AU" dirty="0"/>
              <a:t>Spills</a:t>
            </a:r>
          </a:p>
        </p:txBody>
      </p:sp>
      <p:sp>
        <p:nvSpPr>
          <p:cNvPr id="3" name="Content Placeholder 2">
            <a:extLst>
              <a:ext uri="{FF2B5EF4-FFF2-40B4-BE49-F238E27FC236}">
                <a16:creationId xmlns:a16="http://schemas.microsoft.com/office/drawing/2014/main" id="{1A9C137F-C318-4088-8CC7-41DDD934DA64}"/>
              </a:ext>
            </a:extLst>
          </p:cNvPr>
          <p:cNvSpPr>
            <a:spLocks noGrp="1"/>
          </p:cNvSpPr>
          <p:nvPr>
            <p:ph idx="1"/>
          </p:nvPr>
        </p:nvSpPr>
        <p:spPr/>
        <p:txBody>
          <a:bodyPr/>
          <a:lstStyle/>
          <a:p>
            <a:r>
              <a:rPr lang="en-GB" dirty="0"/>
              <a:t>Wipe up with absorbent cloth or rag absorb with sand or soil and dispose of in the appropriate bin. </a:t>
            </a:r>
            <a:endParaRPr lang="en-AU" dirty="0"/>
          </a:p>
        </p:txBody>
      </p:sp>
    </p:spTree>
    <p:extLst>
      <p:ext uri="{BB962C8B-B14F-4D97-AF65-F5344CB8AC3E}">
        <p14:creationId xmlns:p14="http://schemas.microsoft.com/office/powerpoint/2010/main" val="814848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A0748-2D3C-46A0-801F-C0AB0D626AB3}"/>
              </a:ext>
            </a:extLst>
          </p:cNvPr>
          <p:cNvSpPr>
            <a:spLocks noGrp="1"/>
          </p:cNvSpPr>
          <p:nvPr>
            <p:ph type="title"/>
          </p:nvPr>
        </p:nvSpPr>
        <p:spPr/>
        <p:txBody>
          <a:bodyPr/>
          <a:lstStyle/>
          <a:p>
            <a:r>
              <a:rPr lang="en-AU" dirty="0"/>
              <a:t>Health Monitoring</a:t>
            </a:r>
          </a:p>
        </p:txBody>
      </p:sp>
      <p:sp>
        <p:nvSpPr>
          <p:cNvPr id="3" name="Content Placeholder 2">
            <a:extLst>
              <a:ext uri="{FF2B5EF4-FFF2-40B4-BE49-F238E27FC236}">
                <a16:creationId xmlns:a16="http://schemas.microsoft.com/office/drawing/2014/main" id="{580C5CD3-A697-4D50-970C-22AD8AD050AD}"/>
              </a:ext>
            </a:extLst>
          </p:cNvPr>
          <p:cNvSpPr>
            <a:spLocks noGrp="1"/>
          </p:cNvSpPr>
          <p:nvPr>
            <p:ph idx="1"/>
          </p:nvPr>
        </p:nvSpPr>
        <p:spPr/>
        <p:txBody>
          <a:bodyPr/>
          <a:lstStyle/>
          <a:p>
            <a:r>
              <a:rPr lang="en-GB" dirty="0"/>
              <a:t>Health monitoring is not required.</a:t>
            </a:r>
            <a:endParaRPr lang="en-AU" dirty="0"/>
          </a:p>
        </p:txBody>
      </p:sp>
    </p:spTree>
    <p:extLst>
      <p:ext uri="{BB962C8B-B14F-4D97-AF65-F5344CB8AC3E}">
        <p14:creationId xmlns:p14="http://schemas.microsoft.com/office/powerpoint/2010/main" val="51747512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61</TotalTime>
  <Words>696</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Retrospect</vt:lpstr>
      <vt:lpstr>SILICONES</vt:lpstr>
      <vt:lpstr>Silicones</vt:lpstr>
      <vt:lpstr>Documents</vt:lpstr>
      <vt:lpstr>SDS &amp; Risk Assessment</vt:lpstr>
      <vt:lpstr>Using Silicone Products</vt:lpstr>
      <vt:lpstr>Exposure Control &amp; PPE</vt:lpstr>
      <vt:lpstr>Handling &amp; Storage</vt:lpstr>
      <vt:lpstr>Fire Fighting</vt:lpstr>
      <vt:lpstr>First Aid</vt:lpstr>
      <vt:lpstr>Spills</vt:lpstr>
      <vt:lpstr>Health Monitoring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PROCESS &amp; PROCEDURES -</dc:title>
  <dc:creator>Kayla Watson</dc:creator>
  <cp:lastModifiedBy>Kayla Watson</cp:lastModifiedBy>
  <cp:revision>10</cp:revision>
  <dcterms:created xsi:type="dcterms:W3CDTF">2021-05-04T00:13:34Z</dcterms:created>
  <dcterms:modified xsi:type="dcterms:W3CDTF">2021-05-04T01:45:09Z</dcterms:modified>
</cp:coreProperties>
</file>