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22"/>
  </p:handoutMasterIdLst>
  <p:sldIdLst>
    <p:sldId id="256" r:id="rId2"/>
    <p:sldId id="259" r:id="rId3"/>
    <p:sldId id="261" r:id="rId4"/>
    <p:sldId id="262" r:id="rId5"/>
    <p:sldId id="263" r:id="rId6"/>
    <p:sldId id="264" r:id="rId7"/>
    <p:sldId id="260" r:id="rId8"/>
    <p:sldId id="265" r:id="rId9"/>
    <p:sldId id="266" r:id="rId10"/>
    <p:sldId id="267" r:id="rId11"/>
    <p:sldId id="268" r:id="rId12"/>
    <p:sldId id="269" r:id="rId13"/>
    <p:sldId id="277" r:id="rId14"/>
    <p:sldId id="271" r:id="rId15"/>
    <p:sldId id="273" r:id="rId16"/>
    <p:sldId id="270" r:id="rId17"/>
    <p:sldId id="274" r:id="rId18"/>
    <p:sldId id="275" r:id="rId19"/>
    <p:sldId id="276" r:id="rId20"/>
    <p:sldId id="258" r:id="rId2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00B5BCE-0EE1-4A08-B985-FE21B7794536}" type="datetimeFigureOut">
              <a:rPr lang="en-AU" smtClean="0"/>
              <a:t>8/08/2018</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7951471-4205-40F8-8D1F-420B7F4C34C7}" type="slidenum">
              <a:rPr lang="en-AU" smtClean="0"/>
              <a:t>‹#›</a:t>
            </a:fld>
            <a:endParaRPr lang="en-AU"/>
          </a:p>
        </p:txBody>
      </p:sp>
    </p:spTree>
    <p:extLst>
      <p:ext uri="{BB962C8B-B14F-4D97-AF65-F5344CB8AC3E}">
        <p14:creationId xmlns:p14="http://schemas.microsoft.com/office/powerpoint/2010/main" val="381005592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45433" y="2784764"/>
            <a:ext cx="8126895" cy="2616101"/>
          </a:xfrm>
          <a:prstGeom prst="rect">
            <a:avLst/>
          </a:prstGeom>
          <a:noFill/>
        </p:spPr>
        <p:txBody>
          <a:bodyPr wrap="square" rtlCol="0">
            <a:spAutoFit/>
          </a:bodyPr>
          <a:lstStyle/>
          <a:p>
            <a:r>
              <a:rPr lang="en-AU" sz="2800" dirty="0" smtClean="0"/>
              <a:t>POTENTIALLY HAZARDOUS PROCESSES</a:t>
            </a:r>
          </a:p>
          <a:p>
            <a:endParaRPr lang="en-AU" dirty="0"/>
          </a:p>
          <a:p>
            <a:endParaRPr lang="en-AU" dirty="0" smtClean="0"/>
          </a:p>
          <a:p>
            <a:r>
              <a:rPr lang="en-AU" dirty="0" smtClean="0"/>
              <a:t/>
            </a:r>
            <a:br>
              <a:rPr lang="en-AU" dirty="0" smtClean="0"/>
            </a:br>
            <a:endParaRPr lang="en-AU" dirty="0"/>
          </a:p>
          <a:p>
            <a:endParaRPr lang="en-AU" dirty="0" smtClean="0"/>
          </a:p>
          <a:p>
            <a:endParaRPr lang="en-AU" dirty="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r>
              <a:rPr lang="en-AU" dirty="0" smtClean="0"/>
              <a:t>Describe the statutory and minimum requirements relating to spray painting and abrasive blasting</a:t>
            </a:r>
          </a:p>
          <a:p>
            <a:pPr marL="0" indent="0">
              <a:buNone/>
            </a:pPr>
            <a:endParaRPr lang="en-AU" dirty="0"/>
          </a:p>
          <a:p>
            <a:r>
              <a:rPr lang="en-AU" dirty="0" smtClean="0"/>
              <a:t>Describe control strategies required for hazards associated with spray painting and abrasive blasting </a:t>
            </a:r>
            <a:endParaRPr lang="en-AU" dirty="0"/>
          </a:p>
        </p:txBody>
      </p:sp>
    </p:spTree>
    <p:extLst>
      <p:ext uri="{BB962C8B-B14F-4D97-AF65-F5344CB8AC3E}">
        <p14:creationId xmlns:p14="http://schemas.microsoft.com/office/powerpoint/2010/main" val="115225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Spray Painting</a:t>
            </a:r>
            <a:endParaRPr lang="en-AU" dirty="0"/>
          </a:p>
        </p:txBody>
      </p:sp>
      <p:sp>
        <p:nvSpPr>
          <p:cNvPr id="3" name="Content Placeholder 2"/>
          <p:cNvSpPr>
            <a:spLocks noGrp="1"/>
          </p:cNvSpPr>
          <p:nvPr>
            <p:ph idx="1"/>
          </p:nvPr>
        </p:nvSpPr>
        <p:spPr/>
        <p:txBody>
          <a:bodyPr/>
          <a:lstStyle/>
          <a:p>
            <a:pPr marL="0" indent="0">
              <a:buNone/>
            </a:pPr>
            <a:r>
              <a:rPr lang="en-AU" dirty="0" smtClean="0"/>
              <a:t>Spray painting including electrostatic spray painting, is a process by which liquid paint is applied under pressure to an object.</a:t>
            </a:r>
          </a:p>
          <a:p>
            <a:pPr marL="0" indent="0">
              <a:buNone/>
            </a:pPr>
            <a:endParaRPr lang="en-AU" dirty="0"/>
          </a:p>
          <a:p>
            <a:pPr marL="0" indent="0">
              <a:buNone/>
            </a:pPr>
            <a:r>
              <a:rPr lang="en-AU" dirty="0" smtClean="0"/>
              <a:t>Spray painting may be carried out by hand or automatically. </a:t>
            </a:r>
            <a:endParaRPr lang="en-AU" dirty="0"/>
          </a:p>
        </p:txBody>
      </p:sp>
    </p:spTree>
    <p:extLst>
      <p:ext uri="{BB962C8B-B14F-4D97-AF65-F5344CB8AC3E}">
        <p14:creationId xmlns:p14="http://schemas.microsoft.com/office/powerpoint/2010/main" val="3038011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Spray Painting methods</a:t>
            </a:r>
            <a:endParaRPr lang="en-AU" dirty="0"/>
          </a:p>
        </p:txBody>
      </p:sp>
      <p:sp>
        <p:nvSpPr>
          <p:cNvPr id="3" name="Content Placeholder 2"/>
          <p:cNvSpPr>
            <a:spLocks noGrp="1"/>
          </p:cNvSpPr>
          <p:nvPr>
            <p:ph idx="1"/>
          </p:nvPr>
        </p:nvSpPr>
        <p:spPr>
          <a:xfrm>
            <a:off x="457200" y="1600200"/>
            <a:ext cx="8229600" cy="4983480"/>
          </a:xfrm>
        </p:spPr>
        <p:txBody>
          <a:bodyPr>
            <a:normAutofit fontScale="77500" lnSpcReduction="20000"/>
          </a:bodyPr>
          <a:lstStyle/>
          <a:p>
            <a:pPr lvl="0"/>
            <a:r>
              <a:rPr lang="en-AU" dirty="0"/>
              <a:t>Using a conventional air compressor – air is driven across the mouth of a small outlet under pressure to draw liquid paint out of the container and produce an air-paint mist from the nozzle of the spray-gun</a:t>
            </a:r>
            <a:r>
              <a:rPr lang="en-AU" dirty="0" smtClean="0"/>
              <a:t>.</a:t>
            </a:r>
          </a:p>
          <a:p>
            <a:pPr lvl="0"/>
            <a:endParaRPr lang="en-AU" dirty="0"/>
          </a:p>
          <a:p>
            <a:pPr lvl="0"/>
            <a:r>
              <a:rPr lang="en-AU" dirty="0"/>
              <a:t>Airless spray painting – the paint container is pressurised pushing the paint to the nozzle where it is atomised by the spray gun; or </a:t>
            </a:r>
            <a:endParaRPr lang="en-AU" dirty="0" smtClean="0"/>
          </a:p>
          <a:p>
            <a:pPr lvl="0"/>
            <a:endParaRPr lang="en-AU" dirty="0"/>
          </a:p>
          <a:p>
            <a:pPr lvl="0"/>
            <a:r>
              <a:rPr lang="en-AU" dirty="0"/>
              <a:t>electrostatic spray painting – an electric pump drives the electrostatically charged liquid paint out of the nozzle which is then applied to the object which is earthed.</a:t>
            </a:r>
          </a:p>
          <a:p>
            <a:pPr marL="0" indent="0">
              <a:buNone/>
            </a:pPr>
            <a:endParaRPr lang="en-AU" dirty="0"/>
          </a:p>
        </p:txBody>
      </p:sp>
    </p:spTree>
    <p:extLst>
      <p:ext uri="{BB962C8B-B14F-4D97-AF65-F5344CB8AC3E}">
        <p14:creationId xmlns:p14="http://schemas.microsoft.com/office/powerpoint/2010/main" val="2289799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Hazards associated with Spray Painting</a:t>
            </a:r>
            <a:endParaRPr lang="en-AU" dirty="0"/>
          </a:p>
        </p:txBody>
      </p:sp>
      <p:sp>
        <p:nvSpPr>
          <p:cNvPr id="3" name="Content Placeholder 2"/>
          <p:cNvSpPr>
            <a:spLocks noGrp="1"/>
          </p:cNvSpPr>
          <p:nvPr>
            <p:ph idx="1"/>
          </p:nvPr>
        </p:nvSpPr>
        <p:spPr>
          <a:xfrm>
            <a:off x="457200" y="2049088"/>
            <a:ext cx="8229600" cy="4525963"/>
          </a:xfrm>
        </p:spPr>
        <p:txBody>
          <a:bodyPr>
            <a:normAutofit fontScale="85000" lnSpcReduction="20000"/>
          </a:bodyPr>
          <a:lstStyle/>
          <a:p>
            <a:pPr lvl="0"/>
            <a:r>
              <a:rPr lang="en-AU" dirty="0" smtClean="0"/>
              <a:t>Hazardous chemicals </a:t>
            </a:r>
          </a:p>
          <a:p>
            <a:pPr lvl="0"/>
            <a:r>
              <a:rPr lang="en-AU" dirty="0" smtClean="0"/>
              <a:t>Operating </a:t>
            </a:r>
            <a:r>
              <a:rPr lang="en-AU" dirty="0"/>
              <a:t>plant, such as spray painting guns, ventilation systems, hoses, compressors and booths;</a:t>
            </a:r>
          </a:p>
          <a:p>
            <a:pPr lvl="0"/>
            <a:r>
              <a:rPr lang="en-AU" dirty="0"/>
              <a:t>Fire and explosion;</a:t>
            </a:r>
          </a:p>
          <a:p>
            <a:pPr lvl="0"/>
            <a:r>
              <a:rPr lang="en-AU" dirty="0"/>
              <a:t>Electricity;</a:t>
            </a:r>
          </a:p>
          <a:p>
            <a:pPr lvl="0"/>
            <a:r>
              <a:rPr lang="en-AU" dirty="0"/>
              <a:t>Noise;</a:t>
            </a:r>
          </a:p>
          <a:p>
            <a:pPr lvl="0"/>
            <a:r>
              <a:rPr lang="en-AU" dirty="0"/>
              <a:t>Manual tasks;</a:t>
            </a:r>
          </a:p>
          <a:p>
            <a:pPr lvl="0"/>
            <a:r>
              <a:rPr lang="en-AU" dirty="0"/>
              <a:t>Confined spaces;</a:t>
            </a:r>
          </a:p>
          <a:p>
            <a:pPr lvl="0"/>
            <a:r>
              <a:rPr lang="en-AU" dirty="0"/>
              <a:t>Heat;</a:t>
            </a:r>
          </a:p>
          <a:p>
            <a:pPr lvl="0"/>
            <a:r>
              <a:rPr lang="en-AU" dirty="0"/>
              <a:t>The workplace environment.</a:t>
            </a:r>
          </a:p>
          <a:p>
            <a:endParaRPr lang="en-AU" dirty="0"/>
          </a:p>
        </p:txBody>
      </p:sp>
    </p:spTree>
    <p:extLst>
      <p:ext uri="{BB962C8B-B14F-4D97-AF65-F5344CB8AC3E}">
        <p14:creationId xmlns:p14="http://schemas.microsoft.com/office/powerpoint/2010/main" val="1557699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Hazardous chemicals</a:t>
            </a:r>
            <a:endParaRPr lang="en-AU" dirty="0"/>
          </a:p>
        </p:txBody>
      </p:sp>
      <p:sp>
        <p:nvSpPr>
          <p:cNvPr id="3" name="Content Placeholder 2"/>
          <p:cNvSpPr>
            <a:spLocks noGrp="1"/>
          </p:cNvSpPr>
          <p:nvPr>
            <p:ph idx="1"/>
          </p:nvPr>
        </p:nvSpPr>
        <p:spPr/>
        <p:txBody>
          <a:bodyPr/>
          <a:lstStyle/>
          <a:p>
            <a:pPr marL="0" indent="0">
              <a:buNone/>
            </a:pPr>
            <a:r>
              <a:rPr lang="en-AU" dirty="0" smtClean="0"/>
              <a:t>Spray painting processes involving hazardous chemicals include:</a:t>
            </a:r>
          </a:p>
          <a:p>
            <a:pPr lvl="0"/>
            <a:r>
              <a:rPr lang="en-AU" dirty="0"/>
              <a:t>Preparation (including preparing surfaces, tinting, mixing and pouring paints);</a:t>
            </a:r>
          </a:p>
          <a:p>
            <a:pPr lvl="0"/>
            <a:r>
              <a:rPr lang="en-AU" dirty="0"/>
              <a:t>Spray painting;</a:t>
            </a:r>
          </a:p>
          <a:p>
            <a:pPr lvl="0"/>
            <a:r>
              <a:rPr lang="en-AU" dirty="0"/>
              <a:t>Storage, clean-up and disposal.</a:t>
            </a:r>
          </a:p>
        </p:txBody>
      </p:sp>
    </p:spTree>
    <p:extLst>
      <p:ext uri="{BB962C8B-B14F-4D97-AF65-F5344CB8AC3E}">
        <p14:creationId xmlns:p14="http://schemas.microsoft.com/office/powerpoint/2010/main" val="955232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Health effects of hazardous chemicals</a:t>
            </a:r>
            <a:endParaRPr lang="en-AU" dirty="0"/>
          </a:p>
        </p:txBody>
      </p:sp>
      <p:sp>
        <p:nvSpPr>
          <p:cNvPr id="3" name="Content Placeholder 2"/>
          <p:cNvSpPr>
            <a:spLocks noGrp="1"/>
          </p:cNvSpPr>
          <p:nvPr>
            <p:ph idx="1"/>
          </p:nvPr>
        </p:nvSpPr>
        <p:spPr>
          <a:xfrm>
            <a:off x="457200" y="1600200"/>
            <a:ext cx="8229600" cy="5066607"/>
          </a:xfrm>
        </p:spPr>
        <p:txBody>
          <a:bodyPr>
            <a:normAutofit fontScale="70000" lnSpcReduction="20000"/>
          </a:bodyPr>
          <a:lstStyle/>
          <a:p>
            <a:pPr marL="0" lvl="0" indent="0">
              <a:buNone/>
            </a:pPr>
            <a:r>
              <a:rPr lang="en-AU" b="1" dirty="0" smtClean="0"/>
              <a:t>Serious health effects include:</a:t>
            </a:r>
          </a:p>
          <a:p>
            <a:pPr lvl="0"/>
            <a:r>
              <a:rPr lang="en-AU" dirty="0" smtClean="0"/>
              <a:t>Occupational </a:t>
            </a:r>
            <a:r>
              <a:rPr lang="en-AU" dirty="0"/>
              <a:t>asthma</a:t>
            </a:r>
          </a:p>
          <a:p>
            <a:pPr lvl="0"/>
            <a:r>
              <a:rPr lang="en-AU" dirty="0"/>
              <a:t>Allergic contact dermatitis</a:t>
            </a:r>
          </a:p>
          <a:p>
            <a:pPr lvl="0"/>
            <a:r>
              <a:rPr lang="en-AU" dirty="0"/>
              <a:t>Lung cancer</a:t>
            </a:r>
          </a:p>
          <a:p>
            <a:pPr lvl="0"/>
            <a:r>
              <a:rPr lang="en-AU" i="1" dirty="0"/>
              <a:t>Painter’s syndrome</a:t>
            </a:r>
            <a:r>
              <a:rPr lang="en-AU" dirty="0"/>
              <a:t> – from long-term exposure to organic solvents, it affects the brain</a:t>
            </a:r>
          </a:p>
          <a:p>
            <a:pPr lvl="0"/>
            <a:r>
              <a:rPr lang="en-AU" dirty="0"/>
              <a:t>Damage to the reproductive system</a:t>
            </a:r>
          </a:p>
          <a:p>
            <a:pPr lvl="0"/>
            <a:r>
              <a:rPr lang="en-AU" dirty="0"/>
              <a:t>Kidney or liver damage.</a:t>
            </a:r>
          </a:p>
          <a:p>
            <a:pPr marL="0" indent="0">
              <a:buNone/>
            </a:pPr>
            <a:endParaRPr lang="en-AU" dirty="0" smtClean="0"/>
          </a:p>
          <a:p>
            <a:pPr marL="0" indent="0">
              <a:buNone/>
            </a:pPr>
            <a:r>
              <a:rPr lang="en-AU" b="1" dirty="0" smtClean="0"/>
              <a:t>Shorter-term </a:t>
            </a:r>
            <a:r>
              <a:rPr lang="en-AU" b="1" dirty="0"/>
              <a:t>effects can include:</a:t>
            </a:r>
          </a:p>
          <a:p>
            <a:pPr lvl="0"/>
            <a:r>
              <a:rPr lang="en-AU" dirty="0"/>
              <a:t>Irritant contact dermatitis</a:t>
            </a:r>
          </a:p>
          <a:p>
            <a:pPr lvl="0"/>
            <a:r>
              <a:rPr lang="en-AU" dirty="0"/>
              <a:t>Burns to the skin or eyes</a:t>
            </a:r>
          </a:p>
          <a:p>
            <a:pPr lvl="0"/>
            <a:r>
              <a:rPr lang="en-AU" dirty="0"/>
              <a:t>Vomiting and diarrhoea</a:t>
            </a:r>
          </a:p>
          <a:p>
            <a:pPr lvl="0"/>
            <a:r>
              <a:rPr lang="en-AU" dirty="0"/>
              <a:t>Irritation to the nose, throat and lungs</a:t>
            </a:r>
          </a:p>
          <a:p>
            <a:pPr lvl="0"/>
            <a:r>
              <a:rPr lang="en-AU" dirty="0"/>
              <a:t>Headaches, dizziness, nausea and fatigue.</a:t>
            </a:r>
          </a:p>
          <a:p>
            <a:pPr marL="0" indent="0">
              <a:buNone/>
            </a:pPr>
            <a:endParaRPr lang="en-AU" dirty="0"/>
          </a:p>
        </p:txBody>
      </p:sp>
    </p:spTree>
    <p:extLst>
      <p:ext uri="{BB962C8B-B14F-4D97-AF65-F5344CB8AC3E}">
        <p14:creationId xmlns:p14="http://schemas.microsoft.com/office/powerpoint/2010/main" val="3800625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Spray Booths </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Spray booths are enclosed or partially enclosed structures designed to prevent or reduce exposure to hazardous chemicals or </a:t>
            </a:r>
            <a:r>
              <a:rPr lang="en-US" dirty="0" err="1"/>
              <a:t>vapours</a:t>
            </a:r>
            <a:r>
              <a:rPr lang="en-US" dirty="0"/>
              <a:t>.</a:t>
            </a:r>
            <a:endParaRPr lang="en-AU" b="1" dirty="0"/>
          </a:p>
          <a:p>
            <a:pPr marL="0" indent="0">
              <a:buNone/>
            </a:pPr>
            <a:r>
              <a:rPr lang="en-AU" dirty="0"/>
              <a:t>Types of spray booths include</a:t>
            </a:r>
            <a:r>
              <a:rPr lang="en-AU" dirty="0" smtClean="0"/>
              <a:t>:</a:t>
            </a:r>
          </a:p>
          <a:p>
            <a:r>
              <a:rPr lang="en-AU" dirty="0" smtClean="0"/>
              <a:t>Open-faced spray booths</a:t>
            </a:r>
          </a:p>
          <a:p>
            <a:r>
              <a:rPr lang="en-AU" dirty="0" smtClean="0"/>
              <a:t>Enclosed type batched booth</a:t>
            </a:r>
          </a:p>
          <a:p>
            <a:r>
              <a:rPr lang="en-AU" dirty="0" smtClean="0"/>
              <a:t>Tunnel or production spray booths</a:t>
            </a:r>
          </a:p>
          <a:p>
            <a:r>
              <a:rPr lang="en-AU" dirty="0" smtClean="0"/>
              <a:t>Full downdraft spray booths</a:t>
            </a:r>
          </a:p>
          <a:p>
            <a:r>
              <a:rPr lang="en-AU" dirty="0" smtClean="0"/>
              <a:t>Semi downdraft booths</a:t>
            </a:r>
            <a:endParaRPr lang="en-AU" dirty="0"/>
          </a:p>
          <a:p>
            <a:pPr marL="0" indent="0">
              <a:buNone/>
            </a:pPr>
            <a:endParaRPr lang="en-AU" dirty="0"/>
          </a:p>
        </p:txBody>
      </p:sp>
    </p:spTree>
    <p:extLst>
      <p:ext uri="{BB962C8B-B14F-4D97-AF65-F5344CB8AC3E}">
        <p14:creationId xmlns:p14="http://schemas.microsoft.com/office/powerpoint/2010/main" val="3191253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Ventilation </a:t>
            </a:r>
            <a:endParaRPr lang="en-AU" dirty="0"/>
          </a:p>
        </p:txBody>
      </p:sp>
      <p:pic>
        <p:nvPicPr>
          <p:cNvPr id="4" name="Content Placeholder 3"/>
          <p:cNvPicPr>
            <a:picLocks noGrp="1" noChangeAspect="1"/>
          </p:cNvPicPr>
          <p:nvPr>
            <p:ph idx="1"/>
          </p:nvPr>
        </p:nvPicPr>
        <p:blipFill>
          <a:blip r:embed="rId2"/>
          <a:stretch>
            <a:fillRect/>
          </a:stretch>
        </p:blipFill>
        <p:spPr>
          <a:xfrm>
            <a:off x="2183546" y="1600200"/>
            <a:ext cx="4776907" cy="4525963"/>
          </a:xfrm>
          <a:prstGeom prst="rect">
            <a:avLst/>
          </a:prstGeom>
        </p:spPr>
      </p:pic>
    </p:spTree>
    <p:extLst>
      <p:ext uri="{BB962C8B-B14F-4D97-AF65-F5344CB8AC3E}">
        <p14:creationId xmlns:p14="http://schemas.microsoft.com/office/powerpoint/2010/main" val="775496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Spray Painting outside a booth</a:t>
            </a:r>
            <a:endParaRPr lang="en-AU" dirty="0"/>
          </a:p>
        </p:txBody>
      </p:sp>
      <p:sp>
        <p:nvSpPr>
          <p:cNvPr id="3" name="Content Placeholder 2"/>
          <p:cNvSpPr>
            <a:spLocks noGrp="1"/>
          </p:cNvSpPr>
          <p:nvPr>
            <p:ph idx="1"/>
          </p:nvPr>
        </p:nvSpPr>
        <p:spPr>
          <a:xfrm>
            <a:off x="365760" y="1751172"/>
            <a:ext cx="3501660" cy="4525963"/>
          </a:xfrm>
        </p:spPr>
        <p:txBody>
          <a:bodyPr>
            <a:normAutofit fontScale="92500" lnSpcReduction="10000"/>
          </a:bodyPr>
          <a:lstStyle/>
          <a:p>
            <a:pPr marL="0" indent="0" algn="ctr">
              <a:buNone/>
            </a:pPr>
            <a:r>
              <a:rPr lang="en-US" dirty="0"/>
              <a:t>When spray painting outside a spray booth or outdoors, a spray painting exclusion zone should be designated around the area where the spray painting is carried out. </a:t>
            </a:r>
            <a:endParaRPr lang="en-US" dirty="0" smtClean="0"/>
          </a:p>
          <a:p>
            <a:pPr marL="0" indent="0">
              <a:buNone/>
            </a:pPr>
            <a:endParaRPr lang="en-US" dirty="0"/>
          </a:p>
          <a:p>
            <a:pPr marL="0" indent="0">
              <a:buNone/>
            </a:pPr>
            <a:endParaRPr lang="en-AU" dirty="0"/>
          </a:p>
        </p:txBody>
      </p:sp>
      <p:pic>
        <p:nvPicPr>
          <p:cNvPr id="4" name="Picture 3"/>
          <p:cNvPicPr>
            <a:picLocks noChangeAspect="1"/>
          </p:cNvPicPr>
          <p:nvPr/>
        </p:nvPicPr>
        <p:blipFill>
          <a:blip r:embed="rId2"/>
          <a:stretch>
            <a:fillRect/>
          </a:stretch>
        </p:blipFill>
        <p:spPr>
          <a:xfrm>
            <a:off x="4100177" y="1863394"/>
            <a:ext cx="4727940" cy="3954174"/>
          </a:xfrm>
          <a:prstGeom prst="rect">
            <a:avLst/>
          </a:prstGeom>
        </p:spPr>
      </p:pic>
    </p:spTree>
    <p:extLst>
      <p:ext uri="{BB962C8B-B14F-4D97-AF65-F5344CB8AC3E}">
        <p14:creationId xmlns:p14="http://schemas.microsoft.com/office/powerpoint/2010/main" val="4230783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Administrative Controls</a:t>
            </a:r>
            <a:endParaRPr lang="en-AU" dirty="0"/>
          </a:p>
        </p:txBody>
      </p:sp>
      <p:sp>
        <p:nvSpPr>
          <p:cNvPr id="3" name="Content Placeholder 2"/>
          <p:cNvSpPr>
            <a:spLocks noGrp="1"/>
          </p:cNvSpPr>
          <p:nvPr>
            <p:ph idx="1"/>
          </p:nvPr>
        </p:nvSpPr>
        <p:spPr/>
        <p:txBody>
          <a:bodyPr>
            <a:normAutofit fontScale="85000" lnSpcReduction="20000"/>
          </a:bodyPr>
          <a:lstStyle/>
          <a:p>
            <a:pPr lvl="0"/>
            <a:r>
              <a:rPr lang="en-AU" dirty="0"/>
              <a:t>Store solvents in covered containers with taps to avoid the need for pouring</a:t>
            </a:r>
          </a:p>
          <a:p>
            <a:pPr lvl="0"/>
            <a:r>
              <a:rPr lang="en-AU" dirty="0"/>
              <a:t>With surface preparation:-</a:t>
            </a:r>
          </a:p>
          <a:p>
            <a:pPr marL="0" lvl="0" indent="0">
              <a:buNone/>
            </a:pPr>
            <a:r>
              <a:rPr lang="en-AU" dirty="0"/>
              <a:t>	</a:t>
            </a:r>
            <a:r>
              <a:rPr lang="en-AU" dirty="0" smtClean="0"/>
              <a:t>-	Use </a:t>
            </a:r>
            <a:r>
              <a:rPr lang="en-AU" dirty="0"/>
              <a:t>wet sanding or rubbing where possible</a:t>
            </a:r>
          </a:p>
          <a:p>
            <a:pPr marL="0" lvl="0" indent="0">
              <a:buNone/>
            </a:pPr>
            <a:r>
              <a:rPr lang="en-AU" dirty="0" smtClean="0"/>
              <a:t>	-	Avoid </a:t>
            </a:r>
            <a:r>
              <a:rPr lang="en-AU" dirty="0"/>
              <a:t>dry sanding unless dust extraction </a:t>
            </a:r>
            <a:r>
              <a:rPr lang="en-AU" dirty="0" smtClean="0"/>
              <a:t>				equipment </a:t>
            </a:r>
            <a:r>
              <a:rPr lang="en-AU" dirty="0"/>
              <a:t>is used</a:t>
            </a:r>
          </a:p>
          <a:p>
            <a:pPr marL="0" lvl="0" indent="0">
              <a:buNone/>
            </a:pPr>
            <a:r>
              <a:rPr lang="en-AU" dirty="0" smtClean="0"/>
              <a:t>	-	Do </a:t>
            </a:r>
            <a:r>
              <a:rPr lang="en-AU" dirty="0"/>
              <a:t>not clean surfaces with rust/corrosion </a:t>
            </a:r>
            <a:r>
              <a:rPr lang="en-AU" dirty="0" smtClean="0"/>
              <a:t>				treatments </a:t>
            </a:r>
            <a:r>
              <a:rPr lang="en-AU" dirty="0"/>
              <a:t>unless there is adequate </a:t>
            </a:r>
            <a:r>
              <a:rPr lang="en-AU" dirty="0" smtClean="0"/>
              <a:t>					ventilation</a:t>
            </a:r>
            <a:r>
              <a:rPr lang="en-AU" dirty="0"/>
              <a:t>.</a:t>
            </a:r>
          </a:p>
          <a:p>
            <a:pPr lvl="0"/>
            <a:r>
              <a:rPr lang="en-AU" dirty="0"/>
              <a:t>Mix and pour in a room clearly designated and used exclusively for it with good mechanical or natural ventilation and no ignition sources.</a:t>
            </a:r>
          </a:p>
          <a:p>
            <a:pPr marL="0" indent="0">
              <a:buNone/>
            </a:pPr>
            <a:endParaRPr lang="en-AU" dirty="0"/>
          </a:p>
        </p:txBody>
      </p:sp>
    </p:spTree>
    <p:extLst>
      <p:ext uri="{BB962C8B-B14F-4D97-AF65-F5344CB8AC3E}">
        <p14:creationId xmlns:p14="http://schemas.microsoft.com/office/powerpoint/2010/main" val="2040011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Training</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Workers who are involved in spray painting or powder coating activities require relevant information, training, instruction or supervision to enable them to carry out their work safely. For example, this must include information on</a:t>
            </a:r>
            <a:r>
              <a:rPr lang="en-AU" dirty="0" smtClean="0"/>
              <a:t>:</a:t>
            </a:r>
            <a:endParaRPr lang="en-AU" dirty="0"/>
          </a:p>
          <a:p>
            <a:pPr lvl="0"/>
            <a:r>
              <a:rPr lang="en-AU" dirty="0"/>
              <a:t>the proper use, wearing, storage and maintenance of personal protective equipment (PPE) </a:t>
            </a:r>
          </a:p>
          <a:p>
            <a:pPr lvl="0"/>
            <a:r>
              <a:rPr lang="en-AU" dirty="0"/>
              <a:t>working in hazardous environments such as confined spaces </a:t>
            </a:r>
          </a:p>
          <a:p>
            <a:pPr lvl="0"/>
            <a:r>
              <a:rPr lang="en-AU" dirty="0"/>
              <a:t>first aid and emergency procedures </a:t>
            </a:r>
          </a:p>
          <a:p>
            <a:pPr lvl="0"/>
            <a:r>
              <a:rPr lang="en-AU" dirty="0"/>
              <a:t>how to access SDSs for workers using, handling or storing hazardous chemicals </a:t>
            </a:r>
          </a:p>
          <a:p>
            <a:pPr lvl="0"/>
            <a:r>
              <a:rPr lang="en-AU" dirty="0"/>
              <a:t>the nature of, and reasons for, any health monitoring if required. </a:t>
            </a:r>
          </a:p>
          <a:p>
            <a:pPr marL="0" indent="0">
              <a:buNone/>
            </a:pPr>
            <a:endParaRPr lang="en-AU" dirty="0"/>
          </a:p>
        </p:txBody>
      </p:sp>
    </p:spTree>
    <p:extLst>
      <p:ext uri="{BB962C8B-B14F-4D97-AF65-F5344CB8AC3E}">
        <p14:creationId xmlns:p14="http://schemas.microsoft.com/office/powerpoint/2010/main" val="1479782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Supplied air </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T</a:t>
            </a:r>
            <a:r>
              <a:rPr lang="en-US" dirty="0" smtClean="0"/>
              <a:t>o </a:t>
            </a:r>
            <a:r>
              <a:rPr lang="en-US" dirty="0"/>
              <a:t>ensure that supplied air is free contaminates, compressors used to provide breathing air must:</a:t>
            </a:r>
            <a:endParaRPr lang="en-AU" b="1" dirty="0"/>
          </a:p>
          <a:p>
            <a:pPr lvl="0"/>
            <a:r>
              <a:rPr lang="en-AU" dirty="0"/>
              <a:t>Be designed to provide clean breathing air</a:t>
            </a:r>
          </a:p>
          <a:p>
            <a:pPr lvl="0"/>
            <a:r>
              <a:rPr lang="en-AU" dirty="0"/>
              <a:t>Have a pressure regulator and filtration system, located as close as practicable to the worker</a:t>
            </a:r>
          </a:p>
          <a:p>
            <a:pPr lvl="0"/>
            <a:r>
              <a:rPr lang="en-AU" dirty="0"/>
              <a:t>Have records of regular air quality testing</a:t>
            </a:r>
          </a:p>
          <a:p>
            <a:pPr lvl="0"/>
            <a:r>
              <a:rPr lang="en-AU" dirty="0"/>
              <a:t>Be located well away from sources of contaminant, particularly exhaust gases from operating plant, equipment of vehicles, or where exhaust fumes may accumulate</a:t>
            </a:r>
          </a:p>
          <a:p>
            <a:pPr lvl="0"/>
            <a:r>
              <a:rPr lang="en-AU" dirty="0"/>
              <a:t>Supplied air hoses must be protected from risk of damage and kinks</a:t>
            </a:r>
          </a:p>
          <a:p>
            <a:pPr marL="0" indent="0">
              <a:buNone/>
            </a:pPr>
            <a:endParaRPr lang="en-AU" dirty="0"/>
          </a:p>
        </p:txBody>
      </p:sp>
    </p:spTree>
    <p:extLst>
      <p:ext uri="{BB962C8B-B14F-4D97-AF65-F5344CB8AC3E}">
        <p14:creationId xmlns:p14="http://schemas.microsoft.com/office/powerpoint/2010/main" val="2860686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Abrasive Blasting</a:t>
            </a:r>
            <a:endParaRPr lang="en-AU" dirty="0"/>
          </a:p>
        </p:txBody>
      </p:sp>
      <p:sp>
        <p:nvSpPr>
          <p:cNvPr id="3" name="Content Placeholder 2"/>
          <p:cNvSpPr>
            <a:spLocks noGrp="1"/>
          </p:cNvSpPr>
          <p:nvPr>
            <p:ph idx="1"/>
          </p:nvPr>
        </p:nvSpPr>
        <p:spPr>
          <a:xfrm>
            <a:off x="349135" y="1487979"/>
            <a:ext cx="8337665" cy="4525963"/>
          </a:xfrm>
        </p:spPr>
        <p:txBody>
          <a:bodyPr/>
          <a:lstStyle/>
          <a:p>
            <a:pPr marL="0" indent="0">
              <a:buNone/>
            </a:pPr>
            <a:r>
              <a:rPr lang="en-AU" dirty="0"/>
              <a:t>Abrasive blasting is used in a wide range of industries for many different purposes, including the removal of rust, scale, paint, graffiti, mildew, and various forms of surface preparation.  Abrasive material is propelled onto the surface at a high speed using air pressure, water pressure or centrifugal force.</a:t>
            </a:r>
          </a:p>
          <a:p>
            <a:pPr marL="0" indent="0">
              <a:buNone/>
            </a:pPr>
            <a:endParaRPr lang="en-AU" dirty="0"/>
          </a:p>
        </p:txBody>
      </p:sp>
    </p:spTree>
    <p:extLst>
      <p:ext uri="{BB962C8B-B14F-4D97-AF65-F5344CB8AC3E}">
        <p14:creationId xmlns:p14="http://schemas.microsoft.com/office/powerpoint/2010/main" val="694824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Hazards associated with Abrasive Blasting</a:t>
            </a:r>
            <a:endParaRPr lang="en-AU" dirty="0"/>
          </a:p>
        </p:txBody>
      </p:sp>
      <p:sp>
        <p:nvSpPr>
          <p:cNvPr id="3" name="Content Placeholder 2"/>
          <p:cNvSpPr>
            <a:spLocks noGrp="1"/>
          </p:cNvSpPr>
          <p:nvPr>
            <p:ph idx="1"/>
          </p:nvPr>
        </p:nvSpPr>
        <p:spPr>
          <a:xfrm>
            <a:off x="457200" y="2049088"/>
            <a:ext cx="8229600" cy="4525963"/>
          </a:xfrm>
        </p:spPr>
        <p:txBody>
          <a:bodyPr>
            <a:normAutofit/>
          </a:bodyPr>
          <a:lstStyle/>
          <a:p>
            <a:pPr marL="0" indent="0">
              <a:buNone/>
            </a:pPr>
            <a:r>
              <a:rPr lang="en-AU" dirty="0"/>
              <a:t>The major hazards that have been identified as being associated with the activity of abrasive blasting are:</a:t>
            </a:r>
          </a:p>
          <a:p>
            <a:pPr lvl="0"/>
            <a:r>
              <a:rPr lang="en-AU" dirty="0"/>
              <a:t>Crystalline silica</a:t>
            </a:r>
          </a:p>
          <a:p>
            <a:pPr lvl="0"/>
            <a:r>
              <a:rPr lang="en-AU" dirty="0"/>
              <a:t>Noise</a:t>
            </a:r>
          </a:p>
          <a:p>
            <a:pPr lvl="0"/>
            <a:r>
              <a:rPr lang="en-AU" dirty="0"/>
              <a:t>Particulate matter</a:t>
            </a:r>
          </a:p>
          <a:p>
            <a:pPr lvl="0"/>
            <a:r>
              <a:rPr lang="en-AU" dirty="0"/>
              <a:t>Lead</a:t>
            </a:r>
          </a:p>
          <a:p>
            <a:endParaRPr lang="en-AU" dirty="0"/>
          </a:p>
        </p:txBody>
      </p:sp>
    </p:spTree>
    <p:extLst>
      <p:ext uri="{BB962C8B-B14F-4D97-AF65-F5344CB8AC3E}">
        <p14:creationId xmlns:p14="http://schemas.microsoft.com/office/powerpoint/2010/main" val="3277041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 of dust</a:t>
            </a:r>
            <a:endParaRPr lang="en-AU" dirty="0"/>
          </a:p>
        </p:txBody>
      </p:sp>
      <p:sp>
        <p:nvSpPr>
          <p:cNvPr id="3" name="Content Placeholder 2"/>
          <p:cNvSpPr>
            <a:spLocks noGrp="1"/>
          </p:cNvSpPr>
          <p:nvPr>
            <p:ph idx="1"/>
          </p:nvPr>
        </p:nvSpPr>
        <p:spPr>
          <a:xfrm>
            <a:off x="457200" y="1600200"/>
            <a:ext cx="8229600" cy="4833851"/>
          </a:xfrm>
        </p:spPr>
        <p:txBody>
          <a:bodyPr>
            <a:normAutofit fontScale="92500" lnSpcReduction="10000"/>
          </a:bodyPr>
          <a:lstStyle/>
          <a:p>
            <a:pPr marL="0" indent="0">
              <a:buNone/>
            </a:pPr>
            <a:r>
              <a:rPr lang="en-AU" dirty="0" smtClean="0"/>
              <a:t>Elimination</a:t>
            </a:r>
          </a:p>
          <a:p>
            <a:r>
              <a:rPr lang="en-AU" dirty="0" smtClean="0"/>
              <a:t>Using a less hazardous abrasive material</a:t>
            </a:r>
          </a:p>
          <a:p>
            <a:pPr marL="0" indent="0">
              <a:buNone/>
            </a:pPr>
            <a:endParaRPr lang="en-AU" dirty="0" smtClean="0"/>
          </a:p>
          <a:p>
            <a:pPr marL="0" indent="0">
              <a:buNone/>
            </a:pPr>
            <a:r>
              <a:rPr lang="en-AU" dirty="0" smtClean="0"/>
              <a:t>Substitution</a:t>
            </a:r>
          </a:p>
          <a:p>
            <a:r>
              <a:rPr lang="en-AU" dirty="0" smtClean="0"/>
              <a:t>Wet abrasive blasting</a:t>
            </a:r>
          </a:p>
          <a:p>
            <a:r>
              <a:rPr lang="en-AU" dirty="0" smtClean="0"/>
              <a:t>High pressure water jetting</a:t>
            </a:r>
          </a:p>
          <a:p>
            <a:r>
              <a:rPr lang="en-AU" dirty="0" smtClean="0"/>
              <a:t>Centrifugal wheel blasting</a:t>
            </a:r>
          </a:p>
          <a:p>
            <a:r>
              <a:rPr lang="en-AU" dirty="0" smtClean="0"/>
              <a:t>Vacuum blasting</a:t>
            </a:r>
          </a:p>
          <a:p>
            <a:r>
              <a:rPr lang="en-AU" dirty="0" smtClean="0"/>
              <a:t>Other removal methods</a:t>
            </a:r>
          </a:p>
        </p:txBody>
      </p:sp>
    </p:spTree>
    <p:extLst>
      <p:ext uri="{BB962C8B-B14F-4D97-AF65-F5344CB8AC3E}">
        <p14:creationId xmlns:p14="http://schemas.microsoft.com/office/powerpoint/2010/main" val="2267426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Isolation and Engineering controls</a:t>
            </a:r>
            <a:endParaRPr lang="en-AU" dirty="0"/>
          </a:p>
        </p:txBody>
      </p:sp>
      <p:pic>
        <p:nvPicPr>
          <p:cNvPr id="4" name="Content Placeholder 3"/>
          <p:cNvPicPr>
            <a:picLocks noGrp="1" noChangeAspect="1"/>
          </p:cNvPicPr>
          <p:nvPr>
            <p:ph idx="1"/>
          </p:nvPr>
        </p:nvPicPr>
        <p:blipFill>
          <a:blip r:embed="rId2"/>
          <a:stretch>
            <a:fillRect/>
          </a:stretch>
        </p:blipFill>
        <p:spPr>
          <a:xfrm>
            <a:off x="1172094" y="1500447"/>
            <a:ext cx="6553123" cy="4869903"/>
          </a:xfrm>
          <a:prstGeom prst="rect">
            <a:avLst/>
          </a:prstGeom>
        </p:spPr>
      </p:pic>
    </p:spTree>
    <p:extLst>
      <p:ext uri="{BB962C8B-B14F-4D97-AF65-F5344CB8AC3E}">
        <p14:creationId xmlns:p14="http://schemas.microsoft.com/office/powerpoint/2010/main" val="2194230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Particulate matter</a:t>
            </a:r>
            <a:endParaRPr lang="en-AU" dirty="0"/>
          </a:p>
        </p:txBody>
      </p:sp>
      <p:sp>
        <p:nvSpPr>
          <p:cNvPr id="3" name="Content Placeholder 2"/>
          <p:cNvSpPr>
            <a:spLocks noGrp="1"/>
          </p:cNvSpPr>
          <p:nvPr>
            <p:ph idx="1"/>
          </p:nvPr>
        </p:nvSpPr>
        <p:spPr/>
        <p:txBody>
          <a:bodyPr/>
          <a:lstStyle/>
          <a:p>
            <a:pPr marL="0" indent="0">
              <a:buNone/>
            </a:pPr>
            <a:r>
              <a:rPr lang="en-AU" dirty="0"/>
              <a:t>Particulate matter includes small particles of the object being blasted, or of the abrasive material.  Particulate matter can also include water.  Particulate matter can strike workers carrying out abrasive blasting.</a:t>
            </a:r>
          </a:p>
          <a:p>
            <a:endParaRPr lang="en-AU" dirty="0"/>
          </a:p>
        </p:txBody>
      </p:sp>
    </p:spTree>
    <p:extLst>
      <p:ext uri="{BB962C8B-B14F-4D97-AF65-F5344CB8AC3E}">
        <p14:creationId xmlns:p14="http://schemas.microsoft.com/office/powerpoint/2010/main" val="3288633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38749" y="3307306"/>
            <a:ext cx="3818485" cy="3525439"/>
          </a:xfrm>
          <a:prstGeom prst="rect">
            <a:avLst/>
          </a:prstGeom>
        </p:spPr>
      </p:pic>
      <p:sp>
        <p:nvSpPr>
          <p:cNvPr id="2" name="Title 1"/>
          <p:cNvSpPr>
            <a:spLocks noGrp="1"/>
          </p:cNvSpPr>
          <p:nvPr>
            <p:ph type="title"/>
          </p:nvPr>
        </p:nvSpPr>
        <p:spPr>
          <a:xfrm>
            <a:off x="457200" y="457200"/>
            <a:ext cx="8229600" cy="1143000"/>
          </a:xfrm>
        </p:spPr>
        <p:txBody>
          <a:bodyPr>
            <a:normAutofit/>
          </a:bodyPr>
          <a:lstStyle/>
          <a:p>
            <a:r>
              <a:rPr lang="en-AU" dirty="0" smtClean="0"/>
              <a:t>Plant and Equipment</a:t>
            </a:r>
            <a:endParaRPr lang="en-AU" dirty="0"/>
          </a:p>
        </p:txBody>
      </p:sp>
      <p:sp>
        <p:nvSpPr>
          <p:cNvPr id="3" name="Content Placeholder 2"/>
          <p:cNvSpPr>
            <a:spLocks noGrp="1"/>
          </p:cNvSpPr>
          <p:nvPr>
            <p:ph idx="1"/>
          </p:nvPr>
        </p:nvSpPr>
        <p:spPr/>
        <p:txBody>
          <a:bodyPr/>
          <a:lstStyle/>
          <a:p>
            <a:r>
              <a:rPr lang="en-AU" dirty="0" smtClean="0"/>
              <a:t>Nozzle</a:t>
            </a:r>
          </a:p>
          <a:p>
            <a:r>
              <a:rPr lang="en-AU" dirty="0" smtClean="0"/>
              <a:t>Deadman controls</a:t>
            </a:r>
          </a:p>
          <a:p>
            <a:r>
              <a:rPr lang="en-AU" dirty="0" smtClean="0"/>
              <a:t>Blast hoses, Hose whips and couplings</a:t>
            </a:r>
          </a:p>
          <a:p>
            <a:r>
              <a:rPr lang="en-AU" dirty="0" smtClean="0"/>
              <a:t>Blasting cabinets </a:t>
            </a:r>
          </a:p>
          <a:p>
            <a:r>
              <a:rPr lang="en-AU" dirty="0" smtClean="0"/>
              <a:t>Blasting chambers</a:t>
            </a:r>
          </a:p>
          <a:p>
            <a:r>
              <a:rPr lang="en-AU" dirty="0" smtClean="0"/>
              <a:t>Temporary enclosures</a:t>
            </a:r>
            <a:endParaRPr lang="en-AU" dirty="0"/>
          </a:p>
        </p:txBody>
      </p:sp>
    </p:spTree>
    <p:extLst>
      <p:ext uri="{BB962C8B-B14F-4D97-AF65-F5344CB8AC3E}">
        <p14:creationId xmlns:p14="http://schemas.microsoft.com/office/powerpoint/2010/main" val="2558467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127</TotalTime>
  <Words>768</Words>
  <Application>Microsoft Office PowerPoint</Application>
  <PresentationFormat>On-screen Show (4:3)</PresentationFormat>
  <Paragraphs>111</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PowerPoint Presentation</vt:lpstr>
      <vt:lpstr>Assessment Criteria</vt:lpstr>
      <vt:lpstr>Spray Painting</vt:lpstr>
      <vt:lpstr>Spray Painting methods</vt:lpstr>
      <vt:lpstr>Hazards associated with Spray Painting</vt:lpstr>
      <vt:lpstr>Hazardous chemicals</vt:lpstr>
      <vt:lpstr>Health effects of hazardous chemicals</vt:lpstr>
      <vt:lpstr>Spray Booths </vt:lpstr>
      <vt:lpstr>Ventilation </vt:lpstr>
      <vt:lpstr>Spray Painting outside a booth</vt:lpstr>
      <vt:lpstr>Administrative Controls</vt:lpstr>
      <vt:lpstr>Training</vt:lpstr>
      <vt:lpstr>Supplied air </vt:lpstr>
      <vt:lpstr>Abrasive Blasting</vt:lpstr>
      <vt:lpstr>Hazards associated with Abrasive Blasting</vt:lpstr>
      <vt:lpstr>Control of dust</vt:lpstr>
      <vt:lpstr>Isolation and Engineering controls</vt:lpstr>
      <vt:lpstr>Particulate matter</vt:lpstr>
      <vt:lpstr>Plant and Equipment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11</cp:revision>
  <cp:lastPrinted>2018-08-08T00:47:41Z</cp:lastPrinted>
  <dcterms:created xsi:type="dcterms:W3CDTF">2018-06-15T02:04:24Z</dcterms:created>
  <dcterms:modified xsi:type="dcterms:W3CDTF">2018-08-08T00:47:44Z</dcterms:modified>
</cp:coreProperties>
</file>