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7" r:id="rId2"/>
    <p:sldId id="309" r:id="rId3"/>
    <p:sldId id="437" r:id="rId4"/>
    <p:sldId id="595" r:id="rId5"/>
    <p:sldId id="596" r:id="rId6"/>
    <p:sldId id="597" r:id="rId7"/>
    <p:sldId id="392" r:id="rId8"/>
    <p:sldId id="504" r:id="rId9"/>
    <p:sldId id="503" r:id="rId10"/>
    <p:sldId id="598" r:id="rId11"/>
    <p:sldId id="599" r:id="rId12"/>
    <p:sldId id="439" r:id="rId13"/>
    <p:sldId id="396" r:id="rId14"/>
    <p:sldId id="440" r:id="rId15"/>
    <p:sldId id="600" r:id="rId16"/>
    <p:sldId id="601" r:id="rId17"/>
    <p:sldId id="399" r:id="rId18"/>
    <p:sldId id="586" r:id="rId19"/>
    <p:sldId id="587" r:id="rId20"/>
    <p:sldId id="602" r:id="rId21"/>
    <p:sldId id="603" r:id="rId22"/>
    <p:sldId id="588" r:id="rId23"/>
    <p:sldId id="589" r:id="rId24"/>
    <p:sldId id="590" r:id="rId25"/>
    <p:sldId id="604" r:id="rId26"/>
    <p:sldId id="591" r:id="rId27"/>
    <p:sldId id="592" r:id="rId28"/>
    <p:sldId id="593" r:id="rId29"/>
    <p:sldId id="605" r:id="rId30"/>
    <p:sldId id="594" r:id="rId31"/>
    <p:sldId id="562" r:id="rId32"/>
    <p:sldId id="563" r:id="rId33"/>
    <p:sldId id="606" r:id="rId34"/>
    <p:sldId id="607" r:id="rId35"/>
    <p:sldId id="564" r:id="rId36"/>
    <p:sldId id="565" r:id="rId37"/>
    <p:sldId id="566" r:id="rId38"/>
    <p:sldId id="608" r:id="rId39"/>
    <p:sldId id="609" r:id="rId40"/>
    <p:sldId id="567" r:id="rId41"/>
    <p:sldId id="568" r:id="rId42"/>
    <p:sldId id="569" r:id="rId43"/>
    <p:sldId id="610" r:id="rId44"/>
    <p:sldId id="611" r:id="rId45"/>
    <p:sldId id="570" r:id="rId46"/>
    <p:sldId id="538" r:id="rId47"/>
    <p:sldId id="539" r:id="rId48"/>
    <p:sldId id="612" r:id="rId49"/>
    <p:sldId id="613" r:id="rId50"/>
    <p:sldId id="540" r:id="rId51"/>
    <p:sldId id="541" r:id="rId52"/>
    <p:sldId id="542" r:id="rId53"/>
    <p:sldId id="614" r:id="rId54"/>
    <p:sldId id="615" r:id="rId55"/>
    <p:sldId id="543" r:id="rId56"/>
    <p:sldId id="435" r:id="rId57"/>
    <p:sldId id="418"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19/10/2016</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26</a:t>
            </a:fld>
            <a:endParaRPr lang="en-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27</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57</a:t>
            </a:fld>
            <a:endParaRPr lang="en-CA"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19/10/2016</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19/10/2016</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HLTWHS001</a:t>
            </a:r>
            <a:endParaRPr lang="en-GB" sz="4400" dirty="0" smtClean="0">
              <a:solidFill>
                <a:srgbClr val="FF0000"/>
              </a:solidFill>
            </a:endParaRPr>
          </a:p>
          <a:p>
            <a:pPr algn="r"/>
            <a:r>
              <a:rPr lang="en-AU" sz="4400" b="1" dirty="0" smtClean="0">
                <a:solidFill>
                  <a:srgbClr val="FF0000"/>
                </a:solidFill>
              </a:rPr>
              <a:t>Participate in workplace health and safety</a:t>
            </a:r>
            <a:endParaRPr lang="en-GB" sz="4400" dirty="0">
              <a:solidFill>
                <a:srgbClr val="FF000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8671" y="3417072"/>
            <a:ext cx="3672408" cy="3213357"/>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Follow safe work practices</a:t>
            </a:r>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1.1 </a:t>
            </a:r>
            <a:r>
              <a:rPr lang="en-GB" sz="2800" dirty="0"/>
              <a:t>Follow workplace policies and procedures for safe work practices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Workplace procedures and policies</a:t>
            </a:r>
            <a:endParaRPr lang="en-GB" dirty="0"/>
          </a:p>
        </p:txBody>
      </p:sp>
      <p:sp>
        <p:nvSpPr>
          <p:cNvPr id="3" name="Content Placeholder 2"/>
          <p:cNvSpPr>
            <a:spLocks noGrp="1"/>
          </p:cNvSpPr>
          <p:nvPr>
            <p:ph idx="1"/>
          </p:nvPr>
        </p:nvSpPr>
        <p:spPr>
          <a:xfrm>
            <a:off x="457200" y="1600200"/>
            <a:ext cx="6347048" cy="4525963"/>
          </a:xfrm>
        </p:spPr>
        <p:txBody>
          <a:bodyPr>
            <a:normAutofit lnSpcReduction="10000"/>
          </a:bodyPr>
          <a:lstStyle/>
          <a:p>
            <a:pPr marL="0" indent="0">
              <a:buNone/>
            </a:pPr>
            <a:r>
              <a:rPr lang="en-GB" b="1" dirty="0"/>
              <a:t>You may have organisational procedures for:</a:t>
            </a:r>
          </a:p>
          <a:p>
            <a:pPr lvl="0"/>
            <a:r>
              <a:rPr lang="en-GB" dirty="0"/>
              <a:t>Hazards</a:t>
            </a:r>
          </a:p>
          <a:p>
            <a:pPr lvl="0"/>
            <a:r>
              <a:rPr lang="en-GB" dirty="0"/>
              <a:t>Dealing with </a:t>
            </a:r>
            <a:r>
              <a:rPr lang="en-GB" dirty="0" smtClean="0"/>
              <a:t>potentially </a:t>
            </a:r>
            <a:r>
              <a:rPr lang="en-GB" dirty="0"/>
              <a:t>dangerous behaviour</a:t>
            </a:r>
          </a:p>
          <a:p>
            <a:pPr lvl="0"/>
            <a:r>
              <a:rPr lang="en-GB" dirty="0"/>
              <a:t>Organising evacuations</a:t>
            </a:r>
          </a:p>
          <a:p>
            <a:pPr lvl="0"/>
            <a:r>
              <a:rPr lang="en-GB" dirty="0"/>
              <a:t>Inspecting and monitoring the workplace</a:t>
            </a:r>
          </a:p>
          <a:p>
            <a:pPr lvl="0"/>
            <a:r>
              <a:rPr lang="en-GB" dirty="0"/>
              <a:t>Training and reviewing the knowledge of employees.</a:t>
            </a:r>
          </a:p>
          <a:p>
            <a:pPr marL="0" indent="0">
              <a:buNone/>
            </a:pPr>
            <a:endParaRPr lang="en-GB" dirty="0"/>
          </a:p>
        </p:txBody>
      </p:sp>
      <p:pic>
        <p:nvPicPr>
          <p:cNvPr id="4" name="Picture 3" descr="C:\Users\Stuart New\Desktop\Pictures\ArtWork\woman_reading_blueprints_plan 800_wht_798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2331473"/>
            <a:ext cx="2193093" cy="296973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Legal responsibilities</a:t>
            </a:r>
            <a:endParaRPr lang="en-GB" dirty="0"/>
          </a:p>
        </p:txBody>
      </p:sp>
      <p:sp>
        <p:nvSpPr>
          <p:cNvPr id="3" name="Content Placeholder 2"/>
          <p:cNvSpPr>
            <a:spLocks noGrp="1"/>
          </p:cNvSpPr>
          <p:nvPr>
            <p:ph idx="1"/>
          </p:nvPr>
        </p:nvSpPr>
        <p:spPr/>
        <p:txBody>
          <a:bodyPr>
            <a:normAutofit/>
          </a:bodyPr>
          <a:lstStyle/>
          <a:p>
            <a:pPr marL="0" indent="0">
              <a:buNone/>
            </a:pPr>
            <a:r>
              <a:rPr lang="en-GB" dirty="0"/>
              <a:t>Your health and safety policies and procedures should be written in accordance with legislation pertaining to your line of work and Australian territory. </a:t>
            </a:r>
            <a:r>
              <a:rPr lang="en-GB" dirty="0" smtClean="0"/>
              <a:t>You </a:t>
            </a:r>
            <a:r>
              <a:rPr lang="en-GB" dirty="0"/>
              <a:t>must comply with the work health and safety acts of Australia. The aim of your policies and procedures should be to eliminate or minimise the potential impact of hazards in the work place. </a:t>
            </a:r>
          </a:p>
        </p:txBody>
      </p:sp>
      <p:pic>
        <p:nvPicPr>
          <p:cNvPr id="4" name="Picture 3" descr="custom_sign_with_traffic_cones_11627.png"/>
          <p:cNvPicPr/>
          <p:nvPr/>
        </p:nvPicPr>
        <p:blipFill>
          <a:blip r:embed="rId2" cstate="print"/>
          <a:stretch>
            <a:fillRect/>
          </a:stretch>
        </p:blipFill>
        <p:spPr>
          <a:xfrm>
            <a:off x="5277119" y="4797152"/>
            <a:ext cx="3021707" cy="1872208"/>
          </a:xfrm>
          <a:prstGeom prst="rect">
            <a:avLst/>
          </a:prstGeom>
        </p:spPr>
      </p:pic>
    </p:spTree>
    <p:extLst>
      <p:ext uri="{BB962C8B-B14F-4D97-AF65-F5344CB8AC3E}">
        <p14:creationId xmlns:p14="http://schemas.microsoft.com/office/powerpoint/2010/main" val="2024131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Manual tasks</a:t>
            </a:r>
            <a:endParaRPr lang="en-GB" dirty="0"/>
          </a:p>
        </p:txBody>
      </p:sp>
      <p:sp>
        <p:nvSpPr>
          <p:cNvPr id="3" name="Content Placeholder 2"/>
          <p:cNvSpPr>
            <a:spLocks noGrp="1"/>
          </p:cNvSpPr>
          <p:nvPr>
            <p:ph idx="1"/>
          </p:nvPr>
        </p:nvSpPr>
        <p:spPr/>
        <p:txBody>
          <a:bodyPr>
            <a:normAutofit/>
          </a:bodyPr>
          <a:lstStyle/>
          <a:p>
            <a:pPr marL="0" indent="0">
              <a:buNone/>
            </a:pPr>
            <a:r>
              <a:rPr lang="en-GB" dirty="0"/>
              <a:t>One of the most common causes of injuries in the workplace is manual tasks, where people lift or move objects by hand. </a:t>
            </a:r>
            <a:endParaRPr lang="en-GB" dirty="0" smtClean="0"/>
          </a:p>
          <a:p>
            <a:pPr marL="0" indent="0">
              <a:buNone/>
            </a:pPr>
            <a:r>
              <a:rPr lang="en-GB" b="1" dirty="0" smtClean="0"/>
              <a:t>Workplace </a:t>
            </a:r>
            <a:r>
              <a:rPr lang="en-GB" b="1" dirty="0"/>
              <a:t>procedures relating to manual handling may relate to:</a:t>
            </a:r>
          </a:p>
          <a:p>
            <a:pPr lvl="0"/>
            <a:r>
              <a:rPr lang="en-GB" dirty="0"/>
              <a:t>Training that has been provided</a:t>
            </a:r>
          </a:p>
          <a:p>
            <a:pPr lvl="0"/>
            <a:r>
              <a:rPr lang="en-GB" dirty="0"/>
              <a:t>Maximum load weights</a:t>
            </a:r>
          </a:p>
          <a:p>
            <a:pPr lvl="0"/>
            <a:r>
              <a:rPr lang="en-GB" dirty="0" smtClean="0"/>
              <a:t>Teamwork</a:t>
            </a:r>
            <a:endParaRPr lang="en-GB" dirty="0"/>
          </a:p>
          <a:p>
            <a:pPr lvl="0"/>
            <a:r>
              <a:rPr lang="en-GB" dirty="0" smtClean="0"/>
              <a:t>Equipment.</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3933056"/>
            <a:ext cx="2420888" cy="2420888"/>
          </a:xfrm>
          <a:prstGeom prst="rect">
            <a:avLst/>
          </a:prstGeom>
        </p:spPr>
      </p:pic>
    </p:spTree>
    <p:extLst>
      <p:ext uri="{BB962C8B-B14F-4D97-AF65-F5344CB8AC3E}">
        <p14:creationId xmlns:p14="http://schemas.microsoft.com/office/powerpoint/2010/main" val="797577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Infection control</a:t>
            </a:r>
            <a:endParaRPr lang="en-GB" dirty="0"/>
          </a:p>
        </p:txBody>
      </p:sp>
      <p:sp>
        <p:nvSpPr>
          <p:cNvPr id="3" name="Content Placeholder 2"/>
          <p:cNvSpPr>
            <a:spLocks noGrp="1"/>
          </p:cNvSpPr>
          <p:nvPr>
            <p:ph idx="1"/>
          </p:nvPr>
        </p:nvSpPr>
        <p:spPr/>
        <p:txBody>
          <a:bodyPr>
            <a:normAutofit/>
          </a:bodyPr>
          <a:lstStyle/>
          <a:p>
            <a:pPr marL="0" indent="0">
              <a:buNone/>
            </a:pPr>
            <a:r>
              <a:rPr lang="en-GB" dirty="0"/>
              <a:t>When you have identified infection risks, you must respond to them according to infection control policies that are based and State legislation, National Standards and local regulations. The idea of this is that it provides a safe environment for staff, clients and any visitors.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1840" y="4293096"/>
            <a:ext cx="3201144" cy="2160772"/>
          </a:xfrm>
          <a:prstGeom prst="rect">
            <a:avLst/>
          </a:prstGeom>
        </p:spPr>
      </p:pic>
    </p:spTree>
    <p:extLst>
      <p:ext uri="{BB962C8B-B14F-4D97-AF65-F5344CB8AC3E}">
        <p14:creationId xmlns:p14="http://schemas.microsoft.com/office/powerpoint/2010/main" val="821312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Follow safe work practices</a:t>
            </a:r>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1.2 </a:t>
            </a:r>
            <a:r>
              <a:rPr lang="en-GB" sz="2800" dirty="0"/>
              <a:t>Identify existing and potential hazards in the workplace, report them to designated persons, and record them according to workplace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Hazards in the workplace</a:t>
            </a:r>
            <a:endParaRPr lang="en-GB" dirty="0"/>
          </a:p>
        </p:txBody>
      </p:sp>
      <p:sp>
        <p:nvSpPr>
          <p:cNvPr id="3" name="Content Placeholder 2"/>
          <p:cNvSpPr>
            <a:spLocks noGrp="1"/>
          </p:cNvSpPr>
          <p:nvPr>
            <p:ph idx="1"/>
          </p:nvPr>
        </p:nvSpPr>
        <p:spPr/>
        <p:txBody>
          <a:bodyPr/>
          <a:lstStyle/>
          <a:p>
            <a:pPr marL="0" indent="0">
              <a:buNone/>
            </a:pPr>
            <a:r>
              <a:rPr lang="en-GB" dirty="0"/>
              <a:t>Health and safety hazards may be apparent in numerous areas of the work environment. There will be different levels of risk associated with each of these hazards. </a:t>
            </a:r>
          </a:p>
          <a:p>
            <a:pPr marL="0" indent="0">
              <a:buNone/>
            </a:pPr>
            <a:r>
              <a:rPr lang="en-GB" dirty="0"/>
              <a:t>You are advised to carry out regular inspections and identify signs of danger. You should consider what would happen if employees were exposed to specific hazards in the workplace.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4088" y="4852695"/>
            <a:ext cx="1988840" cy="1988840"/>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Hazard review table</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40572376"/>
              </p:ext>
            </p:extLst>
          </p:nvPr>
        </p:nvGraphicFramePr>
        <p:xfrm>
          <a:off x="683568" y="2060848"/>
          <a:ext cx="7920882" cy="2989326"/>
        </p:xfrm>
        <a:graphic>
          <a:graphicData uri="http://schemas.openxmlformats.org/drawingml/2006/table">
            <a:tbl>
              <a:tblPr firstRow="1" firstCol="1" bandRow="1">
                <a:tableStyleId>{5C22544A-7EE6-4342-B048-85BDC9FD1C3A}</a:tableStyleId>
              </a:tblPr>
              <a:tblGrid>
                <a:gridCol w="1320147"/>
                <a:gridCol w="1320147"/>
                <a:gridCol w="1320147"/>
                <a:gridCol w="1320147"/>
                <a:gridCol w="1320147"/>
                <a:gridCol w="1320147"/>
              </a:tblGrid>
              <a:tr h="534035">
                <a:tc>
                  <a:txBody>
                    <a:bodyPr/>
                    <a:lstStyle/>
                    <a:p>
                      <a:pPr algn="l">
                        <a:lnSpc>
                          <a:spcPct val="115000"/>
                        </a:lnSpc>
                        <a:spcBef>
                          <a:spcPts val="600"/>
                        </a:spcBef>
                        <a:spcAft>
                          <a:spcPts val="600"/>
                        </a:spcAft>
                      </a:pPr>
                      <a:r>
                        <a:rPr lang="en-GB" sz="2000" dirty="0">
                          <a:solidFill>
                            <a:sysClr val="windowText" lastClr="000000"/>
                          </a:solidFill>
                          <a:effectLst/>
                        </a:rPr>
                        <a:t>Date of review</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lnSpc>
                          <a:spcPct val="115000"/>
                        </a:lnSpc>
                        <a:spcBef>
                          <a:spcPts val="600"/>
                        </a:spcBef>
                        <a:spcAft>
                          <a:spcPts val="600"/>
                        </a:spcAft>
                      </a:pPr>
                      <a:r>
                        <a:rPr lang="en-GB" sz="2000" dirty="0">
                          <a:solidFill>
                            <a:sysClr val="windowText" lastClr="000000"/>
                          </a:solidFill>
                          <a:effectLst/>
                        </a:rPr>
                        <a:t>Type of hazard</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lnSpc>
                          <a:spcPct val="115000"/>
                        </a:lnSpc>
                        <a:spcBef>
                          <a:spcPts val="600"/>
                        </a:spcBef>
                        <a:spcAft>
                          <a:spcPts val="600"/>
                        </a:spcAft>
                      </a:pPr>
                      <a:r>
                        <a:rPr lang="en-GB" sz="2000" dirty="0">
                          <a:solidFill>
                            <a:sysClr val="windowText" lastClr="000000"/>
                          </a:solidFill>
                          <a:effectLst/>
                        </a:rPr>
                        <a:t>Location of hazard</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lnSpc>
                          <a:spcPct val="115000"/>
                        </a:lnSpc>
                        <a:spcBef>
                          <a:spcPts val="600"/>
                        </a:spcBef>
                        <a:spcAft>
                          <a:spcPts val="600"/>
                        </a:spcAft>
                      </a:pPr>
                      <a:r>
                        <a:rPr lang="en-GB" sz="2000" dirty="0">
                          <a:solidFill>
                            <a:sysClr val="windowText" lastClr="000000"/>
                          </a:solidFill>
                          <a:effectLst/>
                        </a:rPr>
                        <a:t>Risk associated with hazard</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lnSpc>
                          <a:spcPct val="115000"/>
                        </a:lnSpc>
                        <a:spcBef>
                          <a:spcPts val="600"/>
                        </a:spcBef>
                        <a:spcAft>
                          <a:spcPts val="600"/>
                        </a:spcAft>
                      </a:pPr>
                      <a:r>
                        <a:rPr lang="en-GB" sz="2000" dirty="0">
                          <a:solidFill>
                            <a:sysClr val="windowText" lastClr="000000"/>
                          </a:solidFill>
                          <a:effectLst/>
                        </a:rPr>
                        <a:t>Action to be taken</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lnSpc>
                          <a:spcPct val="115000"/>
                        </a:lnSpc>
                        <a:spcBef>
                          <a:spcPts val="600"/>
                        </a:spcBef>
                        <a:spcAft>
                          <a:spcPts val="600"/>
                        </a:spcAft>
                      </a:pPr>
                      <a:r>
                        <a:rPr lang="en-GB" sz="2000" dirty="0">
                          <a:solidFill>
                            <a:sysClr val="windowText" lastClr="000000"/>
                          </a:solidFill>
                          <a:effectLst/>
                        </a:rPr>
                        <a:t>Date for follow up inspection</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401955">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1955">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1955">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01955">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948690" indent="-228600" algn="l">
                        <a:lnSpc>
                          <a:spcPct val="115000"/>
                        </a:lnSpc>
                        <a:spcAft>
                          <a:spcPts val="1000"/>
                        </a:spcAft>
                      </a:pPr>
                      <a:r>
                        <a:rPr lang="en-GB"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1427028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hazards</a:t>
            </a:r>
            <a:endParaRPr lang="en-GB" dirty="0"/>
          </a:p>
        </p:txBody>
      </p:sp>
      <p:sp>
        <p:nvSpPr>
          <p:cNvPr id="3" name="Content Placeholder 2"/>
          <p:cNvSpPr>
            <a:spLocks noGrp="1"/>
          </p:cNvSpPr>
          <p:nvPr>
            <p:ph idx="1"/>
          </p:nvPr>
        </p:nvSpPr>
        <p:spPr/>
        <p:txBody>
          <a:bodyPr/>
          <a:lstStyle/>
          <a:p>
            <a:pPr marL="0" indent="0">
              <a:buNone/>
            </a:pPr>
            <a:r>
              <a:rPr lang="en-GB" dirty="0"/>
              <a:t>There are many ways an issue or threat can arise. </a:t>
            </a:r>
            <a:endParaRPr lang="en-GB" dirty="0" smtClean="0"/>
          </a:p>
          <a:p>
            <a:pPr marL="0" indent="0">
              <a:buNone/>
            </a:pPr>
            <a:r>
              <a:rPr lang="en-GB" b="1" dirty="0" smtClean="0"/>
              <a:t>Hazards may be:</a:t>
            </a:r>
          </a:p>
          <a:p>
            <a:r>
              <a:rPr lang="en-GB" dirty="0"/>
              <a:t>Environmental</a:t>
            </a:r>
          </a:p>
          <a:p>
            <a:r>
              <a:rPr lang="en-GB" dirty="0" smtClean="0"/>
              <a:t>Client-based</a:t>
            </a:r>
            <a:endParaRPr lang="en-GB" dirty="0"/>
          </a:p>
          <a:p>
            <a:r>
              <a:rPr lang="en-GB" dirty="0"/>
              <a:t>Staff-based</a:t>
            </a:r>
          </a:p>
          <a:p>
            <a:r>
              <a:rPr lang="en-GB" dirty="0" smtClean="0"/>
              <a:t>People-based.</a:t>
            </a:r>
            <a:endParaRPr lang="en-GB" dirty="0"/>
          </a:p>
          <a:p>
            <a:pPr marL="0" indent="0">
              <a:buNone/>
            </a:pPr>
            <a:endParaRPr lang="en-GB" dirty="0"/>
          </a:p>
        </p:txBody>
      </p:sp>
      <p:pic>
        <p:nvPicPr>
          <p:cNvPr id="4" name="Picture 3" descr="stick_figure_biohazard_leak_400_clr_9635.png"/>
          <p:cNvPicPr/>
          <p:nvPr/>
        </p:nvPicPr>
        <p:blipFill>
          <a:blip r:embed="rId2" cstate="print"/>
          <a:stretch>
            <a:fillRect/>
          </a:stretch>
        </p:blipFill>
        <p:spPr>
          <a:xfrm>
            <a:off x="5148064" y="2708920"/>
            <a:ext cx="2376264" cy="3672408"/>
          </a:xfrm>
          <a:prstGeom prst="rect">
            <a:avLst/>
          </a:prstGeom>
        </p:spPr>
      </p:pic>
    </p:spTree>
    <p:extLst>
      <p:ext uri="{BB962C8B-B14F-4D97-AF65-F5344CB8AC3E}">
        <p14:creationId xmlns:p14="http://schemas.microsoft.com/office/powerpoint/2010/main" val="202089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Follow safe work practices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954107"/>
          </a:xfrm>
          <a:prstGeom prst="rect">
            <a:avLst/>
          </a:prstGeom>
          <a:noFill/>
        </p:spPr>
        <p:txBody>
          <a:bodyPr wrap="square" rtlCol="0">
            <a:spAutoFit/>
          </a:bodyPr>
          <a:lstStyle/>
          <a:p>
            <a:r>
              <a:rPr lang="en-AU" sz="2800" b="1" dirty="0" smtClean="0">
                <a:latin typeface="+mj-lt"/>
              </a:rPr>
              <a:t>1.3 </a:t>
            </a:r>
            <a:r>
              <a:rPr lang="en-GB" sz="2800" dirty="0"/>
              <a:t>Follow workplace emergency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Emergency situations</a:t>
            </a:r>
            <a:endParaRPr lang="en-GB" dirty="0"/>
          </a:p>
        </p:txBody>
      </p:sp>
      <p:sp>
        <p:nvSpPr>
          <p:cNvPr id="3" name="Content Placeholder 2"/>
          <p:cNvSpPr>
            <a:spLocks noGrp="1"/>
          </p:cNvSpPr>
          <p:nvPr>
            <p:ph idx="1"/>
          </p:nvPr>
        </p:nvSpPr>
        <p:spPr/>
        <p:txBody>
          <a:bodyPr/>
          <a:lstStyle/>
          <a:p>
            <a:pPr marL="0" indent="0">
              <a:buNone/>
            </a:pPr>
            <a:r>
              <a:rPr lang="en-GB" b="1" dirty="0" smtClean="0"/>
              <a:t>Emergency </a:t>
            </a:r>
            <a:r>
              <a:rPr lang="en-GB" b="1" dirty="0"/>
              <a:t>situations include:	</a:t>
            </a:r>
          </a:p>
          <a:p>
            <a:pPr lvl="0"/>
            <a:r>
              <a:rPr lang="en-GB" dirty="0"/>
              <a:t>Serious injury events</a:t>
            </a:r>
          </a:p>
          <a:p>
            <a:pPr lvl="0"/>
            <a:r>
              <a:rPr lang="en-GB" dirty="0"/>
              <a:t>Events requiring evacuation</a:t>
            </a:r>
          </a:p>
          <a:p>
            <a:pPr lvl="0"/>
            <a:r>
              <a:rPr lang="en-GB" dirty="0"/>
              <a:t>Fires and explosions</a:t>
            </a:r>
          </a:p>
          <a:p>
            <a:pPr lvl="0"/>
            <a:r>
              <a:rPr lang="en-GB" dirty="0"/>
              <a:t>Hazardous substance and chemical spills</a:t>
            </a:r>
          </a:p>
          <a:p>
            <a:pPr lvl="0"/>
            <a:r>
              <a:rPr lang="en-GB" dirty="0"/>
              <a:t>Explosion and bomb </a:t>
            </a:r>
            <a:r>
              <a:rPr lang="en-GB" dirty="0" smtClean="0"/>
              <a:t>alerts.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1700808"/>
            <a:ext cx="2047875" cy="3810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Emergency procedures</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32240" y="4221088"/>
            <a:ext cx="1802766" cy="2395702"/>
          </a:xfrm>
          <a:prstGeom prst="rect">
            <a:avLst/>
          </a:prstGeom>
        </p:spPr>
      </p:pic>
      <p:sp>
        <p:nvSpPr>
          <p:cNvPr id="3" name="Content Placeholder 2"/>
          <p:cNvSpPr>
            <a:spLocks noGrp="1"/>
          </p:cNvSpPr>
          <p:nvPr>
            <p:ph idx="1"/>
          </p:nvPr>
        </p:nvSpPr>
        <p:spPr/>
        <p:txBody>
          <a:bodyPr/>
          <a:lstStyle/>
          <a:p>
            <a:pPr marL="0" indent="0">
              <a:buNone/>
            </a:pPr>
            <a:r>
              <a:rPr lang="en-GB" b="1" dirty="0"/>
              <a:t>Emergency procedures may include:</a:t>
            </a:r>
          </a:p>
          <a:p>
            <a:pPr lvl="0"/>
            <a:r>
              <a:rPr lang="en-GB" dirty="0"/>
              <a:t>Evacuation of the premises, which includes:</a:t>
            </a:r>
          </a:p>
          <a:p>
            <a:pPr lvl="1">
              <a:buFont typeface="Courier New" panose="02070309020205020404" pitchFamily="49" charset="0"/>
              <a:buChar char="o"/>
            </a:pPr>
            <a:r>
              <a:rPr lang="en-GB" dirty="0" smtClean="0"/>
              <a:t>notifying emergency services and appointed persons</a:t>
            </a:r>
          </a:p>
          <a:p>
            <a:pPr lvl="1">
              <a:buFont typeface="Courier New" panose="02070309020205020404" pitchFamily="49" charset="0"/>
              <a:buChar char="o"/>
            </a:pPr>
            <a:r>
              <a:rPr lang="en-GB" dirty="0" smtClean="0"/>
              <a:t>medical/first aid treatment</a:t>
            </a:r>
          </a:p>
          <a:p>
            <a:pPr lvl="1">
              <a:buFont typeface="Courier New" panose="02070309020205020404" pitchFamily="49" charset="0"/>
              <a:buChar char="o"/>
            </a:pPr>
            <a:r>
              <a:rPr lang="en-GB" dirty="0" smtClean="0"/>
              <a:t>reporting incident to other authorities.</a:t>
            </a:r>
          </a:p>
          <a:p>
            <a:pPr marL="0" indent="0">
              <a:buNone/>
            </a:pPr>
            <a:endParaRPr lang="en-GB" dirty="0"/>
          </a:p>
        </p:txBody>
      </p:sp>
    </p:spTree>
    <p:extLst>
      <p:ext uri="{BB962C8B-B14F-4D97-AF65-F5344CB8AC3E}">
        <p14:creationId xmlns:p14="http://schemas.microsoft.com/office/powerpoint/2010/main" val="6951534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Emergency equipment</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0071" y="3861048"/>
            <a:ext cx="3043731" cy="2708920"/>
          </a:xfrm>
          <a:prstGeom prst="rect">
            <a:avLst/>
          </a:prstGeom>
        </p:spPr>
      </p:pic>
      <p:sp>
        <p:nvSpPr>
          <p:cNvPr id="3" name="Content Placeholder 2"/>
          <p:cNvSpPr>
            <a:spLocks noGrp="1"/>
          </p:cNvSpPr>
          <p:nvPr>
            <p:ph idx="1"/>
          </p:nvPr>
        </p:nvSpPr>
        <p:spPr/>
        <p:txBody>
          <a:bodyPr/>
          <a:lstStyle/>
          <a:p>
            <a:pPr marL="0" indent="0">
              <a:buNone/>
            </a:pPr>
            <a:r>
              <a:rPr lang="en-GB" b="1" dirty="0"/>
              <a:t>In emergencies, you may need equipment such as:</a:t>
            </a:r>
          </a:p>
          <a:p>
            <a:pPr lvl="0"/>
            <a:r>
              <a:rPr lang="en-GB" dirty="0"/>
              <a:t>Fire extinguisher </a:t>
            </a:r>
          </a:p>
          <a:p>
            <a:pPr lvl="0"/>
            <a:r>
              <a:rPr lang="en-GB" dirty="0"/>
              <a:t>Fire blankets</a:t>
            </a:r>
          </a:p>
          <a:p>
            <a:pPr lvl="0"/>
            <a:r>
              <a:rPr lang="en-GB" dirty="0"/>
              <a:t>First aid kit</a:t>
            </a:r>
          </a:p>
          <a:p>
            <a:pPr lvl="0"/>
            <a:r>
              <a:rPr lang="en-GB" dirty="0"/>
              <a:t>Antidotes to any chemicals on site.</a:t>
            </a:r>
          </a:p>
          <a:p>
            <a:pPr marL="0" indent="0">
              <a:buNone/>
            </a:pPr>
            <a:endParaRPr lang="en-GB" dirty="0"/>
          </a:p>
        </p:txBody>
      </p:sp>
    </p:spTree>
    <p:extLst>
      <p:ext uri="{BB962C8B-B14F-4D97-AF65-F5344CB8AC3E}">
        <p14:creationId xmlns:p14="http://schemas.microsoft.com/office/powerpoint/2010/main" val="22506977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Implement safe work practices</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GB" sz="2800" dirty="0"/>
              <a:t>Identify and implement WHS procedures and work instructions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WHS procedures</a:t>
            </a:r>
            <a:endParaRPr lang="en-GB" dirty="0"/>
          </a:p>
        </p:txBody>
      </p:sp>
      <p:sp>
        <p:nvSpPr>
          <p:cNvPr id="3" name="Content Placeholder 2"/>
          <p:cNvSpPr>
            <a:spLocks noGrp="1"/>
          </p:cNvSpPr>
          <p:nvPr>
            <p:ph idx="1"/>
          </p:nvPr>
        </p:nvSpPr>
        <p:spPr/>
        <p:txBody>
          <a:bodyPr/>
          <a:lstStyle/>
          <a:p>
            <a:pPr marL="0" indent="0">
              <a:buNone/>
            </a:pPr>
            <a:r>
              <a:rPr lang="en-GB" b="1" dirty="0"/>
              <a:t>Procedures may be found in:</a:t>
            </a:r>
          </a:p>
          <a:p>
            <a:pPr lvl="0"/>
            <a:r>
              <a:rPr lang="en-GB" dirty="0"/>
              <a:t>Workplace handbooks</a:t>
            </a:r>
          </a:p>
          <a:p>
            <a:pPr lvl="0"/>
            <a:r>
              <a:rPr lang="en-GB" dirty="0"/>
              <a:t>Safety signs</a:t>
            </a:r>
          </a:p>
          <a:p>
            <a:pPr lvl="0"/>
            <a:r>
              <a:rPr lang="en-GB" dirty="0"/>
              <a:t>Training</a:t>
            </a:r>
          </a:p>
          <a:p>
            <a:pPr lvl="0"/>
            <a:r>
              <a:rPr lang="en-GB" dirty="0" smtClean="0"/>
              <a:t>Instructions.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5936" y="2488720"/>
            <a:ext cx="3600400" cy="36004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WHS procedures</a:t>
            </a:r>
          </a:p>
        </p:txBody>
      </p:sp>
      <p:sp>
        <p:nvSpPr>
          <p:cNvPr id="3" name="Content Placeholder 2"/>
          <p:cNvSpPr>
            <a:spLocks noGrp="1"/>
          </p:cNvSpPr>
          <p:nvPr>
            <p:ph idx="1"/>
          </p:nvPr>
        </p:nvSpPr>
        <p:spPr/>
        <p:txBody>
          <a:bodyPr/>
          <a:lstStyle/>
          <a:p>
            <a:pPr marL="0" indent="0">
              <a:buNone/>
            </a:pPr>
            <a:r>
              <a:rPr lang="en-GB" dirty="0" smtClean="0"/>
              <a:t>If something </a:t>
            </a:r>
            <a:r>
              <a:rPr lang="en-GB" dirty="0"/>
              <a:t>in your environment changes, you may need to identify any new policies. Imagine a new piece of machinery is brought in. Think about how you would need to act around it or when using it. Would you need to wear additional protective clothing or to keep your distance when it is in use?</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4437112"/>
            <a:ext cx="3059832" cy="2039888"/>
          </a:xfrm>
          <a:prstGeom prst="rect">
            <a:avLst/>
          </a:prstGeom>
        </p:spPr>
      </p:pic>
    </p:spTree>
    <p:extLst>
      <p:ext uri="{BB962C8B-B14F-4D97-AF65-F5344CB8AC3E}">
        <p14:creationId xmlns:p14="http://schemas.microsoft.com/office/powerpoint/2010/main" val="1048995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Instructions</a:t>
            </a:r>
            <a:endParaRPr lang="en-GB" dirty="0"/>
          </a:p>
        </p:txBody>
      </p:sp>
      <p:sp>
        <p:nvSpPr>
          <p:cNvPr id="3" name="Content Placeholder 2"/>
          <p:cNvSpPr>
            <a:spLocks noGrp="1"/>
          </p:cNvSpPr>
          <p:nvPr>
            <p:ph idx="1"/>
          </p:nvPr>
        </p:nvSpPr>
        <p:spPr/>
        <p:txBody>
          <a:bodyPr/>
          <a:lstStyle/>
          <a:p>
            <a:pPr marL="0" indent="0">
              <a:buNone/>
            </a:pPr>
            <a:r>
              <a:rPr lang="en-GB" dirty="0"/>
              <a:t>You should also make sure you follow all instructions you are given. </a:t>
            </a:r>
            <a:r>
              <a:rPr lang="en-GB" dirty="0" smtClean="0"/>
              <a:t>Instructions may be recent or weeks </a:t>
            </a:r>
            <a:r>
              <a:rPr lang="en-GB" dirty="0"/>
              <a:t>or even months </a:t>
            </a:r>
            <a:r>
              <a:rPr lang="en-GB" dirty="0" smtClean="0"/>
              <a:t>old. Go </a:t>
            </a:r>
            <a:r>
              <a:rPr lang="en-GB" dirty="0"/>
              <a:t>back to the source to refresh your memory if </a:t>
            </a:r>
            <a:r>
              <a:rPr lang="en-GB" dirty="0" smtClean="0"/>
              <a:t>necessary. This could </a:t>
            </a:r>
            <a:r>
              <a:rPr lang="en-GB" dirty="0"/>
              <a:t>be an email, a conversation you had or a sign that was put up.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149080"/>
            <a:ext cx="3995936" cy="2242044"/>
          </a:xfrm>
          <a:prstGeom prst="rect">
            <a:avLst/>
          </a:prstGeom>
          <a:ln>
            <a:noFill/>
          </a:ln>
          <a:effectLst>
            <a:softEdge rad="112500"/>
          </a:effectLst>
        </p:spPr>
      </p:pic>
    </p:spTree>
    <p:extLst>
      <p:ext uri="{BB962C8B-B14F-4D97-AF65-F5344CB8AC3E}">
        <p14:creationId xmlns:p14="http://schemas.microsoft.com/office/powerpoint/2010/main" val="3844467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Implement safe work practices</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2.2 </a:t>
            </a:r>
            <a:r>
              <a:rPr lang="en-GB" sz="2800" dirty="0"/>
              <a:t>Identify and report incidents and injuries to designated persons according to workplace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Injuries and incidents</a:t>
            </a:r>
            <a:endParaRPr lang="en-GB" dirty="0"/>
          </a:p>
        </p:txBody>
      </p:sp>
      <p:sp>
        <p:nvSpPr>
          <p:cNvPr id="3" name="Content Placeholder 2"/>
          <p:cNvSpPr>
            <a:spLocks noGrp="1"/>
          </p:cNvSpPr>
          <p:nvPr>
            <p:ph idx="1"/>
          </p:nvPr>
        </p:nvSpPr>
        <p:spPr/>
        <p:txBody>
          <a:bodyPr/>
          <a:lstStyle/>
          <a:p>
            <a:pPr marL="0" indent="0">
              <a:buNone/>
            </a:pPr>
            <a:r>
              <a:rPr lang="en-GB" dirty="0"/>
              <a:t>Recording incidents within the workplace is necessary so that accurate documentation is made and kept. This is also a legal requirement and may need to be provided to work health and safety regulators, or other authorised bodies.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9872" y="3904658"/>
            <a:ext cx="2448272" cy="296760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Notifiable incidents</a:t>
            </a:r>
            <a:endParaRPr lang="en-GB" dirty="0"/>
          </a:p>
        </p:txBody>
      </p:sp>
      <p:sp>
        <p:nvSpPr>
          <p:cNvPr id="3" name="Content Placeholder 2"/>
          <p:cNvSpPr>
            <a:spLocks noGrp="1"/>
          </p:cNvSpPr>
          <p:nvPr>
            <p:ph idx="1"/>
          </p:nvPr>
        </p:nvSpPr>
        <p:spPr>
          <a:xfrm>
            <a:off x="457200" y="1600200"/>
            <a:ext cx="4690864" cy="4525963"/>
          </a:xfrm>
        </p:spPr>
        <p:txBody>
          <a:bodyPr/>
          <a:lstStyle/>
          <a:p>
            <a:pPr marL="0" indent="0">
              <a:buNone/>
            </a:pPr>
            <a:r>
              <a:rPr lang="en-GB" b="1" dirty="0"/>
              <a:t>Notifiable incidents are:</a:t>
            </a:r>
          </a:p>
          <a:p>
            <a:pPr lvl="0"/>
            <a:r>
              <a:rPr lang="en-GB" dirty="0"/>
              <a:t>The death of a person</a:t>
            </a:r>
          </a:p>
          <a:p>
            <a:pPr lvl="0"/>
            <a:r>
              <a:rPr lang="en-GB" dirty="0"/>
              <a:t>A serious injury or illness</a:t>
            </a:r>
          </a:p>
          <a:p>
            <a:pPr lvl="0"/>
            <a:r>
              <a:rPr lang="en-GB" dirty="0"/>
              <a:t>A dangerous incident arising out of work carried out by a business, undertaking or a workplace.</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1700808"/>
            <a:ext cx="3027792" cy="3456384"/>
          </a:xfrm>
          <a:prstGeom prst="rect">
            <a:avLst/>
          </a:prstGeom>
        </p:spPr>
      </p:pic>
    </p:spTree>
    <p:extLst>
      <p:ext uri="{BB962C8B-B14F-4D97-AF65-F5344CB8AC3E}">
        <p14:creationId xmlns:p14="http://schemas.microsoft.com/office/powerpoint/2010/main" val="22787559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Implement safe work practices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GB" sz="2800" dirty="0"/>
              <a:t>Take actions to maintain safe housekeeping practices in own work area</a:t>
            </a:r>
            <a:endParaRPr lang="en-AU" sz="2800" dirty="0" smtClean="0">
              <a:latin typeface="+mj-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Housekeeping</a:t>
            </a:r>
            <a:endParaRPr lang="en-GB" dirty="0"/>
          </a:p>
        </p:txBody>
      </p:sp>
      <p:sp>
        <p:nvSpPr>
          <p:cNvPr id="3" name="Content Placeholder 2"/>
          <p:cNvSpPr>
            <a:spLocks noGrp="1"/>
          </p:cNvSpPr>
          <p:nvPr>
            <p:ph idx="1"/>
          </p:nvPr>
        </p:nvSpPr>
        <p:spPr/>
        <p:txBody>
          <a:bodyPr/>
          <a:lstStyle/>
          <a:p>
            <a:pPr marL="0" indent="0">
              <a:buNone/>
            </a:pPr>
            <a:r>
              <a:rPr lang="en-GB" dirty="0"/>
              <a:t>Housekeeping at work is the practice of looking after and maintaining day-to-day work activities and the working environment. When responsible for others, you also need to make sure that your team follows correct daily work tasks according to WHS policies and procedures.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1" y="4077072"/>
            <a:ext cx="3827741" cy="2641141"/>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Housekeeping</a:t>
            </a:r>
            <a:endParaRPr lang="en-GB" dirty="0"/>
          </a:p>
        </p:txBody>
      </p:sp>
      <p:sp>
        <p:nvSpPr>
          <p:cNvPr id="3" name="Content Placeholder 2"/>
          <p:cNvSpPr>
            <a:spLocks noGrp="1"/>
          </p:cNvSpPr>
          <p:nvPr>
            <p:ph idx="1"/>
          </p:nvPr>
        </p:nvSpPr>
        <p:spPr/>
        <p:txBody>
          <a:bodyPr>
            <a:normAutofit/>
          </a:bodyPr>
          <a:lstStyle/>
          <a:p>
            <a:pPr marL="0" indent="0">
              <a:buNone/>
            </a:pPr>
            <a:r>
              <a:rPr lang="en-GB" b="1" dirty="0" smtClean="0"/>
              <a:t>You and your </a:t>
            </a:r>
            <a:r>
              <a:rPr lang="en-GB" b="1" dirty="0"/>
              <a:t>team may need to be involved in:</a:t>
            </a:r>
          </a:p>
          <a:p>
            <a:pPr lvl="0"/>
            <a:r>
              <a:rPr lang="en-GB" dirty="0"/>
              <a:t>Purchasing of supplies and equipment</a:t>
            </a:r>
          </a:p>
          <a:p>
            <a:pPr lvl="0"/>
            <a:r>
              <a:rPr lang="en-GB" dirty="0"/>
              <a:t>Maintenance of machinery/equipment</a:t>
            </a:r>
          </a:p>
          <a:p>
            <a:pPr lvl="0"/>
            <a:r>
              <a:rPr lang="en-GB" dirty="0"/>
              <a:t>Responsibility of </a:t>
            </a:r>
            <a:r>
              <a:rPr lang="en-GB" dirty="0" smtClean="0"/>
              <a:t>equipment</a:t>
            </a:r>
            <a:endParaRPr lang="en-GB" dirty="0"/>
          </a:p>
          <a:p>
            <a:pPr lvl="0"/>
            <a:r>
              <a:rPr lang="en-GB" dirty="0" smtClean="0"/>
              <a:t>Removing trip hazards</a:t>
            </a:r>
            <a:endParaRPr lang="en-GB" dirty="0"/>
          </a:p>
          <a:p>
            <a:pPr lvl="0"/>
            <a:r>
              <a:rPr lang="en-GB" dirty="0"/>
              <a:t>Keeping </a:t>
            </a:r>
            <a:r>
              <a:rPr lang="en-GB" dirty="0" smtClean="0"/>
              <a:t>areas tidy</a:t>
            </a:r>
            <a:endParaRPr lang="en-GB" dirty="0"/>
          </a:p>
          <a:p>
            <a:pPr lvl="0"/>
            <a:r>
              <a:rPr lang="en-GB" dirty="0"/>
              <a:t>Re-stocking items </a:t>
            </a:r>
            <a:r>
              <a:rPr lang="en-GB" dirty="0" smtClean="0"/>
              <a:t>used.</a:t>
            </a:r>
            <a:endParaRPr lang="en-GB" dirty="0"/>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5690" t="12414" r="13276" b="7586"/>
          <a:stretch/>
        </p:blipFill>
        <p:spPr>
          <a:xfrm>
            <a:off x="5076056" y="3645024"/>
            <a:ext cx="3017424" cy="2548698"/>
          </a:xfrm>
          <a:prstGeom prst="rect">
            <a:avLst/>
          </a:prstGeom>
          <a:ln>
            <a:noFill/>
          </a:ln>
          <a:effectLst>
            <a:softEdge rad="112500"/>
          </a:effectLst>
        </p:spPr>
      </p:pic>
    </p:spTree>
    <p:extLst>
      <p:ext uri="{BB962C8B-B14F-4D97-AF65-F5344CB8AC3E}">
        <p14:creationId xmlns:p14="http://schemas.microsoft.com/office/powerpoint/2010/main" val="18452175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Contribute to safe work practices in the workplace</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GB" sz="2800" dirty="0"/>
              <a:t>Raise WHS issues with designated persons according to organisational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Raising WHS issues</a:t>
            </a:r>
            <a:endParaRPr lang="en-GB" dirty="0"/>
          </a:p>
        </p:txBody>
      </p:sp>
      <p:sp>
        <p:nvSpPr>
          <p:cNvPr id="3" name="Content Placeholder 2"/>
          <p:cNvSpPr>
            <a:spLocks noGrp="1"/>
          </p:cNvSpPr>
          <p:nvPr>
            <p:ph idx="1"/>
          </p:nvPr>
        </p:nvSpPr>
        <p:spPr/>
        <p:txBody>
          <a:bodyPr/>
          <a:lstStyle/>
          <a:p>
            <a:pPr marL="0" indent="0">
              <a:buNone/>
            </a:pPr>
            <a:r>
              <a:rPr lang="en-GB" dirty="0"/>
              <a:t>Employers and employees are subject to rights and responsibilities in the workplace. </a:t>
            </a:r>
            <a:r>
              <a:rPr lang="en-GB" dirty="0" smtClean="0"/>
              <a:t>Employers must provide a safe workplace, and employees must raise any issues or concerns.</a:t>
            </a:r>
            <a:endParaRPr lang="en-GB" dirty="0"/>
          </a:p>
        </p:txBody>
      </p:sp>
      <p:pic>
        <p:nvPicPr>
          <p:cNvPr id="4" name="Picture 3" descr="discussion_mediator_11522.png"/>
          <p:cNvPicPr/>
          <p:nvPr/>
        </p:nvPicPr>
        <p:blipFill>
          <a:blip r:embed="rId2" cstate="print"/>
          <a:stretch>
            <a:fillRect/>
          </a:stretch>
        </p:blipFill>
        <p:spPr>
          <a:xfrm>
            <a:off x="2987824" y="3933056"/>
            <a:ext cx="2880320" cy="2780928"/>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Raising WHS issues</a:t>
            </a:r>
          </a:p>
        </p:txBody>
      </p:sp>
      <p:sp>
        <p:nvSpPr>
          <p:cNvPr id="3" name="Content Placeholder 2"/>
          <p:cNvSpPr>
            <a:spLocks noGrp="1"/>
          </p:cNvSpPr>
          <p:nvPr>
            <p:ph idx="1"/>
          </p:nvPr>
        </p:nvSpPr>
        <p:spPr/>
        <p:txBody>
          <a:bodyPr/>
          <a:lstStyle/>
          <a:p>
            <a:pPr marL="0" indent="0">
              <a:buNone/>
            </a:pPr>
            <a:r>
              <a:rPr lang="en-GB" b="1" dirty="0"/>
              <a:t>You may need to discuss:</a:t>
            </a:r>
          </a:p>
          <a:p>
            <a:pPr lvl="0"/>
            <a:r>
              <a:rPr lang="en-GB" dirty="0"/>
              <a:t>Actual or potential hazards</a:t>
            </a:r>
          </a:p>
          <a:p>
            <a:pPr lvl="0"/>
            <a:r>
              <a:rPr lang="en-GB" dirty="0"/>
              <a:t>Unsafe work practices</a:t>
            </a:r>
          </a:p>
          <a:p>
            <a:pPr lvl="0"/>
            <a:r>
              <a:rPr lang="en-GB" dirty="0"/>
              <a:t>Lack of proper resources or training</a:t>
            </a:r>
          </a:p>
          <a:p>
            <a:pPr lvl="0"/>
            <a:r>
              <a:rPr lang="en-GB" dirty="0"/>
              <a:t>Stress or fatigue</a:t>
            </a:r>
          </a:p>
          <a:p>
            <a:pPr lvl="0"/>
            <a:r>
              <a:rPr lang="en-GB" dirty="0"/>
              <a:t>Equipment and PPE, or lack of it.</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3573016"/>
            <a:ext cx="2740167" cy="2397646"/>
          </a:xfrm>
          <a:prstGeom prst="rect">
            <a:avLst/>
          </a:prstGeom>
        </p:spPr>
      </p:pic>
    </p:spTree>
    <p:extLst>
      <p:ext uri="{BB962C8B-B14F-4D97-AF65-F5344CB8AC3E}">
        <p14:creationId xmlns:p14="http://schemas.microsoft.com/office/powerpoint/2010/main" val="1206825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Raising WHS issues</a:t>
            </a:r>
            <a:endParaRPr lang="en-GB" dirty="0"/>
          </a:p>
        </p:txBody>
      </p:sp>
      <p:sp>
        <p:nvSpPr>
          <p:cNvPr id="3" name="Content Placeholder 2"/>
          <p:cNvSpPr>
            <a:spLocks noGrp="1"/>
          </p:cNvSpPr>
          <p:nvPr>
            <p:ph idx="1"/>
          </p:nvPr>
        </p:nvSpPr>
        <p:spPr/>
        <p:txBody>
          <a:bodyPr/>
          <a:lstStyle/>
          <a:p>
            <a:pPr marL="0" indent="0">
              <a:buNone/>
            </a:pPr>
            <a:r>
              <a:rPr lang="en-GB" b="1" dirty="0" smtClean="0"/>
              <a:t>More information on consultation can be found in:</a:t>
            </a:r>
          </a:p>
          <a:p>
            <a:pPr lvl="0"/>
            <a:r>
              <a:rPr lang="en-GB" dirty="0"/>
              <a:t>National Work Health and Safety Model</a:t>
            </a:r>
          </a:p>
          <a:p>
            <a:pPr lvl="0"/>
            <a:r>
              <a:rPr lang="en-GB" dirty="0"/>
              <a:t>Current relevant State/territory WHS legislation</a:t>
            </a:r>
          </a:p>
          <a:p>
            <a:pPr lvl="0"/>
            <a:r>
              <a:rPr lang="en-GB" dirty="0"/>
              <a:t>Relevant state/territory Manual Handling Code of Conduct.</a:t>
            </a:r>
          </a:p>
          <a:p>
            <a:pPr marL="0" indent="0">
              <a:buNone/>
            </a:pPr>
            <a:endParaRPr lang="en-GB"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3848" y="3861048"/>
            <a:ext cx="3116972" cy="2734186"/>
          </a:xfrm>
          <a:prstGeom prst="rect">
            <a:avLst/>
          </a:prstGeom>
          <a:ln>
            <a:noFill/>
          </a:ln>
          <a:effectLst>
            <a:softEdge rad="112500"/>
          </a:effectLst>
        </p:spPr>
      </p:pic>
    </p:spTree>
    <p:extLst>
      <p:ext uri="{BB962C8B-B14F-4D97-AF65-F5344CB8AC3E}">
        <p14:creationId xmlns:p14="http://schemas.microsoft.com/office/powerpoint/2010/main" val="24381927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Contribute to safe work practices in the workplace</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3.2 </a:t>
            </a:r>
            <a:r>
              <a:rPr lang="en-GB" sz="2800" dirty="0"/>
              <a:t>Participate in workplace safety meetings, inspections and consultative activities</a:t>
            </a:r>
            <a:endParaRPr lang="en-AU" sz="2800" dirty="0" smtClean="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Workplace safety meetings</a:t>
            </a:r>
            <a:endParaRPr lang="en-GB" dirty="0"/>
          </a:p>
        </p:txBody>
      </p:sp>
      <p:sp>
        <p:nvSpPr>
          <p:cNvPr id="3" name="Content Placeholder 2"/>
          <p:cNvSpPr>
            <a:spLocks noGrp="1"/>
          </p:cNvSpPr>
          <p:nvPr>
            <p:ph idx="1"/>
          </p:nvPr>
        </p:nvSpPr>
        <p:spPr/>
        <p:txBody>
          <a:bodyPr/>
          <a:lstStyle/>
          <a:p>
            <a:pPr marL="0" indent="0">
              <a:buNone/>
            </a:pPr>
            <a:r>
              <a:rPr lang="en-GB" b="1" dirty="0"/>
              <a:t>Employees may participate in the following:</a:t>
            </a:r>
          </a:p>
          <a:p>
            <a:pPr lvl="0"/>
            <a:r>
              <a:rPr lang="en-GB" dirty="0"/>
              <a:t>Informal chats in the workplace</a:t>
            </a:r>
          </a:p>
          <a:p>
            <a:pPr lvl="0"/>
            <a:r>
              <a:rPr lang="en-GB" dirty="0"/>
              <a:t>Discussions during tours of the workplace</a:t>
            </a:r>
          </a:p>
          <a:p>
            <a:pPr lvl="0"/>
            <a:r>
              <a:rPr lang="en-GB" dirty="0"/>
              <a:t>Conversations about health and safety issues during general meetings</a:t>
            </a:r>
          </a:p>
          <a:p>
            <a:pPr lvl="0"/>
            <a:r>
              <a:rPr lang="en-GB" dirty="0"/>
              <a:t>Toolbox talks </a:t>
            </a:r>
          </a:p>
          <a:p>
            <a:pPr lvl="0"/>
            <a:r>
              <a:rPr lang="en-GB" dirty="0"/>
              <a:t>Focus groups.</a:t>
            </a:r>
          </a:p>
          <a:p>
            <a:pPr marL="0" indent="0">
              <a:buNone/>
            </a:pPr>
            <a:endParaRPr lang="en-GB" dirty="0"/>
          </a:p>
        </p:txBody>
      </p:sp>
      <p:pic>
        <p:nvPicPr>
          <p:cNvPr id="4" name="Picture 3" descr="C:\Users\Stuart New\Desktop\Pictures\ArtWork\stick_figures_colored_conference_meeting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4172434"/>
            <a:ext cx="3384376" cy="2424918"/>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Workplace inspections</a:t>
            </a:r>
            <a:endParaRPr lang="en-GB" dirty="0"/>
          </a:p>
        </p:txBody>
      </p:sp>
      <p:sp>
        <p:nvSpPr>
          <p:cNvPr id="3" name="Content Placeholder 2"/>
          <p:cNvSpPr>
            <a:spLocks noGrp="1"/>
          </p:cNvSpPr>
          <p:nvPr>
            <p:ph idx="1"/>
          </p:nvPr>
        </p:nvSpPr>
        <p:spPr>
          <a:xfrm>
            <a:off x="457200" y="1600200"/>
            <a:ext cx="4474840" cy="4525963"/>
          </a:xfrm>
        </p:spPr>
        <p:txBody>
          <a:bodyPr>
            <a:normAutofit/>
          </a:bodyPr>
          <a:lstStyle/>
          <a:p>
            <a:pPr marL="0" indent="0">
              <a:buNone/>
            </a:pPr>
            <a:r>
              <a:rPr lang="en-GB" b="1" dirty="0" smtClean="0"/>
              <a:t>Inspections may </a:t>
            </a:r>
            <a:r>
              <a:rPr lang="en-GB" b="1" dirty="0"/>
              <a:t>be carried </a:t>
            </a:r>
            <a:r>
              <a:rPr lang="en-GB" b="1" dirty="0" smtClean="0"/>
              <a:t>out during:</a:t>
            </a:r>
            <a:endParaRPr lang="en-GB" b="1" dirty="0"/>
          </a:p>
          <a:p>
            <a:pPr lvl="0"/>
            <a:r>
              <a:rPr lang="en-GB" dirty="0"/>
              <a:t>Safety </a:t>
            </a:r>
            <a:r>
              <a:rPr lang="en-GB" dirty="0" smtClean="0"/>
              <a:t>tours</a:t>
            </a:r>
            <a:endParaRPr lang="en-GB" dirty="0"/>
          </a:p>
          <a:p>
            <a:pPr lvl="0"/>
            <a:r>
              <a:rPr lang="en-GB" dirty="0"/>
              <a:t>Safety sampling </a:t>
            </a:r>
            <a:endParaRPr lang="en-GB" dirty="0" smtClean="0"/>
          </a:p>
          <a:p>
            <a:pPr lvl="0"/>
            <a:r>
              <a:rPr lang="en-GB" dirty="0" smtClean="0"/>
              <a:t>Safety surveys</a:t>
            </a:r>
            <a:endParaRPr lang="en-GB" dirty="0"/>
          </a:p>
          <a:p>
            <a:pPr lvl="0"/>
            <a:r>
              <a:rPr lang="en-GB" dirty="0"/>
              <a:t>Incident </a:t>
            </a:r>
            <a:r>
              <a:rPr lang="en-GB" dirty="0" smtClean="0"/>
              <a:t>inspections.</a:t>
            </a:r>
            <a:endParaRPr lang="en-GB" dirty="0"/>
          </a:p>
          <a:p>
            <a:pPr marL="0" indent="0">
              <a:buNone/>
            </a:pPr>
            <a:r>
              <a:rPr lang="en-GB" dirty="0" smtClean="0"/>
              <a:t>You should look for unsafe work conditions and unsafe professional acts.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2672" y="2996952"/>
            <a:ext cx="3923928" cy="2696299"/>
          </a:xfrm>
          <a:prstGeom prst="rect">
            <a:avLst/>
          </a:prstGeom>
          <a:ln>
            <a:noFill/>
          </a:ln>
          <a:effectLst>
            <a:softEdge rad="112500"/>
          </a:effectLst>
        </p:spPr>
      </p:pic>
    </p:spTree>
    <p:extLst>
      <p:ext uri="{BB962C8B-B14F-4D97-AF65-F5344CB8AC3E}">
        <p14:creationId xmlns:p14="http://schemas.microsoft.com/office/powerpoint/2010/main" val="31682410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Consultative activities</a:t>
            </a:r>
            <a:endParaRPr lang="en-GB" dirty="0"/>
          </a:p>
        </p:txBody>
      </p:sp>
      <p:sp>
        <p:nvSpPr>
          <p:cNvPr id="3" name="Content Placeholder 2"/>
          <p:cNvSpPr>
            <a:spLocks noGrp="1"/>
          </p:cNvSpPr>
          <p:nvPr>
            <p:ph idx="1"/>
          </p:nvPr>
        </p:nvSpPr>
        <p:spPr/>
        <p:txBody>
          <a:bodyPr/>
          <a:lstStyle/>
          <a:p>
            <a:pPr marL="0" indent="0">
              <a:buNone/>
            </a:pPr>
            <a:r>
              <a:rPr lang="en-GB" b="1" dirty="0"/>
              <a:t>Consultations may include:</a:t>
            </a:r>
          </a:p>
          <a:p>
            <a:pPr lvl="0"/>
            <a:r>
              <a:rPr lang="en-GB" dirty="0"/>
              <a:t>Health and safety representatives </a:t>
            </a:r>
          </a:p>
          <a:p>
            <a:r>
              <a:rPr lang="en-GB" dirty="0"/>
              <a:t>Health and safety </a:t>
            </a:r>
            <a:r>
              <a:rPr lang="en-GB" dirty="0" smtClean="0"/>
              <a:t>committees. </a:t>
            </a:r>
          </a:p>
          <a:p>
            <a:pPr marL="0" indent="0">
              <a:buNone/>
            </a:pPr>
            <a:r>
              <a:rPr lang="en-GB" dirty="0" smtClean="0"/>
              <a:t>It may be conducted through email, intranet bulletins, team briefings or newsletters.</a:t>
            </a:r>
            <a:endParaRPr lang="en-GB" dirty="0"/>
          </a:p>
          <a:p>
            <a:pPr marL="0" indent="0">
              <a:buNone/>
            </a:pPr>
            <a:endParaRPr lang="en-GB" dirty="0"/>
          </a:p>
        </p:txBody>
      </p:sp>
      <p:pic>
        <p:nvPicPr>
          <p:cNvPr id="4" name="Picture 3" descr="C:\Users\Stuart New\Desktop\Pictures\ArtWork\email_envelope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4005064"/>
            <a:ext cx="1800200" cy="2852936"/>
          </a:xfrm>
          <a:prstGeom prst="rect">
            <a:avLst/>
          </a:prstGeom>
          <a:noFill/>
          <a:ln>
            <a:noFill/>
          </a:ln>
        </p:spPr>
      </p:pic>
    </p:spTree>
    <p:extLst>
      <p:ext uri="{BB962C8B-B14F-4D97-AF65-F5344CB8AC3E}">
        <p14:creationId xmlns:p14="http://schemas.microsoft.com/office/powerpoint/2010/main" val="12219120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a:t>Contribute to safe work practices in the workplace</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3.3 </a:t>
            </a:r>
            <a:r>
              <a:rPr lang="en-GB" sz="2800" dirty="0"/>
              <a:t>Contribute to the development and implementation of safe workplace policies and procedures in own work area</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Development of policies</a:t>
            </a:r>
            <a:endParaRPr lang="en-GB" dirty="0"/>
          </a:p>
        </p:txBody>
      </p:sp>
      <p:sp>
        <p:nvSpPr>
          <p:cNvPr id="3" name="Content Placeholder 2"/>
          <p:cNvSpPr>
            <a:spLocks noGrp="1"/>
          </p:cNvSpPr>
          <p:nvPr>
            <p:ph idx="1"/>
          </p:nvPr>
        </p:nvSpPr>
        <p:spPr>
          <a:xfrm>
            <a:off x="457200" y="1600200"/>
            <a:ext cx="6037580" cy="4525963"/>
          </a:xfrm>
        </p:spPr>
        <p:txBody>
          <a:bodyPr/>
          <a:lstStyle/>
          <a:p>
            <a:pPr marL="0" indent="0">
              <a:buNone/>
            </a:pPr>
            <a:r>
              <a:rPr lang="en-GB" b="1" dirty="0" smtClean="0"/>
              <a:t>Developing policies may include:</a:t>
            </a:r>
            <a:endParaRPr lang="en-GB" b="1" dirty="0"/>
          </a:p>
          <a:p>
            <a:pPr lvl="0"/>
            <a:r>
              <a:rPr lang="en-GB" dirty="0"/>
              <a:t>Attendance at meetings </a:t>
            </a:r>
          </a:p>
          <a:p>
            <a:pPr lvl="0"/>
            <a:r>
              <a:rPr lang="en-GB" dirty="0"/>
              <a:t>Behaviour that contributes to a safe working </a:t>
            </a:r>
            <a:r>
              <a:rPr lang="en-GB" dirty="0" smtClean="0"/>
              <a:t>environment</a:t>
            </a:r>
            <a:endParaRPr lang="en-GB" dirty="0"/>
          </a:p>
          <a:p>
            <a:pPr lvl="0"/>
            <a:r>
              <a:rPr lang="en-GB" dirty="0"/>
              <a:t>Identifying and reporting risks and hazards</a:t>
            </a:r>
          </a:p>
          <a:p>
            <a:pPr lvl="0"/>
            <a:r>
              <a:rPr lang="en-GB" dirty="0"/>
              <a:t>Input to care plans</a:t>
            </a:r>
          </a:p>
          <a:p>
            <a:pPr lvl="0"/>
            <a:r>
              <a:rPr lang="en-GB" dirty="0"/>
              <a:t>Listening to the ideas and opinions of others in the </a:t>
            </a:r>
            <a:r>
              <a:rPr lang="en-GB" dirty="0" smtClean="0"/>
              <a:t>team.</a:t>
            </a:r>
            <a:endParaRPr lang="en-GB" dirty="0"/>
          </a:p>
          <a:p>
            <a:pPr marL="0" indent="0">
              <a:buNone/>
            </a:pPr>
            <a:endParaRPr lang="en-GB" dirty="0"/>
          </a:p>
        </p:txBody>
      </p:sp>
      <p:pic>
        <p:nvPicPr>
          <p:cNvPr id="4" name="Picture 3" descr="table_of_puzzle_pieces_400_clr_5661.png"/>
          <p:cNvPicPr/>
          <p:nvPr/>
        </p:nvPicPr>
        <p:blipFill rotWithShape="1">
          <a:blip r:embed="rId2" cstate="print"/>
          <a:srcRect l="4775"/>
          <a:stretch/>
        </p:blipFill>
        <p:spPr bwMode="auto">
          <a:xfrm>
            <a:off x="6494780" y="3029183"/>
            <a:ext cx="2649220" cy="1911985"/>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 supervisors</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GB" dirty="0"/>
              <a:t>It is important that you inform your supervisors of hazards, incidents, and concerns in the workplace. </a:t>
            </a:r>
          </a:p>
          <a:p>
            <a:pPr marL="0" indent="0">
              <a:buNone/>
            </a:pPr>
            <a:r>
              <a:rPr lang="en-GB" b="1" dirty="0"/>
              <a:t>Your organisation may use these prompts for information:</a:t>
            </a:r>
          </a:p>
          <a:p>
            <a:pPr lvl="0"/>
            <a:r>
              <a:rPr lang="en-GB" dirty="0"/>
              <a:t>Moral and ethical obligation</a:t>
            </a:r>
          </a:p>
          <a:p>
            <a:pPr lvl="0"/>
            <a:r>
              <a:rPr lang="en-GB" dirty="0"/>
              <a:t>Legal obligation</a:t>
            </a:r>
          </a:p>
          <a:p>
            <a:pPr lvl="0"/>
            <a:r>
              <a:rPr lang="en-GB" dirty="0"/>
              <a:t>Mandatory notification</a:t>
            </a:r>
          </a:p>
          <a:p>
            <a:pPr lvl="0"/>
            <a:r>
              <a:rPr lang="en-GB" dirty="0"/>
              <a:t>Organisation policy</a:t>
            </a:r>
          </a:p>
          <a:p>
            <a:pPr lvl="0"/>
            <a:r>
              <a:rPr lang="en-GB" dirty="0"/>
              <a:t>Consideration</a:t>
            </a:r>
          </a:p>
          <a:p>
            <a:pPr lvl="0"/>
            <a:r>
              <a:rPr lang="en-GB" dirty="0"/>
              <a:t>Requests.</a:t>
            </a:r>
          </a:p>
          <a:p>
            <a:pPr marL="0" indent="0">
              <a:buNone/>
            </a:pPr>
            <a:endParaRPr lang="en-GB" dirty="0"/>
          </a:p>
        </p:txBody>
      </p:sp>
      <p:pic>
        <p:nvPicPr>
          <p:cNvPr id="4" name="Picture 3" descr="woman_with_megaphone_400_clr_7875.png"/>
          <p:cNvPicPr/>
          <p:nvPr/>
        </p:nvPicPr>
        <p:blipFill>
          <a:blip r:embed="rId2" cstate="print"/>
          <a:stretch>
            <a:fillRect/>
          </a:stretch>
        </p:blipFill>
        <p:spPr>
          <a:xfrm>
            <a:off x="5292004" y="3429000"/>
            <a:ext cx="3168352" cy="3240360"/>
          </a:xfrm>
          <a:prstGeom prst="rect">
            <a:avLst/>
          </a:prstGeom>
        </p:spPr>
      </p:pic>
    </p:spTree>
    <p:extLst>
      <p:ext uri="{BB962C8B-B14F-4D97-AF65-F5344CB8AC3E}">
        <p14:creationId xmlns:p14="http://schemas.microsoft.com/office/powerpoint/2010/main" val="12745769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Implementing policies</a:t>
            </a:r>
            <a:endParaRPr lang="en-GB" dirty="0"/>
          </a:p>
        </p:txBody>
      </p:sp>
      <p:sp>
        <p:nvSpPr>
          <p:cNvPr id="3" name="Content Placeholder 2"/>
          <p:cNvSpPr>
            <a:spLocks noGrp="1"/>
          </p:cNvSpPr>
          <p:nvPr>
            <p:ph idx="1"/>
          </p:nvPr>
        </p:nvSpPr>
        <p:spPr/>
        <p:txBody>
          <a:bodyPr/>
          <a:lstStyle/>
          <a:p>
            <a:pPr marL="0" indent="0">
              <a:buNone/>
            </a:pPr>
            <a:r>
              <a:rPr lang="en-GB" b="1" dirty="0"/>
              <a:t>Your organisation may have the following systems and procedures in place for implementing policies:</a:t>
            </a:r>
          </a:p>
          <a:p>
            <a:pPr lvl="0"/>
            <a:r>
              <a:rPr lang="en-GB" dirty="0"/>
              <a:t>Training staff</a:t>
            </a:r>
          </a:p>
          <a:p>
            <a:pPr lvl="0"/>
            <a:r>
              <a:rPr lang="en-GB" dirty="0"/>
              <a:t>Having a report/feedback system</a:t>
            </a:r>
          </a:p>
          <a:p>
            <a:pPr lvl="0"/>
            <a:r>
              <a:rPr lang="en-GB" dirty="0"/>
              <a:t>Following the law</a:t>
            </a:r>
          </a:p>
          <a:p>
            <a:pPr lvl="0"/>
            <a:r>
              <a:rPr lang="en-GB" dirty="0"/>
              <a:t>Manual Handling Code of Practice </a:t>
            </a:r>
          </a:p>
          <a:p>
            <a:pPr lvl="0"/>
            <a:r>
              <a:rPr lang="en-GB" dirty="0"/>
              <a:t>Providing lifting equipment </a:t>
            </a:r>
          </a:p>
          <a:p>
            <a:pPr lvl="0"/>
            <a:r>
              <a:rPr lang="en-GB" dirty="0"/>
              <a:t>Providing </a:t>
            </a:r>
            <a:r>
              <a:rPr lang="en-GB" dirty="0" smtClean="0"/>
              <a:t>PPE.</a:t>
            </a:r>
            <a:endParaRPr lang="en-GB" dirty="0"/>
          </a:p>
          <a:p>
            <a:pPr marL="0" indent="0">
              <a:buNone/>
            </a:pPr>
            <a:endParaRPr lang="en-GB" dirty="0"/>
          </a:p>
        </p:txBody>
      </p:sp>
      <p:pic>
        <p:nvPicPr>
          <p:cNvPr id="4" name="Picture 3" descr="stick_figure_in_a_safety_vest_holding_a_saftey_sign_9760.png"/>
          <p:cNvPicPr/>
          <p:nvPr/>
        </p:nvPicPr>
        <p:blipFill>
          <a:blip r:embed="rId2" cstate="print"/>
          <a:stretch>
            <a:fillRect/>
          </a:stretch>
        </p:blipFill>
        <p:spPr>
          <a:xfrm>
            <a:off x="6228184" y="3140968"/>
            <a:ext cx="2371725" cy="2828925"/>
          </a:xfrm>
          <a:prstGeom prst="rect">
            <a:avLst/>
          </a:prstGeom>
        </p:spPr>
      </p:pic>
    </p:spTree>
    <p:extLst>
      <p:ext uri="{BB962C8B-B14F-4D97-AF65-F5344CB8AC3E}">
        <p14:creationId xmlns:p14="http://schemas.microsoft.com/office/powerpoint/2010/main" val="41080014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Reflect on your own safe work practices</a:t>
            </a:r>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4.1 </a:t>
            </a:r>
            <a:r>
              <a:rPr lang="en-GB" sz="2800" dirty="0"/>
              <a:t>Identify ways to maintain currency of safe work practices in regards to workplace systems, equipment and processes in own work area</a:t>
            </a:r>
            <a:endParaRPr lang="en-AU" sz="2800" dirty="0" smtClean="0">
              <a:latin typeface="+mj-l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Currency of WHS practices</a:t>
            </a:r>
            <a:endParaRPr lang="en-GB" dirty="0"/>
          </a:p>
        </p:txBody>
      </p:sp>
      <p:sp>
        <p:nvSpPr>
          <p:cNvPr id="3" name="Content Placeholder 2"/>
          <p:cNvSpPr>
            <a:spLocks noGrp="1"/>
          </p:cNvSpPr>
          <p:nvPr>
            <p:ph idx="1"/>
          </p:nvPr>
        </p:nvSpPr>
        <p:spPr/>
        <p:txBody>
          <a:bodyPr/>
          <a:lstStyle/>
          <a:p>
            <a:pPr marL="0" indent="0">
              <a:buNone/>
            </a:pPr>
            <a:r>
              <a:rPr lang="en-GB" dirty="0"/>
              <a:t>It will be necessary to continually update your health and safety policies and procedures in accordance with the development of your business. You should carry out regular inspections and ensure that employees are accounting for health and safety during everyday work practices. Equipment should be properly maintained and stored safely. </a:t>
            </a:r>
          </a:p>
          <a:p>
            <a:pPr marL="0" indent="0">
              <a:buNone/>
            </a:pPr>
            <a:endParaRPr lang="en-GB" dirty="0"/>
          </a:p>
        </p:txBody>
      </p:sp>
      <p:pic>
        <p:nvPicPr>
          <p:cNvPr id="4" name="Picture 3" descr="C:\Users\Stuart New\Desktop\Pictures\ArtWork\radiation_expert_paranoid_hazard suit chemical800_wht_8948.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1920" y="4361838"/>
            <a:ext cx="1944216" cy="2496162"/>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Monitoring WHS policies</a:t>
            </a:r>
            <a:endParaRPr lang="en-GB" dirty="0"/>
          </a:p>
        </p:txBody>
      </p:sp>
      <p:sp>
        <p:nvSpPr>
          <p:cNvPr id="3" name="Content Placeholder 2"/>
          <p:cNvSpPr>
            <a:spLocks noGrp="1"/>
          </p:cNvSpPr>
          <p:nvPr>
            <p:ph idx="1"/>
          </p:nvPr>
        </p:nvSpPr>
        <p:spPr/>
        <p:txBody>
          <a:bodyPr/>
          <a:lstStyle/>
          <a:p>
            <a:pPr marL="0" indent="0">
              <a:buNone/>
            </a:pPr>
            <a:r>
              <a:rPr lang="en-GB" dirty="0"/>
              <a:t>It is important to establish means of monitoring health and safety and reviewing the effectiveness of measures over time. You should consider the changing health and safety standards of your organisation in relation to the objectives that have been established in your policies. </a:t>
            </a:r>
          </a:p>
        </p:txBody>
      </p:sp>
      <p:pic>
        <p:nvPicPr>
          <p:cNvPr id="4" name="Picture 3" descr="C:\Users\Stuart New\Desktop\Pictures\ArtWork\Fotolia_22174724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4293096"/>
            <a:ext cx="3168352" cy="2304256"/>
          </a:xfrm>
          <a:prstGeom prst="rect">
            <a:avLst/>
          </a:prstGeom>
          <a:ln>
            <a:noFill/>
          </a:ln>
          <a:effectLst>
            <a:softEdge rad="112500"/>
          </a:effectLst>
        </p:spPr>
      </p:pic>
    </p:spTree>
    <p:extLst>
      <p:ext uri="{BB962C8B-B14F-4D97-AF65-F5344CB8AC3E}">
        <p14:creationId xmlns:p14="http://schemas.microsoft.com/office/powerpoint/2010/main" val="5769236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Ensuring safety</a:t>
            </a:r>
            <a:endParaRPr lang="en-GB" dirty="0"/>
          </a:p>
        </p:txBody>
      </p:sp>
      <p:sp>
        <p:nvSpPr>
          <p:cNvPr id="3" name="Content Placeholder 2"/>
          <p:cNvSpPr>
            <a:spLocks noGrp="1"/>
          </p:cNvSpPr>
          <p:nvPr>
            <p:ph idx="1"/>
          </p:nvPr>
        </p:nvSpPr>
        <p:spPr/>
        <p:txBody>
          <a:bodyPr/>
          <a:lstStyle/>
          <a:p>
            <a:pPr marL="0" indent="0">
              <a:buNone/>
            </a:pPr>
            <a:r>
              <a:rPr lang="en-GB" dirty="0"/>
              <a:t>Employees should be consulted for their perspectives on health and safety issues. Different members of the workforce should also be aware of their responsibilities for maintaining health and safety. Such details may be included in contracts and organisational policies. Your organisation should keep a record of any injuries or near misses that occur as a result of dangerous activities.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5816" y="4957598"/>
            <a:ext cx="3382715" cy="1900402"/>
          </a:xfrm>
          <a:prstGeom prst="rect">
            <a:avLst/>
          </a:prstGeom>
        </p:spPr>
      </p:pic>
    </p:spTree>
    <p:extLst>
      <p:ext uri="{BB962C8B-B14F-4D97-AF65-F5344CB8AC3E}">
        <p14:creationId xmlns:p14="http://schemas.microsoft.com/office/powerpoint/2010/main" val="15835484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dirty="0"/>
              <a:t>Reflect on your own safe work practices</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4.2 </a:t>
            </a:r>
            <a:r>
              <a:rPr lang="en-GB" sz="2800" dirty="0"/>
              <a:t>Reflect on own levels of stress and fatigue, and report to designated persons according to workplace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Stress and fatigue</a:t>
            </a:r>
            <a:endParaRPr lang="en-GB" dirty="0"/>
          </a:p>
        </p:txBody>
      </p:sp>
      <p:sp>
        <p:nvSpPr>
          <p:cNvPr id="3" name="Content Placeholder 2"/>
          <p:cNvSpPr>
            <a:spLocks noGrp="1"/>
          </p:cNvSpPr>
          <p:nvPr>
            <p:ph idx="1"/>
          </p:nvPr>
        </p:nvSpPr>
        <p:spPr/>
        <p:txBody>
          <a:bodyPr>
            <a:normAutofit/>
          </a:bodyPr>
          <a:lstStyle/>
          <a:p>
            <a:pPr marL="0" indent="0">
              <a:buNone/>
            </a:pPr>
            <a:r>
              <a:rPr lang="en-GB" b="1" dirty="0"/>
              <a:t>The causes of stress and fatigue include:</a:t>
            </a:r>
          </a:p>
          <a:p>
            <a:pPr lvl="0"/>
            <a:r>
              <a:rPr lang="en-GB" dirty="0"/>
              <a:t>Workers placing themselves under </a:t>
            </a:r>
            <a:r>
              <a:rPr lang="en-GB" dirty="0" smtClean="0"/>
              <a:t>high pressure</a:t>
            </a:r>
            <a:endParaRPr lang="en-GB" dirty="0"/>
          </a:p>
          <a:p>
            <a:pPr lvl="0"/>
            <a:r>
              <a:rPr lang="en-GB" dirty="0" smtClean="0"/>
              <a:t>Unreasonably high standards</a:t>
            </a:r>
          </a:p>
          <a:p>
            <a:pPr lvl="0"/>
            <a:r>
              <a:rPr lang="en-GB" dirty="0" smtClean="0"/>
              <a:t>The </a:t>
            </a:r>
            <a:r>
              <a:rPr lang="en-GB" dirty="0"/>
              <a:t>breakdown of </a:t>
            </a:r>
            <a:r>
              <a:rPr lang="en-GB" dirty="0" smtClean="0"/>
              <a:t>relationships</a:t>
            </a:r>
            <a:endParaRPr lang="en-GB" dirty="0"/>
          </a:p>
          <a:p>
            <a:pPr lvl="0"/>
            <a:r>
              <a:rPr lang="en-GB" dirty="0"/>
              <a:t>The exertion of </a:t>
            </a:r>
            <a:r>
              <a:rPr lang="en-GB" dirty="0" smtClean="0"/>
              <a:t>physical effort</a:t>
            </a:r>
            <a:endParaRPr lang="en-GB" dirty="0"/>
          </a:p>
          <a:p>
            <a:pPr lvl="0"/>
            <a:r>
              <a:rPr lang="en-GB" dirty="0"/>
              <a:t>The level of mental </a:t>
            </a:r>
            <a:r>
              <a:rPr lang="en-GB" dirty="0" smtClean="0"/>
              <a:t>effort</a:t>
            </a:r>
            <a:endParaRPr lang="en-GB" dirty="0"/>
          </a:p>
          <a:p>
            <a:pPr lvl="0"/>
            <a:r>
              <a:rPr lang="en-GB" dirty="0"/>
              <a:t>Environmental </a:t>
            </a:r>
            <a:r>
              <a:rPr lang="en-GB" dirty="0" smtClean="0"/>
              <a:t>factors.</a:t>
            </a:r>
            <a:endParaRPr lang="en-GB" dirty="0"/>
          </a:p>
        </p:txBody>
      </p:sp>
      <p:pic>
        <p:nvPicPr>
          <p:cNvPr id="4" name="Picture 3" descr="C:\Users\Stuart New\Desktop\Pictures\ArtWork\cry_sad_stress_depressed.png"/>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158601"/>
            <a:ext cx="1728192" cy="288032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Stress and fatigue</a:t>
            </a:r>
          </a:p>
        </p:txBody>
      </p:sp>
      <p:sp>
        <p:nvSpPr>
          <p:cNvPr id="3" name="Content Placeholder 2"/>
          <p:cNvSpPr>
            <a:spLocks noGrp="1"/>
          </p:cNvSpPr>
          <p:nvPr>
            <p:ph idx="1"/>
          </p:nvPr>
        </p:nvSpPr>
        <p:spPr/>
        <p:txBody>
          <a:bodyPr>
            <a:normAutofit/>
          </a:bodyPr>
          <a:lstStyle/>
          <a:p>
            <a:pPr marL="0" indent="0">
              <a:buNone/>
            </a:pPr>
            <a:r>
              <a:rPr lang="en-GB" b="1" dirty="0"/>
              <a:t>Employees may experience these symptoms of stress and fatigue:</a:t>
            </a:r>
          </a:p>
          <a:p>
            <a:pPr lvl="0"/>
            <a:r>
              <a:rPr lang="en-GB" dirty="0"/>
              <a:t>Increased blood pressure</a:t>
            </a:r>
          </a:p>
          <a:p>
            <a:pPr lvl="0"/>
            <a:r>
              <a:rPr lang="en-GB" dirty="0"/>
              <a:t>Chest pains</a:t>
            </a:r>
          </a:p>
          <a:p>
            <a:pPr lvl="0"/>
            <a:r>
              <a:rPr lang="en-GB" dirty="0"/>
              <a:t>Palpitations</a:t>
            </a:r>
          </a:p>
          <a:p>
            <a:pPr lvl="0"/>
            <a:r>
              <a:rPr lang="en-GB" dirty="0"/>
              <a:t>Stomach aches</a:t>
            </a:r>
          </a:p>
          <a:p>
            <a:pPr lvl="0"/>
            <a:r>
              <a:rPr lang="en-GB" dirty="0"/>
              <a:t>Headaches</a:t>
            </a:r>
          </a:p>
          <a:p>
            <a:pPr lvl="0"/>
            <a:r>
              <a:rPr lang="en-GB" dirty="0"/>
              <a:t>Sleep </a:t>
            </a:r>
            <a:r>
              <a:rPr lang="en-GB" dirty="0" smtClean="0"/>
              <a:t>problems.</a:t>
            </a:r>
            <a:endParaRPr lang="en-GB" dirty="0"/>
          </a:p>
          <a:p>
            <a:pPr marL="0" indent="0">
              <a:buNone/>
            </a:pPr>
            <a:endParaRPr lang="en-GB" dirty="0"/>
          </a:p>
        </p:txBody>
      </p:sp>
      <p:pic>
        <p:nvPicPr>
          <p:cNvPr id="4" name="Picture 3" descr="C:\Users\Stuart New\Desktop\Pictures\ArtWork\Shuttershock\stress_work.jpg"/>
          <p:cNvPicPr/>
          <p:nvPr/>
        </p:nvPicPr>
        <p:blipFill rotWithShape="1">
          <a:blip r:embed="rId2" cstate="print">
            <a:extLst>
              <a:ext uri="{28A0092B-C50C-407E-A947-70E740481C1C}">
                <a14:useLocalDpi xmlns:a14="http://schemas.microsoft.com/office/drawing/2010/main" val="0"/>
              </a:ext>
            </a:extLst>
          </a:blip>
          <a:srcRect r="13101"/>
          <a:stretch/>
        </p:blipFill>
        <p:spPr bwMode="auto">
          <a:xfrm>
            <a:off x="5580112" y="3068960"/>
            <a:ext cx="2664296" cy="244827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165715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Reporting procedures</a:t>
            </a:r>
            <a:endParaRPr lang="en-GB" dirty="0"/>
          </a:p>
        </p:txBody>
      </p:sp>
      <p:sp>
        <p:nvSpPr>
          <p:cNvPr id="3" name="Content Placeholder 2"/>
          <p:cNvSpPr>
            <a:spLocks noGrp="1"/>
          </p:cNvSpPr>
          <p:nvPr>
            <p:ph idx="1"/>
          </p:nvPr>
        </p:nvSpPr>
        <p:spPr/>
        <p:txBody>
          <a:bodyPr/>
          <a:lstStyle/>
          <a:p>
            <a:pPr marL="0" indent="0">
              <a:buNone/>
            </a:pPr>
            <a:r>
              <a:rPr lang="en-GB" dirty="0"/>
              <a:t>It is important for employees to be able to report instances of stress and fatigue at the earliest opportunity. </a:t>
            </a:r>
          </a:p>
          <a:p>
            <a:pPr marL="0" indent="0">
              <a:buNone/>
            </a:pPr>
            <a:r>
              <a:rPr lang="en-GB" dirty="0"/>
              <a:t>Organisations are encouraged to highlight the means of communicating such issues. There shouldn’t be any considerable fear regarding the consequences of reporting stress and fatigue.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4088" y="4481736"/>
            <a:ext cx="2376264" cy="2376264"/>
          </a:xfrm>
          <a:prstGeom prst="rect">
            <a:avLst/>
          </a:prstGeom>
        </p:spPr>
      </p:pic>
    </p:spTree>
    <p:extLst>
      <p:ext uri="{BB962C8B-B14F-4D97-AF65-F5344CB8AC3E}">
        <p14:creationId xmlns:p14="http://schemas.microsoft.com/office/powerpoint/2010/main" val="38642653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962</TotalTime>
  <Words>1545</Words>
  <Application>Microsoft Office PowerPoint</Application>
  <PresentationFormat>On-screen Show (4:3)</PresentationFormat>
  <Paragraphs>257</Paragraphs>
  <Slides>57</Slides>
  <Notes>24</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PowerPoint Presentation</vt:lpstr>
      <vt:lpstr>Follow safe work practices</vt:lpstr>
      <vt:lpstr>Workplace procedures and policies</vt:lpstr>
      <vt:lpstr>Legal responsibilities</vt:lpstr>
      <vt:lpstr>Manual tasks</vt:lpstr>
      <vt:lpstr>Infection control</vt:lpstr>
      <vt:lpstr> Activity 1A  </vt:lpstr>
      <vt:lpstr>Follow safe work practices</vt:lpstr>
      <vt:lpstr>Hazards in the workplace</vt:lpstr>
      <vt:lpstr>Hazard review table</vt:lpstr>
      <vt:lpstr>Types of hazards</vt:lpstr>
      <vt:lpstr> Activity 1B  </vt:lpstr>
      <vt:lpstr>Follow safe work practices</vt:lpstr>
      <vt:lpstr>Emergency situations</vt:lpstr>
      <vt:lpstr>Emergency procedures</vt:lpstr>
      <vt:lpstr>Emergency equipment</vt:lpstr>
      <vt:lpstr> Activity 1C  </vt:lpstr>
      <vt:lpstr>Implement safe work practices</vt:lpstr>
      <vt:lpstr>WHS procedures</vt:lpstr>
      <vt:lpstr>WHS procedures</vt:lpstr>
      <vt:lpstr>Instructions</vt:lpstr>
      <vt:lpstr> Activity 2A  </vt:lpstr>
      <vt:lpstr>Implement safe work practices</vt:lpstr>
      <vt:lpstr>Injuries and incidents</vt:lpstr>
      <vt:lpstr>Notifiable incidents</vt:lpstr>
      <vt:lpstr> Activity 2B  </vt:lpstr>
      <vt:lpstr>Implement safe work practices</vt:lpstr>
      <vt:lpstr>Housekeeping</vt:lpstr>
      <vt:lpstr>Housekeeping</vt:lpstr>
      <vt:lpstr> Activity 2C  </vt:lpstr>
      <vt:lpstr>Contribute to safe work practices in the workplace</vt:lpstr>
      <vt:lpstr>Raising WHS issues</vt:lpstr>
      <vt:lpstr>Raising WHS issues</vt:lpstr>
      <vt:lpstr>Raising WHS issues</vt:lpstr>
      <vt:lpstr> Activity 3A  </vt:lpstr>
      <vt:lpstr>Contribute to safe work practices in the workplace</vt:lpstr>
      <vt:lpstr>Workplace safety meetings</vt:lpstr>
      <vt:lpstr>Workplace inspections</vt:lpstr>
      <vt:lpstr>Consultative activities</vt:lpstr>
      <vt:lpstr> Activity 3B  </vt:lpstr>
      <vt:lpstr>Contribute to safe work practices in the workplace</vt:lpstr>
      <vt:lpstr>Development of policies</vt:lpstr>
      <vt:lpstr>Inform supervisors</vt:lpstr>
      <vt:lpstr>Implementing policies</vt:lpstr>
      <vt:lpstr> Activity 3C  </vt:lpstr>
      <vt:lpstr>Reflect on your own safe work practices</vt:lpstr>
      <vt:lpstr>Currency of WHS practices</vt:lpstr>
      <vt:lpstr>Monitoring WHS policies</vt:lpstr>
      <vt:lpstr>Ensuring safety</vt:lpstr>
      <vt:lpstr> Activity 4A  </vt:lpstr>
      <vt:lpstr>Reflect on your own safe work practices</vt:lpstr>
      <vt:lpstr>Stress and fatigue</vt:lpstr>
      <vt:lpstr>Stress and fatigue</vt:lpstr>
      <vt:lpstr>Reporting procedures</vt:lpstr>
      <vt:lpstr> Activity 4B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258</cp:revision>
  <dcterms:created xsi:type="dcterms:W3CDTF">2011-08-26T06:48:04Z</dcterms:created>
  <dcterms:modified xsi:type="dcterms:W3CDTF">2016-10-19T11:45:05Z</dcterms:modified>
</cp:coreProperties>
</file>