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8"/>
  </p:notesMasterIdLst>
  <p:sldIdLst>
    <p:sldId id="257" r:id="rId2"/>
    <p:sldId id="436" r:id="rId3"/>
    <p:sldId id="437" r:id="rId4"/>
    <p:sldId id="438" r:id="rId5"/>
    <p:sldId id="439" r:id="rId6"/>
    <p:sldId id="440" r:id="rId7"/>
    <p:sldId id="441" r:id="rId8"/>
    <p:sldId id="442" r:id="rId9"/>
    <p:sldId id="443" r:id="rId10"/>
    <p:sldId id="444" r:id="rId11"/>
    <p:sldId id="445" r:id="rId12"/>
    <p:sldId id="446" r:id="rId13"/>
    <p:sldId id="447" r:id="rId14"/>
    <p:sldId id="448" r:id="rId15"/>
    <p:sldId id="449" r:id="rId16"/>
    <p:sldId id="450" r:id="rId17"/>
    <p:sldId id="451" r:id="rId18"/>
    <p:sldId id="452" r:id="rId19"/>
    <p:sldId id="453" r:id="rId20"/>
    <p:sldId id="454" r:id="rId21"/>
    <p:sldId id="455" r:id="rId22"/>
    <p:sldId id="456" r:id="rId23"/>
    <p:sldId id="457" r:id="rId24"/>
    <p:sldId id="458" r:id="rId25"/>
    <p:sldId id="459" r:id="rId26"/>
    <p:sldId id="460" r:id="rId27"/>
    <p:sldId id="461" r:id="rId28"/>
    <p:sldId id="462" r:id="rId29"/>
    <p:sldId id="463" r:id="rId30"/>
    <p:sldId id="464" r:id="rId31"/>
    <p:sldId id="465" r:id="rId32"/>
    <p:sldId id="466" r:id="rId33"/>
    <p:sldId id="467" r:id="rId34"/>
    <p:sldId id="468" r:id="rId35"/>
    <p:sldId id="469" r:id="rId36"/>
    <p:sldId id="470" r:id="rId37"/>
    <p:sldId id="471" r:id="rId38"/>
    <p:sldId id="472" r:id="rId39"/>
    <p:sldId id="473" r:id="rId40"/>
    <p:sldId id="474" r:id="rId41"/>
    <p:sldId id="475" r:id="rId42"/>
    <p:sldId id="476" r:id="rId43"/>
    <p:sldId id="477" r:id="rId44"/>
    <p:sldId id="478" r:id="rId45"/>
    <p:sldId id="479" r:id="rId46"/>
    <p:sldId id="480" r:id="rId47"/>
    <p:sldId id="481" r:id="rId48"/>
    <p:sldId id="482" r:id="rId49"/>
    <p:sldId id="483" r:id="rId50"/>
    <p:sldId id="484" r:id="rId51"/>
    <p:sldId id="485" r:id="rId52"/>
    <p:sldId id="486" r:id="rId53"/>
    <p:sldId id="487" r:id="rId54"/>
    <p:sldId id="488" r:id="rId55"/>
    <p:sldId id="489" r:id="rId56"/>
    <p:sldId id="490" r:id="rId57"/>
    <p:sldId id="491" r:id="rId58"/>
    <p:sldId id="492" r:id="rId59"/>
    <p:sldId id="493" r:id="rId60"/>
    <p:sldId id="494" r:id="rId61"/>
    <p:sldId id="495" r:id="rId62"/>
    <p:sldId id="496" r:id="rId63"/>
    <p:sldId id="497" r:id="rId64"/>
    <p:sldId id="498" r:id="rId65"/>
    <p:sldId id="499" r:id="rId66"/>
    <p:sldId id="500" r:id="rId67"/>
    <p:sldId id="501" r:id="rId68"/>
    <p:sldId id="502" r:id="rId69"/>
    <p:sldId id="503" r:id="rId70"/>
    <p:sldId id="504" r:id="rId71"/>
    <p:sldId id="505" r:id="rId72"/>
    <p:sldId id="506" r:id="rId73"/>
    <p:sldId id="507" r:id="rId74"/>
    <p:sldId id="508" r:id="rId75"/>
    <p:sldId id="509" r:id="rId76"/>
    <p:sldId id="510" r:id="rId77"/>
    <p:sldId id="511" r:id="rId78"/>
    <p:sldId id="512" r:id="rId79"/>
    <p:sldId id="513" r:id="rId80"/>
    <p:sldId id="514" r:id="rId81"/>
    <p:sldId id="515" r:id="rId82"/>
    <p:sldId id="516" r:id="rId83"/>
    <p:sldId id="517" r:id="rId84"/>
    <p:sldId id="518" r:id="rId85"/>
    <p:sldId id="519" r:id="rId86"/>
    <p:sldId id="520" r:id="rId87"/>
    <p:sldId id="521" r:id="rId88"/>
    <p:sldId id="522" r:id="rId89"/>
    <p:sldId id="523" r:id="rId90"/>
    <p:sldId id="524" r:id="rId91"/>
    <p:sldId id="525" r:id="rId92"/>
    <p:sldId id="526" r:id="rId93"/>
    <p:sldId id="527" r:id="rId94"/>
    <p:sldId id="528" r:id="rId95"/>
    <p:sldId id="435" r:id="rId96"/>
    <p:sldId id="418" r:id="rId9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79" autoAdjust="0"/>
    <p:restoredTop sz="91525" autoAdjust="0"/>
  </p:normalViewPr>
  <p:slideViewPr>
    <p:cSldViewPr>
      <p:cViewPr>
        <p:scale>
          <a:sx n="74" d="100"/>
          <a:sy n="74" d="100"/>
        </p:scale>
        <p:origin x="-1500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tableStyles" Target="tableStyle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presProps" Target="presProps.xml"/><Relationship Id="rId10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929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</a:t>
            </a:fld>
            <a:endParaRPr lang="en-A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8</a:t>
            </a:fld>
            <a:endParaRPr lang="en-A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12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13</a:t>
            </a:fld>
            <a:endParaRPr lang="en-A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17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18</a:t>
            </a:fld>
            <a:endParaRPr lang="en-AU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22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23</a:t>
            </a:fld>
            <a:endParaRPr lang="en-AU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27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28</a:t>
            </a:fld>
            <a:endParaRPr lang="en-AU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33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34</a:t>
            </a:fld>
            <a:endParaRPr lang="en-AU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39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40</a:t>
            </a:fld>
            <a:endParaRPr lang="en-AU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43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44</a:t>
            </a:fld>
            <a:endParaRPr lang="en-AU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50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51</a:t>
            </a:fld>
            <a:endParaRPr lang="en-AU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57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58</a:t>
            </a:fld>
            <a:endParaRPr lang="en-AU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62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63</a:t>
            </a:fld>
            <a:endParaRPr lang="en-AU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66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67</a:t>
            </a:fld>
            <a:endParaRPr lang="en-AU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70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71</a:t>
            </a:fld>
            <a:endParaRPr lang="en-AU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75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76</a:t>
            </a:fld>
            <a:endParaRPr lang="en-AU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80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81</a:t>
            </a:fld>
            <a:endParaRPr lang="en-AU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85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86</a:t>
            </a:fld>
            <a:endParaRPr lang="en-AU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90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91</a:t>
            </a:fld>
            <a:endParaRPr lang="en-AU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94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96</a:t>
            </a:fld>
            <a:endParaRPr lang="en-CA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077072"/>
            <a:ext cx="3528392" cy="2460376"/>
          </a:xfrm>
          <a:prstGeom prst="rect">
            <a:avLst/>
          </a:prstGeom>
        </p:spPr>
      </p:pic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10419" y="1124743"/>
            <a:ext cx="7000875" cy="38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AU" sz="4400" b="1" dirty="0">
                <a:solidFill>
                  <a:srgbClr val="FF0000"/>
                </a:solidFill>
              </a:rPr>
              <a:t>CHCECE024 </a:t>
            </a:r>
            <a:endParaRPr lang="en-GB" sz="4400" dirty="0">
              <a:solidFill>
                <a:srgbClr val="FF0000"/>
              </a:solidFill>
            </a:endParaRPr>
          </a:p>
          <a:p>
            <a:pPr algn="r"/>
            <a:r>
              <a:rPr lang="en-AU" sz="4400" b="1" dirty="0">
                <a:solidFill>
                  <a:srgbClr val="FF0000"/>
                </a:solidFill>
              </a:rPr>
              <a:t>Design and implement the curriculum to foster children’s learning and development</a:t>
            </a:r>
            <a:endParaRPr lang="en-GB" sz="4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Develop appropriate settings and environments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076588"/>
            <a:ext cx="374441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1.1 </a:t>
            </a:r>
            <a:r>
              <a:rPr lang="en-AU" sz="2800" dirty="0"/>
              <a:t>Evaluate and modify the learning environment and materials to support all aspects of children’s learning, and promote opportunities for sustained shared thinking and collaborative learning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41796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Learning environment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Combination of social and physical qualities</a:t>
            </a:r>
          </a:p>
          <a:p>
            <a:r>
              <a:rPr lang="en-GB" dirty="0" smtClean="0"/>
              <a:t>A learning environment should be: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s</a:t>
            </a:r>
            <a:r>
              <a:rPr lang="en-GB" dirty="0" smtClean="0"/>
              <a:t>afe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c</a:t>
            </a:r>
            <a:r>
              <a:rPr lang="en-GB" dirty="0" smtClean="0"/>
              <a:t>hallenging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s</a:t>
            </a:r>
            <a:r>
              <a:rPr lang="en-GB" dirty="0" smtClean="0"/>
              <a:t>timulating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i</a:t>
            </a:r>
            <a:r>
              <a:rPr lang="en-GB" dirty="0" smtClean="0"/>
              <a:t>nteresting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r</a:t>
            </a:r>
            <a:r>
              <a:rPr lang="en-GB" dirty="0" smtClean="0"/>
              <a:t>eflect each child’s needs, interests </a:t>
            </a:r>
            <a:br>
              <a:rPr lang="en-GB" dirty="0" smtClean="0"/>
            </a:br>
            <a:r>
              <a:rPr lang="en-GB" dirty="0" smtClean="0"/>
              <a:t>and capabilities.</a:t>
            </a:r>
          </a:p>
          <a:p>
            <a:endParaRPr lang="en-GB" dirty="0" smtClean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221088"/>
            <a:ext cx="2196827" cy="2196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2372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Learning materials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/>
          </a:bodyPr>
          <a:lstStyle/>
          <a:p>
            <a:r>
              <a:rPr lang="en-GB" dirty="0" smtClean="0"/>
              <a:t>Should encourage children to investigate and explore</a:t>
            </a:r>
          </a:p>
          <a:p>
            <a:r>
              <a:rPr lang="en-GB" dirty="0" smtClean="0"/>
              <a:t>May include: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r</a:t>
            </a:r>
            <a:r>
              <a:rPr lang="en-GB" dirty="0" smtClean="0"/>
              <a:t>attles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books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p</a:t>
            </a:r>
            <a:r>
              <a:rPr lang="en-GB" dirty="0" smtClean="0"/>
              <a:t>uzzles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a</a:t>
            </a:r>
            <a:r>
              <a:rPr lang="en-GB" dirty="0" smtClean="0"/>
              <a:t>rt materials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b</a:t>
            </a:r>
            <a:r>
              <a:rPr lang="en-GB" dirty="0" smtClean="0"/>
              <a:t>uilding blocks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p</a:t>
            </a:r>
            <a:r>
              <a:rPr lang="en-GB" dirty="0" smtClean="0"/>
              <a:t>lay dough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d</a:t>
            </a:r>
            <a:r>
              <a:rPr lang="en-GB" dirty="0" smtClean="0"/>
              <a:t>ress-up clothes.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996952"/>
            <a:ext cx="3240360" cy="3137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9830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Supporting aspects of learning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Aspects of early learning include:</a:t>
            </a:r>
          </a:p>
          <a:p>
            <a:r>
              <a:rPr lang="en-GB" dirty="0" smtClean="0"/>
              <a:t>Social and emotional development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e</a:t>
            </a:r>
            <a:r>
              <a:rPr lang="en-GB" dirty="0" smtClean="0"/>
              <a:t>ncouraging participation and interaction</a:t>
            </a:r>
          </a:p>
          <a:p>
            <a:r>
              <a:rPr lang="en-GB" dirty="0" smtClean="0"/>
              <a:t>Physical development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u</a:t>
            </a:r>
            <a:r>
              <a:rPr lang="en-GB" dirty="0" smtClean="0"/>
              <a:t>sing senses, body and muscles</a:t>
            </a:r>
          </a:p>
          <a:p>
            <a:r>
              <a:rPr lang="en-GB" dirty="0" smtClean="0"/>
              <a:t>Intellectual development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l</a:t>
            </a:r>
            <a:r>
              <a:rPr lang="en-GB" dirty="0" smtClean="0"/>
              <a:t>anguage and cognitive development</a:t>
            </a:r>
          </a:p>
          <a:p>
            <a:r>
              <a:rPr lang="en-GB" dirty="0" smtClean="0"/>
              <a:t>Spiritual development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learning about natural world.</a:t>
            </a: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653136"/>
            <a:ext cx="2211749" cy="1962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5554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Shared thinking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20000"/>
          </a:bodyPr>
          <a:lstStyle/>
          <a:p>
            <a:r>
              <a:rPr lang="en-AU" sz="3000" dirty="0" smtClean="0"/>
              <a:t>Continually finding </a:t>
            </a:r>
            <a:r>
              <a:rPr lang="en-AU" sz="3000" dirty="0"/>
              <a:t>a shared interest to find out </a:t>
            </a:r>
            <a:r>
              <a:rPr lang="en-AU" sz="3000" dirty="0" smtClean="0"/>
              <a:t>more</a:t>
            </a:r>
          </a:p>
          <a:p>
            <a:r>
              <a:rPr lang="en-AU" sz="3000" dirty="0" smtClean="0"/>
              <a:t>This </a:t>
            </a:r>
            <a:r>
              <a:rPr lang="en-AU" sz="3000" dirty="0"/>
              <a:t>can be between you and a child or between the children </a:t>
            </a:r>
            <a:r>
              <a:rPr lang="en-AU" sz="3000" dirty="0" smtClean="0"/>
              <a:t>themselves </a:t>
            </a:r>
            <a:endParaRPr lang="en-GB" sz="3000" dirty="0"/>
          </a:p>
          <a:p>
            <a:r>
              <a:rPr lang="en-AU" sz="3000" dirty="0" smtClean="0"/>
              <a:t>Promote opportunities </a:t>
            </a:r>
            <a:r>
              <a:rPr lang="en-AU" sz="3000" dirty="0"/>
              <a:t>for sustained shared </a:t>
            </a:r>
            <a:r>
              <a:rPr lang="en-AU" sz="3000" dirty="0" smtClean="0"/>
              <a:t>thinking</a:t>
            </a:r>
            <a:r>
              <a:rPr lang="en-GB" sz="3000" dirty="0" smtClean="0"/>
              <a:t> by:</a:t>
            </a:r>
            <a:endParaRPr lang="en-GB" sz="30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/>
              <a:t>a</a:t>
            </a:r>
            <a:r>
              <a:rPr lang="en-AU" sz="3000" dirty="0" smtClean="0"/>
              <a:t>dult </a:t>
            </a:r>
            <a:r>
              <a:rPr lang="en-AU" sz="3000" dirty="0"/>
              <a:t>modelling/offering your own experiences</a:t>
            </a:r>
            <a:endParaRPr lang="en-GB" sz="30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/>
              <a:t>a</a:t>
            </a:r>
            <a:r>
              <a:rPr lang="en-AU" sz="3000" dirty="0" smtClean="0"/>
              <a:t>sking </a:t>
            </a:r>
            <a:r>
              <a:rPr lang="en-AU" sz="3000" dirty="0"/>
              <a:t>open-ended questions </a:t>
            </a:r>
            <a:endParaRPr lang="en-GB" sz="30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/>
              <a:t>a</a:t>
            </a:r>
            <a:r>
              <a:rPr lang="en-AU" sz="3000" dirty="0" smtClean="0"/>
              <a:t>sking </a:t>
            </a:r>
            <a:r>
              <a:rPr lang="en-AU" sz="3000" dirty="0"/>
              <a:t>children to elaborate</a:t>
            </a:r>
            <a:endParaRPr lang="en-GB" sz="30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/>
              <a:t>m</a:t>
            </a:r>
            <a:r>
              <a:rPr lang="en-AU" sz="3000" dirty="0" smtClean="0"/>
              <a:t>aking </a:t>
            </a:r>
            <a:r>
              <a:rPr lang="en-AU" sz="3000" dirty="0"/>
              <a:t>suggestions</a:t>
            </a:r>
            <a:endParaRPr lang="en-GB" sz="30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/>
              <a:t>s</a:t>
            </a:r>
            <a:r>
              <a:rPr lang="en-AU" sz="3000" dirty="0" smtClean="0"/>
              <a:t>howing </a:t>
            </a:r>
            <a:r>
              <a:rPr lang="en-AU" sz="3000" dirty="0"/>
              <a:t>genuine interest</a:t>
            </a:r>
            <a:endParaRPr lang="en-GB" sz="30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/>
              <a:t>r</a:t>
            </a:r>
            <a:r>
              <a:rPr lang="en-AU" sz="3000" dirty="0" smtClean="0"/>
              <a:t>e-capping </a:t>
            </a:r>
            <a:r>
              <a:rPr lang="en-AU" sz="3000" dirty="0"/>
              <a:t>and clarifying.</a:t>
            </a:r>
            <a:endParaRPr lang="en-GB" sz="3000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160912"/>
            <a:ext cx="1362029" cy="2697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5842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72409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Develop appropriate settings and environments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1.2 </a:t>
            </a:r>
            <a:r>
              <a:rPr lang="en-AU" sz="2800" dirty="0"/>
              <a:t>Assess and modify the learning environment and materials to ensure that families and the community are respected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5506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Respecting families and communities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Value every person regardless of their background</a:t>
            </a:r>
          </a:p>
          <a:p>
            <a:r>
              <a:rPr lang="en-GB" dirty="0" smtClean="0"/>
              <a:t>Reflect the diverse world we live in</a:t>
            </a:r>
          </a:p>
          <a:p>
            <a:r>
              <a:rPr lang="en-GB" dirty="0" smtClean="0"/>
              <a:t>Look at each child with interest and openness</a:t>
            </a:r>
          </a:p>
          <a:p>
            <a:r>
              <a:rPr lang="en-GB" dirty="0" smtClean="0"/>
              <a:t>Never judge</a:t>
            </a:r>
          </a:p>
          <a:p>
            <a:r>
              <a:rPr lang="en-GB" dirty="0" smtClean="0"/>
              <a:t>Build a level of respect for culture and communities</a:t>
            </a:r>
          </a:p>
          <a:p>
            <a:r>
              <a:rPr lang="en-GB" dirty="0" smtClean="0"/>
              <a:t>Environment and resources should be relevant to a child’s family, culture and community</a:t>
            </a:r>
          </a:p>
          <a:p>
            <a:r>
              <a:rPr lang="en-GB" dirty="0" smtClean="0"/>
              <a:t>Learn about each child.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5006646"/>
            <a:ext cx="1929003" cy="1808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Materials and activities that can reflect diversity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772816"/>
            <a:ext cx="8229600" cy="4525963"/>
          </a:xfrm>
        </p:spPr>
        <p:txBody>
          <a:bodyPr>
            <a:normAutofit lnSpcReduction="10000"/>
          </a:bodyPr>
          <a:lstStyle/>
          <a:p>
            <a:pPr lvl="0"/>
            <a:r>
              <a:rPr lang="en-AU" dirty="0"/>
              <a:t>A dress-up box with a diverse range of options  </a:t>
            </a:r>
            <a:endParaRPr lang="en-GB" dirty="0"/>
          </a:p>
          <a:p>
            <a:pPr lvl="0"/>
            <a:r>
              <a:rPr lang="en-AU" dirty="0"/>
              <a:t>A variety of musical instruments </a:t>
            </a:r>
            <a:endParaRPr lang="en-GB" dirty="0"/>
          </a:p>
          <a:p>
            <a:pPr lvl="0"/>
            <a:r>
              <a:rPr lang="en-AU" dirty="0"/>
              <a:t>A range of foods from around the world</a:t>
            </a:r>
            <a:endParaRPr lang="en-GB" dirty="0"/>
          </a:p>
          <a:p>
            <a:pPr lvl="0"/>
            <a:r>
              <a:rPr lang="en-AU" dirty="0"/>
              <a:t>A selection of artwork </a:t>
            </a:r>
            <a:endParaRPr lang="en-GB" dirty="0"/>
          </a:p>
          <a:p>
            <a:pPr lvl="0"/>
            <a:r>
              <a:rPr lang="en-AU" dirty="0"/>
              <a:t>Cultural trips and visits</a:t>
            </a:r>
            <a:endParaRPr lang="en-GB" dirty="0"/>
          </a:p>
          <a:p>
            <a:pPr lvl="0"/>
            <a:r>
              <a:rPr lang="en-AU" dirty="0"/>
              <a:t>Singing a wide range of songs</a:t>
            </a:r>
            <a:endParaRPr lang="en-GB" dirty="0"/>
          </a:p>
          <a:p>
            <a:pPr lvl="0"/>
            <a:r>
              <a:rPr lang="en-AU" dirty="0"/>
              <a:t>Different cooking and eating utensils</a:t>
            </a:r>
            <a:endParaRPr lang="en-GB" dirty="0"/>
          </a:p>
          <a:p>
            <a:pPr lvl="0"/>
            <a:r>
              <a:rPr lang="en-AU" dirty="0"/>
              <a:t>A selection of puzzles and books</a:t>
            </a:r>
            <a:endParaRPr lang="en-GB" dirty="0"/>
          </a:p>
          <a:p>
            <a:pPr lvl="0"/>
            <a:r>
              <a:rPr lang="en-AU" dirty="0"/>
              <a:t>Recognising appropriate celebrations</a:t>
            </a:r>
            <a:r>
              <a:rPr lang="en-AU" dirty="0" smtClean="0"/>
              <a:t>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577" y="2924944"/>
            <a:ext cx="2998569" cy="1848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1526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Avoiding stereotypes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b="1" dirty="0" smtClean="0"/>
              <a:t>Environment/materials </a:t>
            </a:r>
            <a:r>
              <a:rPr lang="en-AU" b="1" dirty="0"/>
              <a:t>should represent diversity within:</a:t>
            </a:r>
            <a:endParaRPr lang="en-GB" b="1" dirty="0"/>
          </a:p>
          <a:p>
            <a:pPr lvl="0"/>
            <a:r>
              <a:rPr lang="en-AU" dirty="0"/>
              <a:t>Family structures</a:t>
            </a:r>
            <a:endParaRPr lang="en-GB" dirty="0"/>
          </a:p>
          <a:p>
            <a:pPr lvl="0"/>
            <a:r>
              <a:rPr lang="en-AU" dirty="0"/>
              <a:t>Gender roles</a:t>
            </a:r>
            <a:endParaRPr lang="en-GB" dirty="0"/>
          </a:p>
          <a:p>
            <a:pPr lvl="0"/>
            <a:r>
              <a:rPr lang="en-AU" dirty="0"/>
              <a:t>Cultures</a:t>
            </a:r>
            <a:endParaRPr lang="en-GB" dirty="0"/>
          </a:p>
          <a:p>
            <a:pPr lvl="0"/>
            <a:r>
              <a:rPr lang="en-AU" dirty="0"/>
              <a:t>Daily routines</a:t>
            </a:r>
            <a:endParaRPr lang="en-GB" dirty="0"/>
          </a:p>
          <a:p>
            <a:pPr lvl="0"/>
            <a:r>
              <a:rPr lang="en-AU" dirty="0"/>
              <a:t>Communities</a:t>
            </a:r>
            <a:endParaRPr lang="en-GB" dirty="0"/>
          </a:p>
          <a:p>
            <a:pPr lvl="0"/>
            <a:r>
              <a:rPr lang="en-AU" dirty="0"/>
              <a:t>Body types</a:t>
            </a:r>
            <a:endParaRPr lang="en-GB" dirty="0"/>
          </a:p>
          <a:p>
            <a:pPr lvl="0"/>
            <a:r>
              <a:rPr lang="en-AU" dirty="0"/>
              <a:t>Abilities.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996952"/>
            <a:ext cx="3310855" cy="292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3688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762530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Develop appropriate settings and environments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1.3 </a:t>
            </a:r>
            <a:r>
              <a:rPr lang="en-AU" sz="2800" dirty="0"/>
              <a:t>Implement learning environment modifications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5280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Questions to ask yourself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/>
          </a:bodyPr>
          <a:lstStyle/>
          <a:p>
            <a:r>
              <a:rPr lang="en-GB" dirty="0" smtClean="0"/>
              <a:t>Does the environment have resources that will interest each child? Are these accessible?</a:t>
            </a:r>
          </a:p>
          <a:p>
            <a:r>
              <a:rPr lang="en-GB" dirty="0" smtClean="0"/>
              <a:t>Does the environment have defined areas?</a:t>
            </a:r>
          </a:p>
          <a:p>
            <a:r>
              <a:rPr lang="en-GB" dirty="0" smtClean="0"/>
              <a:t>Does the environment have the necessities?</a:t>
            </a:r>
          </a:p>
          <a:p>
            <a:r>
              <a:rPr lang="en-GB" dirty="0" smtClean="0"/>
              <a:t>Do the children have appropriate toilet facilities?</a:t>
            </a:r>
          </a:p>
          <a:p>
            <a:r>
              <a:rPr lang="en-GB" dirty="0" smtClean="0"/>
              <a:t>Do you have somewhere for them to eat?</a:t>
            </a:r>
          </a:p>
          <a:p>
            <a:r>
              <a:rPr lang="en-GB" dirty="0" smtClean="0"/>
              <a:t>Have you got the space for them to take a nap?</a:t>
            </a:r>
          </a:p>
          <a:p>
            <a:r>
              <a:rPr lang="en-GB" dirty="0" smtClean="0"/>
              <a:t>Do you have both active and quiet play areas?</a:t>
            </a:r>
          </a:p>
          <a:p>
            <a:r>
              <a:rPr lang="en-GB" dirty="0" smtClean="0"/>
              <a:t>Do any of the children have additional needs?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221088"/>
            <a:ext cx="1830017" cy="2636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9116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How can you modify the learning environment?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 child has developed an interest in trains – you can get books about trains and a train set to play with</a:t>
            </a:r>
          </a:p>
          <a:p>
            <a:r>
              <a:rPr lang="en-GB" dirty="0" smtClean="0"/>
              <a:t>A child is a wheelchair user – you may need to add a ramp or rearrange the layout of environment</a:t>
            </a:r>
          </a:p>
          <a:p>
            <a:r>
              <a:rPr lang="en-GB" dirty="0" smtClean="0"/>
              <a:t>A child with a visual impairment – you may need books that are printed in large letters or braille</a:t>
            </a:r>
          </a:p>
          <a:p>
            <a:r>
              <a:rPr lang="en-GB" dirty="0" smtClean="0"/>
              <a:t>A child is being breastfed – you may need a private area for the mother to come in and </a:t>
            </a:r>
            <a:br>
              <a:rPr lang="en-GB" dirty="0" smtClean="0"/>
            </a:br>
            <a:r>
              <a:rPr lang="en-GB" dirty="0" smtClean="0"/>
              <a:t>feed their child.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797152"/>
            <a:ext cx="2628633" cy="206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2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General tips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AU" dirty="0"/>
              <a:t>Have clear, defined areas for different activities (e.g. play/work/eat/sleep)</a:t>
            </a:r>
            <a:endParaRPr lang="en-GB" dirty="0"/>
          </a:p>
          <a:p>
            <a:pPr lvl="0"/>
            <a:r>
              <a:rPr lang="en-AU" dirty="0"/>
              <a:t>Allocate places for different materials and toys within the correct areas</a:t>
            </a:r>
            <a:endParaRPr lang="en-GB" dirty="0"/>
          </a:p>
          <a:p>
            <a:pPr lvl="0"/>
            <a:r>
              <a:rPr lang="en-AU" dirty="0"/>
              <a:t>Ensure that these resources are accessible by everyone</a:t>
            </a:r>
            <a:endParaRPr lang="en-GB" dirty="0"/>
          </a:p>
          <a:p>
            <a:pPr lvl="0"/>
            <a:r>
              <a:rPr lang="en-AU" dirty="0"/>
              <a:t>Consistently return materials to proper space</a:t>
            </a:r>
            <a:endParaRPr lang="en-GB" dirty="0"/>
          </a:p>
          <a:p>
            <a:pPr lvl="0"/>
            <a:r>
              <a:rPr lang="en-AU" dirty="0"/>
              <a:t>Arrange furniture safely (e.g. not placed haphazardly)</a:t>
            </a:r>
            <a:endParaRPr lang="en-GB" dirty="0"/>
          </a:p>
          <a:p>
            <a:pPr lvl="0"/>
            <a:r>
              <a:rPr lang="en-AU" dirty="0"/>
              <a:t>Avoid clutter</a:t>
            </a:r>
            <a:endParaRPr lang="en-GB" dirty="0"/>
          </a:p>
          <a:p>
            <a:r>
              <a:rPr lang="en-AU" dirty="0"/>
              <a:t>Use curtains and blinds to control light. 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5229200"/>
            <a:ext cx="190500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2387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188825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Develop appropriate settings and environments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1.4 </a:t>
            </a:r>
            <a:r>
              <a:rPr lang="en-AU" sz="2800" dirty="0"/>
              <a:t>Promote an appreciation of the natural environment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3900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The natural environment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Children will benefit from a stimulating outdoor environment</a:t>
            </a:r>
          </a:p>
          <a:p>
            <a:r>
              <a:rPr lang="en-GB" dirty="0" smtClean="0"/>
              <a:t>Supports spiritual aspect of learning</a:t>
            </a:r>
          </a:p>
          <a:p>
            <a:r>
              <a:rPr lang="en-GB" dirty="0" smtClean="0"/>
              <a:t>Provides children with range of sensory experiences</a:t>
            </a:r>
          </a:p>
          <a:p>
            <a:r>
              <a:rPr lang="en-GB" dirty="0" smtClean="0"/>
              <a:t>Children want to learn about the world</a:t>
            </a:r>
          </a:p>
          <a:p>
            <a:r>
              <a:rPr lang="en-GB" dirty="0" smtClean="0"/>
              <a:t>When outdoors, children can observe, touch, smell and hear a variety of new things.</a:t>
            </a: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797152"/>
            <a:ext cx="1995661" cy="1851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2670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Incorporating natural environment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Incorporate things into outdoor area, including: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p</a:t>
            </a:r>
            <a:r>
              <a:rPr lang="en-GB" dirty="0" smtClean="0"/>
              <a:t>lants and flowers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w</a:t>
            </a:r>
            <a:r>
              <a:rPr lang="en-GB" dirty="0" smtClean="0"/>
              <a:t>ater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s</a:t>
            </a:r>
            <a:r>
              <a:rPr lang="en-GB" dirty="0" smtClean="0"/>
              <a:t>and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d</a:t>
            </a:r>
            <a:r>
              <a:rPr lang="en-GB" dirty="0" smtClean="0"/>
              <a:t>irt</a:t>
            </a:r>
          </a:p>
          <a:p>
            <a:r>
              <a:rPr lang="en-GB" dirty="0" smtClean="0"/>
              <a:t>Incorporate nature into trips: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a</a:t>
            </a:r>
            <a:r>
              <a:rPr lang="en-GB" dirty="0" smtClean="0"/>
              <a:t>n interest in sand could inspire a trip to the beach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a</a:t>
            </a:r>
            <a:r>
              <a:rPr lang="en-GB" dirty="0" smtClean="0"/>
              <a:t>n interest in trees could inspire a trip to nearby woodlands.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2348880"/>
            <a:ext cx="1981910" cy="226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3546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Bringing natural environment indoors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 smtClean="0"/>
              <a:t>Aspects of natural </a:t>
            </a:r>
            <a:r>
              <a:rPr lang="en-AU" b="1" dirty="0"/>
              <a:t>environment that can create possibilities for </a:t>
            </a:r>
            <a:r>
              <a:rPr lang="en-AU" b="1" dirty="0" smtClean="0"/>
              <a:t>learning include:</a:t>
            </a:r>
            <a:endParaRPr lang="en-GB" b="1" dirty="0"/>
          </a:p>
          <a:p>
            <a:pPr lvl="0"/>
            <a:r>
              <a:rPr lang="en-AU" dirty="0" smtClean="0"/>
              <a:t>Rainbows/clouds</a:t>
            </a:r>
            <a:endParaRPr lang="en-GB" dirty="0"/>
          </a:p>
          <a:p>
            <a:pPr lvl="0"/>
            <a:r>
              <a:rPr lang="en-AU" dirty="0" smtClean="0"/>
              <a:t>Puddles/shadows</a:t>
            </a:r>
            <a:endParaRPr lang="en-GB" dirty="0"/>
          </a:p>
          <a:p>
            <a:pPr lvl="0"/>
            <a:r>
              <a:rPr lang="en-AU" dirty="0"/>
              <a:t>Water </a:t>
            </a:r>
            <a:endParaRPr lang="en-GB" dirty="0"/>
          </a:p>
          <a:p>
            <a:pPr lvl="0"/>
            <a:r>
              <a:rPr lang="en-AU" dirty="0"/>
              <a:t>Plants and flowers</a:t>
            </a:r>
            <a:endParaRPr lang="en-GB" dirty="0"/>
          </a:p>
          <a:p>
            <a:pPr lvl="0"/>
            <a:r>
              <a:rPr lang="en-AU" dirty="0"/>
              <a:t>Animals, insects and birds</a:t>
            </a:r>
            <a:endParaRPr lang="en-GB" dirty="0"/>
          </a:p>
          <a:p>
            <a:pPr lvl="0"/>
            <a:r>
              <a:rPr lang="en-AU" dirty="0"/>
              <a:t>Fruits and vegetables.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149080"/>
            <a:ext cx="3150840" cy="1853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4111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544253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Design and implement curriculum in consultation with others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2.1 </a:t>
            </a:r>
            <a:r>
              <a:rPr lang="en-AU" sz="2800" dirty="0"/>
              <a:t>Consult with children and families to assist in reflecting on the current curriculum and learning environments and identify current strengths and goals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09092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Reflecting on current curriculum and learning environment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Need to reflect on current curriculum before developing a new one</a:t>
            </a:r>
          </a:p>
          <a:p>
            <a:r>
              <a:rPr lang="en-GB" dirty="0" smtClean="0"/>
              <a:t>What works?</a:t>
            </a:r>
          </a:p>
          <a:p>
            <a:r>
              <a:rPr lang="en-GB" dirty="0" smtClean="0"/>
              <a:t>What doesn’t?</a:t>
            </a:r>
          </a:p>
          <a:p>
            <a:r>
              <a:rPr lang="en-GB" dirty="0" smtClean="0"/>
              <a:t>May need to consult with children and their families</a:t>
            </a:r>
          </a:p>
          <a:p>
            <a:r>
              <a:rPr lang="en-GB" dirty="0" smtClean="0"/>
              <a:t>Make it clear you welcome opinions/suggestions</a:t>
            </a:r>
          </a:p>
          <a:p>
            <a:r>
              <a:rPr lang="en-GB" dirty="0" smtClean="0"/>
              <a:t>Encourage families to work with </a:t>
            </a:r>
            <a:br>
              <a:rPr lang="en-GB" dirty="0" smtClean="0"/>
            </a:br>
            <a:r>
              <a:rPr lang="en-GB" dirty="0" smtClean="0"/>
              <a:t>you to provide best possible </a:t>
            </a:r>
            <a:br>
              <a:rPr lang="en-GB" dirty="0" smtClean="0"/>
            </a:br>
            <a:r>
              <a:rPr lang="en-GB" dirty="0" smtClean="0"/>
              <a:t>learning environment. 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653136"/>
            <a:ext cx="2881533" cy="1841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9771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Gaining feedback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From families: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m</a:t>
            </a:r>
            <a:r>
              <a:rPr lang="en-AU" dirty="0" smtClean="0"/>
              <a:t>onthly meetings (one-to-one or as a group)</a:t>
            </a:r>
            <a:endParaRPr lang="en-GB" dirty="0" smtClean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h</a:t>
            </a:r>
            <a:r>
              <a:rPr lang="en-AU" dirty="0" smtClean="0"/>
              <a:t>aving a suggestions box</a:t>
            </a:r>
            <a:endParaRPr lang="en-GB" dirty="0" smtClean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s</a:t>
            </a:r>
            <a:r>
              <a:rPr lang="en-AU" dirty="0" smtClean="0"/>
              <a:t>ending out forms </a:t>
            </a:r>
            <a:endParaRPr lang="en-GB" dirty="0" smtClean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m</a:t>
            </a:r>
            <a:r>
              <a:rPr lang="en-AU" dirty="0" smtClean="0"/>
              <a:t>aking phone calls/sending out emails</a:t>
            </a:r>
            <a:endParaRPr lang="en-GB" dirty="0" smtClean="0"/>
          </a:p>
          <a:p>
            <a:r>
              <a:rPr lang="en-GB" dirty="0" smtClean="0"/>
              <a:t>From the children: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s</a:t>
            </a:r>
            <a:r>
              <a:rPr lang="en-GB" dirty="0" smtClean="0"/>
              <a:t>miley/sad faces to indicate if they enjoyed activity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m</a:t>
            </a:r>
            <a:r>
              <a:rPr lang="en-GB" dirty="0" smtClean="0"/>
              <a:t>onthly meeting asking them what they want to learn about next.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2776538"/>
            <a:ext cx="1353046" cy="1876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0671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Strengths and goals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Identify what’s working and what isn’t</a:t>
            </a:r>
          </a:p>
          <a:p>
            <a:r>
              <a:rPr lang="en-GB" dirty="0" smtClean="0"/>
              <a:t>Good starting point for designing new curriculum</a:t>
            </a:r>
          </a:p>
          <a:p>
            <a:r>
              <a:rPr lang="en-GB" dirty="0" smtClean="0"/>
              <a:t>Build on strengths</a:t>
            </a:r>
          </a:p>
          <a:p>
            <a:r>
              <a:rPr lang="en-GB" dirty="0" smtClean="0"/>
              <a:t>Turn weaknesses into goals</a:t>
            </a:r>
          </a:p>
          <a:p>
            <a:r>
              <a:rPr lang="en-GB" dirty="0" smtClean="0"/>
              <a:t>E.g. families may be concerned that their children spend too much time indoors – think </a:t>
            </a:r>
            <a:br>
              <a:rPr lang="en-GB" dirty="0" smtClean="0"/>
            </a:br>
            <a:r>
              <a:rPr lang="en-GB" dirty="0" smtClean="0"/>
              <a:t>about how you can create a curriculum </a:t>
            </a:r>
            <a:br>
              <a:rPr lang="en-GB" dirty="0" smtClean="0"/>
            </a:br>
            <a:r>
              <a:rPr lang="en-GB" dirty="0" smtClean="0"/>
              <a:t>that facilitates outdoor play and learning.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098" y="4149080"/>
            <a:ext cx="2190983" cy="2337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3393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927472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Design and implement curriculum in consultation with others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2.2 </a:t>
            </a:r>
            <a:r>
              <a:rPr lang="en-AU" sz="2800" dirty="0"/>
              <a:t>Design and implement curriculum that reflect the philosophy of the service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89915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Curriculum must…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AU" dirty="0"/>
              <a:t>Be based on </a:t>
            </a:r>
            <a:r>
              <a:rPr lang="en-AU" dirty="0" smtClean="0"/>
              <a:t>children’s </a:t>
            </a:r>
            <a:r>
              <a:rPr lang="en-AU" dirty="0"/>
              <a:t>needs and interests</a:t>
            </a:r>
            <a:endParaRPr lang="en-GB" dirty="0"/>
          </a:p>
          <a:p>
            <a:pPr lvl="0"/>
            <a:r>
              <a:rPr lang="en-AU" dirty="0"/>
              <a:t>Promote health and safety of children</a:t>
            </a:r>
            <a:endParaRPr lang="en-GB" dirty="0"/>
          </a:p>
          <a:p>
            <a:pPr lvl="0"/>
            <a:r>
              <a:rPr lang="en-AU" dirty="0" smtClean="0"/>
              <a:t>Encourage </a:t>
            </a:r>
            <a:r>
              <a:rPr lang="en-AU" dirty="0"/>
              <a:t>equality of opportunity</a:t>
            </a:r>
            <a:endParaRPr lang="en-GB" dirty="0"/>
          </a:p>
          <a:p>
            <a:pPr lvl="0"/>
            <a:r>
              <a:rPr lang="en-AU" dirty="0"/>
              <a:t>Cover all aspects of a child’s learning and development</a:t>
            </a:r>
            <a:endParaRPr lang="en-GB" dirty="0"/>
          </a:p>
          <a:p>
            <a:pPr lvl="0"/>
            <a:r>
              <a:rPr lang="en-AU" dirty="0" smtClean="0"/>
              <a:t>Involve </a:t>
            </a:r>
            <a:r>
              <a:rPr lang="en-AU" dirty="0"/>
              <a:t>parents, visitors and other professionals </a:t>
            </a:r>
            <a:endParaRPr lang="en-GB" dirty="0"/>
          </a:p>
          <a:p>
            <a:pPr lvl="0"/>
            <a:r>
              <a:rPr lang="en-AU" dirty="0"/>
              <a:t>Refer to the early learning goals</a:t>
            </a:r>
            <a:endParaRPr lang="en-GB" dirty="0"/>
          </a:p>
          <a:p>
            <a:pPr lvl="0"/>
            <a:r>
              <a:rPr lang="en-AU" dirty="0"/>
              <a:t>Support needs (e.g. special educational needs)</a:t>
            </a:r>
            <a:endParaRPr lang="en-GB" dirty="0"/>
          </a:p>
          <a:p>
            <a:pPr lvl="0"/>
            <a:r>
              <a:rPr lang="en-AU" dirty="0"/>
              <a:t>Be </a:t>
            </a:r>
            <a:r>
              <a:rPr lang="en-AU" dirty="0" smtClean="0"/>
              <a:t>appropriate, enjoyable and varied.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1236" y="4841776"/>
            <a:ext cx="1715383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8539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Approaches to planning curriculum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/>
              <a:t>The different approaches to planning curriculum include:</a:t>
            </a:r>
            <a:endParaRPr lang="en-GB" b="1" dirty="0"/>
          </a:p>
          <a:p>
            <a:pPr lvl="0"/>
            <a:r>
              <a:rPr lang="en-AU" dirty="0"/>
              <a:t>Structured</a:t>
            </a:r>
            <a:endParaRPr lang="en-GB" dirty="0"/>
          </a:p>
          <a:p>
            <a:pPr lvl="0"/>
            <a:r>
              <a:rPr lang="en-AU" dirty="0"/>
              <a:t>Unstructured</a:t>
            </a:r>
            <a:endParaRPr lang="en-GB" dirty="0"/>
          </a:p>
          <a:p>
            <a:pPr lvl="0"/>
            <a:r>
              <a:rPr lang="en-AU" dirty="0"/>
              <a:t>Experiential </a:t>
            </a:r>
            <a:endParaRPr lang="en-GB" dirty="0"/>
          </a:p>
          <a:p>
            <a:pPr lvl="0"/>
            <a:r>
              <a:rPr lang="en-AU" dirty="0"/>
              <a:t>Thematic. 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708920"/>
            <a:ext cx="3316188" cy="3417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1340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Framework for designing curriculum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/>
              <a:t>This framework includes:</a:t>
            </a:r>
            <a:endParaRPr lang="en-GB" b="1" dirty="0"/>
          </a:p>
          <a:p>
            <a:pPr lvl="0"/>
            <a:r>
              <a:rPr lang="en-AU" dirty="0"/>
              <a:t>Key components</a:t>
            </a:r>
            <a:endParaRPr lang="en-GB" dirty="0"/>
          </a:p>
          <a:p>
            <a:pPr lvl="0"/>
            <a:r>
              <a:rPr lang="en-AU" dirty="0" smtClean="0"/>
              <a:t>Interactive </a:t>
            </a:r>
            <a:r>
              <a:rPr lang="en-AU" dirty="0"/>
              <a:t>processes for curriculum decision making</a:t>
            </a:r>
            <a:endParaRPr lang="en-GB" dirty="0"/>
          </a:p>
          <a:p>
            <a:pPr lvl="0"/>
            <a:r>
              <a:rPr lang="en-AU" dirty="0" smtClean="0"/>
              <a:t>Contexts </a:t>
            </a:r>
            <a:r>
              <a:rPr lang="en-AU" dirty="0"/>
              <a:t>for learning</a:t>
            </a:r>
            <a:endParaRPr lang="en-GB" dirty="0"/>
          </a:p>
          <a:p>
            <a:pPr lvl="0"/>
            <a:r>
              <a:rPr lang="en-AU" dirty="0" smtClean="0"/>
              <a:t>Early </a:t>
            </a:r>
            <a:r>
              <a:rPr lang="en-AU" dirty="0"/>
              <a:t>learning areas</a:t>
            </a:r>
            <a:endParaRPr lang="en-GB" dirty="0"/>
          </a:p>
          <a:p>
            <a:pPr lvl="0"/>
            <a:r>
              <a:rPr lang="en-AU" dirty="0" smtClean="0"/>
              <a:t>Phases </a:t>
            </a:r>
            <a:r>
              <a:rPr lang="en-AU" dirty="0"/>
              <a:t>that describe children’s learning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and development.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3789040"/>
            <a:ext cx="1382772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6986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activities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/>
              <a:t>Here are some example </a:t>
            </a:r>
            <a:r>
              <a:rPr lang="en-AU" b="1" dirty="0" smtClean="0"/>
              <a:t>activities that you can incorporate into the curriculum:</a:t>
            </a:r>
            <a:endParaRPr lang="en-GB" b="1" dirty="0"/>
          </a:p>
          <a:p>
            <a:pPr lvl="0"/>
            <a:r>
              <a:rPr lang="en-AU" dirty="0"/>
              <a:t>Simple bingo </a:t>
            </a:r>
            <a:endParaRPr lang="en-AU" dirty="0" smtClean="0"/>
          </a:p>
          <a:p>
            <a:pPr lvl="0"/>
            <a:r>
              <a:rPr lang="en-AU" dirty="0" smtClean="0"/>
              <a:t>Name </a:t>
            </a:r>
            <a:r>
              <a:rPr lang="en-AU" dirty="0"/>
              <a:t>game </a:t>
            </a:r>
            <a:endParaRPr lang="en-AU" dirty="0" smtClean="0"/>
          </a:p>
          <a:p>
            <a:pPr lvl="0"/>
            <a:r>
              <a:rPr lang="en-AU" dirty="0" smtClean="0"/>
              <a:t>My </a:t>
            </a:r>
            <a:r>
              <a:rPr lang="en-AU" dirty="0"/>
              <a:t>favourites </a:t>
            </a:r>
            <a:endParaRPr lang="en-AU" dirty="0" smtClean="0"/>
          </a:p>
          <a:p>
            <a:pPr lvl="0"/>
            <a:r>
              <a:rPr lang="en-AU" dirty="0" smtClean="0"/>
              <a:t>The </a:t>
            </a:r>
            <a:r>
              <a:rPr lang="en-AU" dirty="0"/>
              <a:t>alphabet song </a:t>
            </a:r>
            <a:endParaRPr lang="en-AU" dirty="0" smtClean="0"/>
          </a:p>
          <a:p>
            <a:pPr lvl="0"/>
            <a:r>
              <a:rPr lang="en-AU" dirty="0" smtClean="0"/>
              <a:t>Treasure </a:t>
            </a:r>
            <a:r>
              <a:rPr lang="en-AU" dirty="0" smtClean="0"/>
              <a:t>hunting.</a:t>
            </a:r>
            <a:endParaRPr lang="en-AU" dirty="0" smtClean="0"/>
          </a:p>
          <a:p>
            <a:pPr lvl="0"/>
            <a:endParaRPr lang="en-AU" dirty="0"/>
          </a:p>
          <a:p>
            <a:pPr marL="0" lvl="0" indent="0">
              <a:buNone/>
            </a:pPr>
            <a:r>
              <a:rPr lang="en-AU" dirty="0" smtClean="0"/>
              <a:t>Think about some of your examples.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852936"/>
            <a:ext cx="360689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9543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3151217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Design learning experiences to foster children’s learning and development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708920"/>
            <a:ext cx="3744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3.1 </a:t>
            </a:r>
            <a:r>
              <a:rPr lang="en-AU" sz="2800" dirty="0"/>
              <a:t>Collect data on each child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6918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4605659"/>
            <a:ext cx="1656184" cy="221855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Information you may want to find out about each child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730" y="1772816"/>
            <a:ext cx="8229600" cy="4525963"/>
          </a:xfrm>
        </p:spPr>
        <p:txBody>
          <a:bodyPr>
            <a:normAutofit lnSpcReduction="10000"/>
          </a:bodyPr>
          <a:lstStyle/>
          <a:p>
            <a:pPr lvl="0"/>
            <a:r>
              <a:rPr lang="en-AU" dirty="0"/>
              <a:t>What they do and don’t enjoy learning about</a:t>
            </a:r>
            <a:endParaRPr lang="en-GB" dirty="0"/>
          </a:p>
          <a:p>
            <a:pPr lvl="0"/>
            <a:r>
              <a:rPr lang="en-AU" dirty="0"/>
              <a:t>The new things that they would like to learn about</a:t>
            </a:r>
            <a:endParaRPr lang="en-GB" dirty="0"/>
          </a:p>
          <a:p>
            <a:pPr lvl="0"/>
            <a:r>
              <a:rPr lang="en-AU" dirty="0"/>
              <a:t>What toys they like do and don’t playing with </a:t>
            </a:r>
            <a:endParaRPr lang="en-GB" dirty="0"/>
          </a:p>
          <a:p>
            <a:pPr lvl="0"/>
            <a:r>
              <a:rPr lang="en-AU" dirty="0"/>
              <a:t>The new toys that they would like to play with</a:t>
            </a:r>
            <a:endParaRPr lang="en-GB" dirty="0"/>
          </a:p>
          <a:p>
            <a:pPr lvl="0"/>
            <a:r>
              <a:rPr lang="en-AU" dirty="0"/>
              <a:t>What they are good </a:t>
            </a:r>
            <a:r>
              <a:rPr lang="en-AU" dirty="0" smtClean="0"/>
              <a:t>at/what </a:t>
            </a:r>
            <a:r>
              <a:rPr lang="en-AU" dirty="0"/>
              <a:t>they struggle with</a:t>
            </a:r>
            <a:endParaRPr lang="en-GB" dirty="0"/>
          </a:p>
          <a:p>
            <a:pPr lvl="0"/>
            <a:r>
              <a:rPr lang="en-AU" dirty="0"/>
              <a:t>How they learn best</a:t>
            </a:r>
            <a:endParaRPr lang="en-GB" dirty="0"/>
          </a:p>
          <a:p>
            <a:pPr lvl="0"/>
            <a:r>
              <a:rPr lang="en-AU" dirty="0"/>
              <a:t>How they interact with the other children </a:t>
            </a:r>
            <a:endParaRPr lang="en-GB" dirty="0"/>
          </a:p>
          <a:p>
            <a:pPr lvl="0"/>
            <a:r>
              <a:rPr lang="en-AU" dirty="0"/>
              <a:t>What their family life is like</a:t>
            </a:r>
            <a:endParaRPr lang="en-GB" dirty="0"/>
          </a:p>
          <a:p>
            <a:pPr lvl="0"/>
            <a:r>
              <a:rPr lang="en-AU" dirty="0"/>
              <a:t>Any particular interests</a:t>
            </a:r>
            <a:r>
              <a:rPr lang="en-AU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209278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Key reference points for data collection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Early Years Learning Framework’s five learning outcomes:</a:t>
            </a:r>
          </a:p>
          <a:p>
            <a:pPr lvl="0"/>
            <a:r>
              <a:rPr lang="en-AU" dirty="0"/>
              <a:t>Children have a strong sense of identity </a:t>
            </a:r>
            <a:endParaRPr lang="en-GB" dirty="0"/>
          </a:p>
          <a:p>
            <a:pPr lvl="0"/>
            <a:r>
              <a:rPr lang="en-AU" dirty="0" smtClean="0"/>
              <a:t>Children </a:t>
            </a:r>
            <a:r>
              <a:rPr lang="en-AU" dirty="0"/>
              <a:t>are connected with and contribute to their world </a:t>
            </a:r>
            <a:endParaRPr lang="en-GB" dirty="0"/>
          </a:p>
          <a:p>
            <a:pPr lvl="0"/>
            <a:r>
              <a:rPr lang="en-AU" dirty="0" smtClean="0"/>
              <a:t>Children </a:t>
            </a:r>
            <a:r>
              <a:rPr lang="en-AU" dirty="0"/>
              <a:t>have a strong sense of wellbeing </a:t>
            </a:r>
            <a:endParaRPr lang="en-GB" dirty="0"/>
          </a:p>
          <a:p>
            <a:pPr lvl="0"/>
            <a:r>
              <a:rPr lang="en-AU" dirty="0" smtClean="0"/>
              <a:t>Children </a:t>
            </a:r>
            <a:r>
              <a:rPr lang="en-AU" dirty="0"/>
              <a:t>are confident and involved learners </a:t>
            </a:r>
            <a:endParaRPr lang="en-GB" dirty="0"/>
          </a:p>
          <a:p>
            <a:pPr lvl="0"/>
            <a:r>
              <a:rPr lang="en-AU" dirty="0" smtClean="0"/>
              <a:t>Children </a:t>
            </a:r>
            <a:r>
              <a:rPr lang="en-AU" dirty="0"/>
              <a:t>are effective </a:t>
            </a:r>
            <a:r>
              <a:rPr lang="en-AU" dirty="0" smtClean="0"/>
              <a:t>communicators.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3913569"/>
            <a:ext cx="1808413" cy="292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8258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collection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Many ways to collection information</a:t>
            </a:r>
          </a:p>
          <a:p>
            <a:r>
              <a:rPr lang="en-GB" dirty="0" smtClean="0"/>
              <a:t>Combination of quantitative and qualitative methods</a:t>
            </a:r>
          </a:p>
          <a:p>
            <a:r>
              <a:rPr lang="en-GB" dirty="0" smtClean="0"/>
              <a:t>For example:</a:t>
            </a:r>
          </a:p>
          <a:p>
            <a:pPr marL="857250" lvl="2" indent="-457200">
              <a:buFont typeface="Courier New" panose="02070309020205020404" pitchFamily="49" charset="0"/>
              <a:buChar char="o"/>
            </a:pPr>
            <a:r>
              <a:rPr lang="en-GB" sz="2800" dirty="0"/>
              <a:t>d</a:t>
            </a:r>
            <a:r>
              <a:rPr lang="en-GB" sz="2800" dirty="0" smtClean="0"/>
              <a:t>iscussing with families</a:t>
            </a:r>
          </a:p>
          <a:p>
            <a:pPr marL="857250" lvl="2" indent="-457200">
              <a:buFont typeface="Courier New" panose="02070309020205020404" pitchFamily="49" charset="0"/>
              <a:buChar char="o"/>
            </a:pPr>
            <a:r>
              <a:rPr lang="en-GB" sz="2800" dirty="0"/>
              <a:t>a</a:t>
            </a:r>
            <a:r>
              <a:rPr lang="en-GB" sz="2800" dirty="0" smtClean="0"/>
              <a:t>sking children themselves</a:t>
            </a:r>
          </a:p>
          <a:p>
            <a:pPr marL="857250" lvl="2" indent="-457200">
              <a:buFont typeface="Courier New" panose="02070309020205020404" pitchFamily="49" charset="0"/>
              <a:buChar char="o"/>
            </a:pPr>
            <a:r>
              <a:rPr lang="en-GB" sz="2800" dirty="0"/>
              <a:t>o</a:t>
            </a:r>
            <a:r>
              <a:rPr lang="en-GB" sz="2800" dirty="0" smtClean="0"/>
              <a:t>bserving children.</a:t>
            </a:r>
            <a:endParaRPr lang="en-GB" sz="2800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3789040"/>
            <a:ext cx="2297980" cy="2631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4452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Ethical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Ensure confidentiality</a:t>
            </a:r>
          </a:p>
          <a:p>
            <a:r>
              <a:rPr lang="en-GB" dirty="0" smtClean="0"/>
              <a:t>Ensure privacy</a:t>
            </a:r>
          </a:p>
          <a:p>
            <a:r>
              <a:rPr lang="en-GB" dirty="0" smtClean="0"/>
              <a:t>Consider the perspective of each child</a:t>
            </a:r>
          </a:p>
          <a:p>
            <a:r>
              <a:rPr lang="en-GB" dirty="0" smtClean="0"/>
              <a:t>Gain written consent from families</a:t>
            </a:r>
          </a:p>
          <a:p>
            <a:r>
              <a:rPr lang="en-GB" dirty="0" smtClean="0"/>
              <a:t>Gain consent of child (age dependent).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365104"/>
            <a:ext cx="2444303" cy="2141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14108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946964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Design learning experiences to foster children’s learning and development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3.2 </a:t>
            </a:r>
            <a:r>
              <a:rPr lang="en-AU" sz="2800" dirty="0"/>
              <a:t>Analyse data collected to identify each child’s interests, strengths and goals in conjunction with the approved learning framework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11343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Analysing data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Information needs to be manageable</a:t>
            </a:r>
          </a:p>
          <a:p>
            <a:r>
              <a:rPr lang="en-GB" dirty="0" smtClean="0"/>
              <a:t>Could create a portfolio for each child</a:t>
            </a:r>
          </a:p>
          <a:p>
            <a:r>
              <a:rPr lang="en-GB" dirty="0" smtClean="0"/>
              <a:t>Gathering information is not enough</a:t>
            </a:r>
          </a:p>
          <a:p>
            <a:r>
              <a:rPr lang="en-GB" dirty="0" smtClean="0"/>
              <a:t>Needs to be used correctly </a:t>
            </a:r>
          </a:p>
          <a:p>
            <a:r>
              <a:rPr lang="en-GB" dirty="0" smtClean="0"/>
              <a:t>Should reflect on what you found and what you can change</a:t>
            </a:r>
          </a:p>
          <a:p>
            <a:r>
              <a:rPr lang="en-GB" dirty="0" smtClean="0"/>
              <a:t>Examine what you have found and </a:t>
            </a:r>
            <a:br>
              <a:rPr lang="en-GB" dirty="0" smtClean="0"/>
            </a:br>
            <a:r>
              <a:rPr lang="en-GB" dirty="0" smtClean="0"/>
              <a:t>ask yourself a range of questions.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365104"/>
            <a:ext cx="2771800" cy="207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36801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Identifying interests, strengths and goals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After analysing information you should be able to identify each child’s interests, strengths and weaknesses (turned into goals)</a:t>
            </a:r>
          </a:p>
          <a:p>
            <a:r>
              <a:rPr lang="en-GB" dirty="0" smtClean="0"/>
              <a:t>Information can help design and implement curriculum to reflect these interests, abilities and strengths</a:t>
            </a:r>
          </a:p>
          <a:p>
            <a:r>
              <a:rPr lang="en-GB" dirty="0" smtClean="0"/>
              <a:t>Help generate new ideas and improvements </a:t>
            </a:r>
          </a:p>
          <a:p>
            <a:r>
              <a:rPr lang="en-GB" dirty="0" smtClean="0"/>
              <a:t>Elsie’s example – how could you improve </a:t>
            </a:r>
            <a:br>
              <a:rPr lang="en-GB" dirty="0" smtClean="0"/>
            </a:br>
            <a:r>
              <a:rPr lang="en-GB" dirty="0" smtClean="0"/>
              <a:t>her learning experience?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887334"/>
            <a:ext cx="1993626" cy="1619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47315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1806602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Design learning experiences to foster children’s learning and development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193598" y="2249953"/>
            <a:ext cx="374441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3.3 </a:t>
            </a:r>
            <a:r>
              <a:rPr lang="en-AU" sz="2800" dirty="0"/>
              <a:t>Clarify specific objectives, learning environment, role of the educator and assessment/evaluation methods and evidence using the approved framework’s learning outcomes, principles and practices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30561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Early Years Learning Framework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3115820"/>
            <a:ext cx="1506232" cy="348665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Provides you with a framework you can use to make decisions and build your own curriculum</a:t>
            </a:r>
          </a:p>
          <a:p>
            <a:r>
              <a:rPr lang="en-GB" dirty="0" smtClean="0"/>
              <a:t>Learning outcomes aim to capture complex learning and development of all children</a:t>
            </a:r>
          </a:p>
          <a:p>
            <a:r>
              <a:rPr lang="en-GB" dirty="0" smtClean="0"/>
              <a:t>Principles and practices have a dynamic </a:t>
            </a:r>
            <a:br>
              <a:rPr lang="en-GB" dirty="0" smtClean="0"/>
            </a:br>
            <a:r>
              <a:rPr lang="en-GB" dirty="0" smtClean="0"/>
              <a:t>relationship</a:t>
            </a:r>
          </a:p>
          <a:p>
            <a:r>
              <a:rPr lang="en-GB" dirty="0" smtClean="0"/>
              <a:t>Principles underpin the practices</a:t>
            </a:r>
          </a:p>
          <a:p>
            <a:r>
              <a:rPr lang="en-GB" dirty="0" smtClean="0"/>
              <a:t>Need to clarify objectives, learning </a:t>
            </a:r>
            <a:br>
              <a:rPr lang="en-GB" dirty="0" smtClean="0"/>
            </a:br>
            <a:r>
              <a:rPr lang="en-GB" dirty="0" smtClean="0"/>
              <a:t>environment, role of educator and assessment/evaluation methods.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804523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Objectives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How can you incorporate framework into objectives?</a:t>
            </a:r>
          </a:p>
          <a:p>
            <a:r>
              <a:rPr lang="en-GB" dirty="0" smtClean="0"/>
              <a:t>Common objectives include developing: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r</a:t>
            </a:r>
            <a:r>
              <a:rPr lang="en-AU" dirty="0" smtClean="0"/>
              <a:t>eading </a:t>
            </a:r>
            <a:r>
              <a:rPr lang="en-AU" dirty="0"/>
              <a:t>and writing skills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l</a:t>
            </a:r>
            <a:r>
              <a:rPr lang="en-AU" dirty="0" smtClean="0"/>
              <a:t>anguage </a:t>
            </a:r>
            <a:r>
              <a:rPr lang="en-AU" dirty="0"/>
              <a:t>and communication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s</a:t>
            </a:r>
            <a:r>
              <a:rPr lang="en-AU" dirty="0" smtClean="0"/>
              <a:t>ocial </a:t>
            </a:r>
            <a:r>
              <a:rPr lang="en-AU" dirty="0"/>
              <a:t>skills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a</a:t>
            </a:r>
            <a:r>
              <a:rPr lang="en-AU" dirty="0" smtClean="0"/>
              <a:t>ttention </a:t>
            </a:r>
            <a:r>
              <a:rPr lang="en-AU" dirty="0"/>
              <a:t>skills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w</a:t>
            </a:r>
            <a:r>
              <a:rPr lang="en-AU" dirty="0" smtClean="0"/>
              <a:t>ell-being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p</a:t>
            </a:r>
            <a:r>
              <a:rPr lang="en-AU" dirty="0" smtClean="0"/>
              <a:t>ositive attitudes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924944"/>
            <a:ext cx="2682349" cy="3490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1390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Learning environment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Autofit/>
          </a:bodyPr>
          <a:lstStyle/>
          <a:p>
            <a:r>
              <a:rPr lang="en-GB" dirty="0" smtClean="0"/>
              <a:t>How can you incorporate framework into learning environment?</a:t>
            </a:r>
          </a:p>
          <a:p>
            <a:r>
              <a:rPr lang="en-GB" dirty="0" smtClean="0"/>
              <a:t>Important influence on achievement</a:t>
            </a:r>
          </a:p>
          <a:p>
            <a:r>
              <a:rPr lang="en-GB" dirty="0" smtClean="0"/>
              <a:t>Sum of emotional, indoor and outdoor environment</a:t>
            </a:r>
          </a:p>
          <a:p>
            <a:r>
              <a:rPr lang="en-GB" dirty="0" smtClean="0"/>
              <a:t>It should: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c</a:t>
            </a:r>
            <a:r>
              <a:rPr lang="en-AU" dirty="0" smtClean="0"/>
              <a:t>ater </a:t>
            </a:r>
            <a:r>
              <a:rPr lang="en-AU" dirty="0"/>
              <a:t>for different learning styles and capacities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b</a:t>
            </a:r>
            <a:r>
              <a:rPr lang="en-AU" dirty="0" smtClean="0"/>
              <a:t>e safe and welcoming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e</a:t>
            </a:r>
            <a:r>
              <a:rPr lang="en-AU" dirty="0" smtClean="0"/>
              <a:t>nable exploration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e</a:t>
            </a:r>
            <a:r>
              <a:rPr lang="en-AU" dirty="0" smtClean="0"/>
              <a:t>ncourage </a:t>
            </a:r>
            <a:r>
              <a:rPr lang="en-AU" dirty="0"/>
              <a:t>play-based learning</a:t>
            </a:r>
            <a:r>
              <a:rPr lang="en-AU" dirty="0" smtClean="0"/>
              <a:t>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4653136"/>
            <a:ext cx="1584176" cy="2002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78362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Role of educator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Use framework to think about role of educator</a:t>
            </a:r>
          </a:p>
          <a:p>
            <a:r>
              <a:rPr lang="en-GB" dirty="0" smtClean="0"/>
              <a:t>What does it involve?</a:t>
            </a:r>
          </a:p>
          <a:p>
            <a:r>
              <a:rPr lang="en-GB" dirty="0" smtClean="0"/>
              <a:t>An educator will need to: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d</a:t>
            </a:r>
            <a:r>
              <a:rPr lang="en-GB" dirty="0" smtClean="0"/>
              <a:t>evelop partnerships with families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b</a:t>
            </a:r>
            <a:r>
              <a:rPr lang="en-GB" dirty="0" smtClean="0"/>
              <a:t>e responsive to strengths, abilities and interests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b</a:t>
            </a:r>
            <a:r>
              <a:rPr lang="en-GB" dirty="0" smtClean="0"/>
              <a:t>uild on existing knowledge and skills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b</a:t>
            </a:r>
            <a:r>
              <a:rPr lang="en-GB" dirty="0" smtClean="0"/>
              <a:t>e culturally competent.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4653136"/>
            <a:ext cx="1704975" cy="170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078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Assessment and evaluation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How well is each child doing?</a:t>
            </a:r>
          </a:p>
          <a:p>
            <a:r>
              <a:rPr lang="en-GB" dirty="0" smtClean="0"/>
              <a:t>What can they do?</a:t>
            </a:r>
          </a:p>
          <a:p>
            <a:r>
              <a:rPr lang="en-GB" dirty="0" smtClean="0"/>
              <a:t>What do they know?</a:t>
            </a:r>
          </a:p>
          <a:p>
            <a:r>
              <a:rPr lang="en-GB" dirty="0" smtClean="0"/>
              <a:t>A combination of observing them, asking them questions and consulting with their family should provide you with an overview of how they are getting on.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653136"/>
            <a:ext cx="1968624" cy="2040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76043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6087521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Design learning experiences to foster children’s learning and development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13993"/>
            <a:ext cx="4644008" cy="4644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708920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3.4 </a:t>
            </a:r>
            <a:r>
              <a:rPr lang="en-AU" sz="2800" dirty="0"/>
              <a:t>Design learning experiences to foster holistic learning and to provide continuity of learning and transitions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71203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Holistic learning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Process enabling children to learn more effectively</a:t>
            </a:r>
          </a:p>
          <a:p>
            <a:r>
              <a:rPr lang="en-GB" dirty="0" smtClean="0"/>
              <a:t>Doesn’t force learning</a:t>
            </a:r>
          </a:p>
          <a:p>
            <a:r>
              <a:rPr lang="en-GB" dirty="0" smtClean="0"/>
              <a:t>Goal is to create webs of information that link together</a:t>
            </a:r>
          </a:p>
          <a:p>
            <a:r>
              <a:rPr lang="en-GB" dirty="0" smtClean="0"/>
              <a:t>Constructs an underlying understanding</a:t>
            </a:r>
          </a:p>
          <a:p>
            <a:r>
              <a:rPr lang="en-GB" dirty="0" smtClean="0"/>
              <a:t>Focuses on complete well-being of child, rather than traditional milestones of academic development</a:t>
            </a:r>
          </a:p>
          <a:p>
            <a:r>
              <a:rPr lang="en-GB" dirty="0" smtClean="0"/>
              <a:t>Recognises connectedness of mind, body </a:t>
            </a:r>
            <a:br>
              <a:rPr lang="en-GB" dirty="0" smtClean="0"/>
            </a:br>
            <a:r>
              <a:rPr lang="en-GB" dirty="0" smtClean="0"/>
              <a:t>and spirit.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4762587"/>
            <a:ext cx="1877566" cy="2063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07178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Holistic learning pays attention to: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Cognitive aspects of learning</a:t>
            </a:r>
          </a:p>
          <a:p>
            <a:pPr lvl="0"/>
            <a:r>
              <a:rPr lang="en-AU" dirty="0"/>
              <a:t>Spiritual </a:t>
            </a:r>
            <a:r>
              <a:rPr lang="en-AU" dirty="0" smtClean="0"/>
              <a:t>wellbeing</a:t>
            </a:r>
            <a:endParaRPr lang="en-GB" dirty="0"/>
          </a:p>
          <a:p>
            <a:pPr lvl="0"/>
            <a:r>
              <a:rPr lang="en-AU" dirty="0"/>
              <a:t>Personal </a:t>
            </a:r>
            <a:r>
              <a:rPr lang="en-AU" dirty="0" smtClean="0"/>
              <a:t>wellbeing</a:t>
            </a:r>
            <a:endParaRPr lang="en-GB" dirty="0"/>
          </a:p>
          <a:p>
            <a:pPr lvl="0"/>
            <a:r>
              <a:rPr lang="en-AU" dirty="0"/>
              <a:t>Social </a:t>
            </a:r>
            <a:r>
              <a:rPr lang="en-AU" dirty="0" smtClean="0"/>
              <a:t>wellbeing</a:t>
            </a:r>
            <a:endParaRPr lang="en-GB" dirty="0"/>
          </a:p>
          <a:p>
            <a:pPr lvl="0"/>
            <a:r>
              <a:rPr lang="en-AU" dirty="0"/>
              <a:t>Physical </a:t>
            </a:r>
            <a:r>
              <a:rPr lang="en-AU" dirty="0" smtClean="0"/>
              <a:t>wellbeing</a:t>
            </a:r>
            <a:endParaRPr lang="en-GB" dirty="0"/>
          </a:p>
          <a:p>
            <a:pPr lvl="0"/>
            <a:r>
              <a:rPr lang="en-AU" dirty="0"/>
              <a:t>Emotional </a:t>
            </a:r>
            <a:r>
              <a:rPr lang="en-AU" dirty="0" smtClean="0"/>
              <a:t>wellbeing</a:t>
            </a:r>
            <a:r>
              <a:rPr lang="en-AU" dirty="0"/>
              <a:t>.</a:t>
            </a:r>
            <a:endParaRPr lang="en-GB" dirty="0"/>
          </a:p>
          <a:p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420888"/>
            <a:ext cx="3789040" cy="378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73767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Designing learning experiences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Children learn best through hands-on experiences</a:t>
            </a:r>
          </a:p>
          <a:p>
            <a:r>
              <a:rPr lang="en-GB" dirty="0" smtClean="0"/>
              <a:t>Need opportunities to explore, discover and investigate world around them</a:t>
            </a:r>
          </a:p>
          <a:p>
            <a:r>
              <a:rPr lang="en-GB" dirty="0" smtClean="0"/>
              <a:t>Should be based on children’s interests</a:t>
            </a:r>
          </a:p>
          <a:p>
            <a:r>
              <a:rPr lang="en-GB" dirty="0" smtClean="0"/>
              <a:t>Many ways to design learning experiences to foster holistic learning, for example: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a</a:t>
            </a:r>
            <a:r>
              <a:rPr lang="en-GB" dirty="0" smtClean="0"/>
              <a:t>rt activities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i</a:t>
            </a:r>
            <a:r>
              <a:rPr lang="en-GB" dirty="0" smtClean="0"/>
              <a:t>maginative play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p</a:t>
            </a:r>
            <a:r>
              <a:rPr lang="en-GB" dirty="0" smtClean="0"/>
              <a:t>hysical play.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437112"/>
            <a:ext cx="2346746" cy="1914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71570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Continuity of learning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221088"/>
            <a:ext cx="3020872" cy="2480891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Uninterrupted flow of learning</a:t>
            </a:r>
          </a:p>
          <a:p>
            <a:r>
              <a:rPr lang="en-GB" dirty="0" smtClean="0"/>
              <a:t>Provides sense of stability for children</a:t>
            </a:r>
          </a:p>
          <a:p>
            <a:r>
              <a:rPr lang="en-GB" dirty="0" smtClean="0"/>
              <a:t>Need to provide children with connected learning</a:t>
            </a:r>
          </a:p>
          <a:p>
            <a:r>
              <a:rPr lang="en-GB" dirty="0" smtClean="0"/>
              <a:t>Routine shouldn’t be too rigid</a:t>
            </a:r>
          </a:p>
          <a:p>
            <a:r>
              <a:rPr lang="en-GB" dirty="0" smtClean="0"/>
              <a:t>Repetition it key – more meaningful learning</a:t>
            </a:r>
          </a:p>
          <a:p>
            <a:r>
              <a:rPr lang="en-GB" dirty="0" smtClean="0"/>
              <a:t>Not too much change</a:t>
            </a:r>
          </a:p>
          <a:p>
            <a:r>
              <a:rPr lang="en-GB" dirty="0" smtClean="0"/>
              <a:t>Allow children to decide when they </a:t>
            </a:r>
            <a:br>
              <a:rPr lang="en-GB" dirty="0" smtClean="0"/>
            </a:br>
            <a:r>
              <a:rPr lang="en-GB" dirty="0" smtClean="0"/>
              <a:t>are finished.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927191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Continuity of transitions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4437112"/>
            <a:ext cx="1988840" cy="198884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Examples of transitions:</a:t>
            </a:r>
          </a:p>
          <a:p>
            <a:pPr lvl="0"/>
            <a:r>
              <a:rPr lang="en-AU" dirty="0"/>
              <a:t>Between home and the service</a:t>
            </a:r>
            <a:endParaRPr lang="en-GB" dirty="0"/>
          </a:p>
          <a:p>
            <a:pPr lvl="0"/>
            <a:r>
              <a:rPr lang="en-AU" dirty="0"/>
              <a:t>Between the baby area, the toddler area, the kindergarten area and school</a:t>
            </a:r>
            <a:endParaRPr lang="en-GB" dirty="0"/>
          </a:p>
          <a:p>
            <a:pPr lvl="0"/>
            <a:r>
              <a:rPr lang="en-AU" dirty="0"/>
              <a:t>Between different home settings</a:t>
            </a:r>
            <a:endParaRPr lang="en-GB" dirty="0"/>
          </a:p>
          <a:p>
            <a:pPr lvl="0"/>
            <a:r>
              <a:rPr lang="en-AU" dirty="0"/>
              <a:t>A new addition or loss in the family</a:t>
            </a:r>
            <a:endParaRPr lang="en-GB" dirty="0"/>
          </a:p>
          <a:p>
            <a:pPr lvl="0"/>
            <a:r>
              <a:rPr lang="en-AU" dirty="0"/>
              <a:t>Between everyday routines (e.g. play time,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to </a:t>
            </a:r>
            <a:r>
              <a:rPr lang="en-AU" dirty="0"/>
              <a:t>lunch time, to reading time).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998593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4217813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Autofit/>
          </a:bodyPr>
          <a:lstStyle/>
          <a:p>
            <a:r>
              <a:rPr lang="en-AU" sz="4000" dirty="0"/>
              <a:t>Design learning experiences to foster children’s learning and development</a:t>
            </a:r>
            <a:endParaRPr lang="en-AU" sz="4000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31949" y="1844824"/>
            <a:ext cx="374441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3.5 </a:t>
            </a:r>
            <a:r>
              <a:rPr lang="en-AU" sz="2800" dirty="0"/>
              <a:t>Plan for ways to monitor and assess children’s learning, consistent with the principles and practices of the approved framework, ensuring that both planned and unplanned experiences are considered for assessment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56867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Monitoring and assessing children’s learning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0661" y="4735712"/>
            <a:ext cx="1909068" cy="190906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Assessment can improve outcomes for children</a:t>
            </a:r>
          </a:p>
          <a:p>
            <a:r>
              <a:rPr lang="en-GB" dirty="0" smtClean="0"/>
              <a:t>It can help educators to: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p</a:t>
            </a:r>
            <a:r>
              <a:rPr lang="en-AU" dirty="0" smtClean="0"/>
              <a:t>lan </a:t>
            </a:r>
            <a:r>
              <a:rPr lang="en-AU" dirty="0"/>
              <a:t>effective future learning 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i</a:t>
            </a:r>
            <a:r>
              <a:rPr lang="en-AU" dirty="0" smtClean="0"/>
              <a:t>dentify </a:t>
            </a:r>
            <a:r>
              <a:rPr lang="en-AU" dirty="0"/>
              <a:t>children who may need additional support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d</a:t>
            </a:r>
            <a:r>
              <a:rPr lang="en-AU" dirty="0" smtClean="0"/>
              <a:t>etermine </a:t>
            </a:r>
            <a:r>
              <a:rPr lang="en-AU" dirty="0"/>
              <a:t>how children are progressing 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i</a:t>
            </a:r>
            <a:r>
              <a:rPr lang="en-AU" dirty="0" smtClean="0"/>
              <a:t>dentify </a:t>
            </a:r>
            <a:r>
              <a:rPr lang="en-AU" dirty="0"/>
              <a:t>anything that may be impeding progress 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e</a:t>
            </a:r>
            <a:r>
              <a:rPr lang="en-AU" dirty="0" smtClean="0"/>
              <a:t>valuate </a:t>
            </a:r>
            <a:r>
              <a:rPr lang="en-AU" dirty="0"/>
              <a:t>the effectiveness of learning opportunities and environment.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136686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Categories of assessment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There are three different categories when it comes to assessment in a learning environment. </a:t>
            </a:r>
            <a:endParaRPr lang="en-GB" dirty="0"/>
          </a:p>
          <a:p>
            <a:r>
              <a:rPr lang="en-AU" dirty="0"/>
              <a:t>They are: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a</a:t>
            </a:r>
            <a:r>
              <a:rPr lang="en-AU" dirty="0" smtClean="0"/>
              <a:t>ssessment </a:t>
            </a:r>
            <a:r>
              <a:rPr lang="en-AU" i="1" dirty="0"/>
              <a:t>for</a:t>
            </a:r>
            <a:r>
              <a:rPr lang="en-AU" dirty="0"/>
              <a:t> learning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a</a:t>
            </a:r>
            <a:r>
              <a:rPr lang="en-AU" dirty="0" smtClean="0"/>
              <a:t>ssessment </a:t>
            </a:r>
            <a:r>
              <a:rPr lang="en-AU" i="1" dirty="0"/>
              <a:t>of</a:t>
            </a:r>
            <a:r>
              <a:rPr lang="en-AU" dirty="0"/>
              <a:t> learning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a</a:t>
            </a:r>
            <a:r>
              <a:rPr lang="en-AU" dirty="0" smtClean="0"/>
              <a:t>ssessment </a:t>
            </a:r>
            <a:r>
              <a:rPr lang="en-AU" i="1" dirty="0"/>
              <a:t>as</a:t>
            </a:r>
            <a:r>
              <a:rPr lang="en-AU" dirty="0"/>
              <a:t> learning.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924944"/>
            <a:ext cx="2880320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220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Planned and unplanned experiences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AU" sz="3000" dirty="0"/>
              <a:t>Planned </a:t>
            </a:r>
            <a:r>
              <a:rPr lang="en-AU" sz="3000" dirty="0" smtClean="0"/>
              <a:t>experiences: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/>
              <a:t>e</a:t>
            </a:r>
            <a:r>
              <a:rPr lang="en-AU" sz="3000" dirty="0" smtClean="0"/>
              <a:t>xperiences you plan in order to manage learning process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/>
              <a:t>u</a:t>
            </a:r>
            <a:r>
              <a:rPr lang="en-AU" sz="3000" dirty="0" smtClean="0"/>
              <a:t>sually goal-directed or outcome-directed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/>
              <a:t>y</a:t>
            </a:r>
            <a:r>
              <a:rPr lang="en-AU" sz="3000" dirty="0" smtClean="0"/>
              <a:t>ou have idea about how children can achieve the particular outcome</a:t>
            </a:r>
          </a:p>
          <a:p>
            <a:r>
              <a:rPr lang="en-AU" sz="3000" dirty="0" smtClean="0"/>
              <a:t>Unplanned experiences: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/>
              <a:t>u</a:t>
            </a:r>
            <a:r>
              <a:rPr lang="en-AU" sz="3000" dirty="0" smtClean="0"/>
              <a:t>sually a by-product of other experiences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 smtClean="0"/>
              <a:t>can take place without specific learning </a:t>
            </a:r>
            <a:br>
              <a:rPr lang="en-AU" sz="3000" dirty="0" smtClean="0"/>
            </a:br>
            <a:r>
              <a:rPr lang="en-AU" sz="3000" dirty="0" smtClean="0"/>
              <a:t>goals or outcomes. </a:t>
            </a:r>
            <a:endParaRPr lang="en-GB" sz="3000" dirty="0" smtClean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769768"/>
            <a:ext cx="2049016" cy="182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33014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3E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8664579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Implement learning experiences to foster children’s learning and development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38328" y="2708920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4.1 </a:t>
            </a:r>
            <a:r>
              <a:rPr lang="en-AU" sz="2800" dirty="0"/>
              <a:t>Ensure that required materials are identified and available at time of </a:t>
            </a:r>
            <a:r>
              <a:rPr lang="en-AU" sz="2800" dirty="0" smtClean="0"/>
              <a:t>implementation</a:t>
            </a:r>
          </a:p>
          <a:p>
            <a:r>
              <a:rPr lang="en-AU" sz="2800" b="1" dirty="0" smtClean="0"/>
              <a:t>4.2 </a:t>
            </a:r>
            <a:r>
              <a:rPr lang="en-AU" sz="2800" dirty="0"/>
              <a:t>Set up the physical learning environment</a:t>
            </a:r>
          </a:p>
          <a:p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7315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Required materials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Need to ensure that the materials you require are available at the time you need them</a:t>
            </a:r>
          </a:p>
          <a:p>
            <a:r>
              <a:rPr lang="en-GB" dirty="0" smtClean="0"/>
              <a:t>Plan your daily activities and list any materials that you will need</a:t>
            </a:r>
          </a:p>
          <a:p>
            <a:r>
              <a:rPr lang="en-GB" dirty="0" smtClean="0"/>
              <a:t>For example, what materials will be needed for an art project?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p</a:t>
            </a:r>
            <a:r>
              <a:rPr lang="en-GB" dirty="0" smtClean="0"/>
              <a:t>aper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g</a:t>
            </a:r>
            <a:r>
              <a:rPr lang="en-GB" dirty="0" smtClean="0"/>
              <a:t>litter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g</a:t>
            </a:r>
            <a:r>
              <a:rPr lang="en-GB" dirty="0" smtClean="0"/>
              <a:t>lue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p</a:t>
            </a:r>
            <a:r>
              <a:rPr lang="en-GB" dirty="0" smtClean="0"/>
              <a:t>aint.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933056"/>
            <a:ext cx="4270015" cy="2618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37270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Setting up learning environment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How would you need to alter the physical learning environment to allow for your planned daily activities</a:t>
            </a:r>
            <a:r>
              <a:rPr lang="en-AU" dirty="0" smtClean="0"/>
              <a:t>?</a:t>
            </a:r>
          </a:p>
          <a:p>
            <a:r>
              <a:rPr lang="en-AU" dirty="0" smtClean="0"/>
              <a:t>For example, puppet making: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n</a:t>
            </a:r>
            <a:r>
              <a:rPr lang="en-GB" dirty="0" smtClean="0"/>
              <a:t>eed sufficient space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j</a:t>
            </a:r>
            <a:r>
              <a:rPr lang="en-GB" dirty="0" smtClean="0"/>
              <a:t>oining tables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a</a:t>
            </a:r>
            <a:r>
              <a:rPr lang="en-GB" dirty="0" smtClean="0"/>
              <a:t>rranging baskets of materials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c</a:t>
            </a:r>
            <a:r>
              <a:rPr lang="en-GB" dirty="0" smtClean="0"/>
              <a:t>reating a makeshift stage area.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3888591"/>
            <a:ext cx="2402664" cy="2300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11863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356887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Implement learning experiences to foster children’s learning and development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92896"/>
            <a:ext cx="4365105" cy="436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85956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4.3 </a:t>
            </a:r>
            <a:r>
              <a:rPr lang="en-AU" sz="2800" dirty="0"/>
              <a:t>Co-construct meaning with children and ensure there are sustained interactions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2098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Co-construction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Children construct their learning by actively engaging in and shaping their experiences and environments</a:t>
            </a:r>
          </a:p>
          <a:p>
            <a:r>
              <a:rPr lang="en-GB" dirty="0" smtClean="0"/>
              <a:t>You need to interact with children</a:t>
            </a:r>
          </a:p>
          <a:p>
            <a:r>
              <a:rPr lang="en-GB" dirty="0" smtClean="0"/>
              <a:t>Co-construction is the process of educator and child working in partnership to develop learning experiences</a:t>
            </a:r>
            <a:r>
              <a:rPr lang="en-GB" dirty="0"/>
              <a:t> </a:t>
            </a:r>
            <a:r>
              <a:rPr lang="en-GB" dirty="0" smtClean="0"/>
              <a:t>and their meaning.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4293096"/>
            <a:ext cx="2090737" cy="2381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71751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634" y="188640"/>
            <a:ext cx="8229600" cy="1143000"/>
          </a:xfrm>
        </p:spPr>
        <p:txBody>
          <a:bodyPr/>
          <a:lstStyle/>
          <a:p>
            <a:r>
              <a:rPr lang="en-GB" dirty="0" smtClean="0"/>
              <a:t>Aims of co-construction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635" y="1229605"/>
            <a:ext cx="8229600" cy="4525963"/>
          </a:xfrm>
        </p:spPr>
        <p:txBody>
          <a:bodyPr>
            <a:noAutofit/>
          </a:bodyPr>
          <a:lstStyle/>
          <a:p>
            <a:pPr lvl="0"/>
            <a:r>
              <a:rPr lang="en-AU" dirty="0"/>
              <a:t>To break down traditional roles, creating an environment in which the teaching and learning process merge</a:t>
            </a:r>
            <a:endParaRPr lang="en-GB" dirty="0"/>
          </a:p>
          <a:p>
            <a:pPr lvl="0"/>
            <a:r>
              <a:rPr lang="en-AU" dirty="0"/>
              <a:t>To ensure that prior learning is the starting point for further learning </a:t>
            </a:r>
            <a:endParaRPr lang="en-GB" dirty="0"/>
          </a:p>
          <a:p>
            <a:pPr lvl="0"/>
            <a:r>
              <a:rPr lang="en-AU" dirty="0"/>
              <a:t>To allow children to take risks with their learning </a:t>
            </a:r>
            <a:endParaRPr lang="en-GB" dirty="0"/>
          </a:p>
          <a:p>
            <a:pPr lvl="0"/>
            <a:r>
              <a:rPr lang="en-AU" dirty="0"/>
              <a:t>To get children to use communication and learning modes in a way they don’t normally</a:t>
            </a:r>
            <a:endParaRPr lang="en-GB" dirty="0"/>
          </a:p>
          <a:p>
            <a:pPr lvl="0"/>
            <a:r>
              <a:rPr lang="en-AU" dirty="0"/>
              <a:t>To develop skills needed to become an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independent </a:t>
            </a:r>
            <a:r>
              <a:rPr lang="en-AU" dirty="0"/>
              <a:t>learner and to take ownership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of </a:t>
            </a:r>
            <a:r>
              <a:rPr lang="en-AU" dirty="0"/>
              <a:t>their own learning.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797152"/>
            <a:ext cx="1269901" cy="191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30480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9713457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Implement learning experiences to foster children’s learning and development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30017"/>
            <a:ext cx="4427984" cy="4427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47" y="2636912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4.4 </a:t>
            </a:r>
            <a:r>
              <a:rPr lang="en-AU" sz="2800" dirty="0"/>
              <a:t>Model and promote enabling learning dispositions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4780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Learning dispositions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Combination of </a:t>
            </a:r>
            <a:r>
              <a:rPr lang="en-AU" dirty="0"/>
              <a:t>learning inclinations, specific behaviours, interests, values and attitudes that will enable and support a child’s </a:t>
            </a:r>
            <a:r>
              <a:rPr lang="en-AU" dirty="0" smtClean="0"/>
              <a:t>learning</a:t>
            </a:r>
          </a:p>
          <a:p>
            <a:r>
              <a:rPr lang="en-AU" dirty="0" smtClean="0"/>
              <a:t>Develop these </a:t>
            </a:r>
            <a:r>
              <a:rPr lang="en-AU" dirty="0"/>
              <a:t>positive enabling learning dispositions through interactive experiences with the learning environment </a:t>
            </a:r>
            <a:endParaRPr lang="en-AU" dirty="0" smtClean="0"/>
          </a:p>
          <a:p>
            <a:r>
              <a:rPr lang="en-AU" dirty="0" smtClean="0"/>
              <a:t>As an </a:t>
            </a:r>
            <a:r>
              <a:rPr lang="en-AU" dirty="0"/>
              <a:t>educator, it is your role to model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and </a:t>
            </a:r>
            <a:r>
              <a:rPr lang="en-AU" dirty="0"/>
              <a:t>promote </a:t>
            </a:r>
            <a:r>
              <a:rPr lang="en-AU" dirty="0" smtClean="0"/>
              <a:t>them.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221088"/>
            <a:ext cx="2265040" cy="226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73216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Examples of learning dispositions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AU" dirty="0"/>
              <a:t>Persistence</a:t>
            </a:r>
            <a:endParaRPr lang="en-GB" dirty="0"/>
          </a:p>
          <a:p>
            <a:pPr lvl="0"/>
            <a:r>
              <a:rPr lang="en-AU" dirty="0"/>
              <a:t>Curiosity </a:t>
            </a:r>
            <a:endParaRPr lang="en-GB" dirty="0"/>
          </a:p>
          <a:p>
            <a:pPr lvl="0"/>
            <a:r>
              <a:rPr lang="en-AU" dirty="0"/>
              <a:t>Playfulness</a:t>
            </a:r>
            <a:endParaRPr lang="en-GB" dirty="0"/>
          </a:p>
          <a:p>
            <a:pPr lvl="0"/>
            <a:r>
              <a:rPr lang="en-AU" dirty="0" smtClean="0"/>
              <a:t>Collaboration</a:t>
            </a:r>
            <a:endParaRPr lang="en-GB" dirty="0"/>
          </a:p>
          <a:p>
            <a:pPr lvl="0"/>
            <a:r>
              <a:rPr lang="en-AU" dirty="0"/>
              <a:t>Concentration </a:t>
            </a:r>
            <a:endParaRPr lang="en-GB" dirty="0"/>
          </a:p>
          <a:p>
            <a:pPr lvl="0"/>
            <a:r>
              <a:rPr lang="en-AU" dirty="0" smtClean="0"/>
              <a:t>Resilience</a:t>
            </a:r>
            <a:endParaRPr lang="en-GB" dirty="0"/>
          </a:p>
          <a:p>
            <a:pPr lvl="0"/>
            <a:r>
              <a:rPr lang="en-AU" dirty="0"/>
              <a:t>Creativity </a:t>
            </a:r>
            <a:endParaRPr lang="en-GB" dirty="0"/>
          </a:p>
          <a:p>
            <a:pPr lvl="0"/>
            <a:r>
              <a:rPr lang="en-AU" dirty="0" smtClean="0"/>
              <a:t>Being </a:t>
            </a:r>
            <a:r>
              <a:rPr lang="en-AU" dirty="0"/>
              <a:t>brave</a:t>
            </a:r>
            <a:endParaRPr lang="en-GB" dirty="0"/>
          </a:p>
          <a:p>
            <a:pPr lvl="0"/>
            <a:r>
              <a:rPr lang="en-AU" dirty="0"/>
              <a:t>Reciprocity. 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5" y="1916832"/>
            <a:ext cx="2477249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07983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4313738"/>
            <a:ext cx="2211716" cy="25247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07" y="404664"/>
            <a:ext cx="8229600" cy="1143000"/>
          </a:xfrm>
        </p:spPr>
        <p:txBody>
          <a:bodyPr>
            <a:noAutofit/>
          </a:bodyPr>
          <a:lstStyle/>
          <a:p>
            <a:r>
              <a:rPr lang="en-GB" dirty="0" smtClean="0"/>
              <a:t>Modelling and promoting learning dispositions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700808"/>
            <a:ext cx="8229600" cy="4783261"/>
          </a:xfrm>
        </p:spPr>
        <p:txBody>
          <a:bodyPr/>
          <a:lstStyle/>
          <a:p>
            <a:r>
              <a:rPr lang="en-GB" dirty="0" smtClean="0"/>
              <a:t>Example: persistence </a:t>
            </a:r>
          </a:p>
          <a:p>
            <a:r>
              <a:rPr lang="en-AU" dirty="0"/>
              <a:t>In order to foster and promote persistence, you should promote the children’s self-confidence by supporting and encouraging their </a:t>
            </a:r>
            <a:r>
              <a:rPr lang="en-AU" dirty="0" smtClean="0"/>
              <a:t>achievements</a:t>
            </a:r>
          </a:p>
          <a:p>
            <a:r>
              <a:rPr lang="en-AU" dirty="0" smtClean="0"/>
              <a:t>You </a:t>
            </a:r>
            <a:r>
              <a:rPr lang="en-AU" dirty="0"/>
              <a:t>should use sustained shared thinking in order to support any questions the children may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have </a:t>
            </a:r>
            <a:r>
              <a:rPr lang="en-AU" dirty="0"/>
              <a:t>along with asking meaningful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questions </a:t>
            </a:r>
            <a:r>
              <a:rPr lang="en-AU" dirty="0"/>
              <a:t>of your own.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892577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5003407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Implement learning experiences to foster children’s learning and development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528342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4.5 </a:t>
            </a:r>
            <a:r>
              <a:rPr lang="en-AU" sz="2800" dirty="0"/>
              <a:t>Monitor and reflect on children’s learning and own pedagogical practices and continuously refine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91364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Monitoring and reflect on children’s learning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Process of </a:t>
            </a:r>
            <a:r>
              <a:rPr lang="en-AU" dirty="0"/>
              <a:t>monitoring and reflecting on children’s learning is important in ensuring </a:t>
            </a:r>
            <a:r>
              <a:rPr lang="en-AU" dirty="0" smtClean="0"/>
              <a:t>their </a:t>
            </a:r>
            <a:r>
              <a:rPr lang="en-AU" dirty="0"/>
              <a:t>learning experiences are the best </a:t>
            </a:r>
            <a:r>
              <a:rPr lang="en-AU" dirty="0" smtClean="0"/>
              <a:t>they </a:t>
            </a:r>
            <a:r>
              <a:rPr lang="en-AU" dirty="0"/>
              <a:t>can </a:t>
            </a:r>
            <a:r>
              <a:rPr lang="en-AU" dirty="0" smtClean="0"/>
              <a:t>be</a:t>
            </a:r>
            <a:endParaRPr lang="en-AU" dirty="0"/>
          </a:p>
          <a:p>
            <a:r>
              <a:rPr lang="en-AU" dirty="0"/>
              <a:t>When reflecting on the children’s learning you should identify the areas that have proved successful and those that </a:t>
            </a:r>
            <a:r>
              <a:rPr lang="en-AU" dirty="0" smtClean="0"/>
              <a:t>haven’t</a:t>
            </a:r>
          </a:p>
          <a:p>
            <a:r>
              <a:rPr lang="en-AU" dirty="0" smtClean="0"/>
              <a:t>You can </a:t>
            </a:r>
            <a:r>
              <a:rPr lang="en-AU" dirty="0"/>
              <a:t>highlight any necessary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changes </a:t>
            </a:r>
            <a:r>
              <a:rPr lang="en-AU" dirty="0"/>
              <a:t>that are needed in order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to </a:t>
            </a:r>
            <a:r>
              <a:rPr lang="en-AU" dirty="0"/>
              <a:t>improve the children’s learning.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509120"/>
            <a:ext cx="2625080" cy="1903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655376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Gathering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AU" b="1" dirty="0" smtClean="0"/>
              <a:t>Many different ways to gather information, including:</a:t>
            </a:r>
          </a:p>
          <a:p>
            <a:pPr lvl="0"/>
            <a:r>
              <a:rPr lang="en-AU" dirty="0" smtClean="0"/>
              <a:t>Making </a:t>
            </a:r>
            <a:r>
              <a:rPr lang="en-AU" dirty="0"/>
              <a:t>observations</a:t>
            </a:r>
            <a:endParaRPr lang="en-GB" dirty="0"/>
          </a:p>
          <a:p>
            <a:pPr lvl="0"/>
            <a:r>
              <a:rPr lang="en-AU" dirty="0"/>
              <a:t>Taking notes</a:t>
            </a:r>
            <a:endParaRPr lang="en-GB" dirty="0"/>
          </a:p>
          <a:p>
            <a:pPr lvl="0"/>
            <a:r>
              <a:rPr lang="en-AU" dirty="0"/>
              <a:t>Rating scales</a:t>
            </a:r>
            <a:endParaRPr lang="en-GB" dirty="0"/>
          </a:p>
          <a:p>
            <a:pPr lvl="0"/>
            <a:r>
              <a:rPr lang="en-AU" dirty="0"/>
              <a:t>Capturing images</a:t>
            </a:r>
            <a:endParaRPr lang="en-GB" dirty="0"/>
          </a:p>
          <a:p>
            <a:pPr lvl="0"/>
            <a:r>
              <a:rPr lang="en-AU" dirty="0"/>
              <a:t>Collecting samples of work</a:t>
            </a:r>
            <a:endParaRPr lang="en-GB" dirty="0"/>
          </a:p>
          <a:p>
            <a:pPr lvl="0"/>
            <a:r>
              <a:rPr lang="en-AU" dirty="0"/>
              <a:t>Recording interviews.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564904"/>
            <a:ext cx="3172440" cy="3488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265802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Pedagogical practices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Pedagogy isn’t just about teaching</a:t>
            </a:r>
          </a:p>
          <a:p>
            <a:r>
              <a:rPr lang="en-GB" dirty="0" smtClean="0"/>
              <a:t>It is the process of accompanying learners, caring for and about them and bringing learning into life</a:t>
            </a:r>
          </a:p>
          <a:p>
            <a:r>
              <a:rPr lang="en-GB" dirty="0" smtClean="0"/>
              <a:t>Pedagogical practices are the activities that you design and carry out that will enhance overall learning experiences</a:t>
            </a:r>
          </a:p>
          <a:p>
            <a:r>
              <a:rPr lang="en-GB" dirty="0" smtClean="0"/>
              <a:t>Practices should be directed at needs of the children</a:t>
            </a:r>
          </a:p>
          <a:p>
            <a:r>
              <a:rPr lang="en-GB" dirty="0" smtClean="0"/>
              <a:t>Practices should be based on strong </a:t>
            </a:r>
            <a:br>
              <a:rPr lang="en-GB" dirty="0" smtClean="0"/>
            </a:br>
            <a:r>
              <a:rPr lang="en-GB" dirty="0" smtClean="0"/>
              <a:t>evidence and research.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5013176"/>
            <a:ext cx="2049016" cy="1536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102812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2836540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Assess and evaluate planned and unplanned teaching and </a:t>
            </a:r>
            <a:r>
              <a:rPr lang="en-AU" dirty="0" smtClean="0"/>
              <a:t>learning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5.1 </a:t>
            </a:r>
            <a:r>
              <a:rPr lang="en-AU" sz="2800" dirty="0"/>
              <a:t>Use or establish opportunities to gather feedback from families and children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9927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Gathering feedback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The key sources of evidence will come from those that are closely linked with the service; i.e. the children and their </a:t>
            </a:r>
            <a:r>
              <a:rPr lang="en-AU" dirty="0" smtClean="0"/>
              <a:t>families</a:t>
            </a:r>
            <a:endParaRPr lang="en-AU" dirty="0"/>
          </a:p>
          <a:p>
            <a:r>
              <a:rPr lang="en-AU" dirty="0" smtClean="0"/>
              <a:t>Use opportunities that arise to ask for feedback</a:t>
            </a:r>
          </a:p>
          <a:p>
            <a:r>
              <a:rPr lang="en-AU" dirty="0" smtClean="0"/>
              <a:t>If opportunities do not arise, establish them.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077072"/>
            <a:ext cx="3157194" cy="2564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900332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Gathering feedback from families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In order to gather feedback from the children’s families you could:</a:t>
            </a:r>
          </a:p>
          <a:p>
            <a:pPr lvl="0"/>
            <a:r>
              <a:rPr lang="en-GB" dirty="0"/>
              <a:t>Organise family events</a:t>
            </a:r>
          </a:p>
          <a:p>
            <a:pPr lvl="0"/>
            <a:r>
              <a:rPr lang="en-GB" dirty="0"/>
              <a:t>Encourage informal daily contacts</a:t>
            </a:r>
          </a:p>
          <a:p>
            <a:pPr lvl="0"/>
            <a:r>
              <a:rPr lang="en-GB" dirty="0"/>
              <a:t>Send out periodic questionnaires</a:t>
            </a:r>
          </a:p>
          <a:p>
            <a:pPr lvl="0"/>
            <a:r>
              <a:rPr lang="en-GB" dirty="0"/>
              <a:t>Draw on their responses in a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time </a:t>
            </a:r>
            <a:r>
              <a:rPr lang="en-GB" dirty="0"/>
              <a:t>of concern.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9" r="5341"/>
          <a:stretch/>
        </p:blipFill>
        <p:spPr>
          <a:xfrm>
            <a:off x="5257800" y="4146401"/>
            <a:ext cx="3413760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717491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Gathering feedback from children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There are many ways to gather feedback from children, including:</a:t>
            </a:r>
          </a:p>
          <a:p>
            <a:pPr lvl="0"/>
            <a:r>
              <a:rPr lang="en-GB" dirty="0"/>
              <a:t>Watching and listening to them play</a:t>
            </a:r>
          </a:p>
          <a:p>
            <a:pPr lvl="0"/>
            <a:r>
              <a:rPr lang="en-GB" dirty="0"/>
              <a:t>Talking in small groups</a:t>
            </a:r>
          </a:p>
          <a:p>
            <a:pPr lvl="0"/>
            <a:r>
              <a:rPr lang="en-GB" dirty="0"/>
              <a:t>One-to-one discussions whilst you are working with them.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149080"/>
            <a:ext cx="2211716" cy="2524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662971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5A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1907359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Assess and evaluate planned and unplanned teaching and learning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37785" y="1844824"/>
            <a:ext cx="37444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b="1" dirty="0" smtClean="0">
                <a:latin typeface="+mj-lt"/>
              </a:rPr>
              <a:t>5.2 </a:t>
            </a:r>
            <a:r>
              <a:rPr lang="en-AU" sz="2400" dirty="0"/>
              <a:t>Collect data using a range of methods in order to assess and evaluate teaching and learning, both planned and unplanned, using approved frameworks</a:t>
            </a:r>
            <a:endParaRPr lang="en-AU" sz="2400" dirty="0" smtClean="0"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21241" y="4153148"/>
            <a:ext cx="37444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b="1" dirty="0" smtClean="0">
                <a:latin typeface="+mj-lt"/>
              </a:rPr>
              <a:t>5.3 </a:t>
            </a:r>
            <a:r>
              <a:rPr lang="en-AU" sz="2400" dirty="0"/>
              <a:t>Ensure assessment and evaluation of the curriculum and learning experiences are regular and in accordance with service guidelines</a:t>
            </a:r>
            <a:endParaRPr lang="en-AU" sz="24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90054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Assessing and evaluating teaching and learning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3733" y="4581128"/>
            <a:ext cx="2400267" cy="18002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Key stages of curriculum development</a:t>
            </a:r>
          </a:p>
          <a:p>
            <a:r>
              <a:rPr lang="en-GB" dirty="0" smtClean="0"/>
              <a:t>Can help you identify how effective the teaching/learning process has been</a:t>
            </a:r>
          </a:p>
          <a:p>
            <a:r>
              <a:rPr lang="en-GB" dirty="0" smtClean="0"/>
              <a:t>Teaching and learning occur in a variety of ways so assessment and evaluation will also need to be varied</a:t>
            </a:r>
          </a:p>
          <a:p>
            <a:r>
              <a:rPr lang="en-GB" dirty="0" smtClean="0"/>
              <a:t>Don’t just focus on end points; what about the journey?</a:t>
            </a:r>
          </a:p>
          <a:p>
            <a:r>
              <a:rPr lang="en-GB" dirty="0" smtClean="0"/>
              <a:t>Recognise small steps of achievement.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7419015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Collecting data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Ongoing process</a:t>
            </a:r>
          </a:p>
          <a:p>
            <a:r>
              <a:rPr lang="en-GB" dirty="0" smtClean="0"/>
              <a:t>Interpret children’s learning against learning outcomes</a:t>
            </a:r>
          </a:p>
          <a:p>
            <a:r>
              <a:rPr lang="en-GB" dirty="0" smtClean="0"/>
              <a:t>Methods should match curriculum and can include: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i</a:t>
            </a:r>
            <a:r>
              <a:rPr lang="en-AU" dirty="0" smtClean="0"/>
              <a:t>nterviews/questionnaires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d</a:t>
            </a:r>
            <a:r>
              <a:rPr lang="en-AU" dirty="0" smtClean="0"/>
              <a:t>iscussions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s</a:t>
            </a:r>
            <a:r>
              <a:rPr lang="en-AU" dirty="0" smtClean="0"/>
              <a:t>elf-assessment/reflection 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o</a:t>
            </a:r>
            <a:r>
              <a:rPr lang="en-AU" dirty="0" smtClean="0"/>
              <a:t>bservations 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f</a:t>
            </a:r>
            <a:r>
              <a:rPr lang="en-AU" dirty="0" smtClean="0"/>
              <a:t>eedback.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120480"/>
            <a:ext cx="2742803" cy="18406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55828889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6209" y="620688"/>
            <a:ext cx="8229600" cy="1143000"/>
          </a:xfrm>
        </p:spPr>
        <p:txBody>
          <a:bodyPr>
            <a:noAutofit/>
          </a:bodyPr>
          <a:lstStyle/>
          <a:p>
            <a:r>
              <a:rPr lang="en-GB" dirty="0" smtClean="0"/>
              <a:t>Assessing and evaluating the curriculum and learning experiences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r>
              <a:rPr lang="en-AU" dirty="0" smtClean="0"/>
              <a:t>Regularly assess </a:t>
            </a:r>
            <a:r>
              <a:rPr lang="en-AU" dirty="0"/>
              <a:t>and evaluate the curriculum as a </a:t>
            </a:r>
            <a:r>
              <a:rPr lang="en-AU" dirty="0" smtClean="0"/>
              <a:t>whole</a:t>
            </a:r>
          </a:p>
          <a:p>
            <a:r>
              <a:rPr lang="en-AU" dirty="0" smtClean="0"/>
              <a:t>Draw on </a:t>
            </a:r>
            <a:r>
              <a:rPr lang="en-AU" dirty="0"/>
              <a:t>all the other assessments you have </a:t>
            </a:r>
            <a:r>
              <a:rPr lang="en-AU" dirty="0" smtClean="0"/>
              <a:t>made</a:t>
            </a:r>
          </a:p>
          <a:p>
            <a:r>
              <a:rPr lang="en-AU" dirty="0" smtClean="0"/>
              <a:t>Does </a:t>
            </a:r>
            <a:r>
              <a:rPr lang="en-AU" dirty="0"/>
              <a:t>it produce the desired outcomes? </a:t>
            </a:r>
            <a:endParaRPr lang="en-AU" dirty="0" smtClean="0"/>
          </a:p>
          <a:p>
            <a:r>
              <a:rPr lang="en-AU" dirty="0" smtClean="0"/>
              <a:t>How </a:t>
            </a:r>
            <a:r>
              <a:rPr lang="en-AU" dirty="0"/>
              <a:t>can it be improved?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4509120"/>
            <a:ext cx="2475904" cy="2049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06473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5B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57856753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Assess and evaluate planned and unplanned teaching and learning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5.4 </a:t>
            </a:r>
            <a:r>
              <a:rPr lang="en-AU" sz="2800" dirty="0"/>
              <a:t>Use assessment and evaluation to influence the design of future curriculum and learning experiences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79537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Future design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Developing a </a:t>
            </a:r>
            <a:r>
              <a:rPr lang="en-AU" dirty="0"/>
              <a:t>curriculum is a continuous process in which reflection is </a:t>
            </a:r>
            <a:r>
              <a:rPr lang="en-AU" dirty="0" smtClean="0"/>
              <a:t>key</a:t>
            </a:r>
          </a:p>
          <a:p>
            <a:r>
              <a:rPr lang="en-AU" dirty="0" smtClean="0"/>
              <a:t>After </a:t>
            </a:r>
            <a:r>
              <a:rPr lang="en-AU" dirty="0"/>
              <a:t>assessing and evaluating all aspects of your service, you will be able to identify areas that need </a:t>
            </a:r>
            <a:r>
              <a:rPr lang="en-AU" dirty="0" smtClean="0"/>
              <a:t>improvement</a:t>
            </a:r>
          </a:p>
          <a:p>
            <a:r>
              <a:rPr lang="en-AU" dirty="0" smtClean="0"/>
              <a:t>This </a:t>
            </a:r>
            <a:r>
              <a:rPr lang="en-AU" dirty="0"/>
              <a:t>can help to design the future curriculum and learning experiences. 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434484"/>
            <a:ext cx="3059832" cy="208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10783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Ask yourself: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410944" cy="4525963"/>
          </a:xfrm>
        </p:spPr>
        <p:txBody>
          <a:bodyPr/>
          <a:lstStyle/>
          <a:p>
            <a:pPr lvl="0"/>
            <a:r>
              <a:rPr lang="en-AU" dirty="0"/>
              <a:t>What’s working?</a:t>
            </a:r>
            <a:endParaRPr lang="en-GB" dirty="0"/>
          </a:p>
          <a:p>
            <a:pPr lvl="0"/>
            <a:r>
              <a:rPr lang="en-AU" dirty="0"/>
              <a:t>What’s not working?</a:t>
            </a:r>
            <a:endParaRPr lang="en-GB" dirty="0"/>
          </a:p>
          <a:p>
            <a:pPr lvl="0"/>
            <a:r>
              <a:rPr lang="en-AU" dirty="0"/>
              <a:t>What could be improved?</a:t>
            </a:r>
            <a:endParaRPr lang="en-GB" dirty="0"/>
          </a:p>
          <a:p>
            <a:pPr lvl="0"/>
            <a:r>
              <a:rPr lang="en-AU" dirty="0"/>
              <a:t>Is there anything that is being over-used?</a:t>
            </a:r>
            <a:endParaRPr lang="en-GB" dirty="0"/>
          </a:p>
          <a:p>
            <a:pPr lvl="0"/>
            <a:r>
              <a:rPr lang="en-AU" dirty="0"/>
              <a:t>Is there anything that is being overlooked?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3540" y="3284984"/>
            <a:ext cx="2996952" cy="299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041480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5C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08546605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Summative Assessments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Summative assessments consist of:</a:t>
            </a:r>
          </a:p>
          <a:p>
            <a:r>
              <a:rPr lang="en-US" dirty="0"/>
              <a:t>Skills Activity</a:t>
            </a:r>
          </a:p>
          <a:p>
            <a:r>
              <a:rPr lang="en-US" dirty="0"/>
              <a:t>Knowledge Activity</a:t>
            </a:r>
          </a:p>
          <a:p>
            <a:r>
              <a:rPr lang="en-US" dirty="0"/>
              <a:t>Performance Activity.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Your assessor will provide you with further guidance on how and where to complete these assessments.</a:t>
            </a:r>
          </a:p>
        </p:txBody>
      </p:sp>
      <p:pic>
        <p:nvPicPr>
          <p:cNvPr id="4" name="Content Placeholder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21724" y="1636192"/>
            <a:ext cx="2582724" cy="1976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dirty="0">
                <a:solidFill>
                  <a:srgbClr val="FF0000"/>
                </a:solidFill>
              </a:rPr>
              <a:t>Summary and Feedback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Did we meet our objectives?</a:t>
            </a:r>
          </a:p>
          <a:p>
            <a:r>
              <a:rPr lang="en-US" sz="2800" dirty="0"/>
              <a:t>How did you find this session?</a:t>
            </a:r>
          </a:p>
          <a:p>
            <a:r>
              <a:rPr lang="en-US" sz="2800" dirty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884</TotalTime>
  <Words>3001</Words>
  <Application>Microsoft Office PowerPoint</Application>
  <PresentationFormat>On-screen Show (4:3)</PresentationFormat>
  <Paragraphs>514</Paragraphs>
  <Slides>96</Slides>
  <Notes>38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96</vt:i4>
      </vt:variant>
    </vt:vector>
  </HeadingPairs>
  <TitlesOfParts>
    <vt:vector size="97" baseType="lpstr">
      <vt:lpstr>Office Theme</vt:lpstr>
      <vt:lpstr>PowerPoint Presentation</vt:lpstr>
      <vt:lpstr>Develop appropriate settings and environments</vt:lpstr>
      <vt:lpstr>Learning environment</vt:lpstr>
      <vt:lpstr>Learning materials</vt:lpstr>
      <vt:lpstr>Supporting aspects of learning</vt:lpstr>
      <vt:lpstr>Shared thinking</vt:lpstr>
      <vt:lpstr> Activity 1A  </vt:lpstr>
      <vt:lpstr>Develop appropriate settings and environments</vt:lpstr>
      <vt:lpstr>Respecting families and communities</vt:lpstr>
      <vt:lpstr>Materials and activities that can reflect diversity</vt:lpstr>
      <vt:lpstr>Avoiding stereotypes</vt:lpstr>
      <vt:lpstr> Activity 1B  </vt:lpstr>
      <vt:lpstr>Develop appropriate settings and environments</vt:lpstr>
      <vt:lpstr>Questions to ask yourself</vt:lpstr>
      <vt:lpstr>How can you modify the learning environment?</vt:lpstr>
      <vt:lpstr>General tips</vt:lpstr>
      <vt:lpstr> Activity 1C  </vt:lpstr>
      <vt:lpstr>Develop appropriate settings and environments</vt:lpstr>
      <vt:lpstr>The natural environment</vt:lpstr>
      <vt:lpstr>Incorporating natural environment</vt:lpstr>
      <vt:lpstr>Bringing natural environment indoors</vt:lpstr>
      <vt:lpstr> Activity 1D  </vt:lpstr>
      <vt:lpstr>Design and implement curriculum in consultation with others</vt:lpstr>
      <vt:lpstr>Reflecting on current curriculum and learning environment</vt:lpstr>
      <vt:lpstr>Gaining feedback</vt:lpstr>
      <vt:lpstr>Strengths and goals</vt:lpstr>
      <vt:lpstr> Activity 2A  </vt:lpstr>
      <vt:lpstr>Design and implement curriculum in consultation with others</vt:lpstr>
      <vt:lpstr>Curriculum must…</vt:lpstr>
      <vt:lpstr>Approaches to planning curriculum</vt:lpstr>
      <vt:lpstr>Framework for designing curriculum</vt:lpstr>
      <vt:lpstr>Example activities </vt:lpstr>
      <vt:lpstr> Activity 2B  </vt:lpstr>
      <vt:lpstr>Design learning experiences to foster children’s learning and development</vt:lpstr>
      <vt:lpstr>Information you may want to find out about each child</vt:lpstr>
      <vt:lpstr>Key reference points for data collection</vt:lpstr>
      <vt:lpstr>Data collection</vt:lpstr>
      <vt:lpstr>Ethical issues</vt:lpstr>
      <vt:lpstr> Activity 3A  </vt:lpstr>
      <vt:lpstr>Design learning experiences to foster children’s learning and development</vt:lpstr>
      <vt:lpstr>Analysing data</vt:lpstr>
      <vt:lpstr>Identifying interests, strengths and goals</vt:lpstr>
      <vt:lpstr> Activity 3B  </vt:lpstr>
      <vt:lpstr>Design learning experiences to foster children’s learning and development</vt:lpstr>
      <vt:lpstr>Early Years Learning Framework</vt:lpstr>
      <vt:lpstr>Objectives </vt:lpstr>
      <vt:lpstr>Learning environment</vt:lpstr>
      <vt:lpstr>Role of educator</vt:lpstr>
      <vt:lpstr>Assessment and evaluation</vt:lpstr>
      <vt:lpstr> Activity 3C  </vt:lpstr>
      <vt:lpstr>Design learning experiences to foster children’s learning and development</vt:lpstr>
      <vt:lpstr>Holistic learning</vt:lpstr>
      <vt:lpstr>Holistic learning pays attention to:</vt:lpstr>
      <vt:lpstr>Designing learning experiences</vt:lpstr>
      <vt:lpstr>Continuity of learning</vt:lpstr>
      <vt:lpstr>Continuity of transitions</vt:lpstr>
      <vt:lpstr> Activity 3D  </vt:lpstr>
      <vt:lpstr>Design learning experiences to foster children’s learning and development</vt:lpstr>
      <vt:lpstr>Monitoring and assessing children’s learning</vt:lpstr>
      <vt:lpstr>Categories of assessment</vt:lpstr>
      <vt:lpstr>Planned and unplanned experiences</vt:lpstr>
      <vt:lpstr> Activity 3E  </vt:lpstr>
      <vt:lpstr>Implement learning experiences to foster children’s learning and development</vt:lpstr>
      <vt:lpstr>Required materials</vt:lpstr>
      <vt:lpstr>Setting up learning environment</vt:lpstr>
      <vt:lpstr> Activity 4A  </vt:lpstr>
      <vt:lpstr>Implement learning experiences to foster children’s learning and development</vt:lpstr>
      <vt:lpstr>Co-construction</vt:lpstr>
      <vt:lpstr>Aims of co-construction</vt:lpstr>
      <vt:lpstr> Activity 4B  </vt:lpstr>
      <vt:lpstr>Implement learning experiences to foster children’s learning and development</vt:lpstr>
      <vt:lpstr>Learning dispositions</vt:lpstr>
      <vt:lpstr>Examples of learning dispositions</vt:lpstr>
      <vt:lpstr>Modelling and promoting learning dispositions </vt:lpstr>
      <vt:lpstr> Activity 4C  </vt:lpstr>
      <vt:lpstr>Implement learning experiences to foster children’s learning and development</vt:lpstr>
      <vt:lpstr>Monitoring and reflect on children’s learning</vt:lpstr>
      <vt:lpstr>Gathering information</vt:lpstr>
      <vt:lpstr>Pedagogical practices</vt:lpstr>
      <vt:lpstr> Activity 4D  </vt:lpstr>
      <vt:lpstr>Assess and evaluate planned and unplanned teaching and learning</vt:lpstr>
      <vt:lpstr>Gathering feedback</vt:lpstr>
      <vt:lpstr>Gathering feedback from families</vt:lpstr>
      <vt:lpstr>Gathering feedback from children</vt:lpstr>
      <vt:lpstr> Activity 5A  </vt:lpstr>
      <vt:lpstr>Assess and evaluate planned and unplanned teaching and learning</vt:lpstr>
      <vt:lpstr>Assessing and evaluating teaching and learning</vt:lpstr>
      <vt:lpstr>Collecting data</vt:lpstr>
      <vt:lpstr>Assessing and evaluating the curriculum and learning experiences</vt:lpstr>
      <vt:lpstr> Activity 5B  </vt:lpstr>
      <vt:lpstr>Assess and evaluate planned and unplanned teaching and learning</vt:lpstr>
      <vt:lpstr>Future design</vt:lpstr>
      <vt:lpstr>Ask yourself:</vt:lpstr>
      <vt:lpstr> Activity 5C  </vt:lpstr>
      <vt:lpstr>Summative Assessments</vt:lpstr>
      <vt:lpstr>Summary and Feedback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Tom; Chloe</dc:creator>
  <cp:lastModifiedBy>HP</cp:lastModifiedBy>
  <cp:revision>251</cp:revision>
  <dcterms:created xsi:type="dcterms:W3CDTF">2011-08-26T06:48:04Z</dcterms:created>
  <dcterms:modified xsi:type="dcterms:W3CDTF">2018-02-08T15:33:10Z</dcterms:modified>
</cp:coreProperties>
</file>