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gif" ContentType="image/gif"/>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8"/>
  </p:notesMasterIdLst>
  <p:sldIdLst>
    <p:sldId id="420" r:id="rId2"/>
    <p:sldId id="258" r:id="rId3"/>
    <p:sldId id="421" r:id="rId4"/>
    <p:sldId id="419" r:id="rId5"/>
    <p:sldId id="309" r:id="rId6"/>
    <p:sldId id="390" r:id="rId7"/>
    <p:sldId id="422" r:id="rId8"/>
    <p:sldId id="423" r:id="rId9"/>
    <p:sldId id="392" r:id="rId10"/>
    <p:sldId id="424" r:id="rId11"/>
    <p:sldId id="348" r:id="rId12"/>
    <p:sldId id="350" r:id="rId13"/>
    <p:sldId id="351" r:id="rId14"/>
    <p:sldId id="394" r:id="rId15"/>
    <p:sldId id="425" r:id="rId16"/>
    <p:sldId id="396" r:id="rId17"/>
    <p:sldId id="352" r:id="rId18"/>
    <p:sldId id="353" r:id="rId19"/>
    <p:sldId id="354" r:id="rId20"/>
    <p:sldId id="355" r:id="rId21"/>
    <p:sldId id="397" r:id="rId22"/>
    <p:sldId id="398" r:id="rId23"/>
    <p:sldId id="357" r:id="rId24"/>
    <p:sldId id="356" r:id="rId25"/>
    <p:sldId id="399" r:id="rId26"/>
    <p:sldId id="426" r:id="rId27"/>
    <p:sldId id="358" r:id="rId28"/>
    <p:sldId id="427" r:id="rId29"/>
    <p:sldId id="428" r:id="rId30"/>
    <p:sldId id="429" r:id="rId31"/>
    <p:sldId id="401" r:id="rId32"/>
    <p:sldId id="362" r:id="rId33"/>
    <p:sldId id="361" r:id="rId34"/>
    <p:sldId id="363" r:id="rId35"/>
    <p:sldId id="364" r:id="rId36"/>
    <p:sldId id="402" r:id="rId37"/>
    <p:sldId id="430" r:id="rId38"/>
    <p:sldId id="366" r:id="rId39"/>
    <p:sldId id="367" r:id="rId40"/>
    <p:sldId id="431" r:id="rId41"/>
    <p:sldId id="369" r:id="rId42"/>
    <p:sldId id="403" r:id="rId43"/>
    <p:sldId id="370" r:id="rId44"/>
    <p:sldId id="371" r:id="rId45"/>
    <p:sldId id="404" r:id="rId46"/>
    <p:sldId id="373" r:id="rId47"/>
    <p:sldId id="433" r:id="rId48"/>
    <p:sldId id="405" r:id="rId49"/>
    <p:sldId id="375" r:id="rId50"/>
    <p:sldId id="376" r:id="rId51"/>
    <p:sldId id="377" r:id="rId52"/>
    <p:sldId id="372" r:id="rId53"/>
    <p:sldId id="378" r:id="rId54"/>
    <p:sldId id="406" r:id="rId55"/>
    <p:sldId id="407" r:id="rId56"/>
    <p:sldId id="380" r:id="rId57"/>
    <p:sldId id="381" r:id="rId58"/>
    <p:sldId id="382" r:id="rId59"/>
    <p:sldId id="408" r:id="rId60"/>
    <p:sldId id="409" r:id="rId61"/>
    <p:sldId id="410" r:id="rId62"/>
    <p:sldId id="411" r:id="rId63"/>
    <p:sldId id="412" r:id="rId64"/>
    <p:sldId id="413" r:id="rId65"/>
    <p:sldId id="415" r:id="rId66"/>
    <p:sldId id="416" r:id="rId67"/>
    <p:sldId id="414" r:id="rId68"/>
    <p:sldId id="384" r:id="rId69"/>
    <p:sldId id="383" r:id="rId70"/>
    <p:sldId id="434" r:id="rId71"/>
    <p:sldId id="435" r:id="rId72"/>
    <p:sldId id="389" r:id="rId73"/>
    <p:sldId id="436" r:id="rId74"/>
    <p:sldId id="437" r:id="rId75"/>
    <p:sldId id="417" r:id="rId76"/>
    <p:sldId id="418" r:id="rId7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horzBarState="maximized">
    <p:restoredLeft sz="15809" autoAdjust="0"/>
    <p:restoredTop sz="94638" autoAdjust="0"/>
  </p:normalViewPr>
  <p:slideViewPr>
    <p:cSldViewPr>
      <p:cViewPr>
        <p:scale>
          <a:sx n="70" d="100"/>
          <a:sy n="70" d="100"/>
        </p:scale>
        <p:origin x="-2814" y="-1104"/>
      </p:cViewPr>
      <p:guideLst>
        <p:guide orient="horz" pos="2160"/>
        <p:guide pos="2880"/>
      </p:guideLst>
    </p:cSldViewPr>
  </p:slideViewPr>
  <p:outlineViewPr>
    <p:cViewPr>
      <p:scale>
        <a:sx n="33" d="100"/>
        <a:sy n="33" d="100"/>
      </p:scale>
      <p:origin x="0" y="16998"/>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27/04/2015</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xmlns="" val="39966229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bwMode="auto">
          <a:noFill/>
          <a:ln>
            <a:solidFill>
              <a:srgbClr val="000000"/>
            </a:solidFill>
            <a:miter lim="800000"/>
            <a:headEnd/>
            <a:tailEnd/>
          </a:ln>
        </p:spPr>
      </p:sp>
      <p:sp>
        <p:nvSpPr>
          <p:cNvPr id="1136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1136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244F91F-38C8-4225-86A7-8805C137DA0E}" type="slidenum">
              <a:rPr lang="en-CA" smtClean="0"/>
              <a:pPr/>
              <a:t>2</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AE52A90-ECD8-4590-AA2A-3CF7C89AC4E9}" type="slidenum">
              <a:rPr lang="en-CA" smtClean="0"/>
              <a:pPr/>
              <a:t>3</a:t>
            </a:fld>
            <a:endParaRPr lang="en-CA"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a:t>
            </a:fld>
            <a:endParaRPr lang="en-A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a:t>
            </a:fld>
            <a:endParaRPr lang="en-A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9</a:t>
            </a:fld>
            <a:endParaRPr lang="en-A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a:t>
            </a:fld>
            <a:endParaRPr lang="en-CA"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11</a:t>
            </a:fld>
            <a:endParaRPr lang="en-A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12</a:t>
            </a:fld>
            <a:endParaRPr lang="en-A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13</a:t>
            </a:fld>
            <a:endParaRPr lang="en-A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17</a:t>
            </a:fld>
            <a:endParaRPr lang="en-CA"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18</a:t>
            </a:fld>
            <a:endParaRPr lang="en-A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19</a:t>
            </a:fld>
            <a:endParaRPr lang="en-A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20</a:t>
            </a:fld>
            <a:endParaRPr lang="en-A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21</a:t>
            </a:fld>
            <a:endParaRPr lang="en-A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22</a:t>
            </a:fld>
            <a:endParaRPr lang="en-A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23</a:t>
            </a:fld>
            <a:endParaRPr lang="en-CA"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24</a:t>
            </a:fld>
            <a:endParaRPr lang="en-AU"/>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25</a:t>
            </a:fld>
            <a:endParaRPr lang="en-A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27</a:t>
            </a:fld>
            <a:endParaRPr lang="en-AU"/>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31</a:t>
            </a:fld>
            <a:endParaRPr lang="en-A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32</a:t>
            </a:fld>
            <a:endParaRPr lang="en-CA"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33</a:t>
            </a:fld>
            <a:endParaRPr lang="en-AU"/>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34</a:t>
            </a:fld>
            <a:endParaRPr lang="en-AU"/>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35</a:t>
            </a:fld>
            <a:endParaRPr lang="en-A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36</a:t>
            </a:fld>
            <a:endParaRPr lang="en-AU"/>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38</a:t>
            </a:fld>
            <a:endParaRPr lang="en-AU"/>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39</a:t>
            </a:fld>
            <a:endParaRPr lang="en-AU"/>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41</a:t>
            </a:fld>
            <a:endParaRPr lang="en-AU"/>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42</a:t>
            </a:fld>
            <a:endParaRPr lang="en-AU"/>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43</a:t>
            </a:fld>
            <a:endParaRPr lang="en-AU"/>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44</a:t>
            </a:fld>
            <a:endParaRPr lang="en-AU"/>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45</a:t>
            </a:fld>
            <a:endParaRPr lang="en-AU"/>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46</a:t>
            </a:fld>
            <a:endParaRPr lang="en-AU"/>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48</a:t>
            </a:fld>
            <a:endParaRPr lang="en-AU"/>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49</a:t>
            </a:fld>
            <a:endParaRPr lang="en-AU"/>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50</a:t>
            </a:fld>
            <a:endParaRPr lang="en-AU"/>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51</a:t>
            </a:fld>
            <a:endParaRPr lang="en-AU"/>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52</a:t>
            </a:fld>
            <a:endParaRPr lang="en-CA"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53</a:t>
            </a:fld>
            <a:endParaRPr lang="en-AU"/>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54</a:t>
            </a:fld>
            <a:endParaRPr lang="en-AU"/>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55</a:t>
            </a:fld>
            <a:endParaRPr lang="en-AU"/>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56</a:t>
            </a:fld>
            <a:endParaRPr lang="en-AU"/>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57</a:t>
            </a:fld>
            <a:endParaRPr lang="en-AU"/>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58</a:t>
            </a:fld>
            <a:endParaRPr lang="en-AU"/>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59</a:t>
            </a:fld>
            <a:endParaRPr lang="en-AU"/>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60</a:t>
            </a:fld>
            <a:endParaRPr lang="en-AU"/>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61</a:t>
            </a:fld>
            <a:endParaRPr lang="en-AU"/>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62</a:t>
            </a:fld>
            <a:endParaRPr lang="en-AU"/>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63</a:t>
            </a:fld>
            <a:endParaRPr lang="en-AU"/>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64</a:t>
            </a:fld>
            <a:endParaRPr lang="en-AU"/>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65</a:t>
            </a:fld>
            <a:endParaRPr lang="en-AU"/>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66</a:t>
            </a:fld>
            <a:endParaRPr lang="en-AU"/>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67</a:t>
            </a:fld>
            <a:endParaRPr lang="en-AU"/>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68</a:t>
            </a:fld>
            <a:endParaRPr lang="en-CA"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69</a:t>
            </a:fld>
            <a:endParaRPr lang="en-AU"/>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72</a:t>
            </a:fld>
            <a:endParaRPr lang="en-CA"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p:spPr>
      </p:sp>
      <p:sp>
        <p:nvSpPr>
          <p:cNvPr id="6963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963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C0138B1-B4AD-4BE9-A082-8BDADA586007}" type="slidenum">
              <a:rPr lang="en-CA" smtClean="0"/>
              <a:pPr/>
              <a:t>73</a:t>
            </a:fld>
            <a:endParaRPr lang="en-CA"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75</a:t>
            </a:fld>
            <a:endParaRPr lang="en-CA"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p:spPr>
      </p:sp>
      <p:sp>
        <p:nvSpPr>
          <p:cNvPr id="1259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5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E663B8-2DF7-40B5-9876-3DE1EC13830F}" type="slidenum">
              <a:rPr lang="en-CA" smtClean="0"/>
              <a:pPr/>
              <a:t>76</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27/04/2015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27/04/2015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27/04/2015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27/04/2015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27/04/2015</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27/04/2015</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27/04/2015</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27/04/2015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27/04/2015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27/04/2015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27/04/2015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27/04/2015</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0" indent="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2800" kern="1200" baseline="0">
          <a:solidFill>
            <a:schemeClr val="tx1"/>
          </a:solidFill>
          <a:latin typeface="Calibri"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59.xml"/><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smtClean="0">
                <a:solidFill>
                  <a:srgbClr val="FF0000"/>
                </a:solidFill>
              </a:rPr>
              <a:t>BSBREL401 </a:t>
            </a:r>
          </a:p>
          <a:p>
            <a:pPr algn="r"/>
            <a:r>
              <a:rPr lang="en-GB" sz="4400" b="1" dirty="0" smtClean="0">
                <a:solidFill>
                  <a:srgbClr val="FF0000"/>
                </a:solidFill>
              </a:rPr>
              <a:t>Establish networks </a:t>
            </a:r>
            <a:endParaRPr lang="en-GB" sz="4400" dirty="0">
              <a:solidFill>
                <a:srgbClr val="FF0000"/>
              </a:solidFill>
            </a:endParaRPr>
          </a:p>
        </p:txBody>
      </p:sp>
      <p:pic>
        <p:nvPicPr>
          <p:cNvPr id="4" name="Picture 3" descr="too_many_cooks_800_wht.png"/>
          <p:cNvPicPr/>
          <p:nvPr/>
        </p:nvPicPr>
        <p:blipFill>
          <a:blip r:embed="rId3" cstate="print"/>
          <a:stretch>
            <a:fillRect/>
          </a:stretch>
        </p:blipFill>
        <p:spPr>
          <a:xfrm>
            <a:off x="827584" y="2636912"/>
            <a:ext cx="3829936" cy="3827721"/>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CA" dirty="0" smtClean="0"/>
              <a:t>Housekeeping</a:t>
            </a:r>
          </a:p>
        </p:txBody>
      </p:sp>
      <p:sp>
        <p:nvSpPr>
          <p:cNvPr id="5123" name="Content Placeholder 2"/>
          <p:cNvSpPr>
            <a:spLocks noGrp="1"/>
          </p:cNvSpPr>
          <p:nvPr>
            <p:ph idx="1"/>
          </p:nvPr>
        </p:nvSpPr>
        <p:spPr/>
        <p:txBody>
          <a:bodyPr>
            <a:normAutofit/>
          </a:bodyPr>
          <a:lstStyle/>
          <a:p>
            <a:r>
              <a:rPr lang="en-AU" dirty="0" smtClean="0"/>
              <a:t>Emergency procedures</a:t>
            </a:r>
          </a:p>
          <a:p>
            <a:r>
              <a:rPr lang="en-AU" dirty="0" smtClean="0"/>
              <a:t>Mobiles, security issues </a:t>
            </a:r>
          </a:p>
          <a:p>
            <a:r>
              <a:rPr lang="en-AU" dirty="0" smtClean="0"/>
              <a:t>Break times / smoking policy</a:t>
            </a:r>
          </a:p>
          <a:p>
            <a:r>
              <a:rPr lang="en-AU" dirty="0" smtClean="0"/>
              <a:t>This course is “interactive” – ask questions</a:t>
            </a:r>
          </a:p>
          <a:p>
            <a:r>
              <a:rPr lang="en-AU" dirty="0" smtClean="0"/>
              <a:t>Respect, confidentiality, practice </a:t>
            </a:r>
          </a:p>
          <a:p>
            <a:r>
              <a:rPr lang="en-AU" dirty="0" smtClean="0"/>
              <a:t>Ground rules</a:t>
            </a:r>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5931024" y="3645024"/>
            <a:ext cx="3212976" cy="321297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CA" dirty="0" smtClean="0">
                <a:solidFill>
                  <a:srgbClr val="FF0000"/>
                </a:solidFill>
              </a:rPr>
              <a:t>Housekeeping</a:t>
            </a:r>
          </a:p>
        </p:txBody>
      </p:sp>
      <p:sp>
        <p:nvSpPr>
          <p:cNvPr id="5123" name="Content Placeholder 2"/>
          <p:cNvSpPr>
            <a:spLocks noGrp="1"/>
          </p:cNvSpPr>
          <p:nvPr>
            <p:ph idx="1"/>
          </p:nvPr>
        </p:nvSpPr>
        <p:spPr/>
        <p:txBody>
          <a:bodyPr/>
          <a:lstStyle/>
          <a:p>
            <a:r>
              <a:rPr lang="en-AU" dirty="0" smtClean="0"/>
              <a:t>Emergency procedures</a:t>
            </a:r>
          </a:p>
          <a:p>
            <a:r>
              <a:rPr lang="en-AU" dirty="0" smtClean="0"/>
              <a:t>Mobiles and security </a:t>
            </a:r>
            <a:r>
              <a:rPr lang="en-AU" dirty="0" smtClean="0"/>
              <a:t>issues </a:t>
            </a:r>
            <a:endParaRPr lang="en-AU" dirty="0" smtClean="0"/>
          </a:p>
          <a:p>
            <a:r>
              <a:rPr lang="en-AU" dirty="0" smtClean="0"/>
              <a:t>Break times and smoking policy</a:t>
            </a:r>
          </a:p>
          <a:p>
            <a:r>
              <a:rPr lang="en-AU" dirty="0" smtClean="0"/>
              <a:t>This course is interactive – ask questions</a:t>
            </a:r>
          </a:p>
          <a:p>
            <a:r>
              <a:rPr lang="en-AU" dirty="0" smtClean="0"/>
              <a:t>Practise respect and confidentiality</a:t>
            </a:r>
          </a:p>
          <a:p>
            <a:r>
              <a:rPr lang="en-AU" dirty="0" smtClean="0"/>
              <a:t>Ground rules</a:t>
            </a:r>
            <a:endParaRPr lang="en-CA"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6075040" y="3789040"/>
            <a:ext cx="3068960" cy="30689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Objectives</a:t>
            </a:r>
            <a:endParaRPr lang="en-GB" dirty="0"/>
          </a:p>
        </p:txBody>
      </p:sp>
      <p:sp>
        <p:nvSpPr>
          <p:cNvPr id="3" name="Content Placeholder 2"/>
          <p:cNvSpPr>
            <a:spLocks noGrp="1"/>
          </p:cNvSpPr>
          <p:nvPr>
            <p:ph idx="1"/>
          </p:nvPr>
        </p:nvSpPr>
        <p:spPr/>
        <p:txBody>
          <a:bodyPr/>
          <a:lstStyle/>
          <a:p>
            <a:pPr marL="342000" lvl="0" indent="-342000"/>
            <a:r>
              <a:rPr lang="en-GB" b="1" i="1" dirty="0" smtClean="0"/>
              <a:t>Identify </a:t>
            </a:r>
            <a:r>
              <a:rPr lang="en-GB" dirty="0" smtClean="0"/>
              <a:t>how to develop and maintain business networks</a:t>
            </a:r>
          </a:p>
          <a:p>
            <a:pPr marL="342000" lvl="0" indent="-342000"/>
            <a:r>
              <a:rPr lang="en-GB" b="1" i="1" dirty="0" smtClean="0"/>
              <a:t>Determine</a:t>
            </a:r>
            <a:r>
              <a:rPr lang="en-GB" dirty="0" smtClean="0"/>
              <a:t> how to establish and maintain business relationships</a:t>
            </a:r>
          </a:p>
          <a:p>
            <a:pPr marL="342000" lvl="0" indent="-342000"/>
            <a:r>
              <a:rPr lang="en-GB" b="1" i="1" dirty="0" smtClean="0"/>
              <a:t>Demonstrate </a:t>
            </a:r>
            <a:r>
              <a:rPr lang="en-GB" dirty="0" smtClean="0"/>
              <a:t>how to promote the relationship</a:t>
            </a:r>
          </a:p>
          <a:p>
            <a:pPr marL="342000" indent="-342000"/>
            <a:r>
              <a:rPr lang="en-GB" b="1" i="1" dirty="0" smtClean="0"/>
              <a:t>Gain</a:t>
            </a:r>
            <a:r>
              <a:rPr lang="en-GB" dirty="0" smtClean="0"/>
              <a:t> the skills and knowledge required for the unit</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6754"/>
            <a:ext cx="4400284" cy="4391246"/>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latin typeface="Calibri" pitchFamily="34" charset="0"/>
                <a:ea typeface="Calibri" pitchFamily="34" charset="0"/>
                <a:cs typeface="Times New Roman" pitchFamily="18" charset="0"/>
              </a:rPr>
              <a:t>Develop and maintain </a:t>
            </a:r>
            <a:r>
              <a:rPr lang="en-AU" dirty="0" smtClean="0">
                <a:latin typeface="Calibri" pitchFamily="34" charset="0"/>
                <a:ea typeface="Calibri" pitchFamily="34" charset="0"/>
                <a:cs typeface="Times New Roman" pitchFamily="18" charset="0"/>
              </a:rPr>
              <a:t>b</a:t>
            </a:r>
            <a:r>
              <a:rPr lang="en-AU" dirty="0" smtClean="0">
                <a:solidFill>
                  <a:srgbClr val="FF0000"/>
                </a:solidFill>
                <a:latin typeface="Calibri" pitchFamily="34" charset="0"/>
                <a:ea typeface="Calibri" pitchFamily="34" charset="0"/>
                <a:cs typeface="Times New Roman" pitchFamily="18" charset="0"/>
              </a:rPr>
              <a:t>usiness </a:t>
            </a:r>
            <a:r>
              <a:rPr lang="en-AU" dirty="0" smtClean="0">
                <a:latin typeface="Calibri" pitchFamily="34" charset="0"/>
                <a:ea typeface="Calibri" pitchFamily="34" charset="0"/>
                <a:cs typeface="Times New Roman" pitchFamily="18" charset="0"/>
              </a:rPr>
              <a:t>n</a:t>
            </a:r>
            <a:r>
              <a:rPr lang="en-AU" dirty="0" smtClean="0">
                <a:solidFill>
                  <a:srgbClr val="FF0000"/>
                </a:solidFill>
                <a:latin typeface="Calibri" pitchFamily="34" charset="0"/>
                <a:ea typeface="Calibri" pitchFamily="34" charset="0"/>
                <a:cs typeface="Times New Roman" pitchFamily="18" charset="0"/>
              </a:rPr>
              <a:t>etworks</a:t>
            </a:r>
          </a:p>
        </p:txBody>
      </p:sp>
      <p:sp>
        <p:nvSpPr>
          <p:cNvPr id="7" name="Content Placeholder 6"/>
          <p:cNvSpPr>
            <a:spLocks noGrp="1"/>
          </p:cNvSpPr>
          <p:nvPr>
            <p:ph idx="1"/>
          </p:nvPr>
        </p:nvSpPr>
        <p:spPr>
          <a:xfrm>
            <a:off x="4427984" y="1600200"/>
            <a:ext cx="4258816" cy="4525963"/>
          </a:xfrm>
        </p:spPr>
        <p:txBody>
          <a:bodyPr/>
          <a:lstStyle/>
          <a:p>
            <a:pPr>
              <a:buNone/>
            </a:pPr>
            <a:endParaRPr lang="en-AU" dirty="0" smtClean="0"/>
          </a:p>
          <a:p>
            <a:pPr>
              <a:buNone/>
            </a:pPr>
            <a:endParaRPr lang="en-AU" dirty="0" smtClean="0"/>
          </a:p>
          <a:p>
            <a:pPr>
              <a:buNone/>
            </a:pPr>
            <a:r>
              <a:rPr lang="en-AU" b="1" dirty="0" smtClean="0"/>
              <a:t>1.1</a:t>
            </a:r>
            <a:r>
              <a:rPr lang="en-AU" dirty="0" smtClean="0"/>
              <a:t> Use appropriate network strategies to establish and maintain relationships that promote the development of business opportunities</a:t>
            </a:r>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stick_figure_check_mate_chess_800_wht.png"/>
          <p:cNvPicPr/>
          <p:nvPr/>
        </p:nvPicPr>
        <p:blipFill>
          <a:blip r:embed="rId3" cstate="print"/>
          <a:stretch>
            <a:fillRect/>
          </a:stretch>
        </p:blipFill>
        <p:spPr>
          <a:xfrm>
            <a:off x="3491880" y="2780928"/>
            <a:ext cx="4691173" cy="2945218"/>
          </a:xfrm>
          <a:prstGeom prst="rect">
            <a:avLst/>
          </a:prstGeom>
        </p:spPr>
      </p:pic>
      <p:sp>
        <p:nvSpPr>
          <p:cNvPr id="5" name="Title 3"/>
          <p:cNvSpPr>
            <a:spLocks noGrp="1"/>
          </p:cNvSpPr>
          <p:nvPr>
            <p:ph type="title"/>
          </p:nvPr>
        </p:nvSpPr>
        <p:spPr/>
        <p:txBody>
          <a:bodyPr>
            <a:normAutofit/>
          </a:bodyPr>
          <a:lstStyle/>
          <a:p>
            <a:r>
              <a:rPr lang="en-US" dirty="0" smtClean="0"/>
              <a:t>Network strategies</a:t>
            </a:r>
            <a:endParaRPr lang="en-GB" dirty="0"/>
          </a:p>
        </p:txBody>
      </p:sp>
      <p:sp>
        <p:nvSpPr>
          <p:cNvPr id="4" name="Content Placeholder 3"/>
          <p:cNvSpPr>
            <a:spLocks noGrp="1"/>
          </p:cNvSpPr>
          <p:nvPr>
            <p:ph idx="1"/>
          </p:nvPr>
        </p:nvSpPr>
        <p:spPr/>
        <p:txBody>
          <a:bodyPr/>
          <a:lstStyle/>
          <a:p>
            <a:pPr marL="342000" indent="-342000"/>
            <a:r>
              <a:rPr lang="en-AU" dirty="0" smtClean="0"/>
              <a:t>Association memberships</a:t>
            </a:r>
            <a:endParaRPr lang="en-GB" dirty="0" smtClean="0"/>
          </a:p>
          <a:p>
            <a:pPr marL="342000" indent="-342000"/>
            <a:r>
              <a:rPr lang="en-AU" dirty="0" smtClean="0"/>
              <a:t>Conference participation</a:t>
            </a:r>
            <a:endParaRPr lang="en-GB" dirty="0" smtClean="0"/>
          </a:p>
          <a:p>
            <a:pPr marL="342000" indent="-342000"/>
            <a:r>
              <a:rPr lang="en-AU" dirty="0" smtClean="0"/>
              <a:t>Distributing materials</a:t>
            </a:r>
            <a:endParaRPr lang="en-GB" dirty="0" smtClean="0"/>
          </a:p>
          <a:p>
            <a:pPr marL="342000" indent="-342000"/>
            <a:r>
              <a:rPr lang="en-AU" dirty="0" smtClean="0"/>
              <a:t>Individual marketing</a:t>
            </a:r>
            <a:endParaRPr lang="en-GB" dirty="0" smtClean="0"/>
          </a:p>
          <a:p>
            <a:pPr marL="342000" indent="-342000"/>
            <a:r>
              <a:rPr lang="en-AU" dirty="0" smtClean="0"/>
              <a:t>Maintaining regular contact</a:t>
            </a:r>
            <a:endParaRPr lang="en-GB" dirty="0" smtClean="0"/>
          </a:p>
          <a:p>
            <a:pPr marL="342000" indent="-342000"/>
            <a:r>
              <a:rPr lang="en-AU" dirty="0" smtClean="0"/>
              <a:t>Seminar attendance.</a:t>
            </a:r>
            <a:endParaRPr lang="en-GB" dirty="0" smtClean="0"/>
          </a:p>
          <a:p>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Develop and maintain business networks</a:t>
            </a:r>
            <a:endParaRPr lang="en-GB" dirty="0"/>
          </a:p>
        </p:txBody>
      </p:sp>
      <p:sp>
        <p:nvSpPr>
          <p:cNvPr id="3" name="Content Placeholder 2"/>
          <p:cNvSpPr>
            <a:spLocks noGrp="1"/>
          </p:cNvSpPr>
          <p:nvPr>
            <p:ph idx="1"/>
          </p:nvPr>
        </p:nvSpPr>
        <p:spPr/>
        <p:txBody>
          <a:bodyPr/>
          <a:lstStyle/>
          <a:p>
            <a:pPr>
              <a:buNone/>
            </a:pPr>
            <a:r>
              <a:rPr lang="en-GB" b="1" dirty="0" smtClean="0"/>
              <a:t>Series of activities...</a:t>
            </a:r>
          </a:p>
          <a:p>
            <a:pPr marL="342000" indent="-342000"/>
            <a:r>
              <a:rPr lang="en-GB" dirty="0" smtClean="0"/>
              <a:t>Identify your networking purpose</a:t>
            </a:r>
          </a:p>
          <a:p>
            <a:pPr marL="342000" indent="-342000"/>
            <a:r>
              <a:rPr lang="en-GB" dirty="0" smtClean="0"/>
              <a:t>Identify your networking goals</a:t>
            </a:r>
          </a:p>
          <a:p>
            <a:pPr marL="342000" indent="-342000"/>
            <a:r>
              <a:rPr lang="en-GB" dirty="0" smtClean="0"/>
              <a:t>Determine the most appropriate network.</a:t>
            </a:r>
          </a:p>
          <a:p>
            <a:endParaRPr lang="en-GB" dirty="0" smtClean="0"/>
          </a:p>
          <a:p>
            <a:endParaRPr lang="en-GB" dirty="0"/>
          </a:p>
        </p:txBody>
      </p:sp>
      <p:pic>
        <p:nvPicPr>
          <p:cNvPr id="4" name="Picture 6" descr="Fotolia_2204087_XS"/>
          <p:cNvPicPr>
            <a:picLocks noChangeAspect="1" noChangeArrowheads="1"/>
          </p:cNvPicPr>
          <p:nvPr/>
        </p:nvPicPr>
        <p:blipFill>
          <a:blip r:embed="rId2" cstate="print"/>
          <a:srcRect/>
          <a:stretch>
            <a:fillRect/>
          </a:stretch>
        </p:blipFill>
        <p:spPr bwMode="auto">
          <a:xfrm>
            <a:off x="5004048" y="3717032"/>
            <a:ext cx="3672408" cy="2940019"/>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Method of contact</a:t>
            </a:r>
            <a:endParaRPr lang="en-GB" dirty="0"/>
          </a:p>
        </p:txBody>
      </p:sp>
      <p:sp>
        <p:nvSpPr>
          <p:cNvPr id="3" name="Content Placeholder 2"/>
          <p:cNvSpPr>
            <a:spLocks noGrp="1"/>
          </p:cNvSpPr>
          <p:nvPr>
            <p:ph idx="1"/>
          </p:nvPr>
        </p:nvSpPr>
        <p:spPr/>
        <p:txBody>
          <a:bodyPr/>
          <a:lstStyle/>
          <a:p>
            <a:pPr marL="342000" indent="-342000"/>
            <a:r>
              <a:rPr lang="en-AU" dirty="0" smtClean="0"/>
              <a:t>Letter</a:t>
            </a:r>
          </a:p>
          <a:p>
            <a:pPr marL="342000" indent="-342000"/>
            <a:r>
              <a:rPr lang="en-AU" dirty="0" smtClean="0"/>
              <a:t>Email</a:t>
            </a:r>
          </a:p>
          <a:p>
            <a:pPr marL="342000" indent="-342000"/>
            <a:r>
              <a:rPr lang="en-AU" dirty="0" smtClean="0"/>
              <a:t>Online, e.g., LinkedIn or other professional forums</a:t>
            </a:r>
          </a:p>
          <a:p>
            <a:pPr marL="342000" indent="-342000"/>
            <a:r>
              <a:rPr lang="en-AU" dirty="0" smtClean="0"/>
              <a:t>Face to face meeting</a:t>
            </a:r>
          </a:p>
          <a:p>
            <a:pPr marL="342000" indent="-342000"/>
            <a:r>
              <a:rPr lang="en-AU" dirty="0" smtClean="0"/>
              <a:t>Telephone call </a:t>
            </a:r>
          </a:p>
          <a:p>
            <a:pPr marL="342000" indent="-342000"/>
            <a:r>
              <a:rPr lang="en-AU" dirty="0" smtClean="0"/>
              <a:t>Social gathering.</a:t>
            </a:r>
            <a:endParaRPr lang="en-GB" dirty="0" smtClean="0"/>
          </a:p>
          <a:p>
            <a:endParaRPr lang="en-GB" dirty="0" smtClean="0"/>
          </a:p>
          <a:p>
            <a:endParaRPr lang="en-GB" dirty="0" smtClean="0"/>
          </a:p>
          <a:p>
            <a:endParaRPr lang="en-GB" dirty="0" smtClean="0"/>
          </a:p>
          <a:p>
            <a:endParaRPr lang="en-AU" dirty="0" smtClean="0"/>
          </a:p>
          <a:p>
            <a:endParaRPr lang="en-GB" dirty="0"/>
          </a:p>
        </p:txBody>
      </p:sp>
      <p:pic>
        <p:nvPicPr>
          <p:cNvPr id="4" name="Picture 3" descr="Fotolia_6135219_S.jpg"/>
          <p:cNvPicPr>
            <a:picLocks noChangeAspect="1"/>
          </p:cNvPicPr>
          <p:nvPr/>
        </p:nvPicPr>
        <p:blipFill>
          <a:blip r:embed="rId2" cstate="print"/>
          <a:stretch>
            <a:fillRect/>
          </a:stretch>
        </p:blipFill>
        <p:spPr>
          <a:xfrm>
            <a:off x="4427984" y="3140968"/>
            <a:ext cx="4003467" cy="350100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smtClean="0"/>
              <a:t>Choose your approach</a:t>
            </a:r>
            <a:endParaRPr lang="en-GB" dirty="0"/>
          </a:p>
        </p:txBody>
      </p:sp>
      <p:pic>
        <p:nvPicPr>
          <p:cNvPr id="1026" name="Picture 2"/>
          <p:cNvPicPr>
            <a:picLocks noChangeAspect="1" noChangeArrowheads="1"/>
          </p:cNvPicPr>
          <p:nvPr/>
        </p:nvPicPr>
        <p:blipFill>
          <a:blip r:embed="rId3" cstate="print"/>
          <a:srcRect/>
          <a:stretch>
            <a:fillRect/>
          </a:stretch>
        </p:blipFill>
        <p:spPr bwMode="auto">
          <a:xfrm>
            <a:off x="539552" y="1412776"/>
            <a:ext cx="7992888" cy="4354413"/>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1A</a:t>
            </a:r>
            <a:r>
              <a:rPr lang="en-AU" dirty="0" smtClean="0"/>
              <a:t/>
            </a:r>
            <a:br>
              <a:rPr lang="en-AU" dirty="0" smtClean="0"/>
            </a:br>
            <a:endParaRPr lang="en-CA" sz="3100" dirty="0" smtClean="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6754"/>
            <a:ext cx="4400284" cy="4391246"/>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latin typeface="Calibri" pitchFamily="34" charset="0"/>
                <a:ea typeface="Calibri" pitchFamily="34" charset="0"/>
                <a:cs typeface="Times New Roman" pitchFamily="18" charset="0"/>
              </a:rPr>
              <a:t>Develop and maintain business networks</a:t>
            </a:r>
          </a:p>
        </p:txBody>
      </p:sp>
      <p:sp>
        <p:nvSpPr>
          <p:cNvPr id="8" name="Content Placeholder 7"/>
          <p:cNvSpPr>
            <a:spLocks noGrp="1"/>
          </p:cNvSpPr>
          <p:nvPr>
            <p:ph idx="1"/>
          </p:nvPr>
        </p:nvSpPr>
        <p:spPr>
          <a:xfrm>
            <a:off x="4355976" y="1600200"/>
            <a:ext cx="4330824" cy="4525963"/>
          </a:xfrm>
        </p:spPr>
        <p:txBody>
          <a:bodyPr/>
          <a:lstStyle/>
          <a:p>
            <a:pPr>
              <a:buNone/>
            </a:pPr>
            <a:endParaRPr lang="en-AU" dirty="0" smtClean="0"/>
          </a:p>
          <a:p>
            <a:pPr>
              <a:buNone/>
            </a:pPr>
            <a:endParaRPr lang="en-AU" dirty="0" smtClean="0"/>
          </a:p>
          <a:p>
            <a:pPr>
              <a:buNone/>
            </a:pPr>
            <a:r>
              <a:rPr lang="en-AU" b="1" dirty="0" smtClean="0"/>
              <a:t>1.2</a:t>
            </a:r>
            <a:r>
              <a:rPr lang="en-AU" dirty="0" smtClean="0"/>
              <a:t> Identify and pursue network opportunities to maximise a range of contacts</a:t>
            </a:r>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introduction_to_a_friend_800_wht.png"/>
          <p:cNvPicPr/>
          <p:nvPr/>
        </p:nvPicPr>
        <p:blipFill>
          <a:blip r:embed="rId3" cstate="print"/>
          <a:stretch>
            <a:fillRect/>
          </a:stretch>
        </p:blipFill>
        <p:spPr>
          <a:xfrm>
            <a:off x="4355976" y="3902148"/>
            <a:ext cx="2958066" cy="2955852"/>
          </a:xfrm>
          <a:prstGeom prst="rect">
            <a:avLst/>
          </a:prstGeom>
        </p:spPr>
      </p:pic>
      <p:sp>
        <p:nvSpPr>
          <p:cNvPr id="5" name="Title 3"/>
          <p:cNvSpPr>
            <a:spLocks noGrp="1"/>
          </p:cNvSpPr>
          <p:nvPr>
            <p:ph type="title"/>
          </p:nvPr>
        </p:nvSpPr>
        <p:spPr>
          <a:xfrm>
            <a:off x="251520" y="274638"/>
            <a:ext cx="8784976" cy="1143000"/>
          </a:xfrm>
        </p:spPr>
        <p:txBody>
          <a:bodyPr>
            <a:noAutofit/>
          </a:bodyPr>
          <a:lstStyle/>
          <a:p>
            <a:r>
              <a:rPr lang="en-GB" b="1" dirty="0" smtClean="0">
                <a:solidFill>
                  <a:srgbClr val="FF0000"/>
                </a:solidFill>
              </a:rPr>
              <a:t>What are networking opportunities?</a:t>
            </a:r>
            <a:endParaRPr lang="en-GB" b="1" dirty="0">
              <a:solidFill>
                <a:srgbClr val="FF0000"/>
              </a:solidFill>
            </a:endParaRPr>
          </a:p>
        </p:txBody>
      </p:sp>
      <p:sp>
        <p:nvSpPr>
          <p:cNvPr id="4" name="Content Placeholder 3"/>
          <p:cNvSpPr>
            <a:spLocks noGrp="1"/>
          </p:cNvSpPr>
          <p:nvPr>
            <p:ph idx="1"/>
          </p:nvPr>
        </p:nvSpPr>
        <p:spPr/>
        <p:txBody>
          <a:bodyPr/>
          <a:lstStyle/>
          <a:p>
            <a:pPr marL="342000" indent="-342000"/>
            <a:r>
              <a:rPr lang="en-GB" sz="2800" dirty="0" smtClean="0"/>
              <a:t>Who runs them?</a:t>
            </a:r>
          </a:p>
          <a:p>
            <a:pPr marL="342000" indent="-342000"/>
            <a:r>
              <a:rPr lang="en-GB" sz="2800" dirty="0" smtClean="0"/>
              <a:t>How do I get to attend these events?</a:t>
            </a:r>
          </a:p>
          <a:p>
            <a:pPr marL="342000" indent="-342000"/>
            <a:r>
              <a:rPr lang="en-GB" sz="2800" dirty="0" smtClean="0"/>
              <a:t>What are the key benefits of these events?</a:t>
            </a:r>
          </a:p>
          <a:p>
            <a:pPr marL="342000" indent="-342000"/>
            <a:r>
              <a:rPr lang="en-GB" sz="2800" dirty="0" smtClean="0"/>
              <a:t>How to get the most out of networking events?</a:t>
            </a:r>
          </a:p>
          <a:p>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6754"/>
            <a:ext cx="4400284" cy="4391246"/>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latin typeface="Calibri" pitchFamily="34" charset="0"/>
                <a:ea typeface="Calibri" pitchFamily="34" charset="0"/>
                <a:cs typeface="Times New Roman" pitchFamily="18" charset="0"/>
              </a:rPr>
              <a:t>Develop and maintain business networks</a:t>
            </a:r>
          </a:p>
        </p:txBody>
      </p:sp>
      <p:sp>
        <p:nvSpPr>
          <p:cNvPr id="7" name="Content Placeholder 6"/>
          <p:cNvSpPr>
            <a:spLocks noGrp="1"/>
          </p:cNvSpPr>
          <p:nvPr>
            <p:ph idx="1"/>
          </p:nvPr>
        </p:nvSpPr>
        <p:spPr>
          <a:xfrm>
            <a:off x="4427984" y="1600200"/>
            <a:ext cx="4258816" cy="4525963"/>
          </a:xfrm>
        </p:spPr>
        <p:txBody>
          <a:bodyPr/>
          <a:lstStyle/>
          <a:p>
            <a:pPr>
              <a:buNone/>
            </a:pPr>
            <a:endParaRPr lang="en-AU" dirty="0" smtClean="0"/>
          </a:p>
          <a:p>
            <a:pPr>
              <a:buNone/>
            </a:pPr>
            <a:endParaRPr lang="en-AU" dirty="0" smtClean="0"/>
          </a:p>
          <a:p>
            <a:pPr>
              <a:buNone/>
            </a:pPr>
            <a:r>
              <a:rPr lang="en-AU" b="1" dirty="0" smtClean="0"/>
              <a:t>1.3</a:t>
            </a:r>
            <a:r>
              <a:rPr lang="en-AU" dirty="0" smtClean="0"/>
              <a:t> Communicate information regarding new networks to inform individuals, colleagues and clients of potential benefits</a:t>
            </a:r>
          </a:p>
          <a:p>
            <a:pPr>
              <a:buNone/>
            </a:pPr>
            <a:endParaRPr lang="en-GB"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11720159_S.jpg"/>
          <p:cNvPicPr/>
          <p:nvPr/>
        </p:nvPicPr>
        <p:blipFill>
          <a:blip r:embed="rId2" cstate="print"/>
          <a:stretch>
            <a:fillRect/>
          </a:stretch>
        </p:blipFill>
        <p:spPr>
          <a:xfrm>
            <a:off x="5508104" y="3645024"/>
            <a:ext cx="3061217" cy="3212976"/>
          </a:xfrm>
          <a:prstGeom prst="rect">
            <a:avLst/>
          </a:prstGeom>
        </p:spPr>
      </p:pic>
      <p:sp>
        <p:nvSpPr>
          <p:cNvPr id="2" name="Title 1"/>
          <p:cNvSpPr>
            <a:spLocks noGrp="1"/>
          </p:cNvSpPr>
          <p:nvPr>
            <p:ph type="title"/>
          </p:nvPr>
        </p:nvSpPr>
        <p:spPr/>
        <p:txBody>
          <a:bodyPr>
            <a:noAutofit/>
          </a:bodyPr>
          <a:lstStyle/>
          <a:p>
            <a:r>
              <a:rPr lang="en-GB" b="1" dirty="0" smtClean="0">
                <a:solidFill>
                  <a:srgbClr val="FF0000"/>
                </a:solidFill>
              </a:rPr>
              <a:t>Determine who to communicate to</a:t>
            </a:r>
            <a:endParaRPr lang="en-GB" dirty="0">
              <a:solidFill>
                <a:srgbClr val="FF0000"/>
              </a:solidFill>
            </a:endParaRPr>
          </a:p>
        </p:txBody>
      </p:sp>
      <p:sp>
        <p:nvSpPr>
          <p:cNvPr id="3" name="Content Placeholder 2"/>
          <p:cNvSpPr>
            <a:spLocks noGrp="1"/>
          </p:cNvSpPr>
          <p:nvPr>
            <p:ph idx="1"/>
          </p:nvPr>
        </p:nvSpPr>
        <p:spPr/>
        <p:txBody>
          <a:bodyPr>
            <a:normAutofit/>
          </a:bodyPr>
          <a:lstStyle/>
          <a:p>
            <a:pPr marL="342000" indent="-342000"/>
            <a:r>
              <a:rPr lang="en-AU" sz="2800" dirty="0" smtClean="0"/>
              <a:t>Individuals</a:t>
            </a:r>
            <a:endParaRPr lang="en-GB" sz="2800" dirty="0" smtClean="0"/>
          </a:p>
          <a:p>
            <a:pPr marL="342000" indent="-342000"/>
            <a:r>
              <a:rPr lang="en-AU" sz="2800" dirty="0" smtClean="0"/>
              <a:t>Colleagues </a:t>
            </a:r>
            <a:endParaRPr lang="en-GB" sz="2800" dirty="0" smtClean="0"/>
          </a:p>
          <a:p>
            <a:pPr marL="342000" indent="-342000"/>
            <a:r>
              <a:rPr lang="en-AU" sz="2800" dirty="0" smtClean="0"/>
              <a:t>Clients.</a:t>
            </a:r>
            <a:endParaRPr lang="en-GB" sz="2800" dirty="0" smtClean="0"/>
          </a:p>
          <a:p>
            <a:pPr marL="342000" indent="-342000"/>
            <a:r>
              <a:rPr lang="en-AU" sz="2800" dirty="0" smtClean="0"/>
              <a:t>Customers</a:t>
            </a:r>
            <a:endParaRPr lang="en-GB" sz="2800" dirty="0" smtClean="0"/>
          </a:p>
          <a:p>
            <a:pPr marL="342000" indent="-342000"/>
            <a:r>
              <a:rPr lang="en-AU" sz="2800" dirty="0" smtClean="0"/>
              <a:t>Users</a:t>
            </a:r>
            <a:endParaRPr lang="en-GB" sz="2800" dirty="0" smtClean="0"/>
          </a:p>
          <a:p>
            <a:pPr marL="342000" indent="-342000"/>
            <a:r>
              <a:rPr lang="en-AU" sz="2800" dirty="0" smtClean="0"/>
              <a:t> managers</a:t>
            </a:r>
            <a:endParaRPr lang="en-GB" sz="2800" dirty="0" smtClean="0"/>
          </a:p>
          <a:p>
            <a:pPr marL="342000" indent="-342000"/>
            <a:r>
              <a:rPr lang="en-AU" sz="2800" dirty="0" smtClean="0"/>
              <a:t>And various stakeholders.</a:t>
            </a:r>
            <a:endParaRPr lang="en-GB" sz="2800" dirty="0" smtClean="0"/>
          </a:p>
          <a:p>
            <a:endParaRPr lang="en-GB"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Communication needs of each stakeholder</a:t>
            </a:r>
            <a:endParaRPr lang="en-GB" dirty="0"/>
          </a:p>
        </p:txBody>
      </p:sp>
      <p:sp>
        <p:nvSpPr>
          <p:cNvPr id="7" name="Content Placeholder 6"/>
          <p:cNvSpPr>
            <a:spLocks noGrp="1"/>
          </p:cNvSpPr>
          <p:nvPr>
            <p:ph idx="1"/>
          </p:nvPr>
        </p:nvSpPr>
        <p:spPr>
          <a:xfrm>
            <a:off x="457200" y="2636912"/>
            <a:ext cx="4042792" cy="3489251"/>
          </a:xfrm>
        </p:spPr>
        <p:txBody>
          <a:bodyPr/>
          <a:lstStyle/>
          <a:p>
            <a:pPr>
              <a:buNone/>
            </a:pPr>
            <a:r>
              <a:rPr lang="en-AU" dirty="0" smtClean="0"/>
              <a:t>For each of the individuals or stakeholders identified previously, you will need to establish what their communication needs are.</a:t>
            </a:r>
            <a:endParaRPr lang="en-GB" dirty="0" smtClean="0"/>
          </a:p>
          <a:p>
            <a:pPr>
              <a:buNone/>
            </a:pPr>
            <a:endParaRPr lang="en-GB" dirty="0"/>
          </a:p>
        </p:txBody>
      </p:sp>
      <p:pic>
        <p:nvPicPr>
          <p:cNvPr id="8" name="Picture 7" descr="figure_talk_giant_phone_anim_500_wht.gif"/>
          <p:cNvPicPr>
            <a:picLocks noChangeAspect="1"/>
          </p:cNvPicPr>
          <p:nvPr/>
        </p:nvPicPr>
        <p:blipFill>
          <a:blip r:embed="rId2" cstate="print"/>
          <a:stretch>
            <a:fillRect/>
          </a:stretch>
        </p:blipFill>
        <p:spPr>
          <a:xfrm>
            <a:off x="5076056" y="2204864"/>
            <a:ext cx="3707904" cy="385924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MLoud.jpg"/>
          <p:cNvPicPr/>
          <p:nvPr/>
        </p:nvPicPr>
        <p:blipFill>
          <a:blip r:embed="rId2" cstate="print"/>
          <a:stretch>
            <a:fillRect/>
          </a:stretch>
        </p:blipFill>
        <p:spPr>
          <a:xfrm>
            <a:off x="4932040" y="4437112"/>
            <a:ext cx="3320088" cy="2127978"/>
          </a:xfrm>
          <a:prstGeom prst="rect">
            <a:avLst/>
          </a:prstGeom>
        </p:spPr>
      </p:pic>
      <p:sp>
        <p:nvSpPr>
          <p:cNvPr id="2" name="Title 1"/>
          <p:cNvSpPr>
            <a:spLocks noGrp="1"/>
          </p:cNvSpPr>
          <p:nvPr>
            <p:ph type="title"/>
          </p:nvPr>
        </p:nvSpPr>
        <p:spPr/>
        <p:txBody>
          <a:bodyPr>
            <a:noAutofit/>
          </a:bodyPr>
          <a:lstStyle/>
          <a:p>
            <a:r>
              <a:rPr lang="en-GB" b="1" dirty="0" smtClean="0">
                <a:solidFill>
                  <a:srgbClr val="FF0000"/>
                </a:solidFill>
              </a:rPr>
              <a:t>How to fulfil the communication needs of each stakeholder</a:t>
            </a:r>
            <a:endParaRPr lang="en-GB" b="1" dirty="0">
              <a:solidFill>
                <a:srgbClr val="FF0000"/>
              </a:solidFill>
            </a:endParaRPr>
          </a:p>
        </p:txBody>
      </p:sp>
      <p:sp>
        <p:nvSpPr>
          <p:cNvPr id="3" name="Content Placeholder 2"/>
          <p:cNvSpPr>
            <a:spLocks noGrp="1"/>
          </p:cNvSpPr>
          <p:nvPr>
            <p:ph idx="1"/>
          </p:nvPr>
        </p:nvSpPr>
        <p:spPr/>
        <p:txBody>
          <a:bodyPr>
            <a:noAutofit/>
          </a:bodyPr>
          <a:lstStyle/>
          <a:p>
            <a:pPr marL="342000" indent="-342000"/>
            <a:r>
              <a:rPr lang="en-AU" dirty="0" smtClean="0"/>
              <a:t>Communicating the potential benefits of the network</a:t>
            </a:r>
            <a:endParaRPr lang="en-GB" dirty="0" smtClean="0"/>
          </a:p>
          <a:p>
            <a:pPr marL="342000" indent="-342000"/>
            <a:r>
              <a:rPr lang="en-AU" dirty="0" smtClean="0"/>
              <a:t>Some of the networking activities might be relatively easy</a:t>
            </a:r>
            <a:endParaRPr lang="en-GB" dirty="0" smtClean="0"/>
          </a:p>
          <a:p>
            <a:pPr marL="342000" indent="-342000"/>
            <a:r>
              <a:rPr lang="en-AU" dirty="0" smtClean="0"/>
              <a:t>Estimate the time involvement over a one month period. </a:t>
            </a:r>
            <a:endParaRPr lang="en-GB" dirty="0" smtClean="0"/>
          </a:p>
          <a:p>
            <a:pPr marL="342000" indent="-342000"/>
            <a:r>
              <a:rPr lang="en-AU" dirty="0" smtClean="0"/>
              <a:t>Some networking activities provide more value than others. </a:t>
            </a:r>
            <a:endParaRPr lang="en-GB"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b="1" dirty="0" smtClean="0">
                <a:solidFill>
                  <a:srgbClr val="FF0000"/>
                </a:solidFill>
              </a:rPr>
              <a:t>Activity 1B</a:t>
            </a:r>
            <a:endParaRPr lang="en-CA" b="1" dirty="0" smtClean="0">
              <a:solidFill>
                <a:srgbClr val="FF0000"/>
              </a:solidFill>
            </a:endParaRPr>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6754"/>
            <a:ext cx="4400284" cy="4391246"/>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latin typeface="Calibri" pitchFamily="34" charset="0"/>
                <a:ea typeface="Calibri" pitchFamily="34" charset="0"/>
                <a:cs typeface="Times New Roman" pitchFamily="18" charset="0"/>
              </a:rPr>
              <a:t>Develop and maintain business networks</a:t>
            </a:r>
          </a:p>
        </p:txBody>
      </p:sp>
      <p:sp>
        <p:nvSpPr>
          <p:cNvPr id="7" name="Content Placeholder 6"/>
          <p:cNvSpPr>
            <a:spLocks noGrp="1"/>
          </p:cNvSpPr>
          <p:nvPr>
            <p:ph idx="1"/>
          </p:nvPr>
        </p:nvSpPr>
        <p:spPr>
          <a:xfrm>
            <a:off x="4427984" y="1600200"/>
            <a:ext cx="4258816" cy="4525963"/>
          </a:xfrm>
        </p:spPr>
        <p:txBody>
          <a:bodyPr/>
          <a:lstStyle/>
          <a:p>
            <a:pPr>
              <a:buNone/>
            </a:pPr>
            <a:endParaRPr lang="en-AU" dirty="0" smtClean="0"/>
          </a:p>
          <a:p>
            <a:pPr>
              <a:buNone/>
            </a:pPr>
            <a:endParaRPr lang="en-AU" dirty="0" smtClean="0"/>
          </a:p>
          <a:p>
            <a:pPr>
              <a:buNone/>
            </a:pPr>
            <a:r>
              <a:rPr lang="en-AU" b="1" dirty="0" smtClean="0"/>
              <a:t>1.4</a:t>
            </a:r>
            <a:r>
              <a:rPr lang="en-AU" dirty="0" smtClean="0"/>
              <a:t> Participate in professional networks and associations to obtain and maintain personal knowledge and skills</a:t>
            </a:r>
            <a:endParaRPr lang="en-GB"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nstruction_group_pc_800_wht.png"/>
          <p:cNvPicPr/>
          <p:nvPr/>
        </p:nvPicPr>
        <p:blipFill>
          <a:blip r:embed="rId3" cstate="print"/>
          <a:stretch>
            <a:fillRect/>
          </a:stretch>
        </p:blipFill>
        <p:spPr>
          <a:xfrm>
            <a:off x="4665478" y="2708920"/>
            <a:ext cx="4299010" cy="2243469"/>
          </a:xfrm>
          <a:prstGeom prst="rect">
            <a:avLst/>
          </a:prstGeom>
        </p:spPr>
      </p:pic>
      <p:sp>
        <p:nvSpPr>
          <p:cNvPr id="5" name="Title 3"/>
          <p:cNvSpPr>
            <a:spLocks noGrp="1"/>
          </p:cNvSpPr>
          <p:nvPr>
            <p:ph type="title"/>
          </p:nvPr>
        </p:nvSpPr>
        <p:spPr/>
        <p:txBody>
          <a:bodyPr>
            <a:noAutofit/>
          </a:bodyPr>
          <a:lstStyle/>
          <a:p>
            <a:r>
              <a:rPr lang="en-GB" dirty="0" smtClean="0"/>
              <a:t>Professional networks and associations</a:t>
            </a:r>
            <a:endParaRPr lang="en-GB" dirty="0"/>
          </a:p>
        </p:txBody>
      </p:sp>
      <p:sp>
        <p:nvSpPr>
          <p:cNvPr id="7" name="Content Placeholder 6"/>
          <p:cNvSpPr>
            <a:spLocks noGrp="1"/>
          </p:cNvSpPr>
          <p:nvPr>
            <p:ph idx="1"/>
          </p:nvPr>
        </p:nvSpPr>
        <p:spPr/>
        <p:txBody>
          <a:bodyPr>
            <a:normAutofit/>
          </a:bodyPr>
          <a:lstStyle/>
          <a:p>
            <a:pPr marL="342000" indent="-342000"/>
            <a:endParaRPr lang="en-AU" dirty="0" smtClean="0"/>
          </a:p>
          <a:p>
            <a:pPr marL="342000" indent="-342000"/>
            <a:r>
              <a:rPr lang="en-AU" dirty="0" smtClean="0"/>
              <a:t>Advisory committees</a:t>
            </a:r>
            <a:endParaRPr lang="en-GB" dirty="0" smtClean="0"/>
          </a:p>
          <a:p>
            <a:pPr marL="342000" indent="-342000"/>
            <a:r>
              <a:rPr lang="en-AU" dirty="0" smtClean="0"/>
              <a:t>Colleagues</a:t>
            </a:r>
            <a:endParaRPr lang="en-GB" dirty="0" smtClean="0"/>
          </a:p>
          <a:p>
            <a:pPr marL="342000" indent="-342000"/>
            <a:r>
              <a:rPr lang="en-AU" dirty="0" smtClean="0"/>
              <a:t>Committees</a:t>
            </a:r>
            <a:endParaRPr lang="en-GB" dirty="0" smtClean="0"/>
          </a:p>
          <a:p>
            <a:pPr marL="342000" indent="-342000"/>
            <a:r>
              <a:rPr lang="en-AU" dirty="0" smtClean="0"/>
              <a:t>Government agencies</a:t>
            </a:r>
            <a:endParaRPr lang="en-GB" dirty="0" smtClean="0"/>
          </a:p>
          <a:p>
            <a:pPr marL="342000" indent="-342000"/>
            <a:r>
              <a:rPr lang="en-AU" dirty="0" smtClean="0"/>
              <a:t>Internal / external customers</a:t>
            </a:r>
            <a:endParaRPr lang="en-GB" dirty="0" smtClean="0"/>
          </a:p>
          <a:p>
            <a:pPr marL="342000" indent="-342000"/>
            <a:r>
              <a:rPr lang="en-AU" dirty="0" smtClean="0"/>
              <a:t>Lobby groups</a:t>
            </a:r>
            <a:endParaRPr lang="en-GB" dirty="0" smtClean="0"/>
          </a:p>
          <a:p>
            <a:pPr marL="342000" indent="-342000"/>
            <a:r>
              <a:rPr lang="en-AU" dirty="0" smtClean="0"/>
              <a:t>Local inter-agency groups.</a:t>
            </a:r>
            <a:endParaRPr lang="en-GB"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cstate="print"/>
          <a:srcRect/>
          <a:stretch>
            <a:fillRect/>
          </a:stretch>
        </p:blipFill>
        <p:spPr bwMode="auto">
          <a:xfrm>
            <a:off x="2195736" y="260648"/>
            <a:ext cx="4837176" cy="645524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smtClean="0"/>
              <a:t>Being selective</a:t>
            </a:r>
            <a:endParaRPr lang="en-GB" dirty="0"/>
          </a:p>
        </p:txBody>
      </p:sp>
      <p:pic>
        <p:nvPicPr>
          <p:cNvPr id="4098" name="Picture 2"/>
          <p:cNvPicPr>
            <a:picLocks noChangeAspect="1" noChangeArrowheads="1"/>
          </p:cNvPicPr>
          <p:nvPr/>
        </p:nvPicPr>
        <p:blipFill>
          <a:blip r:embed="rId3" cstate="print"/>
          <a:srcRect/>
          <a:stretch>
            <a:fillRect/>
          </a:stretch>
        </p:blipFill>
        <p:spPr bwMode="auto">
          <a:xfrm>
            <a:off x="1979712" y="1340768"/>
            <a:ext cx="5362575" cy="497205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smtClean="0"/>
              <a:t>Being selective</a:t>
            </a:r>
            <a:endParaRPr lang="en-GB" dirty="0"/>
          </a:p>
        </p:txBody>
      </p:sp>
      <p:pic>
        <p:nvPicPr>
          <p:cNvPr id="5122" name="Picture 2"/>
          <p:cNvPicPr>
            <a:picLocks noChangeAspect="1" noChangeArrowheads="1"/>
          </p:cNvPicPr>
          <p:nvPr/>
        </p:nvPicPr>
        <p:blipFill>
          <a:blip r:embed="rId3" cstate="print"/>
          <a:srcRect/>
          <a:stretch>
            <a:fillRect/>
          </a:stretch>
        </p:blipFill>
        <p:spPr bwMode="auto">
          <a:xfrm>
            <a:off x="1907704" y="1340768"/>
            <a:ext cx="5381625" cy="509587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b="1" dirty="0" smtClean="0">
                <a:solidFill>
                  <a:srgbClr val="FF0000"/>
                </a:solidFill>
              </a:rPr>
              <a:t>Activity 1C</a:t>
            </a:r>
            <a:endParaRPr lang="en-CA" b="1" dirty="0" smtClean="0">
              <a:solidFill>
                <a:srgbClr val="FF0000"/>
              </a:solidFill>
            </a:endParaRPr>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72816"/>
            <a:ext cx="5357812" cy="4208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6753"/>
            <a:ext cx="4401554" cy="4391247"/>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latin typeface="Calibri" pitchFamily="34" charset="0"/>
                <a:ea typeface="Calibri" pitchFamily="34" charset="0"/>
                <a:cs typeface="Times New Roman" pitchFamily="18" charset="0"/>
              </a:rPr>
              <a:t>Establish and maintain business relationships</a:t>
            </a:r>
          </a:p>
        </p:txBody>
      </p:sp>
      <p:sp>
        <p:nvSpPr>
          <p:cNvPr id="8" name="Content Placeholder 7"/>
          <p:cNvSpPr txBox="1">
            <a:spLocks noGrp="1"/>
          </p:cNvSpPr>
          <p:nvPr>
            <p:ph idx="1"/>
          </p:nvPr>
        </p:nvSpPr>
        <p:spPr>
          <a:xfrm>
            <a:off x="4499992" y="1853553"/>
            <a:ext cx="4320480" cy="4653582"/>
          </a:xfrm>
          <a:prstGeom prst="rect">
            <a:avLst/>
          </a:prstGeom>
          <a:noFill/>
        </p:spPr>
        <p:txBody>
          <a:bodyPr wrap="square" rtlCol="0">
            <a:spAutoFit/>
          </a:bodyPr>
          <a:lstStyle/>
          <a:p>
            <a:pPr>
              <a:buNone/>
            </a:pPr>
            <a:r>
              <a:rPr lang="en-AU" sz="2600" b="1" dirty="0" smtClean="0">
                <a:latin typeface="+mj-lt"/>
              </a:rPr>
              <a:t>2.1</a:t>
            </a:r>
            <a:r>
              <a:rPr lang="en-AU" sz="2600" dirty="0" smtClean="0">
                <a:latin typeface="+mj-lt"/>
              </a:rPr>
              <a:t> Develop and maintain relationships to promote benefits consistent with organisational/client requirements</a:t>
            </a:r>
          </a:p>
          <a:p>
            <a:pPr>
              <a:buNone/>
            </a:pPr>
            <a:endParaRPr lang="en-AU" sz="2600" dirty="0" smtClean="0">
              <a:latin typeface="+mj-lt"/>
            </a:endParaRPr>
          </a:p>
          <a:p>
            <a:pPr>
              <a:buNone/>
            </a:pPr>
            <a:r>
              <a:rPr lang="en-AU" sz="2600" b="1" dirty="0" smtClean="0">
                <a:latin typeface="+mj-lt"/>
              </a:rPr>
              <a:t>2.2</a:t>
            </a:r>
            <a:r>
              <a:rPr lang="en-AU" sz="2600" dirty="0" smtClean="0">
                <a:latin typeface="+mj-lt"/>
              </a:rPr>
              <a:t> Gain and maintain trust and confidence of contacts through demonstration of high standards of business practices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GB" dirty="0" smtClean="0"/>
              <a:t>Organisational / client requirements</a:t>
            </a:r>
            <a:endParaRPr lang="en-GB" dirty="0"/>
          </a:p>
        </p:txBody>
      </p:sp>
      <p:sp>
        <p:nvSpPr>
          <p:cNvPr id="4" name="Content Placeholder 3"/>
          <p:cNvSpPr>
            <a:spLocks noGrp="1"/>
          </p:cNvSpPr>
          <p:nvPr>
            <p:ph idx="1"/>
          </p:nvPr>
        </p:nvSpPr>
        <p:spPr/>
        <p:txBody>
          <a:bodyPr>
            <a:normAutofit/>
          </a:bodyPr>
          <a:lstStyle/>
          <a:p>
            <a:pPr marL="342000" indent="-342000"/>
            <a:r>
              <a:rPr lang="en-AU" dirty="0" smtClean="0"/>
              <a:t>Access and equity principles and practices</a:t>
            </a:r>
            <a:endParaRPr lang="en-GB" dirty="0" smtClean="0"/>
          </a:p>
          <a:p>
            <a:pPr marL="342000" indent="-342000"/>
            <a:r>
              <a:rPr lang="en-AU" dirty="0" smtClean="0"/>
              <a:t>Defined resource parameters</a:t>
            </a:r>
            <a:endParaRPr lang="en-GB" dirty="0" smtClean="0"/>
          </a:p>
          <a:p>
            <a:pPr marL="342000" indent="-342000"/>
            <a:r>
              <a:rPr lang="en-AU" dirty="0" smtClean="0"/>
              <a:t>Ethical standards</a:t>
            </a:r>
            <a:endParaRPr lang="en-GB" dirty="0" smtClean="0"/>
          </a:p>
          <a:p>
            <a:pPr marL="342000" indent="-342000"/>
            <a:r>
              <a:rPr lang="en-AU" dirty="0" smtClean="0"/>
              <a:t>Goals, objectives, plans, systems and processes.</a:t>
            </a:r>
            <a:endParaRPr lang="en-GB" dirty="0" smtClean="0"/>
          </a:p>
          <a:p>
            <a:pPr>
              <a:buNone/>
            </a:pPr>
            <a:endParaRPr lang="en-GB" dirty="0" smtClean="0"/>
          </a:p>
        </p:txBody>
      </p:sp>
      <p:pic>
        <p:nvPicPr>
          <p:cNvPr id="6" name="Picture 5" descr="Fotolia_13734758_S.jpg"/>
          <p:cNvPicPr/>
          <p:nvPr/>
        </p:nvPicPr>
        <p:blipFill>
          <a:blip r:embed="rId3" cstate="print"/>
          <a:stretch>
            <a:fillRect/>
          </a:stretch>
        </p:blipFill>
        <p:spPr>
          <a:xfrm>
            <a:off x="2123728" y="3933056"/>
            <a:ext cx="4815205" cy="2679700"/>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Organisational / client requirements</a:t>
            </a:r>
            <a:endParaRPr lang="en-GB" dirty="0"/>
          </a:p>
        </p:txBody>
      </p:sp>
      <p:sp>
        <p:nvSpPr>
          <p:cNvPr id="3" name="Content Placeholder 2"/>
          <p:cNvSpPr>
            <a:spLocks noGrp="1"/>
          </p:cNvSpPr>
          <p:nvPr>
            <p:ph idx="1"/>
          </p:nvPr>
        </p:nvSpPr>
        <p:spPr/>
        <p:txBody>
          <a:bodyPr/>
          <a:lstStyle/>
          <a:p>
            <a:pPr marL="342000" indent="-342000"/>
            <a:r>
              <a:rPr lang="en-AU" dirty="0" smtClean="0"/>
              <a:t>Legal and organisational policies</a:t>
            </a:r>
            <a:endParaRPr lang="en-GB" dirty="0" smtClean="0"/>
          </a:p>
          <a:p>
            <a:pPr marL="342000" indent="-342000"/>
            <a:r>
              <a:rPr lang="en-AU" dirty="0" smtClean="0"/>
              <a:t>Marketing plan</a:t>
            </a:r>
            <a:endParaRPr lang="en-GB" dirty="0" smtClean="0"/>
          </a:p>
          <a:p>
            <a:pPr marL="342000" indent="-342000"/>
            <a:r>
              <a:rPr lang="en-AU" dirty="0" smtClean="0"/>
              <a:t>Occupational health and safety policies</a:t>
            </a:r>
            <a:endParaRPr lang="en-GB" dirty="0" smtClean="0"/>
          </a:p>
          <a:p>
            <a:pPr marL="342000" indent="-342000"/>
            <a:r>
              <a:rPr lang="en-AU" dirty="0" smtClean="0"/>
              <a:t>Quality and continuous improvement</a:t>
            </a:r>
            <a:endParaRPr lang="en-GB" dirty="0" smtClean="0"/>
          </a:p>
          <a:p>
            <a:pPr marL="342000" indent="-342000"/>
            <a:r>
              <a:rPr lang="en-AU" dirty="0" smtClean="0"/>
              <a:t>Quality assurance and / or procedures manuals.</a:t>
            </a:r>
            <a:endParaRPr lang="en-GB" dirty="0" smtClean="0"/>
          </a:p>
          <a:p>
            <a:pPr>
              <a:buNone/>
            </a:pPr>
            <a:endParaRPr lang="en-GB" dirty="0"/>
          </a:p>
        </p:txBody>
      </p:sp>
      <p:pic>
        <p:nvPicPr>
          <p:cNvPr id="4" name="Picture 3" descr="Fotolia_4812280_XS.jpg"/>
          <p:cNvPicPr/>
          <p:nvPr/>
        </p:nvPicPr>
        <p:blipFill>
          <a:blip r:embed="rId2" cstate="print"/>
          <a:stretch>
            <a:fillRect/>
          </a:stretch>
        </p:blipFill>
        <p:spPr>
          <a:xfrm>
            <a:off x="5436096" y="4149080"/>
            <a:ext cx="2507620" cy="252028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179512" y="274638"/>
            <a:ext cx="8784976" cy="1143000"/>
          </a:xfrm>
        </p:spPr>
        <p:txBody>
          <a:bodyPr>
            <a:noAutofit/>
          </a:bodyPr>
          <a:lstStyle/>
          <a:p>
            <a:r>
              <a:rPr lang="en-GB" dirty="0" smtClean="0"/>
              <a:t>Develop and maintain relationships</a:t>
            </a:r>
            <a:endParaRPr lang="en-GB" dirty="0"/>
          </a:p>
        </p:txBody>
      </p:sp>
      <p:sp>
        <p:nvSpPr>
          <p:cNvPr id="7" name="Content Placeholder 6"/>
          <p:cNvSpPr>
            <a:spLocks noGrp="1"/>
          </p:cNvSpPr>
          <p:nvPr>
            <p:ph idx="1"/>
          </p:nvPr>
        </p:nvSpPr>
        <p:spPr/>
        <p:txBody>
          <a:bodyPr/>
          <a:lstStyle/>
          <a:p>
            <a:pPr>
              <a:buNone/>
            </a:pPr>
            <a:r>
              <a:rPr lang="en-AU" b="1" dirty="0" smtClean="0"/>
              <a:t>Two objectives are present here:</a:t>
            </a:r>
          </a:p>
          <a:p>
            <a:endParaRPr lang="en-GB" b="1" dirty="0" smtClean="0"/>
          </a:p>
          <a:p>
            <a:pPr marL="342000" lvl="1" indent="-342000">
              <a:buFont typeface="Wingdings" pitchFamily="2" charset="2"/>
              <a:buChar char="Ø"/>
            </a:pPr>
            <a:r>
              <a:rPr lang="en-AU" dirty="0" smtClean="0"/>
              <a:t>Develop and maintain relationships</a:t>
            </a:r>
            <a:endParaRPr lang="en-GB" dirty="0" smtClean="0"/>
          </a:p>
          <a:p>
            <a:pPr marL="342000" lvl="1" indent="-342000">
              <a:buFont typeface="Wingdings" pitchFamily="2" charset="2"/>
              <a:buChar char="Ø"/>
            </a:pPr>
            <a:r>
              <a:rPr lang="en-AU" dirty="0" smtClean="0"/>
              <a:t>Promote benefits.</a:t>
            </a:r>
            <a:endParaRPr lang="en-GB" dirty="0"/>
          </a:p>
        </p:txBody>
      </p:sp>
      <p:pic>
        <p:nvPicPr>
          <p:cNvPr id="6" name="Picture 5" descr="team_high_five_800_wht.png"/>
          <p:cNvPicPr/>
          <p:nvPr/>
        </p:nvPicPr>
        <p:blipFill>
          <a:blip r:embed="rId3" cstate="print"/>
          <a:stretch>
            <a:fillRect/>
          </a:stretch>
        </p:blipFill>
        <p:spPr>
          <a:xfrm>
            <a:off x="4499992" y="3356992"/>
            <a:ext cx="3287390" cy="3071366"/>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Business relationship skills</a:t>
            </a:r>
            <a:endParaRPr lang="en-GB" dirty="0"/>
          </a:p>
        </p:txBody>
      </p:sp>
      <p:sp>
        <p:nvSpPr>
          <p:cNvPr id="5" name="Content Placeholder 4"/>
          <p:cNvSpPr>
            <a:spLocks noGrp="1"/>
          </p:cNvSpPr>
          <p:nvPr>
            <p:ph idx="1"/>
          </p:nvPr>
        </p:nvSpPr>
        <p:spPr/>
        <p:txBody>
          <a:bodyPr/>
          <a:lstStyle/>
          <a:p>
            <a:pPr>
              <a:buNone/>
            </a:pPr>
            <a:r>
              <a:rPr lang="en-GB" b="1" dirty="0" smtClean="0"/>
              <a:t>It begins with your initial contact with clients and customers.</a:t>
            </a:r>
          </a:p>
          <a:p>
            <a:endParaRPr lang="en-GB" b="1" dirty="0"/>
          </a:p>
        </p:txBody>
      </p:sp>
      <p:pic>
        <p:nvPicPr>
          <p:cNvPr id="6" name="Picture 5" descr="Mintangle.jpg"/>
          <p:cNvPicPr/>
          <p:nvPr/>
        </p:nvPicPr>
        <p:blipFill>
          <a:blip r:embed="rId2" cstate="print"/>
          <a:stretch>
            <a:fillRect/>
          </a:stretch>
        </p:blipFill>
        <p:spPr>
          <a:xfrm>
            <a:off x="3707904" y="2492896"/>
            <a:ext cx="4896544" cy="3888432"/>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Communication styles</a:t>
            </a:r>
            <a:endParaRPr lang="en-GB" dirty="0"/>
          </a:p>
        </p:txBody>
      </p:sp>
      <p:sp>
        <p:nvSpPr>
          <p:cNvPr id="3" name="Content Placeholder 2"/>
          <p:cNvSpPr>
            <a:spLocks noGrp="1"/>
          </p:cNvSpPr>
          <p:nvPr>
            <p:ph idx="1"/>
          </p:nvPr>
        </p:nvSpPr>
        <p:spPr>
          <a:xfrm>
            <a:off x="457200" y="1844824"/>
            <a:ext cx="3970784" cy="4281339"/>
          </a:xfrm>
        </p:spPr>
        <p:txBody>
          <a:bodyPr/>
          <a:lstStyle/>
          <a:p>
            <a:pPr>
              <a:buNone/>
            </a:pPr>
            <a:r>
              <a:rPr lang="en-AU" dirty="0" smtClean="0"/>
              <a:t>By understanding a person's communication style can lead to respect not conflict. This is after all what you are trying to achieve in maintaining relationships. All people do not communicate in the same manner. </a:t>
            </a:r>
            <a:endParaRPr lang="en-GB" dirty="0" smtClean="0"/>
          </a:p>
          <a:p>
            <a:endParaRPr lang="en-GB" dirty="0"/>
          </a:p>
        </p:txBody>
      </p:sp>
      <p:pic>
        <p:nvPicPr>
          <p:cNvPr id="4" name="Picture 3" descr="Fotolia_14576350_S.jpg"/>
          <p:cNvPicPr/>
          <p:nvPr/>
        </p:nvPicPr>
        <p:blipFill>
          <a:blip r:embed="rId2" cstate="print"/>
          <a:stretch>
            <a:fillRect/>
          </a:stretch>
        </p:blipFill>
        <p:spPr>
          <a:xfrm>
            <a:off x="5148064" y="1988840"/>
            <a:ext cx="3333750" cy="334010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best business relationships</a:t>
            </a:r>
            <a:endParaRPr lang="en-GB" dirty="0"/>
          </a:p>
        </p:txBody>
      </p:sp>
      <p:sp>
        <p:nvSpPr>
          <p:cNvPr id="3" name="Content Placeholder 2"/>
          <p:cNvSpPr>
            <a:spLocks noGrp="1"/>
          </p:cNvSpPr>
          <p:nvPr>
            <p:ph idx="1"/>
          </p:nvPr>
        </p:nvSpPr>
        <p:spPr/>
        <p:txBody>
          <a:bodyPr/>
          <a:lstStyle/>
          <a:p>
            <a:pPr marL="342000" indent="-342000"/>
            <a:r>
              <a:rPr lang="en-AU" dirty="0" smtClean="0"/>
              <a:t>The best business relationships usually come from repeat business</a:t>
            </a:r>
          </a:p>
          <a:p>
            <a:pPr marL="342000" indent="-342000"/>
            <a:r>
              <a:rPr lang="en-AU" dirty="0" smtClean="0"/>
              <a:t>Once you have established a relationship with a customer or client, don’t let the relationship end</a:t>
            </a:r>
          </a:p>
          <a:p>
            <a:pPr marL="342000" indent="-342000"/>
            <a:r>
              <a:rPr lang="en-AU" b="1" dirty="0" smtClean="0"/>
              <a:t>Take it to the next level.</a:t>
            </a:r>
            <a:endParaRPr lang="en-GB" b="1" dirty="0" smtClean="0"/>
          </a:p>
          <a:p>
            <a:endParaRPr lang="en-AU" dirty="0" smtClean="0"/>
          </a:p>
          <a:p>
            <a:endParaRPr lang="en-AU" dirty="0" smtClean="0"/>
          </a:p>
          <a:p>
            <a:endParaRPr lang="en-GB" dirty="0"/>
          </a:p>
        </p:txBody>
      </p:sp>
      <p:pic>
        <p:nvPicPr>
          <p:cNvPr id="4" name="Picture 3" descr="2d_3d_stick_figure_reunion_800_wht.png"/>
          <p:cNvPicPr>
            <a:picLocks noChangeAspect="1"/>
          </p:cNvPicPr>
          <p:nvPr/>
        </p:nvPicPr>
        <p:blipFill>
          <a:blip r:embed="rId2" cstate="print"/>
          <a:stretch>
            <a:fillRect/>
          </a:stretch>
        </p:blipFill>
        <p:spPr>
          <a:xfrm>
            <a:off x="6012160" y="3494286"/>
            <a:ext cx="1963568" cy="3363714"/>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server,distance_learning_800_wht.png"/>
          <p:cNvPicPr/>
          <p:nvPr/>
        </p:nvPicPr>
        <p:blipFill>
          <a:blip r:embed="rId3" cstate="print"/>
          <a:stretch>
            <a:fillRect/>
          </a:stretch>
        </p:blipFill>
        <p:spPr>
          <a:xfrm>
            <a:off x="4194381" y="3288469"/>
            <a:ext cx="4949619" cy="3569531"/>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latin typeface="Calibri" pitchFamily="34" charset="0"/>
                <a:ea typeface="Calibri" pitchFamily="34" charset="0"/>
                <a:cs typeface="Times New Roman" pitchFamily="18" charset="0"/>
              </a:rPr>
              <a:t>Establish and maintain business relationships</a:t>
            </a:r>
            <a:endParaRPr lang="en-GB" dirty="0"/>
          </a:p>
        </p:txBody>
      </p:sp>
      <p:sp>
        <p:nvSpPr>
          <p:cNvPr id="7" name="Content Placeholder 6"/>
          <p:cNvSpPr>
            <a:spLocks noGrp="1"/>
          </p:cNvSpPr>
          <p:nvPr>
            <p:ph idx="1"/>
          </p:nvPr>
        </p:nvSpPr>
        <p:spPr>
          <a:xfrm>
            <a:off x="457200" y="1988840"/>
            <a:ext cx="8229600" cy="4137323"/>
          </a:xfrm>
        </p:spPr>
        <p:txBody>
          <a:bodyPr/>
          <a:lstStyle/>
          <a:p>
            <a:pPr marL="342000" indent="-342000"/>
            <a:r>
              <a:rPr lang="en-GB" dirty="0" smtClean="0"/>
              <a:t>Learning styles </a:t>
            </a:r>
          </a:p>
          <a:p>
            <a:pPr marL="342000" indent="-342000"/>
            <a:r>
              <a:rPr lang="en-GB" dirty="0" smtClean="0"/>
              <a:t>Values</a:t>
            </a:r>
          </a:p>
          <a:p>
            <a:pPr marL="342000" indent="-342000"/>
            <a:r>
              <a:rPr lang="en-GB" dirty="0" smtClean="0"/>
              <a:t>Boundaries</a:t>
            </a:r>
          </a:p>
          <a:p>
            <a:pPr marL="342000" indent="-342000"/>
            <a:r>
              <a:rPr lang="en-AU" dirty="0" smtClean="0"/>
              <a:t>Company culture</a:t>
            </a:r>
            <a:endParaRPr lang="en-GB" dirty="0" smtClean="0"/>
          </a:p>
          <a:p>
            <a:pPr marL="342000" indent="-342000"/>
            <a:r>
              <a:rPr lang="en-GB" dirty="0" smtClean="0"/>
              <a:t>Culture of the country.</a:t>
            </a:r>
          </a:p>
          <a:p>
            <a:pPr>
              <a:buNone/>
            </a:pPr>
            <a:endParaRPr lang="en-GB"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b="1" dirty="0" smtClean="0">
                <a:solidFill>
                  <a:srgbClr val="FF0000"/>
                </a:solidFill>
              </a:rPr>
              <a:t>Activity 2B </a:t>
            </a:r>
            <a:endParaRPr lang="en-CA" b="1" dirty="0" smtClean="0">
              <a:solidFill>
                <a:srgbClr val="FF0000"/>
              </a:solidFill>
            </a:endParaRPr>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835696" y="1772816"/>
            <a:ext cx="5357812" cy="4208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6753"/>
            <a:ext cx="4401554" cy="4391247"/>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latin typeface="Calibri" pitchFamily="34" charset="0"/>
                <a:ea typeface="Calibri" pitchFamily="34" charset="0"/>
                <a:cs typeface="Times New Roman" pitchFamily="18" charset="0"/>
              </a:rPr>
              <a:t>Establish and maintain business relationships</a:t>
            </a:r>
          </a:p>
        </p:txBody>
      </p:sp>
      <p:sp>
        <p:nvSpPr>
          <p:cNvPr id="7" name="Content Placeholder 6"/>
          <p:cNvSpPr>
            <a:spLocks noGrp="1"/>
          </p:cNvSpPr>
          <p:nvPr>
            <p:ph idx="1"/>
          </p:nvPr>
        </p:nvSpPr>
        <p:spPr>
          <a:xfrm>
            <a:off x="4427984" y="1600200"/>
            <a:ext cx="4258816" cy="4781128"/>
          </a:xfrm>
        </p:spPr>
        <p:txBody>
          <a:bodyPr>
            <a:normAutofit lnSpcReduction="10000"/>
          </a:bodyPr>
          <a:lstStyle/>
          <a:p>
            <a:pPr>
              <a:buNone/>
            </a:pPr>
            <a:endParaRPr lang="en-AU" dirty="0" smtClean="0"/>
          </a:p>
          <a:p>
            <a:pPr>
              <a:buNone/>
            </a:pPr>
            <a:r>
              <a:rPr lang="en-AU" b="1" dirty="0" smtClean="0"/>
              <a:t>2.3</a:t>
            </a:r>
            <a:r>
              <a:rPr lang="en-AU" dirty="0" smtClean="0"/>
              <a:t> Use a high level of negotiation skills to encourage positive outcomes</a:t>
            </a:r>
          </a:p>
          <a:p>
            <a:pPr>
              <a:buNone/>
            </a:pPr>
            <a:endParaRPr lang="en-AU" dirty="0" smtClean="0"/>
          </a:p>
          <a:p>
            <a:pPr>
              <a:buNone/>
            </a:pPr>
            <a:r>
              <a:rPr lang="en-AU" b="1" dirty="0" smtClean="0"/>
              <a:t>2.4 </a:t>
            </a:r>
            <a:r>
              <a:rPr lang="en-AU" dirty="0" smtClean="0"/>
              <a:t>Identify difficult situations and negotiate solutions using collaborative problem-solving techniques</a:t>
            </a:r>
          </a:p>
          <a:p>
            <a:pPr>
              <a:buNone/>
            </a:pPr>
            <a:endParaRPr lang="en-GB"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t>Why negotiate?</a:t>
            </a:r>
          </a:p>
        </p:txBody>
      </p:sp>
      <p:sp>
        <p:nvSpPr>
          <p:cNvPr id="7" name="Content Placeholder 6"/>
          <p:cNvSpPr>
            <a:spLocks noGrp="1"/>
          </p:cNvSpPr>
          <p:nvPr>
            <p:ph idx="1"/>
          </p:nvPr>
        </p:nvSpPr>
        <p:spPr/>
        <p:txBody>
          <a:bodyPr/>
          <a:lstStyle/>
          <a:p>
            <a:pPr>
              <a:buNone/>
            </a:pPr>
            <a:r>
              <a:rPr lang="en-AU" dirty="0" smtClean="0"/>
              <a:t>If we all got what we wanted, when we wanted it and how we wanted it there would be no need for us to negotiate. However, that is not the way it works in life or business.</a:t>
            </a:r>
            <a:endParaRPr lang="en-GB" dirty="0"/>
          </a:p>
        </p:txBody>
      </p:sp>
      <p:pic>
        <p:nvPicPr>
          <p:cNvPr id="4" name="Picture 3" descr="stick_figure_discussion_pa_500_wht.gif"/>
          <p:cNvPicPr/>
          <p:nvPr/>
        </p:nvPicPr>
        <p:blipFill>
          <a:blip r:embed="rId3" cstate="print"/>
          <a:stretch>
            <a:fillRect/>
          </a:stretch>
        </p:blipFill>
        <p:spPr>
          <a:xfrm>
            <a:off x="4716016" y="3068960"/>
            <a:ext cx="3053400" cy="3528392"/>
          </a:xfrm>
          <a:prstGeom prst="rect">
            <a:avLst/>
          </a:prstGeom>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t>Active listening</a:t>
            </a:r>
          </a:p>
        </p:txBody>
      </p:sp>
      <p:sp>
        <p:nvSpPr>
          <p:cNvPr id="7" name="Content Placeholder 6"/>
          <p:cNvSpPr>
            <a:spLocks noGrp="1"/>
          </p:cNvSpPr>
          <p:nvPr>
            <p:ph idx="1"/>
          </p:nvPr>
        </p:nvSpPr>
        <p:spPr/>
        <p:txBody>
          <a:bodyPr/>
          <a:lstStyle/>
          <a:p>
            <a:pPr>
              <a:buNone/>
            </a:pPr>
            <a:r>
              <a:rPr lang="en-AU" dirty="0" smtClean="0"/>
              <a:t>This is a key skill that helps you to understand the other party’s needs, explore ideas, identify possible options for agreement, test your understanding to avoid confusion and achieve a genuine and workable agreement.</a:t>
            </a:r>
            <a:endParaRPr lang="en-GB" dirty="0"/>
          </a:p>
        </p:txBody>
      </p:sp>
      <p:pic>
        <p:nvPicPr>
          <p:cNvPr id="4" name="Picture 3" descr="stick_figure_listen_800_wht.png"/>
          <p:cNvPicPr/>
          <p:nvPr/>
        </p:nvPicPr>
        <p:blipFill>
          <a:blip r:embed="rId3" cstate="print"/>
          <a:stretch>
            <a:fillRect/>
          </a:stretch>
        </p:blipFill>
        <p:spPr>
          <a:xfrm>
            <a:off x="5364088" y="3429000"/>
            <a:ext cx="2525504" cy="3238091"/>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27744958_S.jpg"/>
          <p:cNvPicPr/>
          <p:nvPr/>
        </p:nvPicPr>
        <p:blipFill>
          <a:blip r:embed="rId3" cstate="print"/>
          <a:stretch>
            <a:fillRect/>
          </a:stretch>
        </p:blipFill>
        <p:spPr>
          <a:xfrm>
            <a:off x="3131840" y="3212976"/>
            <a:ext cx="4104456" cy="3312368"/>
          </a:xfrm>
          <a:prstGeom prst="rect">
            <a:avLst/>
          </a:prstGeom>
        </p:spPr>
      </p:pic>
      <p:sp>
        <p:nvSpPr>
          <p:cNvPr id="5" name="Title 3"/>
          <p:cNvSpPr>
            <a:spLocks noGrp="1"/>
          </p:cNvSpPr>
          <p:nvPr>
            <p:ph type="title"/>
          </p:nvPr>
        </p:nvSpPr>
        <p:spPr/>
        <p:txBody>
          <a:bodyPr>
            <a:normAutofit/>
          </a:bodyPr>
          <a:lstStyle/>
          <a:p>
            <a:r>
              <a:rPr lang="en-GB" dirty="0" smtClean="0"/>
              <a:t>Gain the power of negotiation</a:t>
            </a:r>
            <a:endParaRPr lang="en-GB" dirty="0"/>
          </a:p>
        </p:txBody>
      </p:sp>
      <p:sp>
        <p:nvSpPr>
          <p:cNvPr id="7" name="Content Placeholder 6"/>
          <p:cNvSpPr>
            <a:spLocks noGrp="1"/>
          </p:cNvSpPr>
          <p:nvPr>
            <p:ph idx="1"/>
          </p:nvPr>
        </p:nvSpPr>
        <p:spPr/>
        <p:txBody>
          <a:bodyPr/>
          <a:lstStyle/>
          <a:p>
            <a:pPr>
              <a:buNone/>
            </a:pPr>
            <a:r>
              <a:rPr lang="en-AU" dirty="0" smtClean="0"/>
              <a:t>If you enter negotiations with arguments intended to persuade the other party of the legitimacy of your position you give away your power. </a:t>
            </a:r>
            <a:endParaRPr lang="en-GB" dirty="0" smtClean="0"/>
          </a:p>
          <a:p>
            <a:pPr>
              <a:buNone/>
            </a:pPr>
            <a:endParaRPr lang="en-GB"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Being well prepared</a:t>
            </a:r>
            <a:endParaRPr lang="en-GB" dirty="0"/>
          </a:p>
        </p:txBody>
      </p:sp>
      <p:sp>
        <p:nvSpPr>
          <p:cNvPr id="3" name="Content Placeholder 2"/>
          <p:cNvSpPr>
            <a:spLocks noGrp="1"/>
          </p:cNvSpPr>
          <p:nvPr>
            <p:ph idx="1"/>
          </p:nvPr>
        </p:nvSpPr>
        <p:spPr/>
        <p:txBody>
          <a:bodyPr/>
          <a:lstStyle/>
          <a:p>
            <a:pPr marL="342000" indent="-342000"/>
            <a:r>
              <a:rPr lang="en-AU" dirty="0" smtClean="0"/>
              <a:t>Explore and understand your needs and motivations</a:t>
            </a:r>
            <a:endParaRPr lang="en-GB" dirty="0" smtClean="0"/>
          </a:p>
          <a:p>
            <a:pPr marL="342000" indent="-342000"/>
            <a:r>
              <a:rPr lang="en-AU" dirty="0" smtClean="0"/>
              <a:t>Consider all elements and views on an issue</a:t>
            </a:r>
            <a:endParaRPr lang="en-GB" dirty="0" smtClean="0"/>
          </a:p>
          <a:p>
            <a:pPr marL="342000" indent="-342000"/>
            <a:r>
              <a:rPr lang="en-AU" dirty="0" smtClean="0"/>
              <a:t>Predict others points.</a:t>
            </a:r>
            <a:endParaRPr lang="en-GB" dirty="0"/>
          </a:p>
        </p:txBody>
      </p:sp>
      <p:pic>
        <p:nvPicPr>
          <p:cNvPr id="4" name="Picture 3" descr="explain_point_showing_chart_pc.png"/>
          <p:cNvPicPr>
            <a:picLocks noChangeAspect="1"/>
          </p:cNvPicPr>
          <p:nvPr/>
        </p:nvPicPr>
        <p:blipFill>
          <a:blip r:embed="rId2" cstate="print"/>
          <a:stretch>
            <a:fillRect/>
          </a:stretch>
        </p:blipFill>
        <p:spPr>
          <a:xfrm>
            <a:off x="4427984" y="2492896"/>
            <a:ext cx="3573016" cy="3573016"/>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tick_figure_question_mark_800_wht.png"/>
          <p:cNvPicPr/>
          <p:nvPr/>
        </p:nvPicPr>
        <p:blipFill>
          <a:blip r:embed="rId3" cstate="print"/>
          <a:stretch>
            <a:fillRect/>
          </a:stretch>
        </p:blipFill>
        <p:spPr>
          <a:xfrm>
            <a:off x="4860032" y="3356992"/>
            <a:ext cx="2808312" cy="3149143"/>
          </a:xfrm>
          <a:prstGeom prst="rect">
            <a:avLst/>
          </a:prstGeom>
        </p:spPr>
      </p:pic>
      <p:sp>
        <p:nvSpPr>
          <p:cNvPr id="5" name="Title 3"/>
          <p:cNvSpPr>
            <a:spLocks noGrp="1"/>
          </p:cNvSpPr>
          <p:nvPr>
            <p:ph type="title"/>
          </p:nvPr>
        </p:nvSpPr>
        <p:spPr/>
        <p:txBody>
          <a:bodyPr>
            <a:normAutofit/>
          </a:bodyPr>
          <a:lstStyle/>
          <a:p>
            <a:r>
              <a:rPr lang="en-AU" dirty="0" smtClean="0"/>
              <a:t>Getting started</a:t>
            </a:r>
          </a:p>
        </p:txBody>
      </p:sp>
      <p:sp>
        <p:nvSpPr>
          <p:cNvPr id="7" name="Content Placeholder 6"/>
          <p:cNvSpPr>
            <a:spLocks noGrp="1"/>
          </p:cNvSpPr>
          <p:nvPr>
            <p:ph idx="1"/>
          </p:nvPr>
        </p:nvSpPr>
        <p:spPr/>
        <p:txBody>
          <a:bodyPr/>
          <a:lstStyle/>
          <a:p>
            <a:pPr>
              <a:buNone/>
            </a:pPr>
            <a:r>
              <a:rPr lang="en-AU" dirty="0" smtClean="0"/>
              <a:t>One of the first steps is to use a negotiation preparation worksheet. This is much a responsibility of the organisation as well as the person or group responsible for the negotiation.</a:t>
            </a:r>
            <a:endParaRPr lang="en-GB"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balance_of_power_800_wht.png"/>
          <p:cNvPicPr>
            <a:picLocks noChangeAspect="1"/>
          </p:cNvPicPr>
          <p:nvPr/>
        </p:nvPicPr>
        <p:blipFill>
          <a:blip r:embed="rId3" cstate="print"/>
          <a:stretch>
            <a:fillRect/>
          </a:stretch>
        </p:blipFill>
        <p:spPr>
          <a:xfrm>
            <a:off x="4328143" y="4149080"/>
            <a:ext cx="4815857" cy="2708920"/>
          </a:xfrm>
          <a:prstGeom prst="rect">
            <a:avLst/>
          </a:prstGeom>
        </p:spPr>
      </p:pic>
      <p:sp>
        <p:nvSpPr>
          <p:cNvPr id="5" name="Title 3"/>
          <p:cNvSpPr>
            <a:spLocks noGrp="1"/>
          </p:cNvSpPr>
          <p:nvPr>
            <p:ph type="title"/>
          </p:nvPr>
        </p:nvSpPr>
        <p:spPr/>
        <p:txBody>
          <a:bodyPr>
            <a:normAutofit/>
          </a:bodyPr>
          <a:lstStyle/>
          <a:p>
            <a:r>
              <a:rPr lang="en-GB" b="1" dirty="0" smtClean="0">
                <a:solidFill>
                  <a:srgbClr val="FF0000"/>
                </a:solidFill>
              </a:rPr>
              <a:t>Maximise your leverage</a:t>
            </a:r>
            <a:endParaRPr lang="en-GB" b="1" dirty="0">
              <a:solidFill>
                <a:srgbClr val="FF0000"/>
              </a:solidFill>
            </a:endParaRPr>
          </a:p>
        </p:txBody>
      </p:sp>
      <p:sp>
        <p:nvSpPr>
          <p:cNvPr id="4" name="Content Placeholder 3"/>
          <p:cNvSpPr>
            <a:spLocks noGrp="1"/>
          </p:cNvSpPr>
          <p:nvPr>
            <p:ph idx="1"/>
          </p:nvPr>
        </p:nvSpPr>
        <p:spPr/>
        <p:txBody>
          <a:bodyPr>
            <a:normAutofit/>
          </a:bodyPr>
          <a:lstStyle/>
          <a:p>
            <a:pPr marL="342000" indent="-342000"/>
            <a:r>
              <a:rPr lang="en-AU" sz="2800" dirty="0" smtClean="0"/>
              <a:t>How much do you want or need the deal, how much does your counterpart want or need the deal? </a:t>
            </a:r>
            <a:endParaRPr lang="en-GB" sz="2800" dirty="0" smtClean="0"/>
          </a:p>
          <a:p>
            <a:pPr marL="342000" indent="-342000"/>
            <a:r>
              <a:rPr lang="en-AU" sz="2800" dirty="0" smtClean="0"/>
              <a:t>What are the alternatives for each party if you don’t reach an agreement? </a:t>
            </a:r>
            <a:endParaRPr lang="en-GB" sz="2800" dirty="0" smtClean="0"/>
          </a:p>
          <a:p>
            <a:pPr marL="342000" indent="-342000"/>
            <a:r>
              <a:rPr lang="en-AU" sz="2800" dirty="0" smtClean="0"/>
              <a:t>How can you strengthen your leverage and weaken your counterpart’s leverage? </a:t>
            </a:r>
            <a:endParaRPr lang="en-GB" sz="2800" dirty="0" smtClean="0"/>
          </a:p>
          <a:p>
            <a:pPr marL="342000" indent="-342000"/>
            <a:r>
              <a:rPr lang="en-AU" sz="2800" dirty="0" smtClean="0"/>
              <a:t>Are you using your leverage appropriately? </a:t>
            </a:r>
            <a:endParaRPr lang="en-GB" sz="2800" dirty="0" smtClean="0"/>
          </a:p>
          <a:p>
            <a:endParaRPr lang="en-GB" sz="2400"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Know what you want and focus on goals</a:t>
            </a:r>
            <a:endParaRPr lang="en-GB" dirty="0"/>
          </a:p>
        </p:txBody>
      </p:sp>
      <p:sp>
        <p:nvSpPr>
          <p:cNvPr id="3" name="Content Placeholder 2"/>
          <p:cNvSpPr>
            <a:spLocks noGrp="1"/>
          </p:cNvSpPr>
          <p:nvPr>
            <p:ph idx="1"/>
          </p:nvPr>
        </p:nvSpPr>
        <p:spPr/>
        <p:txBody>
          <a:bodyPr/>
          <a:lstStyle/>
          <a:p>
            <a:pPr>
              <a:buNone/>
            </a:pPr>
            <a:r>
              <a:rPr lang="en-AU" dirty="0" smtClean="0"/>
              <a:t>Instead of focusing on your position in a negotiation it may be more useful to focus on what you want to achieve from the relationship. By doing this you open up an opportunity for other possible solutions to resolve the issue.</a:t>
            </a:r>
          </a:p>
          <a:p>
            <a:endParaRPr lang="en-GB" dirty="0"/>
          </a:p>
        </p:txBody>
      </p:sp>
      <p:pic>
        <p:nvPicPr>
          <p:cNvPr id="4" name="Picture 3" descr="figure_with_keys_800_wht.png"/>
          <p:cNvPicPr/>
          <p:nvPr/>
        </p:nvPicPr>
        <p:blipFill>
          <a:blip r:embed="rId2" cstate="print"/>
          <a:stretch>
            <a:fillRect/>
          </a:stretch>
        </p:blipFill>
        <p:spPr>
          <a:xfrm>
            <a:off x="6156176" y="3356992"/>
            <a:ext cx="2362200" cy="315595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smtClean="0"/>
              <a:t>Employ fair and objective criteria</a:t>
            </a:r>
            <a:endParaRPr lang="en-GB" dirty="0"/>
          </a:p>
        </p:txBody>
      </p:sp>
      <p:sp>
        <p:nvSpPr>
          <p:cNvPr id="7" name="Content Placeholder 6"/>
          <p:cNvSpPr>
            <a:spLocks noGrp="1"/>
          </p:cNvSpPr>
          <p:nvPr>
            <p:ph idx="1"/>
          </p:nvPr>
        </p:nvSpPr>
        <p:spPr/>
        <p:txBody>
          <a:bodyPr/>
          <a:lstStyle/>
          <a:p>
            <a:pPr>
              <a:buNone/>
            </a:pPr>
            <a:r>
              <a:rPr lang="en-AU" dirty="0" smtClean="0"/>
              <a:t>Fairness is a key element of negotiating. Fairness boils down to objective standards like market value, precedent, efficiency, costs/profits, or expert opinion. Standards help customers objectively determine the value you provide.</a:t>
            </a:r>
            <a:endParaRPr lang="en-GB" dirty="0" smtClean="0"/>
          </a:p>
          <a:p>
            <a:pPr>
              <a:buNone/>
            </a:pPr>
            <a:endParaRPr lang="en-GB" dirty="0"/>
          </a:p>
        </p:txBody>
      </p:sp>
      <p:pic>
        <p:nvPicPr>
          <p:cNvPr id="6" name="Picture 5" descr="balls_in_pillars_800_wht.png"/>
          <p:cNvPicPr>
            <a:picLocks noChangeAspect="1"/>
          </p:cNvPicPr>
          <p:nvPr/>
        </p:nvPicPr>
        <p:blipFill>
          <a:blip r:embed="rId3" cstate="print"/>
          <a:stretch>
            <a:fillRect/>
          </a:stretch>
        </p:blipFill>
        <p:spPr>
          <a:xfrm>
            <a:off x="5940152" y="3429000"/>
            <a:ext cx="2636912" cy="2636912"/>
          </a:xfrm>
          <a:prstGeom prst="rect">
            <a:avLst/>
          </a:prstGeo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smtClean="0"/>
              <a:t>Negotiating</a:t>
            </a:r>
            <a:endParaRPr lang="en-GB" dirty="0"/>
          </a:p>
        </p:txBody>
      </p:sp>
      <p:sp>
        <p:nvSpPr>
          <p:cNvPr id="8" name="Content Placeholder 7"/>
          <p:cNvSpPr>
            <a:spLocks noGrp="1"/>
          </p:cNvSpPr>
          <p:nvPr>
            <p:ph idx="1"/>
          </p:nvPr>
        </p:nvSpPr>
        <p:spPr/>
        <p:txBody>
          <a:bodyPr/>
          <a:lstStyle/>
          <a:p>
            <a:pPr>
              <a:buNone/>
            </a:pPr>
            <a:r>
              <a:rPr lang="en-US" dirty="0" smtClean="0"/>
              <a:t>Remember win / win outcomes are the best outcomes as they take relationships forward by achieving agreements that meet the interests of both parties.</a:t>
            </a:r>
          </a:p>
          <a:p>
            <a:pPr>
              <a:buNone/>
            </a:pPr>
            <a:endParaRPr lang="en-US" dirty="0" smtClean="0"/>
          </a:p>
          <a:p>
            <a:pPr>
              <a:buNone/>
            </a:pPr>
            <a:endParaRPr lang="en-GB" dirty="0" smtClean="0"/>
          </a:p>
          <a:p>
            <a:pPr>
              <a:buNone/>
            </a:pPr>
            <a:endParaRPr lang="en-GB" dirty="0"/>
          </a:p>
        </p:txBody>
      </p:sp>
      <p:pic>
        <p:nvPicPr>
          <p:cNvPr id="6" name="Picture 5" descr="talking_on_cell_phone_PA_300_wht.gif"/>
          <p:cNvPicPr/>
          <p:nvPr/>
        </p:nvPicPr>
        <p:blipFill>
          <a:blip r:embed="rId3" cstate="print"/>
          <a:stretch>
            <a:fillRect/>
          </a:stretch>
        </p:blipFill>
        <p:spPr>
          <a:xfrm>
            <a:off x="5796136" y="2996952"/>
            <a:ext cx="2664296" cy="3600400"/>
          </a:xfrm>
          <a:prstGeom prst="rect">
            <a:avLst/>
          </a:prstGeo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smtClean="0"/>
              <a:t>Recognise exceptions</a:t>
            </a:r>
            <a:endParaRPr lang="en-GB" dirty="0"/>
          </a:p>
        </p:txBody>
      </p:sp>
      <p:sp>
        <p:nvSpPr>
          <p:cNvPr id="7" name="Content Placeholder 6"/>
          <p:cNvSpPr>
            <a:spLocks noGrp="1"/>
          </p:cNvSpPr>
          <p:nvPr>
            <p:ph idx="1"/>
          </p:nvPr>
        </p:nvSpPr>
        <p:spPr/>
        <p:txBody>
          <a:bodyPr/>
          <a:lstStyle/>
          <a:p>
            <a:pPr>
              <a:buNone/>
            </a:pPr>
            <a:r>
              <a:rPr lang="en-AU" dirty="0" smtClean="0"/>
              <a:t>When you are in this situation, it is important to maintain your self control.</a:t>
            </a:r>
            <a:endParaRPr lang="en-GB" dirty="0" smtClean="0"/>
          </a:p>
          <a:p>
            <a:pPr>
              <a:buNone/>
            </a:pPr>
            <a:endParaRPr lang="en-AU" dirty="0" smtClean="0"/>
          </a:p>
          <a:p>
            <a:pPr>
              <a:buNone/>
            </a:pPr>
            <a:endParaRPr lang="en-AU" dirty="0" smtClean="0"/>
          </a:p>
          <a:p>
            <a:pPr>
              <a:buNone/>
            </a:pPr>
            <a:endParaRPr lang="en-GB" dirty="0"/>
          </a:p>
        </p:txBody>
      </p:sp>
      <p:pic>
        <p:nvPicPr>
          <p:cNvPr id="6" name="Picture 5" descr="stick_figure_meditation_800_wht.png"/>
          <p:cNvPicPr/>
          <p:nvPr/>
        </p:nvPicPr>
        <p:blipFill>
          <a:blip r:embed="rId3" cstate="print"/>
          <a:stretch>
            <a:fillRect/>
          </a:stretch>
        </p:blipFill>
        <p:spPr>
          <a:xfrm>
            <a:off x="4932040" y="2852936"/>
            <a:ext cx="2592288" cy="3763412"/>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28058326_S.jpg"/>
          <p:cNvPicPr/>
          <p:nvPr/>
        </p:nvPicPr>
        <p:blipFill>
          <a:blip r:embed="rId3" cstate="print"/>
          <a:stretch>
            <a:fillRect/>
          </a:stretch>
        </p:blipFill>
        <p:spPr>
          <a:xfrm>
            <a:off x="4572000" y="2708920"/>
            <a:ext cx="4226988" cy="3381154"/>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latin typeface="Calibri" pitchFamily="34" charset="0"/>
                <a:ea typeface="Calibri" pitchFamily="34" charset="0"/>
                <a:cs typeface="Times New Roman" pitchFamily="18" charset="0"/>
              </a:rPr>
              <a:t>Establish and maintain business relationships</a:t>
            </a:r>
          </a:p>
        </p:txBody>
      </p:sp>
      <p:sp>
        <p:nvSpPr>
          <p:cNvPr id="7" name="Content Placeholder 6"/>
          <p:cNvSpPr>
            <a:spLocks noGrp="1"/>
          </p:cNvSpPr>
          <p:nvPr>
            <p:ph idx="1"/>
          </p:nvPr>
        </p:nvSpPr>
        <p:spPr/>
        <p:txBody>
          <a:bodyPr/>
          <a:lstStyle/>
          <a:p>
            <a:pPr marL="355600" indent="-355600"/>
            <a:endParaRPr lang="en-AU" dirty="0" smtClean="0"/>
          </a:p>
          <a:p>
            <a:pPr marL="342000" indent="-342000"/>
            <a:r>
              <a:rPr lang="en-AU" dirty="0" smtClean="0"/>
              <a:t>Some common mistakes</a:t>
            </a:r>
          </a:p>
          <a:p>
            <a:pPr marL="342000" indent="-342000"/>
            <a:r>
              <a:rPr lang="en-AU" dirty="0" smtClean="0"/>
              <a:t>Identifying dirty tricks</a:t>
            </a:r>
          </a:p>
          <a:p>
            <a:pPr marL="342000" indent="-342000"/>
            <a:r>
              <a:rPr lang="en-GB" dirty="0" smtClean="0"/>
              <a:t>Examples of dirty tactics</a:t>
            </a:r>
          </a:p>
          <a:p>
            <a:pPr marL="342000" indent="-342000"/>
            <a:r>
              <a:rPr lang="en-GB" dirty="0" smtClean="0"/>
              <a:t>Dealing with dirty tricks</a:t>
            </a:r>
            <a:endParaRPr lang="en-GB"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smtClean="0"/>
              <a:t>In all organisations negotiation skills are required at every level</a:t>
            </a:r>
            <a:endParaRPr lang="en-GB" dirty="0"/>
          </a:p>
        </p:txBody>
      </p:sp>
      <p:sp>
        <p:nvSpPr>
          <p:cNvPr id="8" name="Content Placeholder 7"/>
          <p:cNvSpPr>
            <a:spLocks noGrp="1"/>
          </p:cNvSpPr>
          <p:nvPr>
            <p:ph idx="1"/>
          </p:nvPr>
        </p:nvSpPr>
        <p:spPr>
          <a:xfrm>
            <a:off x="457200" y="2204864"/>
            <a:ext cx="4978896" cy="3921299"/>
          </a:xfrm>
        </p:spPr>
        <p:txBody>
          <a:bodyPr/>
          <a:lstStyle/>
          <a:p>
            <a:pPr marL="342000" indent="-342000"/>
            <a:r>
              <a:rPr lang="en-AU" dirty="0" smtClean="0"/>
              <a:t>Between you and your customers</a:t>
            </a:r>
            <a:endParaRPr lang="en-GB" dirty="0" smtClean="0"/>
          </a:p>
          <a:p>
            <a:pPr marL="342000" indent="-342000"/>
            <a:r>
              <a:rPr lang="en-AU" dirty="0" smtClean="0"/>
              <a:t>Between you and your staff</a:t>
            </a:r>
            <a:endParaRPr lang="en-GB" dirty="0" smtClean="0"/>
          </a:p>
          <a:p>
            <a:pPr marL="342000" indent="-342000"/>
            <a:r>
              <a:rPr lang="en-AU" dirty="0" smtClean="0"/>
              <a:t>Between you and your CEO</a:t>
            </a:r>
            <a:endParaRPr lang="en-GB" dirty="0" smtClean="0"/>
          </a:p>
          <a:p>
            <a:pPr marL="342000" indent="-342000"/>
            <a:r>
              <a:rPr lang="en-AU" dirty="0" smtClean="0"/>
              <a:t>Between you and various departments.</a:t>
            </a:r>
            <a:endParaRPr lang="en-GB" dirty="0" smtClean="0"/>
          </a:p>
          <a:p>
            <a:endParaRPr lang="en-AU" dirty="0" smtClean="0"/>
          </a:p>
          <a:p>
            <a:endParaRPr lang="en-AU" dirty="0" smtClean="0"/>
          </a:p>
        </p:txBody>
      </p:sp>
      <p:pic>
        <p:nvPicPr>
          <p:cNvPr id="6" name="Picture 5" descr="fighting_over_helm_800_wht.png"/>
          <p:cNvPicPr/>
          <p:nvPr/>
        </p:nvPicPr>
        <p:blipFill>
          <a:blip r:embed="rId3" cstate="print"/>
          <a:stretch>
            <a:fillRect/>
          </a:stretch>
        </p:blipFill>
        <p:spPr>
          <a:xfrm>
            <a:off x="5796136" y="2204864"/>
            <a:ext cx="2627784" cy="3212976"/>
          </a:xfrm>
          <a:prstGeom prst="rect">
            <a:avLst/>
          </a:prstGeom>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6753"/>
            <a:ext cx="4401554" cy="4391247"/>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latin typeface="Calibri" pitchFamily="34" charset="0"/>
                <a:ea typeface="Calibri" pitchFamily="34" charset="0"/>
                <a:cs typeface="Times New Roman" pitchFamily="18" charset="0"/>
              </a:rPr>
              <a:t>Establish and maintain business relationships</a:t>
            </a:r>
          </a:p>
        </p:txBody>
      </p:sp>
      <p:sp>
        <p:nvSpPr>
          <p:cNvPr id="7" name="Content Placeholder 6"/>
          <p:cNvSpPr>
            <a:spLocks noGrp="1"/>
          </p:cNvSpPr>
          <p:nvPr>
            <p:ph idx="1"/>
          </p:nvPr>
        </p:nvSpPr>
        <p:spPr>
          <a:xfrm>
            <a:off x="4355976" y="1600200"/>
            <a:ext cx="4330824" cy="4525963"/>
          </a:xfrm>
        </p:spPr>
        <p:txBody>
          <a:bodyPr/>
          <a:lstStyle/>
          <a:p>
            <a:pPr>
              <a:buNone/>
            </a:pPr>
            <a:endParaRPr lang="en-AU" dirty="0" smtClean="0"/>
          </a:p>
          <a:p>
            <a:pPr>
              <a:buNone/>
            </a:pPr>
            <a:endParaRPr lang="en-AU" dirty="0" smtClean="0"/>
          </a:p>
          <a:p>
            <a:pPr>
              <a:buNone/>
            </a:pPr>
            <a:r>
              <a:rPr lang="en-AU" b="1" dirty="0" smtClean="0"/>
              <a:t>2.5</a:t>
            </a:r>
            <a:r>
              <a:rPr lang="en-AU" dirty="0" smtClean="0"/>
              <a:t> Seek specialist advice in the development of contacts where appropriate</a:t>
            </a:r>
            <a:endParaRPr lang="en-GB"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specialist</a:t>
            </a:r>
            <a:endParaRPr lang="en-GB" dirty="0"/>
          </a:p>
        </p:txBody>
      </p:sp>
      <p:sp>
        <p:nvSpPr>
          <p:cNvPr id="3" name="Content Placeholder 2"/>
          <p:cNvSpPr>
            <a:spLocks noGrp="1"/>
          </p:cNvSpPr>
          <p:nvPr>
            <p:ph idx="1"/>
          </p:nvPr>
        </p:nvSpPr>
        <p:spPr/>
        <p:txBody>
          <a:bodyPr/>
          <a:lstStyle/>
          <a:p>
            <a:pPr marL="342000" indent="-342000"/>
            <a:r>
              <a:rPr lang="en-GB" dirty="0" smtClean="0"/>
              <a:t>Are experts in their speciality</a:t>
            </a:r>
          </a:p>
          <a:p>
            <a:pPr marL="342000" indent="-342000"/>
            <a:r>
              <a:rPr lang="en-GB" dirty="0" smtClean="0"/>
              <a:t>Easier time selling their services</a:t>
            </a:r>
          </a:p>
          <a:p>
            <a:pPr marL="342000" indent="-342000"/>
            <a:r>
              <a:rPr lang="en-GB" dirty="0" smtClean="0"/>
              <a:t>Can charge more</a:t>
            </a:r>
          </a:p>
          <a:p>
            <a:pPr marL="342000" indent="-342000"/>
            <a:r>
              <a:rPr lang="en-GB" dirty="0" smtClean="0"/>
              <a:t>Have no “filler” services to pick up the slack when work slows down</a:t>
            </a:r>
          </a:p>
          <a:p>
            <a:pPr marL="342000" indent="-342000"/>
            <a:r>
              <a:rPr lang="en-GB" dirty="0" smtClean="0"/>
              <a:t>They limit their ability to expand their business.</a:t>
            </a:r>
          </a:p>
        </p:txBody>
      </p:sp>
      <p:pic>
        <p:nvPicPr>
          <p:cNvPr id="4" name="Picture 3" descr="MTeam.jpg"/>
          <p:cNvPicPr>
            <a:picLocks noChangeAspect="1"/>
          </p:cNvPicPr>
          <p:nvPr/>
        </p:nvPicPr>
        <p:blipFill>
          <a:blip r:embed="rId2" cstate="print"/>
          <a:stretch>
            <a:fillRect/>
          </a:stretch>
        </p:blipFill>
        <p:spPr>
          <a:xfrm>
            <a:off x="4499992" y="4581128"/>
            <a:ext cx="3707904" cy="2088960"/>
          </a:xfrm>
          <a:prstGeom prst="rect">
            <a:avLst/>
          </a:prstGeo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smtClean="0"/>
              <a:t>Doing it yourself?</a:t>
            </a:r>
            <a:endParaRPr lang="en-GB" dirty="0"/>
          </a:p>
        </p:txBody>
      </p:sp>
      <p:sp>
        <p:nvSpPr>
          <p:cNvPr id="7" name="Content Placeholder 6"/>
          <p:cNvSpPr>
            <a:spLocks noGrp="1"/>
          </p:cNvSpPr>
          <p:nvPr>
            <p:ph idx="1"/>
          </p:nvPr>
        </p:nvSpPr>
        <p:spPr/>
        <p:txBody>
          <a:bodyPr/>
          <a:lstStyle/>
          <a:p>
            <a:pPr>
              <a:buNone/>
            </a:pPr>
            <a:r>
              <a:rPr lang="en-AU" dirty="0" smtClean="0"/>
              <a:t>This involves doing the ground work yourself or just using associates as described earlier... but not engaging a specialist in the sense of a consultant.</a:t>
            </a:r>
            <a:endParaRPr lang="en-GB" dirty="0" smtClean="0"/>
          </a:p>
          <a:p>
            <a:pPr>
              <a:buNone/>
            </a:pPr>
            <a:endParaRPr lang="en-GB" dirty="0"/>
          </a:p>
        </p:txBody>
      </p:sp>
      <p:pic>
        <p:nvPicPr>
          <p:cNvPr id="6" name="Picture 5" descr="stick_figure_handyman_toolbox_800_wht.png"/>
          <p:cNvPicPr/>
          <p:nvPr/>
        </p:nvPicPr>
        <p:blipFill>
          <a:blip r:embed="rId3" cstate="print"/>
          <a:stretch>
            <a:fillRect/>
          </a:stretch>
        </p:blipFill>
        <p:spPr>
          <a:xfrm>
            <a:off x="5724128" y="3140968"/>
            <a:ext cx="2858771" cy="3555049"/>
          </a:xfrm>
          <a:prstGeom prst="rect">
            <a:avLst/>
          </a:prstGeom>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b="1" dirty="0" smtClean="0">
                <a:solidFill>
                  <a:srgbClr val="FF0000"/>
                </a:solidFill>
              </a:rPr>
              <a:t>Using an agent for specialist advice on contacts</a:t>
            </a:r>
          </a:p>
        </p:txBody>
      </p:sp>
      <p:sp>
        <p:nvSpPr>
          <p:cNvPr id="4" name="Content Placeholder 3"/>
          <p:cNvSpPr>
            <a:spLocks noGrp="1"/>
          </p:cNvSpPr>
          <p:nvPr>
            <p:ph idx="1"/>
          </p:nvPr>
        </p:nvSpPr>
        <p:spPr>
          <a:xfrm>
            <a:off x="457200" y="1772816"/>
            <a:ext cx="8229600" cy="4353347"/>
          </a:xfrm>
        </p:spPr>
        <p:txBody>
          <a:bodyPr>
            <a:normAutofit/>
          </a:bodyPr>
          <a:lstStyle/>
          <a:p>
            <a:pPr marL="342000" indent="-342000"/>
            <a:r>
              <a:rPr lang="en-AU" sz="2800" dirty="0" smtClean="0"/>
              <a:t>Agents can be particularly useful</a:t>
            </a:r>
            <a:endParaRPr lang="en-GB" sz="2800" dirty="0" smtClean="0"/>
          </a:p>
          <a:p>
            <a:pPr marL="342000" indent="-342000"/>
            <a:r>
              <a:rPr lang="en-AU" sz="2800" dirty="0" smtClean="0"/>
              <a:t>Businesses usually appoint agents</a:t>
            </a:r>
            <a:endParaRPr lang="en-GB" sz="2800" dirty="0" smtClean="0"/>
          </a:p>
          <a:p>
            <a:pPr marL="342000" indent="-342000"/>
            <a:r>
              <a:rPr lang="en-AU" sz="2800" dirty="0" smtClean="0"/>
              <a:t>Many businesses use agents to access domestic and overseas markets</a:t>
            </a:r>
            <a:endParaRPr lang="en-GB" sz="2800" dirty="0" smtClean="0"/>
          </a:p>
          <a:p>
            <a:pPr marL="342000" indent="-342000"/>
            <a:r>
              <a:rPr lang="en-AU" sz="2800" dirty="0" smtClean="0"/>
              <a:t>This may play a realistic role in the development of contacts.</a:t>
            </a:r>
            <a:endParaRPr lang="en-GB" sz="2800" dirty="0"/>
          </a:p>
        </p:txBody>
      </p:sp>
      <p:pic>
        <p:nvPicPr>
          <p:cNvPr id="6" name="Picture 5" descr="spy_packing_agent_some_heat_800_wht.png"/>
          <p:cNvPicPr/>
          <p:nvPr/>
        </p:nvPicPr>
        <p:blipFill>
          <a:blip r:embed="rId3" cstate="print"/>
          <a:stretch>
            <a:fillRect/>
          </a:stretch>
        </p:blipFill>
        <p:spPr>
          <a:xfrm>
            <a:off x="6516216" y="4293096"/>
            <a:ext cx="1613086" cy="2408826"/>
          </a:xfrm>
          <a:prstGeom prst="rect">
            <a:avLst/>
          </a:prstGeom>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log_mouse_pc.png"/>
          <p:cNvPicPr>
            <a:picLocks noChangeAspect="1"/>
          </p:cNvPicPr>
          <p:nvPr/>
        </p:nvPicPr>
        <p:blipFill>
          <a:blip r:embed="rId3" cstate="print"/>
          <a:stretch>
            <a:fillRect/>
          </a:stretch>
        </p:blipFill>
        <p:spPr>
          <a:xfrm>
            <a:off x="3059832" y="3573016"/>
            <a:ext cx="4030786" cy="2868350"/>
          </a:xfrm>
          <a:prstGeom prst="rect">
            <a:avLst/>
          </a:prstGeom>
        </p:spPr>
      </p:pic>
      <p:sp>
        <p:nvSpPr>
          <p:cNvPr id="5" name="Title 3"/>
          <p:cNvSpPr>
            <a:spLocks noGrp="1"/>
          </p:cNvSpPr>
          <p:nvPr>
            <p:ph type="title"/>
          </p:nvPr>
        </p:nvSpPr>
        <p:spPr/>
        <p:txBody>
          <a:bodyPr>
            <a:noAutofit/>
          </a:bodyPr>
          <a:lstStyle/>
          <a:p>
            <a:r>
              <a:rPr lang="en-AU" dirty="0" smtClean="0"/>
              <a:t>The specialist in social media contacts</a:t>
            </a:r>
          </a:p>
        </p:txBody>
      </p:sp>
      <p:sp>
        <p:nvSpPr>
          <p:cNvPr id="7" name="Content Placeholder 6"/>
          <p:cNvSpPr>
            <a:spLocks noGrp="1"/>
          </p:cNvSpPr>
          <p:nvPr>
            <p:ph idx="1"/>
          </p:nvPr>
        </p:nvSpPr>
        <p:spPr/>
        <p:txBody>
          <a:bodyPr/>
          <a:lstStyle/>
          <a:p>
            <a:pPr>
              <a:buNone/>
            </a:pPr>
            <a:r>
              <a:rPr lang="en-AU" dirty="0" smtClean="0"/>
              <a:t>Outsourcing or using some form of specialisation for your development of contacts in social media marketing can be a wise decision.</a:t>
            </a:r>
            <a:endParaRPr lang="en-GB" dirty="0" smtClean="0"/>
          </a:p>
          <a:p>
            <a:pPr>
              <a:buNone/>
            </a:pPr>
            <a:endParaRPr lang="en-GB"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OnLaptop.jpg"/>
          <p:cNvPicPr/>
          <p:nvPr/>
        </p:nvPicPr>
        <p:blipFill>
          <a:blip r:embed="rId3" cstate="print"/>
          <a:stretch>
            <a:fillRect/>
          </a:stretch>
        </p:blipFill>
        <p:spPr>
          <a:xfrm>
            <a:off x="3131840" y="3827721"/>
            <a:ext cx="3032494" cy="3030279"/>
          </a:xfrm>
          <a:prstGeom prst="rect">
            <a:avLst/>
          </a:prstGeom>
        </p:spPr>
      </p:pic>
      <p:sp>
        <p:nvSpPr>
          <p:cNvPr id="5" name="Title 3"/>
          <p:cNvSpPr>
            <a:spLocks noGrp="1"/>
          </p:cNvSpPr>
          <p:nvPr>
            <p:ph type="title"/>
          </p:nvPr>
        </p:nvSpPr>
        <p:spPr/>
        <p:txBody>
          <a:bodyPr>
            <a:noAutofit/>
          </a:bodyPr>
          <a:lstStyle/>
          <a:p>
            <a:r>
              <a:rPr lang="en-AU" dirty="0" smtClean="0"/>
              <a:t>Specialist areas of technology in the development of contacts</a:t>
            </a:r>
          </a:p>
        </p:txBody>
      </p:sp>
      <p:sp>
        <p:nvSpPr>
          <p:cNvPr id="7" name="Content Placeholder 6"/>
          <p:cNvSpPr>
            <a:spLocks noGrp="1"/>
          </p:cNvSpPr>
          <p:nvPr>
            <p:ph idx="1"/>
          </p:nvPr>
        </p:nvSpPr>
        <p:spPr>
          <a:xfrm>
            <a:off x="457200" y="1772816"/>
            <a:ext cx="8229600" cy="4353347"/>
          </a:xfrm>
        </p:spPr>
        <p:txBody>
          <a:bodyPr/>
          <a:lstStyle/>
          <a:p>
            <a:pPr>
              <a:buNone/>
            </a:pPr>
            <a:r>
              <a:rPr lang="en-AU" dirty="0" smtClean="0"/>
              <a:t>There are a few major areas in which technology now is able to help provide key advantages to businesses in engendering customer loyalty by improving customer service and/or the development of contacts.</a:t>
            </a:r>
            <a:endParaRPr lang="en-GB" dirty="0" smtClean="0"/>
          </a:p>
          <a:p>
            <a:pPr>
              <a:buNone/>
            </a:pPr>
            <a:endParaRPr lang="en-GB"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b="1" dirty="0" smtClean="0">
                <a:solidFill>
                  <a:srgbClr val="FF0000"/>
                </a:solidFill>
              </a:rPr>
              <a:t>Activity 2C</a:t>
            </a:r>
            <a:endParaRPr lang="en-CA" b="1" dirty="0" smtClean="0">
              <a:solidFill>
                <a:srgbClr val="FF0000"/>
              </a:solidFill>
            </a:endParaRPr>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Promote the relationship</a:t>
            </a:r>
          </a:p>
        </p:txBody>
      </p:sp>
      <p:sp>
        <p:nvSpPr>
          <p:cNvPr id="7" name="Content Placeholder 6"/>
          <p:cNvSpPr>
            <a:spLocks noGrp="1"/>
          </p:cNvSpPr>
          <p:nvPr>
            <p:ph idx="1"/>
          </p:nvPr>
        </p:nvSpPr>
        <p:spPr>
          <a:xfrm>
            <a:off x="4427984" y="1600200"/>
            <a:ext cx="4258816" cy="4525963"/>
          </a:xfrm>
        </p:spPr>
        <p:txBody>
          <a:bodyPr/>
          <a:lstStyle/>
          <a:p>
            <a:pPr>
              <a:buNone/>
            </a:pPr>
            <a:endParaRPr lang="en-AU" dirty="0" smtClean="0"/>
          </a:p>
          <a:p>
            <a:pPr>
              <a:buNone/>
            </a:pPr>
            <a:endParaRPr lang="en-AU" dirty="0" smtClean="0"/>
          </a:p>
          <a:p>
            <a:pPr>
              <a:buNone/>
            </a:pPr>
            <a:r>
              <a:rPr lang="en-AU" b="1" dirty="0" smtClean="0"/>
              <a:t>3.1</a:t>
            </a:r>
            <a:r>
              <a:rPr lang="en-AU" dirty="0" smtClean="0"/>
              <a:t> Develop strategies to represent and promote the interests and requirements of the relationship</a:t>
            </a:r>
          </a:p>
          <a:p>
            <a:pPr>
              <a:buNone/>
            </a:pPr>
            <a:endParaRPr lang="en-GB" dirty="0"/>
          </a:p>
        </p:txBody>
      </p:sp>
      <p:pic>
        <p:nvPicPr>
          <p:cNvPr id="4" name="Picture 3" descr="Fotolia_5090081_XS.jpg"/>
          <p:cNvPicPr/>
          <p:nvPr/>
        </p:nvPicPr>
        <p:blipFill>
          <a:blip r:embed="rId3" cstate="print"/>
          <a:stretch>
            <a:fillRect/>
          </a:stretch>
        </p:blipFill>
        <p:spPr>
          <a:xfrm>
            <a:off x="0" y="2466753"/>
            <a:ext cx="4401554" cy="4391247"/>
          </a:xfrm>
          <a:prstGeom prst="rect">
            <a:avLst/>
          </a:prstGeom>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news_crew_800_wht.png"/>
          <p:cNvPicPr/>
          <p:nvPr/>
        </p:nvPicPr>
        <p:blipFill>
          <a:blip r:embed="rId3" cstate="print"/>
          <a:stretch>
            <a:fillRect/>
          </a:stretch>
        </p:blipFill>
        <p:spPr>
          <a:xfrm>
            <a:off x="6660232" y="3717032"/>
            <a:ext cx="2068818" cy="2489485"/>
          </a:xfrm>
          <a:prstGeom prst="rect">
            <a:avLst/>
          </a:prstGeom>
        </p:spPr>
      </p:pic>
      <p:sp>
        <p:nvSpPr>
          <p:cNvPr id="5" name="Title 3"/>
          <p:cNvSpPr>
            <a:spLocks noGrp="1"/>
          </p:cNvSpPr>
          <p:nvPr>
            <p:ph type="title"/>
          </p:nvPr>
        </p:nvSpPr>
        <p:spPr/>
        <p:txBody>
          <a:bodyPr>
            <a:normAutofit/>
          </a:bodyPr>
          <a:lstStyle/>
          <a:p>
            <a:r>
              <a:rPr lang="en-GB" b="1" dirty="0" smtClean="0">
                <a:solidFill>
                  <a:srgbClr val="FF0000"/>
                </a:solidFill>
              </a:rPr>
              <a:t>Being informed</a:t>
            </a:r>
            <a:endParaRPr lang="en-GB" b="1" dirty="0">
              <a:solidFill>
                <a:srgbClr val="FF0000"/>
              </a:solidFill>
            </a:endParaRPr>
          </a:p>
        </p:txBody>
      </p:sp>
      <p:sp>
        <p:nvSpPr>
          <p:cNvPr id="4" name="Content Placeholder 3"/>
          <p:cNvSpPr>
            <a:spLocks noGrp="1"/>
          </p:cNvSpPr>
          <p:nvPr>
            <p:ph idx="1"/>
          </p:nvPr>
        </p:nvSpPr>
        <p:spPr/>
        <p:txBody>
          <a:bodyPr/>
          <a:lstStyle/>
          <a:p>
            <a:pPr marL="342000" indent="-342000"/>
            <a:endParaRPr lang="en-AU" sz="2800" dirty="0" smtClean="0"/>
          </a:p>
          <a:p>
            <a:pPr marL="342000" indent="-342000"/>
            <a:endParaRPr lang="en-AU" dirty="0" smtClean="0"/>
          </a:p>
          <a:p>
            <a:pPr marL="342000" indent="-342000"/>
            <a:r>
              <a:rPr lang="en-AU" sz="2800" dirty="0" smtClean="0"/>
              <a:t>Email messages, newsletter and surveys</a:t>
            </a:r>
            <a:endParaRPr lang="en-GB" sz="2800" dirty="0" smtClean="0"/>
          </a:p>
          <a:p>
            <a:pPr marL="342000" indent="-342000"/>
            <a:r>
              <a:rPr lang="en-AU" sz="2800" dirty="0" smtClean="0"/>
              <a:t>Provide product / service updates</a:t>
            </a:r>
            <a:endParaRPr lang="en-GB" sz="2800" dirty="0" smtClean="0"/>
          </a:p>
          <a:p>
            <a:pPr marL="342000" indent="-342000"/>
            <a:r>
              <a:rPr lang="en-AU" sz="2800" dirty="0" smtClean="0"/>
              <a:t>Promote goods and services</a:t>
            </a:r>
            <a:endParaRPr lang="en-GB" sz="2800" dirty="0" smtClean="0"/>
          </a:p>
          <a:p>
            <a:pPr marL="342000" indent="-342000"/>
            <a:r>
              <a:rPr lang="en-AU" sz="2800" dirty="0" smtClean="0"/>
              <a:t>Communicate news / events</a:t>
            </a:r>
            <a:r>
              <a:rPr lang="en-AU" dirty="0" smtClean="0"/>
              <a:t>.</a:t>
            </a:r>
            <a:endParaRPr lang="en-GB" dirty="0" smtClean="0"/>
          </a:p>
          <a:p>
            <a:endParaRPr lang="en-GB"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MHeadset.jpg"/>
          <p:cNvPicPr/>
          <p:nvPr/>
        </p:nvPicPr>
        <p:blipFill>
          <a:blip r:embed="rId3" cstate="print"/>
          <a:stretch>
            <a:fillRect/>
          </a:stretch>
        </p:blipFill>
        <p:spPr>
          <a:xfrm>
            <a:off x="4860032" y="1484784"/>
            <a:ext cx="3578403" cy="3572540"/>
          </a:xfrm>
          <a:prstGeom prst="rect">
            <a:avLst/>
          </a:prstGeom>
        </p:spPr>
      </p:pic>
      <p:sp>
        <p:nvSpPr>
          <p:cNvPr id="5" name="Title 3"/>
          <p:cNvSpPr>
            <a:spLocks noGrp="1"/>
          </p:cNvSpPr>
          <p:nvPr>
            <p:ph type="title"/>
          </p:nvPr>
        </p:nvSpPr>
        <p:spPr/>
        <p:txBody>
          <a:bodyPr>
            <a:normAutofit/>
          </a:bodyPr>
          <a:lstStyle/>
          <a:p>
            <a:r>
              <a:rPr lang="en-GB" b="1" dirty="0" smtClean="0">
                <a:solidFill>
                  <a:srgbClr val="FF0000"/>
                </a:solidFill>
              </a:rPr>
              <a:t>Being informed</a:t>
            </a:r>
            <a:endParaRPr lang="en-GB" b="1" dirty="0">
              <a:solidFill>
                <a:srgbClr val="FF0000"/>
              </a:solidFill>
            </a:endParaRPr>
          </a:p>
        </p:txBody>
      </p:sp>
      <p:sp>
        <p:nvSpPr>
          <p:cNvPr id="4" name="Content Placeholder 3"/>
          <p:cNvSpPr>
            <a:spLocks noGrp="1"/>
          </p:cNvSpPr>
          <p:nvPr>
            <p:ph idx="1"/>
          </p:nvPr>
        </p:nvSpPr>
        <p:spPr/>
        <p:txBody>
          <a:bodyPr>
            <a:normAutofit fontScale="92500" lnSpcReduction="10000"/>
          </a:bodyPr>
          <a:lstStyle/>
          <a:p>
            <a:pPr marL="342000" indent="-342000"/>
            <a:r>
              <a:rPr lang="en-AU" sz="2800" dirty="0" smtClean="0"/>
              <a:t>Feedback</a:t>
            </a:r>
            <a:endParaRPr lang="en-GB" sz="2800" dirty="0" smtClean="0"/>
          </a:p>
          <a:p>
            <a:pPr marL="342000" indent="-342000"/>
            <a:r>
              <a:rPr lang="en-AU" sz="2800" dirty="0" smtClean="0"/>
              <a:t>Insight</a:t>
            </a:r>
            <a:endParaRPr lang="en-GB" sz="2800" dirty="0" smtClean="0"/>
          </a:p>
          <a:p>
            <a:pPr marL="342000" indent="-342000"/>
            <a:r>
              <a:rPr lang="en-AU" sz="2800" dirty="0" smtClean="0"/>
              <a:t>Customer loyalty</a:t>
            </a:r>
            <a:endParaRPr lang="en-GB" sz="2800" dirty="0" smtClean="0"/>
          </a:p>
          <a:p>
            <a:pPr marL="342000" indent="-342000"/>
            <a:r>
              <a:rPr lang="en-AU" sz="2800" dirty="0" smtClean="0"/>
              <a:t>Relationship building</a:t>
            </a:r>
            <a:endParaRPr lang="en-GB" sz="2800" dirty="0" smtClean="0"/>
          </a:p>
          <a:p>
            <a:pPr marL="342000" indent="-342000"/>
            <a:r>
              <a:rPr lang="en-AU" sz="2800" dirty="0" smtClean="0"/>
              <a:t>Be accessible</a:t>
            </a:r>
            <a:endParaRPr lang="en-GB" sz="2800" dirty="0" smtClean="0"/>
          </a:p>
          <a:p>
            <a:pPr marL="342000" indent="-342000"/>
            <a:r>
              <a:rPr lang="en-AU" sz="2800" dirty="0" smtClean="0"/>
              <a:t>Customer satisfaction</a:t>
            </a:r>
            <a:endParaRPr lang="en-GB" sz="2800" dirty="0" smtClean="0"/>
          </a:p>
          <a:p>
            <a:pPr marL="342000" indent="-342000"/>
            <a:r>
              <a:rPr lang="en-AU" sz="2800" dirty="0" smtClean="0"/>
              <a:t>Involvement</a:t>
            </a:r>
            <a:endParaRPr lang="en-GB" sz="2800" dirty="0" smtClean="0"/>
          </a:p>
          <a:p>
            <a:pPr marL="342000" indent="-342000"/>
            <a:r>
              <a:rPr lang="en-AU" sz="2800" dirty="0" smtClean="0"/>
              <a:t>Anticipate customer needs</a:t>
            </a:r>
            <a:endParaRPr lang="en-GB" sz="2800" dirty="0" smtClean="0"/>
          </a:p>
          <a:p>
            <a:pPr marL="342000" indent="-342000"/>
            <a:r>
              <a:rPr lang="en-AU" sz="2800" dirty="0" smtClean="0"/>
              <a:t>Become an indispensable resource</a:t>
            </a:r>
            <a:endParaRPr lang="en-GB" sz="2800" dirty="0" smtClean="0"/>
          </a:p>
          <a:p>
            <a:pPr marL="342000" indent="-342000"/>
            <a:r>
              <a:rPr lang="en-AU" sz="2800" dirty="0" smtClean="0"/>
              <a:t>Help lines</a:t>
            </a:r>
            <a:endParaRPr lang="en-GB" sz="2800" dirty="0" smtClean="0"/>
          </a:p>
          <a:p>
            <a:endParaRPr lang="en-GB"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6753"/>
            <a:ext cx="4401554" cy="4391247"/>
          </a:xfrm>
          <a:prstGeom prst="rect">
            <a:avLst/>
          </a:prstGeom>
        </p:spPr>
      </p:pic>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Promote the relationship</a:t>
            </a:r>
          </a:p>
        </p:txBody>
      </p:sp>
      <p:sp>
        <p:nvSpPr>
          <p:cNvPr id="7" name="Content Placeholder 6"/>
          <p:cNvSpPr>
            <a:spLocks noGrp="1"/>
          </p:cNvSpPr>
          <p:nvPr>
            <p:ph idx="1"/>
          </p:nvPr>
        </p:nvSpPr>
        <p:spPr>
          <a:xfrm>
            <a:off x="4427984" y="1600200"/>
            <a:ext cx="4258816" cy="4853136"/>
          </a:xfrm>
        </p:spPr>
        <p:txBody>
          <a:bodyPr>
            <a:normAutofit lnSpcReduction="10000"/>
          </a:bodyPr>
          <a:lstStyle/>
          <a:p>
            <a:pPr>
              <a:buNone/>
            </a:pPr>
            <a:r>
              <a:rPr lang="en-AU" b="1" dirty="0" smtClean="0"/>
              <a:t>3.2</a:t>
            </a:r>
            <a:r>
              <a:rPr lang="en-AU" dirty="0" smtClean="0"/>
              <a:t> Use appropriate presentation skills to communicate the goals and objectives of the relationship</a:t>
            </a:r>
          </a:p>
          <a:p>
            <a:pPr>
              <a:buNone/>
            </a:pPr>
            <a:endParaRPr lang="en-AU" dirty="0" smtClean="0"/>
          </a:p>
          <a:p>
            <a:pPr>
              <a:buNone/>
            </a:pPr>
            <a:r>
              <a:rPr lang="en-AU" b="1" dirty="0" smtClean="0"/>
              <a:t>3.3</a:t>
            </a:r>
            <a:r>
              <a:rPr lang="en-AU" dirty="0" smtClean="0"/>
              <a:t> Effectively communicate issues, policies and practices of the relationship to a range of audiences, in writing and verbally</a:t>
            </a:r>
            <a:endParaRPr lang="en-GB"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b="1" dirty="0" smtClean="0">
                <a:solidFill>
                  <a:srgbClr val="FF0000"/>
                </a:solidFill>
              </a:rPr>
              <a:t>Formal and appropriate presentation skills</a:t>
            </a:r>
          </a:p>
        </p:txBody>
      </p:sp>
      <p:sp>
        <p:nvSpPr>
          <p:cNvPr id="6" name="Content Placeholder 5"/>
          <p:cNvSpPr>
            <a:spLocks noGrp="1"/>
          </p:cNvSpPr>
          <p:nvPr>
            <p:ph idx="1"/>
          </p:nvPr>
        </p:nvSpPr>
        <p:spPr/>
        <p:txBody>
          <a:bodyPr>
            <a:normAutofit/>
          </a:bodyPr>
          <a:lstStyle/>
          <a:p>
            <a:pPr marL="342000" indent="-342000"/>
            <a:r>
              <a:rPr lang="en-AU" dirty="0" smtClean="0"/>
              <a:t>The starting point in planning any form of presentation is to formulate a precise objective</a:t>
            </a:r>
            <a:endParaRPr lang="en-GB" dirty="0" smtClean="0"/>
          </a:p>
          <a:p>
            <a:pPr marL="342000" indent="-342000"/>
            <a:r>
              <a:rPr lang="en-AU" dirty="0" smtClean="0"/>
              <a:t>It is far more productive to achieve one goal from your presentation</a:t>
            </a:r>
            <a:endParaRPr lang="en-GB" dirty="0" smtClean="0"/>
          </a:p>
          <a:p>
            <a:pPr marL="342000" indent="-342000"/>
            <a:r>
              <a:rPr lang="en-AU" dirty="0" smtClean="0"/>
              <a:t>Consider the audience profile of your ‘relationship’. </a:t>
            </a:r>
            <a:endParaRPr lang="en-GB" dirty="0" smtClean="0"/>
          </a:p>
        </p:txBody>
      </p:sp>
      <p:pic>
        <p:nvPicPr>
          <p:cNvPr id="8" name="Picture 7" descr="stick_figure_presenter_meeting_800_wht.png"/>
          <p:cNvPicPr/>
          <p:nvPr/>
        </p:nvPicPr>
        <p:blipFill>
          <a:blip r:embed="rId3" cstate="print"/>
          <a:stretch>
            <a:fillRect/>
          </a:stretch>
        </p:blipFill>
        <p:spPr>
          <a:xfrm>
            <a:off x="5292080" y="4005064"/>
            <a:ext cx="3394954" cy="2353168"/>
          </a:xfrm>
          <a:prstGeom prst="rect">
            <a:avLst/>
          </a:prstGeom>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sz="4900" b="1" dirty="0" smtClean="0">
                <a:solidFill>
                  <a:srgbClr val="FF0000"/>
                </a:solidFill>
              </a:rPr>
              <a:t>All presentations should have a clear structure or forma</a:t>
            </a:r>
            <a:r>
              <a:rPr lang="en-AU" b="1" dirty="0" smtClean="0">
                <a:solidFill>
                  <a:srgbClr val="FF0000"/>
                </a:solidFill>
              </a:rPr>
              <a:t>t</a:t>
            </a:r>
          </a:p>
        </p:txBody>
      </p:sp>
      <p:sp>
        <p:nvSpPr>
          <p:cNvPr id="6" name="Content Placeholder 5"/>
          <p:cNvSpPr>
            <a:spLocks noGrp="1"/>
          </p:cNvSpPr>
          <p:nvPr>
            <p:ph idx="1"/>
          </p:nvPr>
        </p:nvSpPr>
        <p:spPr>
          <a:xfrm>
            <a:off x="467544" y="1556792"/>
            <a:ext cx="8229600" cy="4525963"/>
          </a:xfrm>
        </p:spPr>
        <p:txBody>
          <a:bodyPr>
            <a:normAutofit/>
          </a:bodyPr>
          <a:lstStyle/>
          <a:p>
            <a:pPr marL="342000" indent="-342000"/>
            <a:r>
              <a:rPr lang="en-AU" dirty="0" smtClean="0"/>
              <a:t>If you do not place your thoughts in order for presenting them the audience will not be able to follow, </a:t>
            </a:r>
            <a:endParaRPr lang="en-GB" dirty="0" smtClean="0"/>
          </a:p>
          <a:p>
            <a:pPr marL="342000" indent="-342000"/>
            <a:r>
              <a:rPr lang="en-AU" dirty="0" smtClean="0"/>
              <a:t>Having established the order of your presentation you should choose the most appropriate structure to achieve it.</a:t>
            </a:r>
            <a:endParaRPr lang="en-GB" dirty="0" smtClean="0"/>
          </a:p>
          <a:p>
            <a:endParaRPr lang="en-GB" dirty="0"/>
          </a:p>
        </p:txBody>
      </p:sp>
      <p:pic>
        <p:nvPicPr>
          <p:cNvPr id="8" name="Picture 7" descr="MThumbUp.jpg"/>
          <p:cNvPicPr>
            <a:picLocks noChangeAspect="1"/>
          </p:cNvPicPr>
          <p:nvPr/>
        </p:nvPicPr>
        <p:blipFill>
          <a:blip r:embed="rId3" cstate="print"/>
          <a:stretch>
            <a:fillRect/>
          </a:stretch>
        </p:blipFill>
        <p:spPr>
          <a:xfrm>
            <a:off x="5724128" y="4365104"/>
            <a:ext cx="2987824" cy="2492896"/>
          </a:xfrm>
          <a:prstGeom prst="rect">
            <a:avLst/>
          </a:prstGeom>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b="1" dirty="0" smtClean="0">
                <a:solidFill>
                  <a:srgbClr val="FF0000"/>
                </a:solidFill>
              </a:rPr>
              <a:t>Sequential argument</a:t>
            </a:r>
            <a:endParaRPr lang="en-GB" b="1" dirty="0">
              <a:solidFill>
                <a:srgbClr val="FF0000"/>
              </a:solidFill>
            </a:endParaRPr>
          </a:p>
        </p:txBody>
      </p:sp>
      <p:sp>
        <p:nvSpPr>
          <p:cNvPr id="7" name="Content Placeholder 6"/>
          <p:cNvSpPr>
            <a:spLocks noGrp="1"/>
          </p:cNvSpPr>
          <p:nvPr>
            <p:ph idx="1"/>
          </p:nvPr>
        </p:nvSpPr>
        <p:spPr/>
        <p:txBody>
          <a:bodyPr>
            <a:normAutofit/>
          </a:bodyPr>
          <a:lstStyle/>
          <a:p>
            <a:pPr marL="342000" indent="-342000"/>
            <a:r>
              <a:rPr lang="en-AU" dirty="0" smtClean="0"/>
              <a:t>‘Sequential Argument’, which simply means a series of linked or sequential statements leading to a conclusion. </a:t>
            </a:r>
            <a:endParaRPr lang="en-GB" dirty="0" smtClean="0"/>
          </a:p>
          <a:p>
            <a:pPr marL="342000" indent="-342000"/>
            <a:r>
              <a:rPr lang="en-AU" dirty="0" smtClean="0"/>
              <a:t>However, the ‘simplicity’ can only be achieved by careful and deliberate connection between each section.</a:t>
            </a:r>
            <a:endParaRPr lang="en-GB" dirty="0" smtClean="0"/>
          </a:p>
          <a:p>
            <a:pPr marL="342000" indent="-342000"/>
            <a:r>
              <a:rPr lang="en-AU" dirty="0" smtClean="0"/>
              <a:t> Give the audience reminders of the main point as each new section is linked.</a:t>
            </a:r>
            <a:endParaRPr lang="en-GB" dirty="0" smtClean="0"/>
          </a:p>
          <a:p>
            <a:endParaRPr lang="en-GB" dirty="0"/>
          </a:p>
        </p:txBody>
      </p:sp>
      <p:pic>
        <p:nvPicPr>
          <p:cNvPr id="8" name="Picture 7" descr="stick_figure_debate_pc_800_wht.png"/>
          <p:cNvPicPr/>
          <p:nvPr/>
        </p:nvPicPr>
        <p:blipFill>
          <a:blip r:embed="rId3" cstate="print"/>
          <a:stretch>
            <a:fillRect/>
          </a:stretch>
        </p:blipFill>
        <p:spPr>
          <a:xfrm>
            <a:off x="5580112" y="4797152"/>
            <a:ext cx="2403345" cy="2060848"/>
          </a:xfrm>
          <a:prstGeom prst="rect">
            <a:avLst/>
          </a:prstGeom>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b="1" dirty="0" smtClean="0">
                <a:solidFill>
                  <a:srgbClr val="FF0000"/>
                </a:solidFill>
              </a:rPr>
              <a:t>Get their attention</a:t>
            </a:r>
            <a:endParaRPr lang="en-GB" b="1" dirty="0">
              <a:solidFill>
                <a:srgbClr val="FF0000"/>
              </a:solidFill>
            </a:endParaRPr>
          </a:p>
        </p:txBody>
      </p:sp>
      <p:sp>
        <p:nvSpPr>
          <p:cNvPr id="6" name="Content Placeholder 5"/>
          <p:cNvSpPr>
            <a:spLocks noGrp="1"/>
          </p:cNvSpPr>
          <p:nvPr>
            <p:ph idx="1"/>
          </p:nvPr>
        </p:nvSpPr>
        <p:spPr/>
        <p:txBody>
          <a:bodyPr/>
          <a:lstStyle/>
          <a:p>
            <a:pPr>
              <a:buNone/>
            </a:pPr>
            <a:r>
              <a:rPr lang="en-AU" dirty="0" smtClean="0"/>
              <a:t>Too often in a presentation of any format, the first few minutes are lost while people adjust their coats, drift in with coffee and finish the conversation they were having with the person next to them.</a:t>
            </a:r>
            <a:endParaRPr lang="en-GB" dirty="0"/>
          </a:p>
        </p:txBody>
      </p:sp>
      <p:pic>
        <p:nvPicPr>
          <p:cNvPr id="8" name="Picture 7" descr="Fotolia_23716925_S.jpg"/>
          <p:cNvPicPr/>
          <p:nvPr/>
        </p:nvPicPr>
        <p:blipFill>
          <a:blip r:embed="rId3" cstate="print"/>
          <a:stretch>
            <a:fillRect/>
          </a:stretch>
        </p:blipFill>
        <p:spPr>
          <a:xfrm>
            <a:off x="5508104" y="3356992"/>
            <a:ext cx="3203848" cy="2576452"/>
          </a:xfrm>
          <a:prstGeom prst="rect">
            <a:avLst/>
          </a:prstGeom>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b="1" dirty="0" smtClean="0">
                <a:solidFill>
                  <a:srgbClr val="FF0000"/>
                </a:solidFill>
              </a:rPr>
              <a:t>Establish your theme</a:t>
            </a:r>
            <a:endParaRPr lang="en-GB" b="1" dirty="0">
              <a:solidFill>
                <a:srgbClr val="FF0000"/>
              </a:solidFill>
            </a:endParaRPr>
          </a:p>
        </p:txBody>
      </p:sp>
      <p:sp>
        <p:nvSpPr>
          <p:cNvPr id="4" name="Content Placeholder 3"/>
          <p:cNvSpPr>
            <a:spLocks noGrp="1"/>
          </p:cNvSpPr>
          <p:nvPr>
            <p:ph idx="1"/>
          </p:nvPr>
        </p:nvSpPr>
        <p:spPr/>
        <p:txBody>
          <a:bodyPr>
            <a:normAutofit/>
          </a:bodyPr>
          <a:lstStyle/>
          <a:p>
            <a:pPr marL="342000" indent="-342000"/>
            <a:r>
              <a:rPr lang="en-AU" sz="2800" dirty="0" smtClean="0"/>
              <a:t>Be quick and to the point on the subject matter of your presentation. </a:t>
            </a:r>
            <a:endParaRPr lang="en-GB" sz="2800" dirty="0" smtClean="0"/>
          </a:p>
          <a:p>
            <a:pPr marL="342000" indent="-342000"/>
            <a:r>
              <a:rPr lang="en-AU" sz="2800" dirty="0" smtClean="0"/>
              <a:t>This can be done by a statement of your main objective, unless for some reason you wish to keep some surprise element of it a secret.</a:t>
            </a:r>
            <a:endParaRPr lang="en-GB" sz="2800" dirty="0" smtClean="0"/>
          </a:p>
          <a:p>
            <a:pPr marL="342000" indent="-342000"/>
            <a:r>
              <a:rPr lang="en-AU" sz="2800" dirty="0" smtClean="0"/>
              <a:t>Most professional business audiences will have some experience or opinions on relationships. </a:t>
            </a:r>
            <a:endParaRPr lang="en-GB" sz="2400" dirty="0"/>
          </a:p>
        </p:txBody>
      </p:sp>
      <p:pic>
        <p:nvPicPr>
          <p:cNvPr id="9" name="Picture 8" descr="artist_painting_800_wht.png"/>
          <p:cNvPicPr>
            <a:picLocks noChangeAspect="1"/>
          </p:cNvPicPr>
          <p:nvPr/>
        </p:nvPicPr>
        <p:blipFill>
          <a:blip r:embed="rId3" cstate="print"/>
          <a:stretch>
            <a:fillRect/>
          </a:stretch>
        </p:blipFill>
        <p:spPr>
          <a:xfrm>
            <a:off x="6795120" y="4509120"/>
            <a:ext cx="2348880" cy="2348880"/>
          </a:xfrm>
          <a:prstGeom prst="rect">
            <a:avLst/>
          </a:prstGeom>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b="1" dirty="0" smtClean="0">
                <a:solidFill>
                  <a:srgbClr val="FF0000"/>
                </a:solidFill>
              </a:rPr>
              <a:t>Present a structure</a:t>
            </a:r>
            <a:endParaRPr lang="en-GB" b="1" dirty="0">
              <a:solidFill>
                <a:srgbClr val="FF0000"/>
              </a:solidFill>
            </a:endParaRPr>
          </a:p>
        </p:txBody>
      </p:sp>
      <p:sp>
        <p:nvSpPr>
          <p:cNvPr id="4" name="Content Placeholder 3"/>
          <p:cNvSpPr>
            <a:spLocks noGrp="1"/>
          </p:cNvSpPr>
          <p:nvPr>
            <p:ph idx="1"/>
          </p:nvPr>
        </p:nvSpPr>
        <p:spPr/>
        <p:txBody>
          <a:bodyPr>
            <a:normAutofit/>
          </a:bodyPr>
          <a:lstStyle/>
          <a:p>
            <a:pPr marL="342000" indent="-342000"/>
            <a:r>
              <a:rPr lang="en-AU" sz="2800" dirty="0" smtClean="0"/>
              <a:t>Explain the structure briefly at the beginning, then the audience will know what to expect. </a:t>
            </a:r>
            <a:endParaRPr lang="en-GB" sz="2800" dirty="0" smtClean="0"/>
          </a:p>
          <a:p>
            <a:pPr marL="342000" indent="-342000"/>
            <a:r>
              <a:rPr lang="en-AU" sz="2800" dirty="0" smtClean="0"/>
              <a:t>This can help to establish the theme and also provide something concrete to hold their attention. </a:t>
            </a:r>
            <a:endParaRPr lang="en-GB" sz="2800" dirty="0" smtClean="0"/>
          </a:p>
          <a:p>
            <a:pPr marL="342000" indent="-342000"/>
            <a:r>
              <a:rPr lang="en-AU" sz="2800" dirty="0" smtClean="0"/>
              <a:t>Ultimately, it provides a sense of security in the promise that this speech too will end.</a:t>
            </a:r>
            <a:endParaRPr lang="en-GB" sz="2800" dirty="0"/>
          </a:p>
        </p:txBody>
      </p:sp>
      <p:pic>
        <p:nvPicPr>
          <p:cNvPr id="6" name="Picture 5" descr="freedom_breaking_through_wall.png"/>
          <p:cNvPicPr>
            <a:picLocks noChangeAspect="1"/>
          </p:cNvPicPr>
          <p:nvPr/>
        </p:nvPicPr>
        <p:blipFill>
          <a:blip r:embed="rId3" cstate="print"/>
          <a:stretch>
            <a:fillRect/>
          </a:stretch>
        </p:blipFill>
        <p:spPr>
          <a:xfrm>
            <a:off x="5436096" y="4381358"/>
            <a:ext cx="2987824" cy="2476641"/>
          </a:xfrm>
          <a:prstGeom prst="rect">
            <a:avLst/>
          </a:prstGeom>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tick_figure_presenter_display_800_wht.png"/>
          <p:cNvPicPr>
            <a:picLocks noChangeAspect="1"/>
          </p:cNvPicPr>
          <p:nvPr/>
        </p:nvPicPr>
        <p:blipFill>
          <a:blip r:embed="rId3" cstate="print"/>
          <a:stretch>
            <a:fillRect/>
          </a:stretch>
        </p:blipFill>
        <p:spPr>
          <a:xfrm>
            <a:off x="5292080" y="4380640"/>
            <a:ext cx="3851920" cy="2477360"/>
          </a:xfrm>
          <a:prstGeom prst="rect">
            <a:avLst/>
          </a:prstGeom>
        </p:spPr>
      </p:pic>
      <p:sp>
        <p:nvSpPr>
          <p:cNvPr id="5" name="Title 3"/>
          <p:cNvSpPr>
            <a:spLocks noGrp="1"/>
          </p:cNvSpPr>
          <p:nvPr>
            <p:ph type="title"/>
          </p:nvPr>
        </p:nvSpPr>
        <p:spPr/>
        <p:txBody>
          <a:bodyPr>
            <a:normAutofit/>
          </a:bodyPr>
          <a:lstStyle/>
          <a:p>
            <a:r>
              <a:rPr lang="en-GB" b="1" dirty="0" smtClean="0">
                <a:solidFill>
                  <a:srgbClr val="FF0000"/>
                </a:solidFill>
              </a:rPr>
              <a:t>Create a rapport</a:t>
            </a:r>
            <a:endParaRPr lang="en-GB" b="1" dirty="0">
              <a:solidFill>
                <a:srgbClr val="FF0000"/>
              </a:solidFill>
            </a:endParaRPr>
          </a:p>
        </p:txBody>
      </p:sp>
      <p:sp>
        <p:nvSpPr>
          <p:cNvPr id="4" name="Content Placeholder 3"/>
          <p:cNvSpPr>
            <a:spLocks noGrp="1"/>
          </p:cNvSpPr>
          <p:nvPr>
            <p:ph idx="1"/>
          </p:nvPr>
        </p:nvSpPr>
        <p:spPr/>
        <p:txBody>
          <a:bodyPr>
            <a:normAutofit/>
          </a:bodyPr>
          <a:lstStyle/>
          <a:p>
            <a:pPr marL="342000" indent="-342000"/>
            <a:r>
              <a:rPr lang="en-AU" sz="2800" dirty="0" smtClean="0"/>
              <a:t>Just like communicating the goals and objectives of a relationship you must win the audience over in the first minute as well.</a:t>
            </a:r>
            <a:endParaRPr lang="en-GB" sz="2800" dirty="0" smtClean="0"/>
          </a:p>
          <a:p>
            <a:pPr marL="342000" indent="-342000"/>
            <a:r>
              <a:rPr lang="en-AU" sz="2800" dirty="0" smtClean="0"/>
              <a:t>Plan exactly how you wish to appear to them and use the beginning to establish that relationship. </a:t>
            </a:r>
            <a:endParaRPr lang="en-GB" sz="2800" dirty="0" smtClean="0"/>
          </a:p>
          <a:p>
            <a:pPr marL="342000" indent="-342000"/>
            <a:r>
              <a:rPr lang="en-AU" sz="2800" dirty="0" smtClean="0"/>
              <a:t>You may be presenting yourself as their friend, as an expert, perhaps even as a judge.</a:t>
            </a:r>
            <a:endParaRPr lang="en-GB" sz="2800"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b="1" dirty="0" smtClean="0">
                <a:solidFill>
                  <a:srgbClr val="FF0000"/>
                </a:solidFill>
              </a:rPr>
              <a:t>Administration</a:t>
            </a:r>
            <a:endParaRPr lang="en-GB" b="1" dirty="0">
              <a:solidFill>
                <a:srgbClr val="FF0000"/>
              </a:solidFill>
            </a:endParaRPr>
          </a:p>
        </p:txBody>
      </p:sp>
      <p:sp>
        <p:nvSpPr>
          <p:cNvPr id="4" name="Content Placeholder 3"/>
          <p:cNvSpPr>
            <a:spLocks noGrp="1"/>
          </p:cNvSpPr>
          <p:nvPr>
            <p:ph idx="1"/>
          </p:nvPr>
        </p:nvSpPr>
        <p:spPr/>
        <p:txBody>
          <a:bodyPr>
            <a:normAutofit/>
          </a:bodyPr>
          <a:lstStyle/>
          <a:p>
            <a:pPr marL="342000" indent="-342000"/>
            <a:r>
              <a:rPr lang="en-AU" sz="2800" dirty="0" smtClean="0"/>
              <a:t>When planning your presentation you should make a note to find out if there are any administrative details</a:t>
            </a:r>
            <a:endParaRPr lang="en-GB" sz="2800" dirty="0" smtClean="0"/>
          </a:p>
          <a:p>
            <a:pPr marL="342000" indent="-342000"/>
            <a:r>
              <a:rPr lang="en-AU" sz="2800" dirty="0" smtClean="0"/>
              <a:t>This is not simply to make yourself popular with the people organising the session but also because if these details are over looked.</a:t>
            </a:r>
            <a:endParaRPr lang="en-GB" sz="2800" dirty="0"/>
          </a:p>
        </p:txBody>
      </p:sp>
      <p:pic>
        <p:nvPicPr>
          <p:cNvPr id="6" name="Picture 5" descr="carrying_box_of_files_pc_800_wht.png"/>
          <p:cNvPicPr/>
          <p:nvPr/>
        </p:nvPicPr>
        <p:blipFill>
          <a:blip r:embed="rId3" cstate="print"/>
          <a:stretch>
            <a:fillRect/>
          </a:stretch>
        </p:blipFill>
        <p:spPr>
          <a:xfrm>
            <a:off x="6660232" y="4005064"/>
            <a:ext cx="1492437" cy="2708920"/>
          </a:xfrm>
          <a:prstGeom prst="rect">
            <a:avLst/>
          </a:prstGeom>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tick_figure_on_projector_800_wht.png"/>
          <p:cNvPicPr/>
          <p:nvPr/>
        </p:nvPicPr>
        <p:blipFill>
          <a:blip r:embed="rId3" cstate="print"/>
          <a:stretch>
            <a:fillRect/>
          </a:stretch>
        </p:blipFill>
        <p:spPr>
          <a:xfrm>
            <a:off x="3707904" y="3284984"/>
            <a:ext cx="4421912" cy="3225477"/>
          </a:xfrm>
          <a:prstGeom prst="rect">
            <a:avLst/>
          </a:prstGeom>
        </p:spPr>
      </p:pic>
      <p:sp>
        <p:nvSpPr>
          <p:cNvPr id="5" name="Title 3"/>
          <p:cNvSpPr>
            <a:spLocks noGrp="1"/>
          </p:cNvSpPr>
          <p:nvPr>
            <p:ph type="title"/>
          </p:nvPr>
        </p:nvSpPr>
        <p:spPr/>
        <p:txBody>
          <a:bodyPr>
            <a:normAutofit/>
          </a:bodyPr>
          <a:lstStyle/>
          <a:p>
            <a:r>
              <a:rPr lang="en-GB" b="1" dirty="0" smtClean="0">
                <a:solidFill>
                  <a:srgbClr val="FF0000"/>
                </a:solidFill>
              </a:rPr>
              <a:t>Using visual aids</a:t>
            </a:r>
            <a:endParaRPr lang="en-GB" b="1" dirty="0">
              <a:solidFill>
                <a:srgbClr val="FF0000"/>
              </a:solidFill>
            </a:endParaRPr>
          </a:p>
        </p:txBody>
      </p:sp>
      <p:sp>
        <p:nvSpPr>
          <p:cNvPr id="7" name="Content Placeholder 6"/>
          <p:cNvSpPr>
            <a:spLocks noGrp="1"/>
          </p:cNvSpPr>
          <p:nvPr>
            <p:ph idx="1"/>
          </p:nvPr>
        </p:nvSpPr>
        <p:spPr/>
        <p:txBody>
          <a:bodyPr/>
          <a:lstStyle/>
          <a:p>
            <a:pPr>
              <a:buNone/>
            </a:pPr>
            <a:r>
              <a:rPr lang="en-AU" dirty="0" smtClean="0"/>
              <a:t>Should you choose to use a form of visual aid presentation, like PowerPoint or similar, there are some fundamental guides to this as well.</a:t>
            </a:r>
            <a:endParaRPr lang="en-GB"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b="1" dirty="0" smtClean="0">
                <a:solidFill>
                  <a:srgbClr val="FF0000"/>
                </a:solidFill>
              </a:rPr>
              <a:t>Presentation Styles </a:t>
            </a:r>
            <a:endParaRPr lang="en-GB" b="1" dirty="0">
              <a:solidFill>
                <a:srgbClr val="FF0000"/>
              </a:solidFill>
            </a:endParaRPr>
          </a:p>
        </p:txBody>
      </p:sp>
      <p:sp>
        <p:nvSpPr>
          <p:cNvPr id="4" name="Content Placeholder 3"/>
          <p:cNvSpPr>
            <a:spLocks noGrp="1"/>
          </p:cNvSpPr>
          <p:nvPr>
            <p:ph idx="1"/>
          </p:nvPr>
        </p:nvSpPr>
        <p:spPr/>
        <p:txBody>
          <a:bodyPr>
            <a:normAutofit/>
          </a:bodyPr>
          <a:lstStyle/>
          <a:p>
            <a:pPr marL="342000" indent="-342000"/>
            <a:endParaRPr lang="en-GB" dirty="0" smtClean="0"/>
          </a:p>
          <a:p>
            <a:pPr marL="342000" indent="-342000"/>
            <a:endParaRPr lang="en-GB" dirty="0" smtClean="0"/>
          </a:p>
          <a:p>
            <a:pPr marL="342000" indent="-342000"/>
            <a:endParaRPr lang="en-GB" dirty="0" smtClean="0"/>
          </a:p>
          <a:p>
            <a:pPr marL="342000" indent="-342000"/>
            <a:r>
              <a:rPr lang="en-GB" dirty="0" smtClean="0"/>
              <a:t>Appearance</a:t>
            </a:r>
          </a:p>
          <a:p>
            <a:pPr marL="342000" indent="-342000"/>
            <a:r>
              <a:rPr lang="en-GB" dirty="0" smtClean="0"/>
              <a:t>Stance</a:t>
            </a:r>
          </a:p>
          <a:p>
            <a:endParaRPr lang="en-GB" sz="2800" dirty="0" smtClean="0"/>
          </a:p>
          <a:p>
            <a:endParaRPr lang="en-GB" dirty="0" smtClean="0"/>
          </a:p>
          <a:p>
            <a:pPr>
              <a:buNone/>
            </a:pPr>
            <a:endParaRPr lang="en-GB" sz="2600" dirty="0"/>
          </a:p>
        </p:txBody>
      </p:sp>
      <p:pic>
        <p:nvPicPr>
          <p:cNvPr id="6" name="Picture 5" descr="business_woman_pose_800_wht.png"/>
          <p:cNvPicPr/>
          <p:nvPr/>
        </p:nvPicPr>
        <p:blipFill>
          <a:blip r:embed="rId3" cstate="print"/>
          <a:stretch>
            <a:fillRect/>
          </a:stretch>
        </p:blipFill>
        <p:spPr>
          <a:xfrm>
            <a:off x="4211960" y="1844824"/>
            <a:ext cx="3600400" cy="4248472"/>
          </a:xfrm>
          <a:prstGeom prst="rect">
            <a:avLst/>
          </a:prstGeom>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b="1" dirty="0" smtClean="0">
                <a:solidFill>
                  <a:srgbClr val="FF0000"/>
                </a:solidFill>
              </a:rPr>
              <a:t>The Ending</a:t>
            </a:r>
            <a:endParaRPr lang="en-GB" b="1" dirty="0">
              <a:solidFill>
                <a:srgbClr val="FF0000"/>
              </a:solidFill>
            </a:endParaRPr>
          </a:p>
        </p:txBody>
      </p:sp>
      <p:sp>
        <p:nvSpPr>
          <p:cNvPr id="4" name="Content Placeholder 3"/>
          <p:cNvSpPr>
            <a:spLocks noGrp="1"/>
          </p:cNvSpPr>
          <p:nvPr>
            <p:ph idx="1"/>
          </p:nvPr>
        </p:nvSpPr>
        <p:spPr/>
        <p:txBody>
          <a:bodyPr>
            <a:normAutofit/>
          </a:bodyPr>
          <a:lstStyle/>
          <a:p>
            <a:pPr marL="342000" indent="-342000"/>
            <a:r>
              <a:rPr lang="en-AU" sz="2800" dirty="0" smtClean="0"/>
              <a:t>The final impression you make on the audience is the one they will remember. </a:t>
            </a:r>
            <a:endParaRPr lang="en-GB" sz="2800" dirty="0" smtClean="0"/>
          </a:p>
          <a:p>
            <a:pPr marL="342000" indent="-342000"/>
            <a:r>
              <a:rPr lang="en-AU" sz="2800" dirty="0" smtClean="0"/>
              <a:t>As with the beginning, it is necessary first to get their attention, which will have wandered. </a:t>
            </a:r>
            <a:endParaRPr lang="en-GB" sz="2800" dirty="0" smtClean="0"/>
          </a:p>
          <a:p>
            <a:pPr marL="342000" indent="-342000"/>
            <a:r>
              <a:rPr lang="en-AU" sz="2800" dirty="0" smtClean="0"/>
              <a:t>One of the greatest mistakes is to tell the audience that this is going to be a summary because at that moment they simply switch off. </a:t>
            </a:r>
            <a:endParaRPr lang="en-GB" sz="2800" dirty="0" smtClean="0"/>
          </a:p>
          <a:p>
            <a:pPr marL="342000" indent="-342000"/>
            <a:r>
              <a:rPr lang="en-AU" dirty="0" smtClean="0"/>
              <a:t>The </a:t>
            </a:r>
            <a:r>
              <a:rPr lang="en-AU" sz="2800" dirty="0" smtClean="0"/>
              <a:t>ending can be a flourish</a:t>
            </a:r>
            <a:r>
              <a:rPr lang="en-AU" dirty="0" smtClean="0"/>
              <a:t>.</a:t>
            </a:r>
            <a:endParaRPr lang="en-GB" sz="2800" dirty="0"/>
          </a:p>
        </p:txBody>
      </p:sp>
      <p:pic>
        <p:nvPicPr>
          <p:cNvPr id="7" name="Picture 6" descr="stick_figure_talk_on_soap_box_800_wht_9143.png"/>
          <p:cNvPicPr>
            <a:picLocks noChangeAspect="1"/>
          </p:cNvPicPr>
          <p:nvPr/>
        </p:nvPicPr>
        <p:blipFill>
          <a:blip r:embed="rId3" cstate="print"/>
          <a:stretch>
            <a:fillRect/>
          </a:stretch>
        </p:blipFill>
        <p:spPr>
          <a:xfrm flipH="1">
            <a:off x="6876256" y="4481736"/>
            <a:ext cx="1080120" cy="2376264"/>
          </a:xfrm>
          <a:prstGeom prst="rect">
            <a:avLst/>
          </a:prstGeom>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b="1" dirty="0" smtClean="0">
                <a:solidFill>
                  <a:srgbClr val="FF0000"/>
                </a:solidFill>
              </a:rPr>
              <a:t>Activity 3A</a:t>
            </a:r>
            <a:endParaRPr lang="en-CA" b="1" dirty="0" smtClean="0">
              <a:solidFill>
                <a:srgbClr val="FF0000"/>
              </a:solidFill>
            </a:endParaRPr>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6753"/>
            <a:ext cx="4401554" cy="4391247"/>
          </a:xfrm>
          <a:prstGeom prst="rect">
            <a:avLst/>
          </a:prstGeom>
        </p:spPr>
      </p:pic>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Promote the relationship</a:t>
            </a:r>
          </a:p>
        </p:txBody>
      </p:sp>
      <p:sp>
        <p:nvSpPr>
          <p:cNvPr id="7" name="Content Placeholder 6"/>
          <p:cNvSpPr>
            <a:spLocks noGrp="1"/>
          </p:cNvSpPr>
          <p:nvPr>
            <p:ph idx="1"/>
          </p:nvPr>
        </p:nvSpPr>
        <p:spPr>
          <a:xfrm>
            <a:off x="4355976" y="1600200"/>
            <a:ext cx="4330824" cy="4525963"/>
          </a:xfrm>
        </p:spPr>
        <p:txBody>
          <a:bodyPr/>
          <a:lstStyle/>
          <a:p>
            <a:pPr>
              <a:buNone/>
            </a:pPr>
            <a:endParaRPr lang="en-AU" dirty="0" smtClean="0"/>
          </a:p>
          <a:p>
            <a:pPr>
              <a:buNone/>
            </a:pPr>
            <a:endParaRPr lang="en-AU" dirty="0" smtClean="0"/>
          </a:p>
          <a:p>
            <a:pPr>
              <a:buNone/>
            </a:pPr>
            <a:r>
              <a:rPr lang="en-AU" b="1" dirty="0" smtClean="0"/>
              <a:t>3.4</a:t>
            </a:r>
            <a:r>
              <a:rPr lang="en-AU" dirty="0" smtClean="0"/>
              <a:t> Obtain feedback to identify and develop ways to improve promotional activities within available opportunities</a:t>
            </a:r>
          </a:p>
          <a:p>
            <a:pPr>
              <a:buNone/>
            </a:pPr>
            <a:endParaRPr lang="en-GB" dirty="0"/>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Feedback</a:t>
            </a:r>
            <a:endParaRPr lang="en-GB" dirty="0"/>
          </a:p>
        </p:txBody>
      </p:sp>
      <p:sp>
        <p:nvSpPr>
          <p:cNvPr id="3" name="Content Placeholder 2"/>
          <p:cNvSpPr>
            <a:spLocks noGrp="1"/>
          </p:cNvSpPr>
          <p:nvPr>
            <p:ph idx="1"/>
          </p:nvPr>
        </p:nvSpPr>
        <p:spPr/>
        <p:txBody>
          <a:bodyPr/>
          <a:lstStyle/>
          <a:p>
            <a:pPr>
              <a:buNone/>
            </a:pPr>
            <a:r>
              <a:rPr lang="en-GB" dirty="0" smtClean="0"/>
              <a:t>Ask for, capture and act on your customer’s feedback.</a:t>
            </a:r>
            <a:endParaRPr lang="en-GB" dirty="0"/>
          </a:p>
        </p:txBody>
      </p:sp>
      <p:pic>
        <p:nvPicPr>
          <p:cNvPr id="4" name="Picture 3" descr="Mx2puzz.jpg"/>
          <p:cNvPicPr/>
          <p:nvPr/>
        </p:nvPicPr>
        <p:blipFill>
          <a:blip r:embed="rId2" cstate="print"/>
          <a:stretch>
            <a:fillRect/>
          </a:stretch>
        </p:blipFill>
        <p:spPr>
          <a:xfrm>
            <a:off x="2915816" y="2060848"/>
            <a:ext cx="5485925" cy="3876313"/>
          </a:xfrm>
          <a:prstGeom prst="rect">
            <a:avLst/>
          </a:prstGeom>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latin typeface="Calibri" pitchFamily="34" charset="0"/>
                <a:ea typeface="Calibri" pitchFamily="34" charset="0"/>
                <a:cs typeface="Times New Roman" pitchFamily="18" charset="0"/>
              </a:rPr>
              <a:t>Promote the relationship</a:t>
            </a:r>
            <a:endParaRPr lang="en-GB" dirty="0"/>
          </a:p>
        </p:txBody>
      </p:sp>
      <p:sp>
        <p:nvSpPr>
          <p:cNvPr id="3" name="Content Placeholder 2"/>
          <p:cNvSpPr>
            <a:spLocks noGrp="1"/>
          </p:cNvSpPr>
          <p:nvPr>
            <p:ph idx="1"/>
          </p:nvPr>
        </p:nvSpPr>
        <p:spPr/>
        <p:txBody>
          <a:bodyPr/>
          <a:lstStyle/>
          <a:p>
            <a:pPr>
              <a:buNone/>
            </a:pPr>
            <a:r>
              <a:rPr lang="en-GB" dirty="0" smtClean="0"/>
              <a:t>Guidelines to effective business feedback...</a:t>
            </a:r>
          </a:p>
          <a:p>
            <a:pPr marL="342000" indent="-342000"/>
            <a:r>
              <a:rPr lang="en-GB" dirty="0" smtClean="0"/>
              <a:t>Ultimately, the proof is always in the pudding.</a:t>
            </a:r>
            <a:endParaRPr lang="en-GB" dirty="0"/>
          </a:p>
        </p:txBody>
      </p:sp>
      <p:pic>
        <p:nvPicPr>
          <p:cNvPr id="4" name="Picture 2"/>
          <p:cNvPicPr>
            <a:picLocks noChangeAspect="1" noChangeArrowheads="1"/>
          </p:cNvPicPr>
          <p:nvPr/>
        </p:nvPicPr>
        <p:blipFill>
          <a:blip r:embed="rId2" cstate="print"/>
          <a:srcRect/>
          <a:stretch>
            <a:fillRect/>
          </a:stretch>
        </p:blipFill>
        <p:spPr bwMode="auto">
          <a:xfrm>
            <a:off x="2771800" y="3284984"/>
            <a:ext cx="3371850" cy="3160018"/>
          </a:xfrm>
          <a:prstGeom prst="rect">
            <a:avLst/>
          </a:prstGeom>
          <a:noFill/>
          <a:ln w="9525">
            <a:noFill/>
            <a:miter lim="800000"/>
            <a:headEnd/>
            <a:tailEnd/>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b="1" dirty="0" smtClean="0">
                <a:solidFill>
                  <a:srgbClr val="FF0000"/>
                </a:solidFill>
              </a:rPr>
              <a:t>Activity 3B</a:t>
            </a:r>
            <a:endParaRPr lang="en-CA" b="1" dirty="0" smtClean="0">
              <a:solidFill>
                <a:srgbClr val="FF0000"/>
              </a:solidFill>
            </a:endParaRPr>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hangingPunct="1"/>
            <a:r>
              <a:rPr lang="en-GB" dirty="0" smtClean="0">
                <a:solidFill>
                  <a:srgbClr val="FF0000"/>
                </a:solidFill>
              </a:rPr>
              <a:t>Skills and Knowledge Activity</a:t>
            </a:r>
            <a:endParaRPr lang="en-CA" dirty="0" smtClean="0">
              <a:solidFill>
                <a:srgbClr val="FF0000"/>
              </a:solidFill>
            </a:endParaRPr>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Major Activity</a:t>
            </a:r>
            <a:endParaRPr lang="en-US" dirty="0">
              <a:solidFill>
                <a:srgbClr val="FF0000"/>
              </a:solidFill>
            </a:endParaRPr>
          </a:p>
        </p:txBody>
      </p:sp>
      <p:sp>
        <p:nvSpPr>
          <p:cNvPr id="3" name="Content Placeholder 2"/>
          <p:cNvSpPr>
            <a:spLocks noGrp="1"/>
          </p:cNvSpPr>
          <p:nvPr>
            <p:ph idx="1"/>
          </p:nvPr>
        </p:nvSpPr>
        <p:spPr/>
        <p:txBody>
          <a:bodyPr/>
          <a:lstStyle/>
          <a:p>
            <a:pPr marL="342000" indent="-342000"/>
            <a:r>
              <a:rPr lang="en-US" dirty="0" smtClean="0"/>
              <a:t>This activity should take 1-2 hours to complete and can be found at the end of your workbook.</a:t>
            </a:r>
          </a:p>
          <a:p>
            <a:pPr marL="342000" indent="-342000"/>
            <a:r>
              <a:rPr lang="en-US" dirty="0" smtClean="0"/>
              <a:t>Your instructor will let you know whether they wish for you to complete it in session time or your own time.</a:t>
            </a:r>
            <a:endParaRPr lang="en-US" dirty="0"/>
          </a:p>
        </p:txBody>
      </p:sp>
      <p:pic>
        <p:nvPicPr>
          <p:cNvPr id="4" name="Picture 6" descr="Fotolia_2204087_XS"/>
          <p:cNvPicPr>
            <a:picLocks noChangeAspect="1" noChangeArrowheads="1"/>
          </p:cNvPicPr>
          <p:nvPr/>
        </p:nvPicPr>
        <p:blipFill>
          <a:blip r:embed="rId2" cstate="print"/>
          <a:srcRect/>
          <a:stretch>
            <a:fillRect/>
          </a:stretch>
        </p:blipFill>
        <p:spPr bwMode="auto">
          <a:xfrm>
            <a:off x="2686482" y="3761175"/>
            <a:ext cx="3685718" cy="2895063"/>
          </a:xfrm>
          <a:prstGeom prst="rect">
            <a:avLst/>
          </a:prstGeom>
          <a:noFill/>
          <a:ln w="9525">
            <a:noFill/>
            <a:miter lim="800000"/>
            <a:headEnd/>
            <a:tailEnd/>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smtClean="0">
                <a:solidFill>
                  <a:srgbClr val="FF0000"/>
                </a:solidFill>
              </a:rPr>
              <a:t>Summary and Feedback</a:t>
            </a:r>
            <a:endParaRPr lang="en-CA" dirty="0" smtClean="0">
              <a:solidFill>
                <a:srgbClr val="FF0000"/>
              </a:solidFill>
            </a:endParaRPr>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2124075"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c:\Users\Sophie\Desktop\ArtWork\Fotolia_10056570_S.jpg"/>
          <p:cNvPicPr>
            <a:picLocks noChangeAspect="1" noChangeArrowheads="1"/>
          </p:cNvPicPr>
          <p:nvPr/>
        </p:nvPicPr>
        <p:blipFill>
          <a:blip r:embed="rId3" cstate="print"/>
          <a:srcRect/>
          <a:stretch>
            <a:fillRect/>
          </a:stretch>
        </p:blipFill>
        <p:spPr bwMode="auto">
          <a:xfrm>
            <a:off x="1547813" y="549275"/>
            <a:ext cx="6308725" cy="6308725"/>
          </a:xfrm>
          <a:prstGeom prst="rect">
            <a:avLst/>
          </a:prstGeom>
          <a:noFill/>
          <a:ln w="9525">
            <a:noFill/>
            <a:miter lim="800000"/>
            <a:headEnd/>
            <a:tailEnd/>
          </a:ln>
        </p:spPr>
      </p:pic>
      <p:sp>
        <p:nvSpPr>
          <p:cNvPr id="77827" name="Title 1"/>
          <p:cNvSpPr>
            <a:spLocks noGrp="1"/>
          </p:cNvSpPr>
          <p:nvPr>
            <p:ph type="title"/>
          </p:nvPr>
        </p:nvSpPr>
        <p:spPr/>
        <p:txBody>
          <a:bodyPr/>
          <a:lstStyle/>
          <a:p>
            <a:r>
              <a:rPr lang="en-US" smtClean="0">
                <a:solidFill>
                  <a:srgbClr val="FF0000"/>
                </a:solidFill>
              </a:rPr>
              <a:t>Congratulations!</a:t>
            </a:r>
          </a:p>
        </p:txBody>
      </p:sp>
      <p:sp>
        <p:nvSpPr>
          <p:cNvPr id="77828" name="Content Placeholder 4"/>
          <p:cNvSpPr>
            <a:spLocks noGrp="1"/>
          </p:cNvSpPr>
          <p:nvPr>
            <p:ph idx="1"/>
          </p:nvPr>
        </p:nvSpPr>
        <p:spPr>
          <a:xfrm>
            <a:off x="457200" y="1600200"/>
            <a:ext cx="8435975" cy="4525963"/>
          </a:xfrm>
        </p:spPr>
        <p:txBody>
          <a:bodyPr/>
          <a:lstStyle/>
          <a:p>
            <a:pPr algn="ctr">
              <a:buFont typeface="Arial" charset="0"/>
              <a:buNone/>
            </a:pPr>
            <a:endParaRPr lang="en-US" dirty="0" smtClean="0"/>
          </a:p>
          <a:p>
            <a:pPr algn="ctr">
              <a:buFont typeface="Arial" charset="0"/>
              <a:buNone/>
            </a:pPr>
            <a:endParaRPr lang="en-US" dirty="0" smtClean="0"/>
          </a:p>
          <a:p>
            <a:pPr algn="ctr">
              <a:buFont typeface="Arial" charset="0"/>
              <a:buNone/>
            </a:pPr>
            <a:r>
              <a:rPr lang="en-US" dirty="0" smtClean="0"/>
              <a:t>You have now finished the unit…</a:t>
            </a:r>
          </a:p>
          <a:p>
            <a:pPr algn="ctr">
              <a:buFont typeface="Arial" charset="0"/>
              <a:buNone/>
            </a:pPr>
            <a:endParaRPr lang="en-US" dirty="0" smtClean="0"/>
          </a:p>
          <a:p>
            <a:pPr algn="ctr">
              <a:buFont typeface="Arial" charset="0"/>
              <a:buNone/>
            </a:pPr>
            <a:r>
              <a:rPr lang="en-US" dirty="0" smtClean="0"/>
              <a:t>‘Establish networks’</a:t>
            </a:r>
          </a:p>
          <a:p>
            <a:pPr>
              <a:buFont typeface="Arial" charset="0"/>
              <a:buNone/>
            </a:pPr>
            <a:endParaRPr lang="en-US" b="1" dirty="0" smtClean="0">
              <a:solidFill>
                <a:srgbClr val="FF0000"/>
              </a:solidFill>
            </a:endParaRPr>
          </a:p>
          <a:p>
            <a:pPr algn="r"/>
            <a:endParaRPr lang="en-AU" sz="2000" b="1" dirty="0" smtClean="0">
              <a:solidFill>
                <a:srgbClr val="FF0000"/>
              </a:solidFill>
            </a:endParaRPr>
          </a:p>
          <a:p>
            <a:pPr algn="r">
              <a:buFont typeface="Arial" charset="0"/>
              <a:buNone/>
            </a:pPr>
            <a:endParaRPr lang="en-US" dirty="0" smtClean="0"/>
          </a:p>
          <a:p>
            <a:pPr>
              <a:buFont typeface="Arial" charset="0"/>
              <a:buNone/>
            </a:pPr>
            <a:endParaRPr lang="en-US"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983</TotalTime>
  <Words>2037</Words>
  <Application>Microsoft Office PowerPoint</Application>
  <PresentationFormat>On-screen Show (4:3)</PresentationFormat>
  <Paragraphs>350</Paragraphs>
  <Slides>76</Slides>
  <Notes>60</Notes>
  <HiddenSlides>0</HiddenSlides>
  <MMClips>0</MMClips>
  <ScaleCrop>false</ScaleCrop>
  <HeadingPairs>
    <vt:vector size="4" baseType="variant">
      <vt:variant>
        <vt:lpstr>Theme</vt:lpstr>
      </vt:variant>
      <vt:variant>
        <vt:i4>1</vt:i4>
      </vt:variant>
      <vt:variant>
        <vt:lpstr>Slide Titles</vt:lpstr>
      </vt:variant>
      <vt:variant>
        <vt:i4>76</vt:i4>
      </vt:variant>
    </vt:vector>
  </HeadingPairs>
  <TitlesOfParts>
    <vt:vector size="77" baseType="lpstr">
      <vt:lpstr>Office Theme</vt:lpstr>
      <vt:lpstr>Slide 1</vt:lpstr>
      <vt:lpstr>Housekeeping</vt:lpstr>
      <vt:lpstr>Housekeeping</vt:lpstr>
      <vt:lpstr>Objectives</vt:lpstr>
      <vt:lpstr>Develop and maintain business networks</vt:lpstr>
      <vt:lpstr>Network strategies</vt:lpstr>
      <vt:lpstr>Develop and maintain business networks</vt:lpstr>
      <vt:lpstr>Method of contact</vt:lpstr>
      <vt:lpstr>Choose your approach</vt:lpstr>
      <vt:lpstr> Activity 1A </vt:lpstr>
      <vt:lpstr>Develop and maintain business networks</vt:lpstr>
      <vt:lpstr>What are networking opportunities?</vt:lpstr>
      <vt:lpstr>Develop and maintain business networks</vt:lpstr>
      <vt:lpstr>Determine who to communicate to</vt:lpstr>
      <vt:lpstr>Communication needs of each stakeholder</vt:lpstr>
      <vt:lpstr>How to fulfil the communication needs of each stakeholder</vt:lpstr>
      <vt:lpstr>Activity 1B</vt:lpstr>
      <vt:lpstr>Develop and maintain business networks</vt:lpstr>
      <vt:lpstr>Professional networks and associations</vt:lpstr>
      <vt:lpstr>Slide 20</vt:lpstr>
      <vt:lpstr>Being selective</vt:lpstr>
      <vt:lpstr>Being selective</vt:lpstr>
      <vt:lpstr>Activity 1C</vt:lpstr>
      <vt:lpstr>Establish and maintain business relationships</vt:lpstr>
      <vt:lpstr>Organisational / client requirements</vt:lpstr>
      <vt:lpstr>Organisational / client requirements</vt:lpstr>
      <vt:lpstr>Develop and maintain relationships</vt:lpstr>
      <vt:lpstr>Business relationship skills</vt:lpstr>
      <vt:lpstr>Communication styles</vt:lpstr>
      <vt:lpstr>The best business relationships</vt:lpstr>
      <vt:lpstr>Establish and maintain business relationships</vt:lpstr>
      <vt:lpstr>Activity 2B </vt:lpstr>
      <vt:lpstr>Establish and maintain business relationships</vt:lpstr>
      <vt:lpstr>Why negotiate?</vt:lpstr>
      <vt:lpstr>Active listening</vt:lpstr>
      <vt:lpstr>Gain the power of negotiation</vt:lpstr>
      <vt:lpstr>Being well prepared</vt:lpstr>
      <vt:lpstr>Getting started</vt:lpstr>
      <vt:lpstr>Maximise your leverage</vt:lpstr>
      <vt:lpstr>Know what you want and focus on goals</vt:lpstr>
      <vt:lpstr>Employ fair and objective criteria</vt:lpstr>
      <vt:lpstr>Negotiating</vt:lpstr>
      <vt:lpstr>Recognise exceptions</vt:lpstr>
      <vt:lpstr>Establish and maintain business relationships</vt:lpstr>
      <vt:lpstr>In all organisations negotiation skills are required at every level</vt:lpstr>
      <vt:lpstr>Establish and maintain business relationships</vt:lpstr>
      <vt:lpstr>The specialist</vt:lpstr>
      <vt:lpstr>Doing it yourself?</vt:lpstr>
      <vt:lpstr>Using an agent for specialist advice on contacts</vt:lpstr>
      <vt:lpstr>The specialist in social media contacts</vt:lpstr>
      <vt:lpstr>Specialist areas of technology in the development of contacts</vt:lpstr>
      <vt:lpstr>Activity 2C</vt:lpstr>
      <vt:lpstr>Promote the relationship</vt:lpstr>
      <vt:lpstr>Being informed</vt:lpstr>
      <vt:lpstr>Being informed</vt:lpstr>
      <vt:lpstr>Promote the relationship</vt:lpstr>
      <vt:lpstr>Formal and appropriate presentation skills</vt:lpstr>
      <vt:lpstr>All presentations should have a clear structure or format</vt:lpstr>
      <vt:lpstr>Sequential argument</vt:lpstr>
      <vt:lpstr>Get their attention</vt:lpstr>
      <vt:lpstr>Establish your theme</vt:lpstr>
      <vt:lpstr>Present a structure</vt:lpstr>
      <vt:lpstr>Create a rapport</vt:lpstr>
      <vt:lpstr>Administration</vt:lpstr>
      <vt:lpstr>Using visual aids</vt:lpstr>
      <vt:lpstr>Presentation Styles </vt:lpstr>
      <vt:lpstr>The Ending</vt:lpstr>
      <vt:lpstr>Activity 3A</vt:lpstr>
      <vt:lpstr>Promote the relationship</vt:lpstr>
      <vt:lpstr>Feedback</vt:lpstr>
      <vt:lpstr>Promote the relationship</vt:lpstr>
      <vt:lpstr>Activity 3B</vt:lpstr>
      <vt:lpstr>Skills and Knowledge Activity</vt:lpstr>
      <vt:lpstr>Major Activity</vt:lpstr>
      <vt:lpstr>Summary and Feedback</vt:lpstr>
      <vt:lpstr>Congratulations!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Tom</cp:lastModifiedBy>
  <cp:revision>212</cp:revision>
  <dcterms:created xsi:type="dcterms:W3CDTF">2011-08-26T06:48:04Z</dcterms:created>
  <dcterms:modified xsi:type="dcterms:W3CDTF">2015-04-27T15:41:26Z</dcterms:modified>
</cp:coreProperties>
</file>