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5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112" d="100"/>
          <a:sy n="112" d="100"/>
        </p:scale>
        <p:origin x="97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SCAFFOLDING</a:t>
            </a:r>
          </a:p>
          <a:p>
            <a:endParaRPr lang="en-AU" sz="2800" dirty="0"/>
          </a:p>
          <a:p>
            <a:endParaRPr lang="en-AU" sz="2800" dirty="0" smtClean="0"/>
          </a:p>
          <a:p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Describe the requirements under the Work Health and Safety legislation for scaffolding used within the workplace.</a:t>
            </a:r>
          </a:p>
          <a:p>
            <a:pPr lvl="0"/>
            <a:r>
              <a:rPr lang="en-AU" dirty="0"/>
              <a:t>List the hazards that are associated with the erection, use and dismantling of scaffolding. </a:t>
            </a:r>
          </a:p>
          <a:p>
            <a:pPr lvl="0"/>
            <a:r>
              <a:rPr lang="en-AU" dirty="0"/>
              <a:t>Describe the control measures that could be implemented to eliminate or minimise the risks associated with these hazards.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96700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Definition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b="1" dirty="0" smtClean="0"/>
              <a:t>WHS Regulation 2011 schedule 19:</a:t>
            </a:r>
          </a:p>
          <a:p>
            <a:pPr marL="0" indent="0">
              <a:buNone/>
            </a:pPr>
            <a:r>
              <a:rPr lang="en-AU" dirty="0" smtClean="0"/>
              <a:t>scaffolding </a:t>
            </a:r>
            <a:r>
              <a:rPr lang="en-AU" dirty="0"/>
              <a:t>means a temporary structure specifically erected to support access or working platforms.  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/>
              <a:t>A ‘temporary structure’ refers to scaffolding that can be assembled and disassembled, for example, modular scaffolds, hanging bracket scaffolds, tube and coupler scaffolds and mobile scaffolds.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7413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Types of Scaffold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b="1" dirty="0" smtClean="0"/>
              <a:t>Independent</a:t>
            </a:r>
          </a:p>
          <a:p>
            <a:pPr marL="0" indent="0">
              <a:buNone/>
            </a:pPr>
            <a:r>
              <a:rPr lang="en-AU" dirty="0"/>
              <a:t>An independent scaffold consists of two or more rows of standards connected longitudinally and transversely.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b="1" dirty="0" smtClean="0"/>
              <a:t>Bird Cage</a:t>
            </a:r>
          </a:p>
          <a:p>
            <a:pPr marL="0" lvl="0" indent="0">
              <a:buNone/>
            </a:pPr>
            <a:r>
              <a:rPr lang="en-AU" dirty="0"/>
              <a:t>A birdcage scaffold is an independent scaffold that consists of more than two rows of standards in both directions and is connected by ledgers and transoms. </a:t>
            </a:r>
          </a:p>
          <a:p>
            <a:pPr marL="0" lvl="0" indent="0">
              <a:buNone/>
            </a:pPr>
            <a:r>
              <a:rPr lang="en-AU" dirty="0"/>
              <a:t>It is mainly used for work that is to be carried out on a single level, such as ceilings.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33134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Types of Scaffold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16051"/>
            <a:ext cx="8421880" cy="54522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/>
              <a:t>Tower</a:t>
            </a:r>
          </a:p>
          <a:p>
            <a:pPr marL="0" indent="0">
              <a:buNone/>
            </a:pPr>
            <a:r>
              <a:rPr lang="en-AU" dirty="0"/>
              <a:t>A tower scaffold is an independent scaffold consisting of four vertical members connected longitudinally and transversely</a:t>
            </a:r>
            <a:r>
              <a:rPr lang="en-AU" dirty="0" smtClean="0"/>
              <a:t>.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b="1" dirty="0" smtClean="0"/>
              <a:t>Mobile</a:t>
            </a:r>
          </a:p>
          <a:p>
            <a:pPr marL="0" indent="0">
              <a:buNone/>
            </a:pPr>
            <a:r>
              <a:rPr lang="en-AU" dirty="0"/>
              <a:t>A mobile scaffold is an independent scaffold that is freestanding and mounted on castors.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16763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Types of Scaffold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825" y="1453958"/>
            <a:ext cx="8870534" cy="4525963"/>
          </a:xfrm>
        </p:spPr>
        <p:txBody>
          <a:bodyPr/>
          <a:lstStyle/>
          <a:p>
            <a:pPr marL="0" indent="0">
              <a:buNone/>
            </a:pPr>
            <a:r>
              <a:rPr lang="en-AU" b="1" dirty="0"/>
              <a:t>Hung</a:t>
            </a:r>
          </a:p>
          <a:p>
            <a:pPr marL="0" indent="0">
              <a:buNone/>
            </a:pPr>
            <a:r>
              <a:rPr lang="en-AU" dirty="0"/>
              <a:t>A hung scaffold is an independent scaffold that hangs from another structure, but is not capable of being raised or lowered when in use.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254" y="3691783"/>
            <a:ext cx="5802593" cy="306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472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Legislation </a:t>
            </a:r>
            <a:endParaRPr lang="en-A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AU" dirty="0" smtClean="0"/>
              <a:t>High risk work licence</a:t>
            </a:r>
          </a:p>
          <a:p>
            <a:r>
              <a:rPr lang="en-AU" dirty="0" smtClean="0"/>
              <a:t>Safe work method statements</a:t>
            </a:r>
          </a:p>
          <a:p>
            <a:r>
              <a:rPr lang="en-AU" dirty="0" smtClean="0"/>
              <a:t>Written confirmation from competent person before scaffold erected</a:t>
            </a:r>
          </a:p>
          <a:p>
            <a:r>
              <a:rPr lang="en-AU" dirty="0" smtClean="0"/>
              <a:t>Inspection by a competent person</a:t>
            </a:r>
          </a:p>
          <a:p>
            <a:r>
              <a:rPr lang="en-AU" dirty="0" smtClean="0"/>
              <a:t>Unauthorised access</a:t>
            </a:r>
          </a:p>
          <a:p>
            <a:r>
              <a:rPr lang="en-AU" dirty="0" smtClean="0"/>
              <a:t>Erecting scaffolding</a:t>
            </a:r>
          </a:p>
          <a:p>
            <a:r>
              <a:rPr lang="en-AU" dirty="0" smtClean="0"/>
              <a:t>Dismantling scaffolding</a:t>
            </a:r>
          </a:p>
          <a:p>
            <a:r>
              <a:rPr lang="en-AU" dirty="0" smtClean="0"/>
              <a:t>Notifiable incidents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58815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5733"/>
            <a:ext cx="8229600" cy="1143000"/>
          </a:xfrm>
        </p:spPr>
        <p:txBody>
          <a:bodyPr/>
          <a:lstStyle/>
          <a:p>
            <a:r>
              <a:rPr lang="en-AU" dirty="0" smtClean="0"/>
              <a:t>Definitions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b="1" dirty="0"/>
              <a:t>Scaffolding</a:t>
            </a:r>
            <a:r>
              <a:rPr lang="en-AU" dirty="0"/>
              <a:t> means a temporary structure specifically erected to support access or working platforms</a:t>
            </a:r>
            <a:r>
              <a:rPr lang="en-AU" dirty="0" smtClean="0"/>
              <a:t>.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b="1" dirty="0"/>
              <a:t>Scaffolding Work </a:t>
            </a:r>
            <a:r>
              <a:rPr lang="en-AU" dirty="0"/>
              <a:t>means erecting, altering or dismantling a temporary structure that is or has been erected to support a platform and from which a person or object could fall more than 4m from the platform or the structure.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79568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Planks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8" y="2359841"/>
            <a:ext cx="9107352" cy="389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75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Basic rules 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53541"/>
            <a:ext cx="4250108" cy="31875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665" y="1478423"/>
            <a:ext cx="3755877" cy="50078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82766" y="5691499"/>
            <a:ext cx="3144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Drop cantilevered scaffolding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31079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Hazards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Work near powerlines</a:t>
            </a:r>
          </a:p>
          <a:p>
            <a:r>
              <a:rPr lang="en-AU" dirty="0" smtClean="0"/>
              <a:t>Mobile plant and traffic</a:t>
            </a:r>
          </a:p>
          <a:p>
            <a:r>
              <a:rPr lang="en-AU" dirty="0" smtClean="0"/>
              <a:t>Mixing and matching scaffold components</a:t>
            </a:r>
          </a:p>
          <a:p>
            <a:r>
              <a:rPr lang="en-AU" dirty="0" smtClean="0"/>
              <a:t>Falls from heights</a:t>
            </a:r>
          </a:p>
          <a:p>
            <a:r>
              <a:rPr lang="en-AU" dirty="0" smtClean="0"/>
              <a:t>Falling objects</a:t>
            </a:r>
          </a:p>
          <a:p>
            <a:r>
              <a:rPr lang="en-AU" dirty="0" smtClean="0"/>
              <a:t>Scaffold collapse</a:t>
            </a:r>
          </a:p>
          <a:p>
            <a:r>
              <a:rPr lang="en-AU" dirty="0" smtClean="0"/>
              <a:t>Manual tasks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87317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Mobile plant and traffic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en-AU" dirty="0"/>
              <a:t>Re-route motor vehicles and mobile plant away from the location of the scaffold, for example, by using traffic controllers to redirect traffic.</a:t>
            </a:r>
          </a:p>
          <a:p>
            <a:pPr lvl="0"/>
            <a:r>
              <a:rPr lang="en-AU" dirty="0"/>
              <a:t>Use barricades, signs, posts, buffer rails, guards, or concrete or timber kerbs to prevent mobile plant and traffic from coming into contact with scaffolding.</a:t>
            </a:r>
          </a:p>
          <a:p>
            <a:pPr lvl="0"/>
            <a:r>
              <a:rPr lang="en-AU" dirty="0"/>
              <a:t>Ensure scaffolding does not have any unnecessary protrusions, such as over-length </a:t>
            </a:r>
            <a:r>
              <a:rPr lang="en-AU" b="1" dirty="0"/>
              <a:t>transoms</a:t>
            </a:r>
            <a:r>
              <a:rPr lang="en-AU" dirty="0"/>
              <a:t>, </a:t>
            </a:r>
            <a:r>
              <a:rPr lang="en-AU" b="1" dirty="0"/>
              <a:t>putlogs</a:t>
            </a:r>
            <a:r>
              <a:rPr lang="en-AU" dirty="0"/>
              <a:t>, tie tubes or over-height </a:t>
            </a:r>
            <a:r>
              <a:rPr lang="en-AU" b="1" dirty="0"/>
              <a:t>standards</a:t>
            </a:r>
            <a:r>
              <a:rPr lang="en-AU" dirty="0"/>
              <a:t>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65650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Inspection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15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sz="2000" b="1" dirty="0" smtClean="0"/>
              <a:t>WHS Regulation 2011 s225 (3):</a:t>
            </a:r>
          </a:p>
          <a:p>
            <a:pPr marL="0" indent="0">
              <a:buNone/>
            </a:pPr>
            <a:r>
              <a:rPr lang="en-AU" sz="1600" dirty="0"/>
              <a:t>The person with management or control of a scaffold at </a:t>
            </a:r>
            <a:r>
              <a:rPr lang="en-AU" sz="1600" dirty="0" smtClean="0"/>
              <a:t>a workplace </a:t>
            </a:r>
            <a:r>
              <a:rPr lang="en-AU" sz="1600" dirty="0"/>
              <a:t>must ensure that the scaffold and its </a:t>
            </a:r>
            <a:r>
              <a:rPr lang="en-AU" sz="1600" dirty="0" smtClean="0"/>
              <a:t>supporting structure </a:t>
            </a:r>
            <a:r>
              <a:rPr lang="en-AU" sz="1600" dirty="0"/>
              <a:t>are inspected by a competent person—</a:t>
            </a:r>
          </a:p>
          <a:p>
            <a:pPr marL="514350" indent="-514350">
              <a:buAutoNum type="alphaLcParenBoth"/>
            </a:pPr>
            <a:r>
              <a:rPr lang="en-AU" sz="1600" dirty="0" smtClean="0"/>
              <a:t>before </a:t>
            </a:r>
            <a:r>
              <a:rPr lang="en-AU" sz="1600" dirty="0"/>
              <a:t>the scaffold is used; </a:t>
            </a:r>
            <a:r>
              <a:rPr lang="en-AU" sz="1600" dirty="0" smtClean="0"/>
              <a:t>and</a:t>
            </a:r>
          </a:p>
          <a:p>
            <a:pPr marL="0" indent="0">
              <a:buNone/>
            </a:pPr>
            <a:r>
              <a:rPr lang="en-AU" sz="1600" dirty="0"/>
              <a:t>(b) </a:t>
            </a:r>
            <a:r>
              <a:rPr lang="en-AU" sz="1600" dirty="0" smtClean="0"/>
              <a:t>	before </a:t>
            </a:r>
            <a:r>
              <a:rPr lang="en-AU" sz="1600" dirty="0"/>
              <a:t>use of the scaffold is resumed after an </a:t>
            </a:r>
            <a:r>
              <a:rPr lang="en-AU" sz="1600" dirty="0" smtClean="0"/>
              <a:t>incident occurs </a:t>
            </a:r>
            <a:r>
              <a:rPr lang="en-AU" sz="1600" dirty="0"/>
              <a:t>that may reasonably </a:t>
            </a:r>
            <a:r>
              <a:rPr lang="en-AU" sz="1600" dirty="0" smtClean="0"/>
              <a:t>	be expected </a:t>
            </a:r>
            <a:r>
              <a:rPr lang="en-AU" sz="1600" dirty="0"/>
              <a:t>to affect </a:t>
            </a:r>
            <a:r>
              <a:rPr lang="en-AU" sz="1600" dirty="0" smtClean="0"/>
              <a:t>the stability </a:t>
            </a:r>
            <a:r>
              <a:rPr lang="en-AU" sz="1600" dirty="0"/>
              <a:t>of the scaffold; and</a:t>
            </a:r>
          </a:p>
          <a:p>
            <a:pPr marL="0" indent="0">
              <a:buNone/>
            </a:pPr>
            <a:r>
              <a:rPr lang="en-AU" sz="1600" dirty="0"/>
              <a:t>(c) </a:t>
            </a:r>
            <a:r>
              <a:rPr lang="en-AU" sz="1600" dirty="0" smtClean="0"/>
              <a:t>	before </a:t>
            </a:r>
            <a:r>
              <a:rPr lang="en-AU" sz="1600" dirty="0"/>
              <a:t>use of the scaffold is resumed after repairs; and</a:t>
            </a:r>
          </a:p>
          <a:p>
            <a:pPr marL="0" indent="0">
              <a:buNone/>
            </a:pPr>
            <a:r>
              <a:rPr lang="en-AU" sz="1600" dirty="0"/>
              <a:t>(d) </a:t>
            </a:r>
            <a:r>
              <a:rPr lang="en-AU" sz="1600" dirty="0" smtClean="0"/>
              <a:t>	at </a:t>
            </a:r>
            <a:r>
              <a:rPr lang="en-AU" sz="1600" dirty="0"/>
              <a:t>least every 30 days</a:t>
            </a:r>
            <a:r>
              <a:rPr lang="en-AU" sz="1600" dirty="0" smtClean="0"/>
              <a:t>.</a:t>
            </a:r>
          </a:p>
          <a:p>
            <a:pPr marL="0" indent="0">
              <a:buNone/>
            </a:pPr>
            <a:endParaRPr lang="en-AU" sz="2000" dirty="0"/>
          </a:p>
          <a:p>
            <a:pPr marL="0" indent="0">
              <a:buNone/>
            </a:pPr>
            <a:r>
              <a:rPr lang="en-AU" sz="2000" dirty="0" smtClean="0"/>
              <a:t>Inspection records should be kept on site and include the location, comments, date and time of inspections, relevant design or specification reference and the person who conducted the inspection.</a:t>
            </a:r>
          </a:p>
          <a:p>
            <a:pPr marL="0" indent="0">
              <a:buNone/>
            </a:pPr>
            <a:endParaRPr lang="en-AU" sz="2000" dirty="0"/>
          </a:p>
          <a:p>
            <a:pPr marL="0" indent="0">
              <a:buNone/>
            </a:pPr>
            <a:r>
              <a:rPr lang="en-AU" sz="2000" dirty="0"/>
              <a:t>The person responsible for the erection of the scaffold should provide the PCBU or principal contractor with a handover certificate which is kept on site until the scaffold has been dismantled. 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1334694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</TotalTime>
  <Words>491</Words>
  <Application>Microsoft Office PowerPoint</Application>
  <PresentationFormat>On-screen Show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Arial</vt:lpstr>
      <vt:lpstr>Office Theme</vt:lpstr>
      <vt:lpstr>PowerPoint Presentation</vt:lpstr>
      <vt:lpstr>Assessment criteria</vt:lpstr>
      <vt:lpstr>Definition</vt:lpstr>
      <vt:lpstr>Types of Scaffold</vt:lpstr>
      <vt:lpstr>Types of Scaffold</vt:lpstr>
      <vt:lpstr>Types of Scaffold</vt:lpstr>
      <vt:lpstr>Legislation </vt:lpstr>
      <vt:lpstr>Definitions </vt:lpstr>
      <vt:lpstr>Planks</vt:lpstr>
      <vt:lpstr>Basic rules </vt:lpstr>
      <vt:lpstr>Hazards</vt:lpstr>
      <vt:lpstr>Mobile plant and traffic</vt:lpstr>
      <vt:lpstr>Inspection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17</cp:revision>
  <dcterms:created xsi:type="dcterms:W3CDTF">2018-06-15T02:04:24Z</dcterms:created>
  <dcterms:modified xsi:type="dcterms:W3CDTF">2018-07-25T02:19:34Z</dcterms:modified>
</cp:coreProperties>
</file>