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5" r:id="rId4"/>
    <p:sldId id="291" r:id="rId5"/>
    <p:sldId id="286" r:id="rId6"/>
    <p:sldId id="273" r:id="rId7"/>
    <p:sldId id="284" r:id="rId8"/>
    <p:sldId id="268" r:id="rId9"/>
    <p:sldId id="287" r:id="rId10"/>
    <p:sldId id="271" r:id="rId11"/>
    <p:sldId id="278" r:id="rId12"/>
    <p:sldId id="270" r:id="rId13"/>
    <p:sldId id="275" r:id="rId14"/>
    <p:sldId id="289" r:id="rId15"/>
    <p:sldId id="274" r:id="rId16"/>
    <p:sldId id="280" r:id="rId17"/>
    <p:sldId id="290" r:id="rId18"/>
    <p:sldId id="292" r:id="rId19"/>
    <p:sldId id="281" r:id="rId20"/>
    <p:sldId id="294" r:id="rId21"/>
    <p:sldId id="259" r:id="rId22"/>
    <p:sldId id="288"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71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0" d="100"/>
          <a:sy n="110" d="100"/>
        </p:scale>
        <p:origin x="55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03125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48832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766021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A0C179-86E3-4663-8CE1-0D1CA22AB472}" type="datetimeFigureOut">
              <a:rPr lang="en-AU" smtClean="0"/>
              <a:t>23/01/2023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09373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A0C179-86E3-4663-8CE1-0D1CA22AB472}" type="datetimeFigureOut">
              <a:rPr lang="en-AU" smtClean="0"/>
              <a:t>23/01/2023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959375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A0C179-86E3-4663-8CE1-0D1CA22AB472}" type="datetimeFigureOut">
              <a:rPr lang="en-AU" smtClean="0"/>
              <a:t>23/01/2023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36822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A0C179-86E3-4663-8CE1-0D1CA22AB472}" type="datetimeFigureOut">
              <a:rPr lang="en-AU" smtClean="0"/>
              <a:t>23/01/2023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554068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23/01/2023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2915080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23/01/2023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745035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771109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28738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77329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613609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85824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1814867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23/01/2023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2528177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A0C179-86E3-4663-8CE1-0D1CA22AB472}" type="datetimeFigureOut">
              <a:rPr lang="en-AU" smtClean="0"/>
              <a:t>23/01/2023</a:t>
            </a:fld>
            <a:endParaRPr lang="en-A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ECD346C-3DA5-4DD0-A6F4-8A2626CB5051}" type="slidenum">
              <a:rPr lang="en-AU" smtClean="0"/>
              <a:t>‹#›</a:t>
            </a:fld>
            <a:endParaRPr lang="en-AU"/>
          </a:p>
        </p:txBody>
      </p:sp>
    </p:spTree>
    <p:extLst>
      <p:ext uri="{BB962C8B-B14F-4D97-AF65-F5344CB8AC3E}">
        <p14:creationId xmlns:p14="http://schemas.microsoft.com/office/powerpoint/2010/main" val="709045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worksafe.qld.gov.au/" TargetMode="External"/><Relationship Id="rId2" Type="http://schemas.openxmlformats.org/officeDocument/2006/relationships/hyperlink" Target="https://www.legislation.gov.au/"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legislation.gov.au/"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7B0160-1FE8-4CBD-8042-E1B88EF537A1}"/>
              </a:ext>
            </a:extLst>
          </p:cNvPr>
          <p:cNvPicPr>
            <a:picLocks noChangeAspect="1"/>
          </p:cNvPicPr>
          <p:nvPr/>
        </p:nvPicPr>
        <p:blipFill rotWithShape="1">
          <a:blip r:embed="rId2"/>
          <a:srcRect l="9091" t="9892"/>
          <a:stretch/>
        </p:blipFill>
        <p:spPr>
          <a:xfrm>
            <a:off x="1" y="10"/>
            <a:ext cx="12191999" cy="6857990"/>
          </a:xfrm>
          <a:prstGeom prst="rect">
            <a:avLst/>
          </a:prstGeom>
        </p:spPr>
      </p:pic>
      <p:sp>
        <p:nvSpPr>
          <p:cNvPr id="10" name="Isosceles Triangle 9">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Parallelogram 11">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Content Placeholder 1">
            <a:extLst>
              <a:ext uri="{FF2B5EF4-FFF2-40B4-BE49-F238E27FC236}">
                <a16:creationId xmlns:a16="http://schemas.microsoft.com/office/drawing/2014/main" id="{FD583C9B-CF1B-4478-A45C-D73B88B40A30}"/>
              </a:ext>
            </a:extLst>
          </p:cNvPr>
          <p:cNvSpPr>
            <a:spLocks noGrp="1"/>
          </p:cNvSpPr>
          <p:nvPr>
            <p:ph type="ctrTitle"/>
          </p:nvPr>
        </p:nvSpPr>
        <p:spPr>
          <a:xfrm>
            <a:off x="4159106" y="1536161"/>
            <a:ext cx="5664292" cy="2369131"/>
          </a:xfrm>
        </p:spPr>
        <p:txBody>
          <a:bodyPr>
            <a:normAutofit/>
          </a:bodyPr>
          <a:lstStyle/>
          <a:p>
            <a:pPr>
              <a:lnSpc>
                <a:spcPct val="90000"/>
              </a:lnSpc>
            </a:pPr>
            <a:r>
              <a:rPr lang="en-US" sz="5000" dirty="0">
                <a:latin typeface="Arial" panose="020B0604020202020204" pitchFamily="34" charset="0"/>
                <a:cs typeface="Arial" panose="020B0604020202020204" pitchFamily="34" charset="0"/>
              </a:rPr>
              <a:t>Working In Around Mobile Plant</a:t>
            </a:r>
          </a:p>
        </p:txBody>
      </p:sp>
      <p:sp>
        <p:nvSpPr>
          <p:cNvPr id="24"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11677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292390"/>
            <a:ext cx="8596668" cy="594732"/>
          </a:xfrm>
        </p:spPr>
        <p:txBody>
          <a:bodyPr>
            <a:normAutofit fontScale="90000"/>
          </a:bodyPr>
          <a:lstStyle/>
          <a:p>
            <a:r>
              <a:rPr lang="en-AU" dirty="0">
                <a:solidFill>
                  <a:schemeClr val="tx1"/>
                </a:solidFill>
              </a:rPr>
              <a:t>Our </a:t>
            </a:r>
            <a:r>
              <a:rPr lang="en-AU" dirty="0">
                <a:solidFill>
                  <a:schemeClr val="tx1"/>
                </a:solidFill>
                <a:latin typeface="Arial" panose="020B0604020202020204" pitchFamily="34" charset="0"/>
                <a:cs typeface="Arial" panose="020B0604020202020204" pitchFamily="34" charset="0"/>
              </a:rPr>
              <a:t>Mission</a:t>
            </a:r>
            <a:r>
              <a:rPr lang="en-AU" dirty="0">
                <a:solidFill>
                  <a:schemeClr val="tx1"/>
                </a:solidFill>
              </a:rPr>
              <a:t> and Principles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8943E752-ACBB-4D7C-A400-E0E0904D342F}"/>
              </a:ext>
            </a:extLst>
          </p:cNvPr>
          <p:cNvPicPr>
            <a:picLocks noChangeAspect="1"/>
          </p:cNvPicPr>
          <p:nvPr/>
        </p:nvPicPr>
        <p:blipFill>
          <a:blip r:embed="rId2"/>
          <a:stretch>
            <a:fillRect/>
          </a:stretch>
        </p:blipFill>
        <p:spPr>
          <a:xfrm>
            <a:off x="1285643" y="887122"/>
            <a:ext cx="9620713" cy="5569434"/>
          </a:xfrm>
          <a:prstGeom prst="rect">
            <a:avLst/>
          </a:prstGeom>
        </p:spPr>
      </p:pic>
    </p:spTree>
    <p:extLst>
      <p:ext uri="{BB962C8B-B14F-4D97-AF65-F5344CB8AC3E}">
        <p14:creationId xmlns:p14="http://schemas.microsoft.com/office/powerpoint/2010/main" val="3752159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Legislative Framework</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6">
            <a:extLst>
              <a:ext uri="{FF2B5EF4-FFF2-40B4-BE49-F238E27FC236}">
                <a16:creationId xmlns:a16="http://schemas.microsoft.com/office/drawing/2014/main" id="{307DBEA8-1D8E-4566-9DF1-5DFF054DA086}"/>
              </a:ext>
            </a:extLst>
          </p:cNvPr>
          <p:cNvPicPr>
            <a:picLocks noChangeAspect="1"/>
          </p:cNvPicPr>
          <p:nvPr/>
        </p:nvPicPr>
        <p:blipFill>
          <a:blip r:embed="rId2"/>
          <a:stretch>
            <a:fillRect/>
          </a:stretch>
        </p:blipFill>
        <p:spPr>
          <a:xfrm>
            <a:off x="2948513" y="927723"/>
            <a:ext cx="6057081" cy="5584334"/>
          </a:xfrm>
          <a:prstGeom prst="rect">
            <a:avLst/>
          </a:prstGeom>
        </p:spPr>
      </p:pic>
    </p:spTree>
    <p:extLst>
      <p:ext uri="{BB962C8B-B14F-4D97-AF65-F5344CB8AC3E}">
        <p14:creationId xmlns:p14="http://schemas.microsoft.com/office/powerpoint/2010/main" val="2408138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References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TextBox 7">
            <a:extLst>
              <a:ext uri="{FF2B5EF4-FFF2-40B4-BE49-F238E27FC236}">
                <a16:creationId xmlns:a16="http://schemas.microsoft.com/office/drawing/2014/main" id="{EDDD7885-75A8-4E3E-B483-36E63EACFD7B}"/>
              </a:ext>
            </a:extLst>
          </p:cNvPr>
          <p:cNvSpPr txBox="1"/>
          <p:nvPr/>
        </p:nvSpPr>
        <p:spPr>
          <a:xfrm>
            <a:off x="1333502" y="1232052"/>
            <a:ext cx="10174557" cy="2196948"/>
          </a:xfrm>
          <a:prstGeom prst="rect">
            <a:avLst/>
          </a:prstGeom>
          <a:noFill/>
        </p:spPr>
        <p:txBody>
          <a:bodyPr wrap="square">
            <a:spAutoFit/>
          </a:bodyPr>
          <a:lstStyle/>
          <a:p>
            <a:pPr>
              <a:lnSpc>
                <a:spcPct val="107000"/>
              </a:lnSpc>
              <a:spcAft>
                <a:spcPts val="800"/>
              </a:spcAft>
            </a:pPr>
            <a:r>
              <a:rPr lang="en-AU" sz="2200" dirty="0">
                <a:effectLst/>
                <a:latin typeface="Arial" panose="020B0604020202020204" pitchFamily="34" charset="0"/>
                <a:ea typeface="Calibri" panose="020F0502020204030204" pitchFamily="34" charset="0"/>
                <a:cs typeface="Arial" panose="020B0604020202020204" pitchFamily="34" charset="0"/>
              </a:rPr>
              <a:t>Work Health and Safety Act 2011: </a:t>
            </a:r>
            <a:r>
              <a:rPr lang="en-AU" sz="2200" dirty="0">
                <a:effectLst/>
                <a:latin typeface="Arial" panose="020B0604020202020204" pitchFamily="34" charset="0"/>
                <a:ea typeface="Calibri" panose="020F0502020204030204" pitchFamily="34" charset="0"/>
                <a:cs typeface="Arial" panose="020B0604020202020204" pitchFamily="34" charset="0"/>
                <a:hlinkClick r:id="rId2"/>
              </a:rPr>
              <a:t>https://www.legislation.gov.au/</a:t>
            </a:r>
            <a:r>
              <a:rPr lang="en-AU" sz="22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AU" sz="2200" dirty="0">
                <a:effectLst/>
                <a:latin typeface="Arial" panose="020B0604020202020204" pitchFamily="34" charset="0"/>
                <a:ea typeface="Calibri" panose="020F0502020204030204" pitchFamily="34" charset="0"/>
                <a:cs typeface="Arial" panose="020B0604020202020204" pitchFamily="34" charset="0"/>
              </a:rPr>
              <a:t>Work Health and Safety Regulations 2011: </a:t>
            </a:r>
            <a:r>
              <a:rPr lang="en-AU" sz="2200" dirty="0">
                <a:effectLst/>
                <a:latin typeface="Arial" panose="020B0604020202020204" pitchFamily="34" charset="0"/>
                <a:ea typeface="Calibri" panose="020F0502020204030204" pitchFamily="34" charset="0"/>
                <a:cs typeface="Arial" panose="020B0604020202020204" pitchFamily="34" charset="0"/>
                <a:hlinkClick r:id="rId2"/>
              </a:rPr>
              <a:t>https://www.legislation.gov.au/</a:t>
            </a:r>
            <a:r>
              <a:rPr lang="en-AU" sz="22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AU" sz="2200" dirty="0">
                <a:effectLst/>
                <a:latin typeface="Arial" panose="020B0604020202020204" pitchFamily="34" charset="0"/>
                <a:ea typeface="Calibri" panose="020F0502020204030204" pitchFamily="34" charset="0"/>
                <a:cs typeface="Arial" panose="020B0604020202020204" pitchFamily="34" charset="0"/>
              </a:rPr>
              <a:t>WorkSafe Qld: </a:t>
            </a:r>
            <a:r>
              <a:rPr lang="en-AU" sz="2200" dirty="0">
                <a:latin typeface="Arial" panose="020B0604020202020204" pitchFamily="34" charset="0"/>
                <a:cs typeface="Arial" panose="020B0604020202020204" pitchFamily="34" charset="0"/>
                <a:hlinkClick r:id="rId3"/>
              </a:rPr>
              <a:t>Home | WorkSafe.qld.gov.au</a:t>
            </a:r>
            <a:endParaRPr lang="en-AU" sz="2200" dirty="0">
              <a:effectLst/>
              <a:latin typeface="Arial" panose="020B0604020202020204" pitchFamily="34" charset="0"/>
              <a:ea typeface="Calibri" panose="020F0502020204030204" pitchFamily="34" charset="0"/>
              <a:cs typeface="Arial" panose="020B0604020202020204" pitchFamily="34" charset="0"/>
            </a:endParaRPr>
          </a:p>
          <a:p>
            <a:r>
              <a:rPr lang="en-AU" sz="2200" dirty="0">
                <a:effectLst/>
                <a:latin typeface="Arial" panose="020B0604020202020204" pitchFamily="34" charset="0"/>
                <a:ea typeface="Calibri" panose="020F0502020204030204" pitchFamily="34" charset="0"/>
                <a:cs typeface="Arial" panose="020B0604020202020204" pitchFamily="34" charset="0"/>
              </a:rPr>
              <a:t>CPB Contractors CMS internal policies and procedures: internal home intranet </a:t>
            </a:r>
          </a:p>
          <a:p>
            <a:endParaRPr lang="en-AU"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9808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39317" y="293992"/>
            <a:ext cx="8596668" cy="734351"/>
          </a:xfrm>
        </p:spPr>
        <p:txBody>
          <a:bodyPr>
            <a:normAutofit fontScale="90000"/>
          </a:bodyPr>
          <a:lstStyle/>
          <a:p>
            <a:r>
              <a:rPr lang="en-AU">
                <a:solidFill>
                  <a:schemeClr val="tx1"/>
                </a:solidFill>
                <a:latin typeface="Arial" panose="020B0604020202020204" pitchFamily="34" charset="0"/>
                <a:cs typeface="Arial" panose="020B0604020202020204" pitchFamily="34" charset="0"/>
              </a:rPr>
              <a:t>Workers Duties &amp; Rights – Where to find them</a:t>
            </a:r>
            <a:endParaRPr lang="en-AU" dirty="0">
              <a:solidFill>
                <a:schemeClr val="tx1"/>
              </a:solidFill>
              <a:latin typeface="Arial" panose="020B0604020202020204" pitchFamily="34" charset="0"/>
              <a:cs typeface="Arial" panose="020B0604020202020204" pitchFamily="34" charset="0"/>
            </a:endParaRP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5608E3D-5A7F-4869-849C-77347B4F1434}"/>
              </a:ext>
            </a:extLst>
          </p:cNvPr>
          <p:cNvSpPr txBox="1"/>
          <p:nvPr/>
        </p:nvSpPr>
        <p:spPr>
          <a:xfrm>
            <a:off x="1139317" y="1028343"/>
            <a:ext cx="10603950" cy="5909310"/>
          </a:xfrm>
          <a:prstGeom prst="rect">
            <a:avLst/>
          </a:prstGeom>
          <a:noFill/>
        </p:spPr>
        <p:txBody>
          <a:bodyPr wrap="square" rtlCol="0">
            <a:spAutoFit/>
          </a:bodyPr>
          <a:lstStyle/>
          <a:p>
            <a:r>
              <a:rPr lang="en-AU" b="1" dirty="0">
                <a:latin typeface="Arial" panose="020B0604020202020204" pitchFamily="34" charset="0"/>
                <a:cs typeface="Arial" panose="020B0604020202020204" pitchFamily="34" charset="0"/>
              </a:rPr>
              <a:t>Workers Duties: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Take reasonable care for their own safety and health, take steps to ensure their actions or omissions do not harm the health and safety of others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Comply, if able, with any reasonable instruction from the person conducting business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Cooperate with any policy or procedure that is reasonable, from the person conducting business regarding health or safety that the worker/s has been told about.</a:t>
            </a: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a:p>
            <a:pPr lvl="0" algn="l"/>
            <a:r>
              <a:rPr lang="en-AU" sz="1800" dirty="0">
                <a:effectLst/>
                <a:latin typeface="Arial" panose="020B0604020202020204" pitchFamily="34" charset="0"/>
                <a:ea typeface="Times New Roman" panose="02020603050405020304" pitchFamily="18" charset="0"/>
                <a:cs typeface="Arial" panose="020B0604020202020204" pitchFamily="34" charset="0"/>
              </a:rPr>
              <a:t>Work Health and Safety Regulation 2011, section 28; Work Health and Safety (Construction work) Code of Practice 2015, Section 2.3 &amp; 2.4; Work Health and Safety Act 2011, Section 84</a:t>
            </a:r>
          </a:p>
          <a:p>
            <a:endParaRPr lang="en-AU" b="1" dirty="0">
              <a:latin typeface="Arial" panose="020B0604020202020204" pitchFamily="34" charset="0"/>
              <a:cs typeface="Arial" panose="020B0604020202020204" pitchFamily="34" charset="0"/>
            </a:endParaRPr>
          </a:p>
          <a:p>
            <a:r>
              <a:rPr lang="en-AU" b="1" dirty="0">
                <a:latin typeface="Arial" panose="020B0604020202020204" pitchFamily="34" charset="0"/>
                <a:cs typeface="Arial" panose="020B0604020202020204" pitchFamily="34" charset="0"/>
              </a:rPr>
              <a:t>Workers Rights: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A </a:t>
            </a:r>
            <a:r>
              <a:rPr lang="en-AU">
                <a:effectLst/>
                <a:latin typeface="Arial" panose="020B0604020202020204" pitchFamily="34" charset="0"/>
                <a:ea typeface="Times New Roman" panose="02020603050405020304" pitchFamily="18" charset="0"/>
                <a:cs typeface="Arial" panose="020B0604020202020204" pitchFamily="34" charset="0"/>
              </a:rPr>
              <a:t>worker may </a:t>
            </a:r>
            <a:r>
              <a:rPr lang="en-AU" dirty="0">
                <a:effectLst/>
                <a:latin typeface="Arial" panose="020B0604020202020204" pitchFamily="34" charset="0"/>
                <a:ea typeface="Times New Roman" panose="02020603050405020304" pitchFamily="18" charset="0"/>
                <a:cs typeface="Arial" panose="020B0604020202020204" pitchFamily="34" charset="0"/>
              </a:rPr>
              <a:t>refuse to carry out or cease work if the worker has a genuine concern that the work could expose them to serious risk or the workers’ health and safety, from contact with an immediate hazard</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The right to a safe and healthy workplace, include safe machinery and structures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Workers’ compensation</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Be given training</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Consultation about safety in the workplace.</a:t>
            </a: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a:p>
            <a:r>
              <a:rPr lang="en-AU" sz="1800" dirty="0">
                <a:effectLst/>
                <a:latin typeface="Arial" panose="020B0604020202020204" pitchFamily="34" charset="0"/>
                <a:ea typeface="Times New Roman" panose="02020603050405020304" pitchFamily="18" charset="0"/>
                <a:cs typeface="Arial" panose="020B0604020202020204" pitchFamily="34" charset="0"/>
              </a:rPr>
              <a:t>Worksafe Qld; Work Health and Safety Regulation 2011, section 83-89</a:t>
            </a: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p:txBody>
      </p:sp>
      <p:pic>
        <p:nvPicPr>
          <p:cNvPr id="5" name="Picture 4">
            <a:extLst>
              <a:ext uri="{FF2B5EF4-FFF2-40B4-BE49-F238E27FC236}">
                <a16:creationId xmlns:a16="http://schemas.microsoft.com/office/drawing/2014/main" id="{A7F0B07F-C7FD-4E7A-85D6-EC8448B3F14E}"/>
              </a:ext>
            </a:extLst>
          </p:cNvPr>
          <p:cNvPicPr>
            <a:picLocks noChangeAspect="1"/>
          </p:cNvPicPr>
          <p:nvPr/>
        </p:nvPicPr>
        <p:blipFill>
          <a:blip r:embed="rId2"/>
          <a:stretch>
            <a:fillRect/>
          </a:stretch>
        </p:blipFill>
        <p:spPr>
          <a:xfrm rot="1600316">
            <a:off x="9958871" y="4965444"/>
            <a:ext cx="1722577" cy="1401419"/>
          </a:xfrm>
          <a:prstGeom prst="rect">
            <a:avLst/>
          </a:prstGeom>
        </p:spPr>
      </p:pic>
    </p:spTree>
    <p:extLst>
      <p:ext uri="{BB962C8B-B14F-4D97-AF65-F5344CB8AC3E}">
        <p14:creationId xmlns:p14="http://schemas.microsoft.com/office/powerpoint/2010/main" val="1747744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3"/>
            <a:ext cx="11265725" cy="1067221"/>
          </a:xfrm>
        </p:spPr>
        <p:txBody>
          <a:bodyPr>
            <a:normAutofit/>
          </a:bodyPr>
          <a:lstStyle/>
          <a:p>
            <a:r>
              <a:rPr lang="en-AU" dirty="0">
                <a:solidFill>
                  <a:schemeClr val="tx1"/>
                </a:solidFill>
                <a:latin typeface="Arial" panose="020B0604020202020204" pitchFamily="34" charset="0"/>
                <a:cs typeface="Arial" panose="020B0604020202020204" pitchFamily="34" charset="0"/>
              </a:rPr>
              <a:t>Workers Obligations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A25654FD-E743-44DE-A1E9-DB6D28C9AF0F}"/>
              </a:ext>
            </a:extLst>
          </p:cNvPr>
          <p:cNvSpPr txBox="1"/>
          <p:nvPr/>
        </p:nvSpPr>
        <p:spPr>
          <a:xfrm>
            <a:off x="926274" y="1143522"/>
            <a:ext cx="10526027" cy="3139321"/>
          </a:xfrm>
          <a:prstGeom prst="rect">
            <a:avLst/>
          </a:prstGeom>
          <a:noFill/>
        </p:spPr>
        <p:txBody>
          <a:bodyPr wrap="square">
            <a:spAutoFit/>
          </a:bodyPr>
          <a:lstStyle/>
          <a:p>
            <a:pPr lvl="0" algn="l"/>
            <a:r>
              <a:rPr lang="en-AU" sz="1800" dirty="0">
                <a:effectLst/>
                <a:latin typeface="Arial" panose="020B0604020202020204" pitchFamily="34" charset="0"/>
                <a:ea typeface="Times New Roman" panose="02020603050405020304" pitchFamily="18" charset="0"/>
                <a:cs typeface="Arial" panose="020B0604020202020204" pitchFamily="34" charset="0"/>
              </a:rPr>
              <a:t>Workers Obligations: </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Take reasonable care of yourself and others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Follow WHS instructions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Follow workplace WHS polices and procedures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Work safely</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Use personal protective equipment (PPE) as correctly trained and not mistreat anything provided for your health and safety at work.</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Report injuries and unsafe situations to a supervisor or health and safety representative</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Construction card induction training card must be available for inspection</a:t>
            </a:r>
          </a:p>
          <a:p>
            <a:pPr lvl="0" algn="l"/>
            <a:endParaRPr lang="en-AU" sz="1800" dirty="0">
              <a:effectLst/>
              <a:latin typeface="Arial" panose="020B0604020202020204" pitchFamily="34" charset="0"/>
              <a:ea typeface="Times New Roman" panose="02020603050405020304" pitchFamily="18" charset="0"/>
              <a:cs typeface="Arial" panose="020B0604020202020204" pitchFamily="34" charset="0"/>
            </a:endParaRPr>
          </a:p>
          <a:p>
            <a:pPr lvl="0" algn="l"/>
            <a:r>
              <a:rPr lang="en-AU" sz="1800" dirty="0">
                <a:effectLst/>
                <a:latin typeface="Arial" panose="020B0604020202020204" pitchFamily="34" charset="0"/>
                <a:ea typeface="Times New Roman" panose="02020603050405020304" pitchFamily="18" charset="0"/>
                <a:cs typeface="Arial" panose="020B0604020202020204" pitchFamily="34" charset="0"/>
              </a:rPr>
              <a:t>Worksafe Qld; Work Health and Safety (Construction work) Code of Practice 2015, Section 2.3</a:t>
            </a:r>
          </a:p>
        </p:txBody>
      </p:sp>
      <p:pic>
        <p:nvPicPr>
          <p:cNvPr id="8" name="Picture 7">
            <a:extLst>
              <a:ext uri="{FF2B5EF4-FFF2-40B4-BE49-F238E27FC236}">
                <a16:creationId xmlns:a16="http://schemas.microsoft.com/office/drawing/2014/main" id="{0C725EC9-937A-43BB-9F91-3D4C8CF4FE7B}"/>
              </a:ext>
            </a:extLst>
          </p:cNvPr>
          <p:cNvPicPr>
            <a:picLocks noChangeAspect="1"/>
          </p:cNvPicPr>
          <p:nvPr/>
        </p:nvPicPr>
        <p:blipFill>
          <a:blip r:embed="rId2"/>
          <a:stretch>
            <a:fillRect/>
          </a:stretch>
        </p:blipFill>
        <p:spPr>
          <a:xfrm rot="1600316">
            <a:off x="10218363" y="4985544"/>
            <a:ext cx="2010248" cy="1635456"/>
          </a:xfrm>
          <a:prstGeom prst="rect">
            <a:avLst/>
          </a:prstGeom>
        </p:spPr>
      </p:pic>
    </p:spTree>
    <p:extLst>
      <p:ext uri="{BB962C8B-B14F-4D97-AF65-F5344CB8AC3E}">
        <p14:creationId xmlns:p14="http://schemas.microsoft.com/office/powerpoint/2010/main" val="3431799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1" y="345943"/>
            <a:ext cx="10409765"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Personal Protective Equipment (PPE)</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49A87A2-7E84-4562-BFB3-D2E945E55830}"/>
              </a:ext>
            </a:extLst>
          </p:cNvPr>
          <p:cNvSpPr>
            <a:spLocks noGrp="1"/>
          </p:cNvSpPr>
          <p:nvPr>
            <p:ph idx="1"/>
          </p:nvPr>
        </p:nvSpPr>
        <p:spPr>
          <a:xfrm>
            <a:off x="1557869" y="1080294"/>
            <a:ext cx="10409764" cy="5309355"/>
          </a:xfrm>
        </p:spPr>
        <p:txBody>
          <a:bodyPr>
            <a:noAutofit/>
          </a:bodyPr>
          <a:lstStyle/>
          <a:p>
            <a:pPr marL="0" indent="0">
              <a:lnSpc>
                <a:spcPct val="150000"/>
              </a:lnSpc>
              <a:spcBef>
                <a:spcPts val="0"/>
              </a:spcBef>
              <a:buNone/>
            </a:pPr>
            <a:r>
              <a:rPr lang="en-AU" sz="2200" dirty="0">
                <a:solidFill>
                  <a:schemeClr val="tx1"/>
                </a:solidFill>
                <a:latin typeface="Arial" panose="020B0604020202020204" pitchFamily="34" charset="0"/>
                <a:cs typeface="Arial" panose="020B0604020202020204" pitchFamily="34" charset="0"/>
              </a:rPr>
              <a:t>Mandatory</a:t>
            </a:r>
          </a:p>
          <a:p>
            <a:pPr>
              <a:lnSpc>
                <a:spcPct val="150000"/>
              </a:lnSpc>
              <a:spcBef>
                <a:spcPts val="0"/>
              </a:spcBef>
              <a:buFont typeface="Arial" panose="020B0604020202020204" pitchFamily="34" charset="0"/>
              <a:buChar char="•"/>
            </a:pPr>
            <a:r>
              <a:rPr lang="en-AU" sz="2200" dirty="0">
                <a:solidFill>
                  <a:schemeClr val="tx1"/>
                </a:solidFill>
                <a:latin typeface="Arial" panose="020B0604020202020204" pitchFamily="34" charset="0"/>
                <a:cs typeface="Arial" panose="020B0604020202020204" pitchFamily="34" charset="0"/>
              </a:rPr>
              <a:t>Reflective high visibility long sleeved shirt</a:t>
            </a:r>
          </a:p>
          <a:p>
            <a:pPr>
              <a:lnSpc>
                <a:spcPct val="150000"/>
              </a:lnSpc>
              <a:spcBef>
                <a:spcPts val="0"/>
              </a:spcBef>
              <a:buFont typeface="Arial" panose="020B0604020202020204" pitchFamily="34" charset="0"/>
              <a:buChar char="•"/>
            </a:pPr>
            <a:r>
              <a:rPr lang="en-AU" sz="2200" dirty="0">
                <a:solidFill>
                  <a:schemeClr val="tx1"/>
                </a:solidFill>
                <a:latin typeface="Arial" panose="020B0604020202020204" pitchFamily="34" charset="0"/>
                <a:cs typeface="Arial" panose="020B0604020202020204" pitchFamily="34" charset="0"/>
              </a:rPr>
              <a:t>Long Trousers / jeans</a:t>
            </a:r>
          </a:p>
          <a:p>
            <a:pPr>
              <a:lnSpc>
                <a:spcPct val="150000"/>
              </a:lnSpc>
              <a:spcBef>
                <a:spcPts val="0"/>
              </a:spcBef>
              <a:buFont typeface="Arial" panose="020B0604020202020204" pitchFamily="34" charset="0"/>
              <a:buChar char="•"/>
            </a:pPr>
            <a:r>
              <a:rPr lang="en-AU" sz="2200" dirty="0">
                <a:solidFill>
                  <a:schemeClr val="tx1"/>
                </a:solidFill>
                <a:latin typeface="Arial" panose="020B0604020202020204" pitchFamily="34" charset="0"/>
                <a:cs typeface="Arial" panose="020B0604020202020204" pitchFamily="34" charset="0"/>
              </a:rPr>
              <a:t>Lace-up Steel Cap Boots</a:t>
            </a:r>
          </a:p>
          <a:p>
            <a:pPr>
              <a:lnSpc>
                <a:spcPct val="150000"/>
              </a:lnSpc>
              <a:spcBef>
                <a:spcPts val="0"/>
              </a:spcBef>
              <a:buFont typeface="Arial" panose="020B0604020202020204" pitchFamily="34" charset="0"/>
              <a:buChar char="•"/>
            </a:pPr>
            <a:r>
              <a:rPr lang="en-AU" sz="2200" dirty="0">
                <a:solidFill>
                  <a:schemeClr val="tx1"/>
                </a:solidFill>
                <a:latin typeface="Arial" panose="020B0604020202020204" pitchFamily="34" charset="0"/>
                <a:cs typeface="Arial" panose="020B0604020202020204" pitchFamily="34" charset="0"/>
              </a:rPr>
              <a:t>Industrial Safety helmet – white</a:t>
            </a:r>
          </a:p>
          <a:p>
            <a:pPr>
              <a:lnSpc>
                <a:spcPct val="150000"/>
              </a:lnSpc>
              <a:spcBef>
                <a:spcPts val="0"/>
              </a:spcBef>
              <a:buFont typeface="Arial" panose="020B0604020202020204" pitchFamily="34" charset="0"/>
              <a:buChar char="•"/>
            </a:pPr>
            <a:r>
              <a:rPr lang="en-AU" sz="2200" dirty="0">
                <a:solidFill>
                  <a:schemeClr val="tx1"/>
                </a:solidFill>
                <a:latin typeface="Arial" panose="020B0604020202020204" pitchFamily="34" charset="0"/>
                <a:cs typeface="Arial" panose="020B0604020202020204" pitchFamily="34" charset="0"/>
              </a:rPr>
              <a:t>Hard Hat and (Brims available)</a:t>
            </a:r>
          </a:p>
          <a:p>
            <a:pPr>
              <a:lnSpc>
                <a:spcPct val="150000"/>
              </a:lnSpc>
              <a:spcBef>
                <a:spcPts val="0"/>
              </a:spcBef>
              <a:buFont typeface="Arial" panose="020B0604020202020204" pitchFamily="34" charset="0"/>
              <a:buChar char="•"/>
            </a:pPr>
            <a:r>
              <a:rPr lang="en-AU" sz="2200" dirty="0">
                <a:solidFill>
                  <a:schemeClr val="tx1"/>
                </a:solidFill>
                <a:latin typeface="Arial" panose="020B0604020202020204" pitchFamily="34" charset="0"/>
                <a:cs typeface="Arial" panose="020B0604020202020204" pitchFamily="34" charset="0"/>
              </a:rPr>
              <a:t>Safety Glasses, </a:t>
            </a:r>
            <a:r>
              <a:rPr lang="en-AU" sz="2200" b="0" dirty="0">
                <a:solidFill>
                  <a:schemeClr val="tx1"/>
                </a:solidFill>
                <a:latin typeface="Arial" panose="020B0604020202020204" pitchFamily="34" charset="0"/>
                <a:cs typeface="Arial" panose="020B0604020202020204" pitchFamily="34" charset="0"/>
              </a:rPr>
              <a:t>prescription if necessary</a:t>
            </a:r>
          </a:p>
          <a:p>
            <a:pPr>
              <a:lnSpc>
                <a:spcPct val="150000"/>
              </a:lnSpc>
              <a:spcBef>
                <a:spcPts val="0"/>
              </a:spcBef>
              <a:buFont typeface="Arial" panose="020B0604020202020204" pitchFamily="34" charset="0"/>
              <a:buChar char="•"/>
            </a:pPr>
            <a:r>
              <a:rPr lang="en-AU" sz="2200" dirty="0">
                <a:solidFill>
                  <a:schemeClr val="tx1"/>
                </a:solidFill>
                <a:latin typeface="Arial" panose="020B0604020202020204" pitchFamily="34" charset="0"/>
                <a:cs typeface="Arial" panose="020B0604020202020204" pitchFamily="34" charset="0"/>
              </a:rPr>
              <a:t>Gloves must be carried on the persons at all times </a:t>
            </a:r>
            <a:r>
              <a:rPr lang="en-AU" sz="2200" b="0" dirty="0">
                <a:solidFill>
                  <a:schemeClr val="tx1"/>
                </a:solidFill>
                <a:latin typeface="Arial" panose="020B0604020202020204" pitchFamily="34" charset="0"/>
                <a:cs typeface="Arial" panose="020B0604020202020204" pitchFamily="34" charset="0"/>
              </a:rPr>
              <a:t>and used as required for suitable activities, </a:t>
            </a:r>
            <a:r>
              <a:rPr lang="en-AU" sz="2200" dirty="0">
                <a:solidFill>
                  <a:schemeClr val="tx1"/>
                </a:solidFill>
                <a:latin typeface="Arial" panose="020B0604020202020204" pitchFamily="34" charset="0"/>
                <a:cs typeface="Arial" panose="020B0604020202020204" pitchFamily="34" charset="0"/>
              </a:rPr>
              <a:t>FINGERLESS GLOVES ARE NOT PERMITED.</a:t>
            </a:r>
          </a:p>
        </p:txBody>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6">
            <a:extLst>
              <a:ext uri="{FF2B5EF4-FFF2-40B4-BE49-F238E27FC236}">
                <a16:creationId xmlns:a16="http://schemas.microsoft.com/office/drawing/2014/main" id="{1115B157-2FBF-45A3-92D7-12B69A2C12D7}"/>
              </a:ext>
            </a:extLst>
          </p:cNvPr>
          <p:cNvPicPr>
            <a:picLocks noChangeAspect="1"/>
          </p:cNvPicPr>
          <p:nvPr/>
        </p:nvPicPr>
        <p:blipFill>
          <a:blip r:embed="rId2"/>
          <a:stretch>
            <a:fillRect/>
          </a:stretch>
        </p:blipFill>
        <p:spPr>
          <a:xfrm>
            <a:off x="7752757" y="1080294"/>
            <a:ext cx="3532277" cy="2467321"/>
          </a:xfrm>
          <a:prstGeom prst="rect">
            <a:avLst/>
          </a:prstGeom>
        </p:spPr>
      </p:pic>
    </p:spTree>
    <p:extLst>
      <p:ext uri="{BB962C8B-B14F-4D97-AF65-F5344CB8AC3E}">
        <p14:creationId xmlns:p14="http://schemas.microsoft.com/office/powerpoint/2010/main" val="3563192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Hierarchy of Controls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6">
            <a:extLst>
              <a:ext uri="{FF2B5EF4-FFF2-40B4-BE49-F238E27FC236}">
                <a16:creationId xmlns:a16="http://schemas.microsoft.com/office/drawing/2014/main" id="{35306710-F972-4821-A719-5618AAB1EA9A}"/>
              </a:ext>
            </a:extLst>
          </p:cNvPr>
          <p:cNvPicPr>
            <a:picLocks noChangeAspect="1"/>
          </p:cNvPicPr>
          <p:nvPr/>
        </p:nvPicPr>
        <p:blipFill>
          <a:blip r:embed="rId2"/>
          <a:stretch>
            <a:fillRect/>
          </a:stretch>
        </p:blipFill>
        <p:spPr>
          <a:xfrm>
            <a:off x="2032098" y="1080293"/>
            <a:ext cx="4123742" cy="5697427"/>
          </a:xfrm>
          <a:prstGeom prst="rect">
            <a:avLst/>
          </a:prstGeom>
        </p:spPr>
      </p:pic>
      <p:sp>
        <p:nvSpPr>
          <p:cNvPr id="8" name="TextBox 7">
            <a:extLst>
              <a:ext uri="{FF2B5EF4-FFF2-40B4-BE49-F238E27FC236}">
                <a16:creationId xmlns:a16="http://schemas.microsoft.com/office/drawing/2014/main" id="{28C382D1-D767-4707-8E0F-76B6634CD544}"/>
              </a:ext>
            </a:extLst>
          </p:cNvPr>
          <p:cNvSpPr txBox="1"/>
          <p:nvPr/>
        </p:nvSpPr>
        <p:spPr>
          <a:xfrm>
            <a:off x="6263005" y="1919673"/>
            <a:ext cx="5480262" cy="2462213"/>
          </a:xfrm>
          <a:prstGeom prst="rect">
            <a:avLst/>
          </a:prstGeom>
          <a:noFill/>
        </p:spPr>
        <p:txBody>
          <a:bodyPr wrap="square" rtlCol="0">
            <a:spAutoFit/>
          </a:bodyPr>
          <a:lstStyle/>
          <a:p>
            <a:r>
              <a:rPr lang="en-US" sz="2200" b="1" i="0" dirty="0">
                <a:solidFill>
                  <a:srgbClr val="F17023"/>
                </a:solidFill>
                <a:latin typeface="Arial" panose="020B0604020202020204" pitchFamily="34" charset="0"/>
                <a:cs typeface="Arial" panose="020B0604020202020204" pitchFamily="34" charset="0"/>
              </a:rPr>
              <a:t>Above the Line:</a:t>
            </a:r>
          </a:p>
          <a:p>
            <a:r>
              <a:rPr lang="en-US" sz="2200" i="0" dirty="0">
                <a:solidFill>
                  <a:srgbClr val="F17023"/>
                </a:solidFill>
                <a:latin typeface="Arial" panose="020B0604020202020204" pitchFamily="34" charset="0"/>
                <a:cs typeface="Arial" panose="020B0604020202020204" pitchFamily="34" charset="0"/>
              </a:rPr>
              <a:t>Whenever worker/s are performing a high risk task, everyone </a:t>
            </a:r>
            <a:r>
              <a:rPr lang="en-US" sz="2200" b="1" i="0" u="sng" dirty="0">
                <a:solidFill>
                  <a:srgbClr val="F17023"/>
                </a:solidFill>
                <a:latin typeface="Arial" panose="020B0604020202020204" pitchFamily="34" charset="0"/>
                <a:cs typeface="Arial" panose="020B0604020202020204" pitchFamily="34" charset="0"/>
              </a:rPr>
              <a:t>MUST </a:t>
            </a:r>
            <a:r>
              <a:rPr lang="en-US" sz="2200" i="0" dirty="0">
                <a:solidFill>
                  <a:srgbClr val="F17023"/>
                </a:solidFill>
                <a:latin typeface="Arial" panose="020B0604020202020204" pitchFamily="34" charset="0"/>
                <a:cs typeface="Arial" panose="020B0604020202020204" pitchFamily="34" charset="0"/>
              </a:rPr>
              <a:t>have an Above the Line Control as the main control. </a:t>
            </a:r>
          </a:p>
          <a:p>
            <a:r>
              <a:rPr lang="en-US" sz="2200" i="0" dirty="0">
                <a:solidFill>
                  <a:srgbClr val="F17023"/>
                </a:solidFill>
                <a:latin typeface="Arial" panose="020B0604020202020204" pitchFamily="34" charset="0"/>
                <a:cs typeface="Arial" panose="020B0604020202020204" pitchFamily="34" charset="0"/>
              </a:rPr>
              <a:t>If you do not have that, you must have a Safety Essentials Exception signed by the Business Unit (BU) General Manager.</a:t>
            </a:r>
          </a:p>
        </p:txBody>
      </p:sp>
      <p:sp>
        <p:nvSpPr>
          <p:cNvPr id="9" name="Arrow: Left 8">
            <a:extLst>
              <a:ext uri="{FF2B5EF4-FFF2-40B4-BE49-F238E27FC236}">
                <a16:creationId xmlns:a16="http://schemas.microsoft.com/office/drawing/2014/main" id="{8443F258-BBFE-44C1-9635-A731721A5EEE}"/>
              </a:ext>
            </a:extLst>
          </p:cNvPr>
          <p:cNvSpPr/>
          <p:nvPr/>
        </p:nvSpPr>
        <p:spPr>
          <a:xfrm>
            <a:off x="5317303" y="4538884"/>
            <a:ext cx="3386086" cy="708793"/>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96031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Safety Essential Exceptions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TextBox 9">
            <a:extLst>
              <a:ext uri="{FF2B5EF4-FFF2-40B4-BE49-F238E27FC236}">
                <a16:creationId xmlns:a16="http://schemas.microsoft.com/office/drawing/2014/main" id="{3A0356B0-C57B-4BF1-B9EC-BE3A583C504F}"/>
              </a:ext>
            </a:extLst>
          </p:cNvPr>
          <p:cNvSpPr txBox="1"/>
          <p:nvPr/>
        </p:nvSpPr>
        <p:spPr>
          <a:xfrm>
            <a:off x="1340936" y="1292189"/>
            <a:ext cx="10033413" cy="3046988"/>
          </a:xfrm>
          <a:prstGeom prst="rect">
            <a:avLst/>
          </a:prstGeom>
          <a:noFill/>
        </p:spPr>
        <p:txBody>
          <a:bodyPr wrap="square">
            <a:spAutoFit/>
          </a:bodyPr>
          <a:lstStyle/>
          <a:p>
            <a:pPr marL="182563" indent="-182563">
              <a:buNone/>
            </a:pPr>
            <a:r>
              <a:rPr lang="en-AU" sz="2400" dirty="0">
                <a:solidFill>
                  <a:schemeClr val="tx1"/>
                </a:solidFill>
                <a:latin typeface="Arial" panose="020B0604020202020204" pitchFamily="34" charset="0"/>
                <a:cs typeface="Arial" panose="020B0604020202020204" pitchFamily="34" charset="0"/>
              </a:rPr>
              <a:t>A Safety Essentials Exception is required for any activity that requires a worker to enter a Plant Operating Zone (POZ):</a:t>
            </a:r>
          </a:p>
          <a:p>
            <a:pPr marL="182563" indent="-182563">
              <a:buNone/>
            </a:pPr>
            <a:endParaRPr lang="en-AU" sz="2400" dirty="0">
              <a:solidFill>
                <a:schemeClr val="tx1"/>
              </a:solidFill>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r>
              <a:rPr lang="en-AU" sz="2400" dirty="0">
                <a:solidFill>
                  <a:schemeClr val="tx1"/>
                </a:solidFill>
                <a:latin typeface="Arial" panose="020B0604020202020204" pitchFamily="34" charset="0"/>
                <a:cs typeface="Arial" panose="020B0604020202020204" pitchFamily="34" charset="0"/>
              </a:rPr>
              <a:t>While plant is working</a:t>
            </a:r>
          </a:p>
          <a:p>
            <a:pPr marL="800100" lvl="1" indent="-342900">
              <a:buFont typeface="Arial" panose="020B0604020202020204" pitchFamily="34" charset="0"/>
              <a:buChar char="•"/>
            </a:pPr>
            <a:endParaRPr lang="en-AU" sz="2400" dirty="0">
              <a:solidFill>
                <a:schemeClr val="tx1"/>
              </a:solidFill>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r>
              <a:rPr lang="en-AU" sz="2400" dirty="0">
                <a:solidFill>
                  <a:schemeClr val="tx1"/>
                </a:solidFill>
                <a:latin typeface="Arial" panose="020B0604020202020204" pitchFamily="34" charset="0"/>
                <a:cs typeface="Arial" panose="020B0604020202020204" pitchFamily="34" charset="0"/>
              </a:rPr>
              <a:t>An appropriate vehicle barrier is not used to separate the worker from the mobile plant.</a:t>
            </a:r>
          </a:p>
          <a:p>
            <a:pPr marL="0" indent="0">
              <a:spcAft>
                <a:spcPts val="600"/>
              </a:spcAft>
              <a:buNone/>
            </a:pP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133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10478" y="284060"/>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Working In and Around Mobile Plant</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9E0EA013-8114-4024-911C-09D504AA61C0}"/>
              </a:ext>
            </a:extLst>
          </p:cNvPr>
          <p:cNvSpPr txBox="1"/>
          <p:nvPr/>
        </p:nvSpPr>
        <p:spPr>
          <a:xfrm>
            <a:off x="1110478" y="1005885"/>
            <a:ext cx="8263053" cy="553998"/>
          </a:xfrm>
          <a:prstGeom prst="rect">
            <a:avLst/>
          </a:prstGeom>
          <a:noFill/>
        </p:spPr>
        <p:txBody>
          <a:bodyPr wrap="square" rtlCol="0">
            <a:spAutoFit/>
          </a:bodyPr>
          <a:lstStyle/>
          <a:p>
            <a:r>
              <a:rPr lang="en-AU" sz="3000" dirty="0">
                <a:solidFill>
                  <a:schemeClr val="tx1"/>
                </a:solidFill>
                <a:latin typeface="Arial" panose="020B0604020202020204" pitchFamily="34" charset="0"/>
                <a:cs typeface="Arial" panose="020B0604020202020204" pitchFamily="34" charset="0"/>
              </a:rPr>
              <a:t>Risk Management Process</a:t>
            </a:r>
            <a:endParaRPr lang="en-AU" sz="30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4B14C5CD-6AD5-457A-A7AE-40ACF260CE5C}"/>
              </a:ext>
            </a:extLst>
          </p:cNvPr>
          <p:cNvSpPr txBox="1"/>
          <p:nvPr/>
        </p:nvSpPr>
        <p:spPr>
          <a:xfrm>
            <a:off x="6945614" y="2246621"/>
            <a:ext cx="5022019" cy="3970318"/>
          </a:xfrm>
          <a:prstGeom prst="rect">
            <a:avLst/>
          </a:prstGeom>
          <a:noFill/>
        </p:spPr>
        <p:txBody>
          <a:bodyPr wrap="square" rtlCol="0">
            <a:spAutoFit/>
          </a:bodyPr>
          <a:lstStyle/>
          <a:p>
            <a:pPr marL="342900" indent="-342900">
              <a:buFont typeface="+mj-lt"/>
              <a:buAutoNum type="arabicPeriod"/>
            </a:pPr>
            <a:r>
              <a:rPr lang="en-AU" sz="2800" i="0" dirty="0">
                <a:latin typeface="Arial" panose="020B0604020202020204" pitchFamily="34" charset="0"/>
                <a:cs typeface="Arial" panose="020B0604020202020204" pitchFamily="34" charset="0"/>
              </a:rPr>
              <a:t>Communicate and consult</a:t>
            </a:r>
          </a:p>
          <a:p>
            <a:pPr marL="342900" indent="-342900">
              <a:buFont typeface="+mj-lt"/>
              <a:buAutoNum type="arabicPeriod"/>
            </a:pPr>
            <a:r>
              <a:rPr lang="en-AU" sz="2800" i="0" dirty="0">
                <a:latin typeface="Arial" panose="020B0604020202020204" pitchFamily="34" charset="0"/>
                <a:cs typeface="Arial" panose="020B0604020202020204" pitchFamily="34" charset="0"/>
              </a:rPr>
              <a:t>Establish scope, context and criteria</a:t>
            </a:r>
          </a:p>
          <a:p>
            <a:pPr marL="342900" indent="-342900">
              <a:buFont typeface="+mj-lt"/>
              <a:buAutoNum type="arabicPeriod"/>
            </a:pPr>
            <a:r>
              <a:rPr lang="en-AU" sz="2800" i="0" dirty="0">
                <a:latin typeface="Arial" panose="020B0604020202020204" pitchFamily="34" charset="0"/>
                <a:cs typeface="Arial" panose="020B0604020202020204" pitchFamily="34" charset="0"/>
              </a:rPr>
              <a:t>Assess risk:</a:t>
            </a:r>
          </a:p>
          <a:p>
            <a:pPr marL="800100" lvl="1" indent="-342900">
              <a:buFont typeface="+mj-lt"/>
              <a:buAutoNum type="alphaLcParenR"/>
            </a:pPr>
            <a:r>
              <a:rPr lang="en-AU" sz="2800" i="0" dirty="0">
                <a:latin typeface="Arial" panose="020B0604020202020204" pitchFamily="34" charset="0"/>
                <a:cs typeface="Arial" panose="020B0604020202020204" pitchFamily="34" charset="0"/>
              </a:rPr>
              <a:t>Identify risk</a:t>
            </a:r>
          </a:p>
          <a:p>
            <a:pPr marL="800100" lvl="1" indent="-342900">
              <a:buFont typeface="+mj-lt"/>
              <a:buAutoNum type="alphaLcParenR"/>
            </a:pPr>
            <a:r>
              <a:rPr lang="en-AU" sz="2800" i="0" dirty="0">
                <a:latin typeface="Arial" panose="020B0604020202020204" pitchFamily="34" charset="0"/>
                <a:cs typeface="Arial" panose="020B0604020202020204" pitchFamily="34" charset="0"/>
              </a:rPr>
              <a:t>Analyse risk</a:t>
            </a:r>
          </a:p>
          <a:p>
            <a:pPr marL="800100" lvl="1" indent="-342900">
              <a:buFont typeface="+mj-lt"/>
              <a:buAutoNum type="alphaLcParenR"/>
            </a:pPr>
            <a:r>
              <a:rPr lang="en-AU" sz="2800" i="0" dirty="0">
                <a:latin typeface="Arial" panose="020B0604020202020204" pitchFamily="34" charset="0"/>
                <a:cs typeface="Arial" panose="020B0604020202020204" pitchFamily="34" charset="0"/>
              </a:rPr>
              <a:t>Evaluate risk</a:t>
            </a:r>
          </a:p>
          <a:p>
            <a:pPr marL="342900" lvl="1" indent="-342900">
              <a:buFont typeface="+mj-lt"/>
              <a:buAutoNum type="arabicPeriod" startAt="4"/>
            </a:pPr>
            <a:r>
              <a:rPr lang="en-AU" sz="2800" i="0" dirty="0">
                <a:latin typeface="Arial" panose="020B0604020202020204" pitchFamily="34" charset="0"/>
                <a:cs typeface="Arial" panose="020B0604020202020204" pitchFamily="34" charset="0"/>
              </a:rPr>
              <a:t>Treat risk</a:t>
            </a:r>
          </a:p>
          <a:p>
            <a:pPr marL="342900" lvl="1" indent="-342900">
              <a:buFont typeface="+mj-lt"/>
              <a:buAutoNum type="arabicPeriod" startAt="4"/>
            </a:pPr>
            <a:r>
              <a:rPr lang="en-AU" sz="2800" i="0" dirty="0">
                <a:latin typeface="Arial" panose="020B0604020202020204" pitchFamily="34" charset="0"/>
                <a:cs typeface="Arial" panose="020B0604020202020204" pitchFamily="34" charset="0"/>
              </a:rPr>
              <a:t>Monitor and review</a:t>
            </a:r>
          </a:p>
        </p:txBody>
      </p:sp>
      <p:pic>
        <p:nvPicPr>
          <p:cNvPr id="13" name="Picture 12">
            <a:extLst>
              <a:ext uri="{FF2B5EF4-FFF2-40B4-BE49-F238E27FC236}">
                <a16:creationId xmlns:a16="http://schemas.microsoft.com/office/drawing/2014/main" id="{82A07149-1E88-49E4-A6CC-F81CACF6D591}"/>
              </a:ext>
            </a:extLst>
          </p:cNvPr>
          <p:cNvPicPr>
            <a:picLocks noChangeAspect="1"/>
          </p:cNvPicPr>
          <p:nvPr/>
        </p:nvPicPr>
        <p:blipFill>
          <a:blip r:embed="rId2"/>
          <a:stretch>
            <a:fillRect/>
          </a:stretch>
        </p:blipFill>
        <p:spPr>
          <a:xfrm>
            <a:off x="1333502" y="1727778"/>
            <a:ext cx="5340103" cy="4784280"/>
          </a:xfrm>
          <a:prstGeom prst="rect">
            <a:avLst/>
          </a:prstGeom>
        </p:spPr>
      </p:pic>
      <p:sp>
        <p:nvSpPr>
          <p:cNvPr id="10" name="TextBox 9">
            <a:extLst>
              <a:ext uri="{FF2B5EF4-FFF2-40B4-BE49-F238E27FC236}">
                <a16:creationId xmlns:a16="http://schemas.microsoft.com/office/drawing/2014/main" id="{F3EA632D-324C-4F36-9377-634F6C2F311C}"/>
              </a:ext>
            </a:extLst>
          </p:cNvPr>
          <p:cNvSpPr txBox="1"/>
          <p:nvPr/>
        </p:nvSpPr>
        <p:spPr>
          <a:xfrm>
            <a:off x="575730" y="6512058"/>
            <a:ext cx="11391903" cy="292388"/>
          </a:xfrm>
          <a:prstGeom prst="rect">
            <a:avLst/>
          </a:prstGeom>
          <a:noFill/>
        </p:spPr>
        <p:txBody>
          <a:bodyPr wrap="square">
            <a:spAutoFit/>
          </a:bodyPr>
          <a:lstStyle/>
          <a:p>
            <a:pPr algn="ctr"/>
            <a:r>
              <a:rPr lang="en-AU" sz="1300" dirty="0">
                <a:latin typeface="Arial" panose="020B0604020202020204" pitchFamily="34" charset="0"/>
                <a:cs typeface="Arial" panose="020B0604020202020204" pitchFamily="34" charset="0"/>
              </a:rPr>
              <a:t>Reference: Work Health and Safety Act 2011, Section 20-26 &amp; Section 27-29 &amp; Section 30-34 &amp; Section 35-39: </a:t>
            </a:r>
            <a:r>
              <a:rPr lang="en-AU" sz="1300" dirty="0">
                <a:latin typeface="Arial" panose="020B0604020202020204" pitchFamily="34" charset="0"/>
                <a:cs typeface="Arial" panose="020B0604020202020204" pitchFamily="34" charset="0"/>
                <a:hlinkClick r:id="rId3"/>
              </a:rPr>
              <a:t>https://www.legislation.gov.au/</a:t>
            </a:r>
            <a:r>
              <a:rPr lang="en-AU" sz="13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05350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3"/>
            <a:ext cx="11265725" cy="679969"/>
          </a:xfrm>
        </p:spPr>
        <p:txBody>
          <a:bodyPr>
            <a:normAutofit/>
          </a:bodyPr>
          <a:lstStyle/>
          <a:p>
            <a:r>
              <a:rPr lang="en-US" sz="3600" dirty="0">
                <a:solidFill>
                  <a:schemeClr val="tx1"/>
                </a:solidFill>
                <a:latin typeface="Arial" panose="020B0604020202020204" pitchFamily="34" charset="0"/>
                <a:ea typeface="MS Mincho"/>
                <a:cs typeface="Arial" panose="020B0604020202020204" pitchFamily="34" charset="0"/>
              </a:rPr>
              <a:t>Plan – Exclusion and/or Restricted Access Zones</a:t>
            </a:r>
            <a:endParaRPr lang="en-AU" dirty="0">
              <a:solidFill>
                <a:schemeClr val="tx1"/>
              </a:solidFill>
              <a:latin typeface="Arial" panose="020B0604020202020204" pitchFamily="34" charset="0"/>
              <a:cs typeface="Arial" panose="020B0604020202020204" pitchFamily="34" charset="0"/>
            </a:endParaRP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9" name="Table 8">
            <a:extLst>
              <a:ext uri="{FF2B5EF4-FFF2-40B4-BE49-F238E27FC236}">
                <a16:creationId xmlns:a16="http://schemas.microsoft.com/office/drawing/2014/main" id="{104C1601-497A-4153-AF8A-B9E7EE2E7A7F}"/>
              </a:ext>
            </a:extLst>
          </p:cNvPr>
          <p:cNvGraphicFramePr>
            <a:graphicFrameLocks noGrp="1"/>
          </p:cNvGraphicFramePr>
          <p:nvPr>
            <p:extLst>
              <p:ext uri="{D42A27DB-BD31-4B8C-83A1-F6EECF244321}">
                <p14:modId xmlns:p14="http://schemas.microsoft.com/office/powerpoint/2010/main" val="2922991769"/>
              </p:ext>
            </p:extLst>
          </p:nvPr>
        </p:nvGraphicFramePr>
        <p:xfrm>
          <a:off x="1014920" y="2077846"/>
          <a:ext cx="10556023" cy="4534159"/>
        </p:xfrm>
        <a:graphic>
          <a:graphicData uri="http://schemas.openxmlformats.org/drawingml/2006/table">
            <a:tbl>
              <a:tblPr firstRow="1" firstCol="1" bandRow="1"/>
              <a:tblGrid>
                <a:gridCol w="1803663">
                  <a:extLst>
                    <a:ext uri="{9D8B030D-6E8A-4147-A177-3AD203B41FA5}">
                      <a16:colId xmlns:a16="http://schemas.microsoft.com/office/drawing/2014/main" val="1431642389"/>
                    </a:ext>
                  </a:extLst>
                </a:gridCol>
                <a:gridCol w="8752360">
                  <a:extLst>
                    <a:ext uri="{9D8B030D-6E8A-4147-A177-3AD203B41FA5}">
                      <a16:colId xmlns:a16="http://schemas.microsoft.com/office/drawing/2014/main" val="4062496150"/>
                    </a:ext>
                  </a:extLst>
                </a:gridCol>
              </a:tblGrid>
              <a:tr h="344085">
                <a:tc gridSpan="2">
                  <a:txBody>
                    <a:bodyPr/>
                    <a:lstStyle/>
                    <a:p>
                      <a:pPr marL="90170">
                        <a:spcBef>
                          <a:spcPts val="625"/>
                        </a:spcBef>
                        <a:spcAft>
                          <a:spcPts val="0"/>
                        </a:spcAft>
                        <a:tabLst>
                          <a:tab pos="228600" algn="l"/>
                          <a:tab pos="811530" algn="l"/>
                          <a:tab pos="811530" algn="l"/>
                        </a:tabLst>
                      </a:pPr>
                      <a:r>
                        <a:rPr lang="en-AU" sz="1600" b="1" dirty="0">
                          <a:effectLst/>
                          <a:latin typeface="Arial" panose="020B0604020202020204" pitchFamily="34" charset="0"/>
                          <a:ea typeface="Arial" panose="020B0604020202020204" pitchFamily="34" charset="0"/>
                        </a:rPr>
                        <a:t>Hierarchy of Risk Control Measures</a:t>
                      </a:r>
                      <a:endParaRPr lang="en-AU" sz="1600" dirty="0">
                        <a:effectLst/>
                        <a:latin typeface="Arial" panose="020B0604020202020204" pitchFamily="34" charset="0"/>
                        <a:ea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AU"/>
                    </a:p>
                  </a:txBody>
                  <a:tcPr/>
                </a:tc>
                <a:extLst>
                  <a:ext uri="{0D108BD9-81ED-4DB2-BD59-A6C34878D82A}">
                    <a16:rowId xmlns:a16="http://schemas.microsoft.com/office/drawing/2014/main" val="1238972960"/>
                  </a:ext>
                </a:extLst>
              </a:tr>
              <a:tr h="747795">
                <a:tc>
                  <a:txBody>
                    <a:bodyPr/>
                    <a:lstStyle/>
                    <a:p>
                      <a:pPr marL="90170" algn="ctr">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Eliminate</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Bef>
                          <a:spcPts val="625"/>
                        </a:spcBef>
                        <a:spcAft>
                          <a:spcPts val="0"/>
                        </a:spcAft>
                        <a:buFont typeface="Symbol" panose="05050102010706020507" pitchFamily="18" charset="2"/>
                        <a:buChar char=""/>
                        <a:tabLst>
                          <a:tab pos="228600" algn="l"/>
                          <a:tab pos="811530" algn="l"/>
                          <a:tab pos="457200" algn="l"/>
                        </a:tabLst>
                      </a:pPr>
                      <a:r>
                        <a:rPr lang="en-AU" sz="1400" dirty="0">
                          <a:effectLst/>
                          <a:latin typeface="Arial" panose="020B0604020202020204" pitchFamily="34" charset="0"/>
                          <a:ea typeface="Arial" panose="020B0604020202020204" pitchFamily="34" charset="0"/>
                        </a:rPr>
                        <a:t>Design the work so that hazards no longer exist;</a:t>
                      </a:r>
                    </a:p>
                    <a:p>
                      <a:pPr marL="342900" lvl="0" indent="-342900">
                        <a:spcBef>
                          <a:spcPts val="625"/>
                        </a:spcBef>
                        <a:spcAft>
                          <a:spcPts val="0"/>
                        </a:spcAft>
                        <a:buFont typeface="Symbol" panose="05050102010706020507" pitchFamily="18" charset="2"/>
                        <a:buChar char=""/>
                        <a:tabLst>
                          <a:tab pos="228600" algn="l"/>
                          <a:tab pos="811530" algn="l"/>
                          <a:tab pos="457200" algn="l"/>
                        </a:tabLst>
                      </a:pPr>
                      <a:r>
                        <a:rPr lang="en-AU" sz="1400" dirty="0">
                          <a:effectLst/>
                          <a:latin typeface="Arial" panose="020B0604020202020204" pitchFamily="34" charset="0"/>
                          <a:ea typeface="Arial" panose="020B0604020202020204" pitchFamily="34" charset="0"/>
                        </a:rPr>
                        <a:t>Schedule the activity at a time where opportunity for interaction with hazards can be eliminated;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8463503"/>
                  </a:ext>
                </a:extLst>
              </a:tr>
              <a:tr h="438108">
                <a:tc>
                  <a:txBody>
                    <a:bodyPr/>
                    <a:lstStyle/>
                    <a:p>
                      <a:pPr marL="90170" algn="ctr">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Substitute</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Bef>
                          <a:spcPts val="625"/>
                        </a:spcBef>
                        <a:spcAft>
                          <a:spcPts val="0"/>
                        </a:spcAft>
                        <a:buFont typeface="Symbol" panose="05050102010706020507" pitchFamily="18" charset="2"/>
                        <a:buChar char=""/>
                        <a:tabLst>
                          <a:tab pos="228600" algn="l"/>
                          <a:tab pos="811530" algn="l"/>
                          <a:tab pos="457200" algn="l"/>
                        </a:tabLst>
                      </a:pPr>
                      <a:r>
                        <a:rPr lang="en-AU" sz="1400" dirty="0">
                          <a:effectLst/>
                          <a:latin typeface="Arial" panose="020B0604020202020204" pitchFamily="34" charset="0"/>
                          <a:ea typeface="Arial" panose="020B0604020202020204" pitchFamily="34" charset="0"/>
                        </a:rPr>
                        <a:t>Have aspects of the construction methodology substituted for a less hazardous process to mitigate the risk of interaction with hazards;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3979485"/>
                  </a:ext>
                </a:extLst>
              </a:tr>
              <a:tr h="954450">
                <a:tc>
                  <a:txBody>
                    <a:bodyPr/>
                    <a:lstStyle/>
                    <a:p>
                      <a:pPr marL="90170" algn="ctr">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Isolate</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Bef>
                          <a:spcPts val="625"/>
                        </a:spcBef>
                        <a:spcAft>
                          <a:spcPts val="0"/>
                        </a:spcAft>
                        <a:buFont typeface="Symbol" panose="05050102010706020507" pitchFamily="18" charset="2"/>
                        <a:buChar char=""/>
                        <a:tabLst>
                          <a:tab pos="228600" algn="l"/>
                          <a:tab pos="811530" algn="l"/>
                          <a:tab pos="457200" algn="l"/>
                        </a:tabLst>
                      </a:pPr>
                      <a:r>
                        <a:rPr lang="en-AU" sz="1400" dirty="0">
                          <a:effectLst/>
                          <a:latin typeface="Arial" panose="020B0604020202020204" pitchFamily="34" charset="0"/>
                          <a:ea typeface="Arial" panose="020B0604020202020204" pitchFamily="34" charset="0"/>
                        </a:rPr>
                        <a:t>Undertake the activity at a location where the hazard is situated away from other works/workers; </a:t>
                      </a:r>
                    </a:p>
                    <a:p>
                      <a:pPr marL="342900" lvl="0" indent="-342900">
                        <a:spcBef>
                          <a:spcPts val="625"/>
                        </a:spcBef>
                        <a:spcAft>
                          <a:spcPts val="0"/>
                        </a:spcAft>
                        <a:buFont typeface="Symbol" panose="05050102010706020507" pitchFamily="18" charset="2"/>
                        <a:buChar char=""/>
                        <a:tabLst>
                          <a:tab pos="228600" algn="l"/>
                          <a:tab pos="811530" algn="l"/>
                          <a:tab pos="457200" algn="l"/>
                        </a:tabLst>
                      </a:pPr>
                      <a:r>
                        <a:rPr lang="en-AU" sz="1400" dirty="0">
                          <a:effectLst/>
                          <a:latin typeface="Arial" panose="020B0604020202020204" pitchFamily="34" charset="0"/>
                          <a:ea typeface="Arial" panose="020B0604020202020204" pitchFamily="34" charset="0"/>
                        </a:rPr>
                        <a:t>Install a physical barrier to create an Exclusion Zone between the hazard and workers;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1393068"/>
                  </a:ext>
                </a:extLst>
              </a:tr>
              <a:tr h="438108">
                <a:tc>
                  <a:txBody>
                    <a:bodyPr/>
                    <a:lstStyle/>
                    <a:p>
                      <a:pPr marL="90170" algn="ctr">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Engineer</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Bef>
                          <a:spcPts val="625"/>
                        </a:spcBef>
                        <a:spcAft>
                          <a:spcPts val="0"/>
                        </a:spcAft>
                        <a:buFont typeface="Symbol" panose="05050102010706020507" pitchFamily="18" charset="2"/>
                        <a:buChar char=""/>
                        <a:tabLst>
                          <a:tab pos="228600" algn="l"/>
                          <a:tab pos="811530" algn="l"/>
                          <a:tab pos="457200" algn="l"/>
                        </a:tabLst>
                      </a:pPr>
                      <a:r>
                        <a:rPr lang="en-AU" sz="1400" dirty="0">
                          <a:effectLst/>
                          <a:latin typeface="Arial" panose="020B0604020202020204" pitchFamily="34" charset="0"/>
                          <a:ea typeface="Arial" panose="020B0604020202020204" pitchFamily="34" charset="0"/>
                        </a:rPr>
                        <a:t>Consider using technology devices to mitigate unplanned contact between people and hazards;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18237542"/>
                  </a:ext>
                </a:extLst>
              </a:tr>
              <a:tr h="1173505">
                <a:tc>
                  <a:txBody>
                    <a:bodyPr/>
                    <a:lstStyle/>
                    <a:p>
                      <a:pPr marL="90170" algn="ctr">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Administrative</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Bef>
                          <a:spcPts val="625"/>
                        </a:spcBef>
                        <a:spcAft>
                          <a:spcPts val="0"/>
                        </a:spcAft>
                        <a:buFont typeface="Symbol" panose="05050102010706020507" pitchFamily="18" charset="2"/>
                        <a:buChar char=""/>
                        <a:tabLst>
                          <a:tab pos="228600" algn="l"/>
                          <a:tab pos="811530" algn="l"/>
                          <a:tab pos="457200" algn="l"/>
                        </a:tabLst>
                      </a:pPr>
                      <a:r>
                        <a:rPr lang="en-AU" sz="1400" dirty="0">
                          <a:effectLst/>
                          <a:latin typeface="Arial" panose="020B0604020202020204" pitchFamily="34" charset="0"/>
                          <a:ea typeface="Arial" panose="020B0604020202020204" pitchFamily="34" charset="0"/>
                        </a:rPr>
                        <a:t>Establish signage to ensure hazards and restrictions are communicated to people (public or workers).</a:t>
                      </a:r>
                    </a:p>
                    <a:p>
                      <a:pPr marL="342900" lvl="0" indent="-342900">
                        <a:spcBef>
                          <a:spcPts val="625"/>
                        </a:spcBef>
                        <a:spcAft>
                          <a:spcPts val="0"/>
                        </a:spcAft>
                        <a:buFont typeface="Symbol" panose="05050102010706020507" pitchFamily="18" charset="2"/>
                        <a:buChar char=""/>
                        <a:tabLst>
                          <a:tab pos="228600" algn="l"/>
                          <a:tab pos="811530" algn="l"/>
                          <a:tab pos="457200" algn="l"/>
                        </a:tabLst>
                      </a:pPr>
                      <a:r>
                        <a:rPr lang="en-AU" sz="1400" dirty="0">
                          <a:effectLst/>
                          <a:latin typeface="Arial" panose="020B0604020202020204" pitchFamily="34" charset="0"/>
                          <a:ea typeface="Arial" panose="020B0604020202020204" pitchFamily="34" charset="0"/>
                        </a:rPr>
                        <a:t>Train project teams and workers in the planning, establishment and management of Exclusion Zones and/or Restricted Access Zones requirements.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879722"/>
                  </a:ext>
                </a:extLst>
              </a:tr>
              <a:tr h="438108">
                <a:tc>
                  <a:txBody>
                    <a:bodyPr/>
                    <a:lstStyle/>
                    <a:p>
                      <a:pPr marL="90170" algn="ctr">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PPE</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Bef>
                          <a:spcPts val="625"/>
                        </a:spcBef>
                        <a:spcAft>
                          <a:spcPts val="0"/>
                        </a:spcAft>
                        <a:buFont typeface="Symbol" panose="05050102010706020507" pitchFamily="18" charset="2"/>
                        <a:buChar char=""/>
                        <a:tabLst>
                          <a:tab pos="228600" algn="l"/>
                          <a:tab pos="811530" algn="l"/>
                          <a:tab pos="457200" algn="l"/>
                        </a:tabLst>
                      </a:pPr>
                      <a:r>
                        <a:rPr lang="en-AU" sz="1400" dirty="0">
                          <a:effectLst/>
                          <a:latin typeface="Arial" panose="020B0604020202020204" pitchFamily="34" charset="0"/>
                          <a:ea typeface="Arial" panose="020B0604020202020204" pitchFamily="34" charset="0"/>
                        </a:rPr>
                        <a:t>Have workers fitted with high visibility clothing to AS/NZS 4602.1:201 and other equipment to increase awareness of their proximity.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0439911"/>
                  </a:ext>
                </a:extLst>
              </a:tr>
            </a:tbl>
          </a:graphicData>
        </a:graphic>
      </p:graphicFrame>
      <p:sp>
        <p:nvSpPr>
          <p:cNvPr id="10" name="TextBox 9">
            <a:extLst>
              <a:ext uri="{FF2B5EF4-FFF2-40B4-BE49-F238E27FC236}">
                <a16:creationId xmlns:a16="http://schemas.microsoft.com/office/drawing/2014/main" id="{281A4865-A26E-42ED-ADDE-422EC705EFB0}"/>
              </a:ext>
            </a:extLst>
          </p:cNvPr>
          <p:cNvSpPr txBox="1"/>
          <p:nvPr/>
        </p:nvSpPr>
        <p:spPr>
          <a:xfrm>
            <a:off x="926275" y="1185520"/>
            <a:ext cx="10816992" cy="646331"/>
          </a:xfrm>
          <a:prstGeom prst="rect">
            <a:avLst/>
          </a:prstGeom>
          <a:noFill/>
        </p:spPr>
        <p:txBody>
          <a:bodyPr wrap="square">
            <a:spAutoFit/>
          </a:bodyPr>
          <a:lstStyle/>
          <a:p>
            <a:pPr defTabSz="914400"/>
            <a:r>
              <a:rPr lang="en-AU" altLang="en-US" dirty="0">
                <a:latin typeface="Arial" panose="020B0604020202020204" pitchFamily="34" charset="0"/>
                <a:ea typeface="MS Mincho"/>
                <a:cs typeface="Arial" panose="020B0604020202020204" pitchFamily="34" charset="0"/>
              </a:rPr>
              <a:t>When planning any high risk activity in construction, a risk assessment must be completed which will consider the following risk control measures;</a:t>
            </a:r>
            <a:endParaRPr kumimoji="0" lang="en-AU"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2065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Working In and Around Mobile Plant</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4FC14F77-1E5D-408D-A68B-A4F747BAA813}"/>
              </a:ext>
            </a:extLst>
          </p:cNvPr>
          <p:cNvSpPr txBox="1"/>
          <p:nvPr/>
        </p:nvSpPr>
        <p:spPr>
          <a:xfrm>
            <a:off x="1226561" y="3830404"/>
            <a:ext cx="6713107" cy="2737994"/>
          </a:xfrm>
          <a:prstGeom prst="rect">
            <a:avLst/>
          </a:prstGeom>
          <a:noFill/>
        </p:spPr>
        <p:txBody>
          <a:bodyPr wrap="square">
            <a:spAutoFit/>
          </a:bodyPr>
          <a:lstStyle/>
          <a:p>
            <a:pPr eaLnBrk="1" hangingPunct="1">
              <a:spcBef>
                <a:spcPts val="0"/>
              </a:spcBef>
              <a:spcAft>
                <a:spcPts val="0"/>
              </a:spcAft>
              <a:defRPr/>
            </a:pPr>
            <a:r>
              <a:rPr lang="en-GB" sz="2200" dirty="0">
                <a:latin typeface="Arial" panose="020B0604020202020204" pitchFamily="34" charset="0"/>
                <a:cs typeface="Arial" panose="020B0604020202020204" pitchFamily="34" charset="0"/>
              </a:rPr>
              <a:t>Eliminate the activity that potentially exposes workers (and the public) to the Plant Operating Zone (POZ); and reduce the risk of serious injury or fatality to workers (and the public) as a result of being struck by:</a:t>
            </a:r>
          </a:p>
          <a:p>
            <a:pPr marL="342900" lvl="2" indent="-342900">
              <a:lnSpc>
                <a:spcPct val="150000"/>
              </a:lnSpc>
              <a:buFont typeface="Arial" panose="020B0604020202020204" pitchFamily="34" charset="0"/>
              <a:buChar char="•"/>
              <a:defRPr/>
            </a:pPr>
            <a:r>
              <a:rPr lang="en-US" sz="2200" dirty="0">
                <a:latin typeface="Arial" panose="020B0604020202020204" pitchFamily="34" charset="0"/>
                <a:cs typeface="Arial" panose="020B0604020202020204" pitchFamily="34" charset="0"/>
              </a:rPr>
              <a:t>operating mobile plant</a:t>
            </a:r>
          </a:p>
          <a:p>
            <a:pPr marL="342900" lvl="2" indent="-342900">
              <a:lnSpc>
                <a:spcPct val="150000"/>
              </a:lnSpc>
              <a:buFont typeface="Arial" panose="020B0604020202020204" pitchFamily="34" charset="0"/>
              <a:buChar char="•"/>
              <a:defRPr/>
            </a:pPr>
            <a:r>
              <a:rPr lang="en-US" sz="2200" dirty="0">
                <a:latin typeface="Arial" panose="020B0604020202020204" pitchFamily="34" charset="0"/>
                <a:cs typeface="Arial" panose="020B0604020202020204" pitchFamily="34" charset="0"/>
              </a:rPr>
              <a:t>exposed to mobile plant hazards</a:t>
            </a:r>
            <a:endParaRPr lang="en-AU" sz="22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3A4B1AD9-E134-49B6-BC36-F82996DC64B9}"/>
              </a:ext>
            </a:extLst>
          </p:cNvPr>
          <p:cNvSpPr txBox="1"/>
          <p:nvPr/>
        </p:nvSpPr>
        <p:spPr>
          <a:xfrm>
            <a:off x="1164366" y="1044851"/>
            <a:ext cx="9738878" cy="2568717"/>
          </a:xfrm>
          <a:prstGeom prst="rect">
            <a:avLst/>
          </a:prstGeom>
          <a:noFill/>
        </p:spPr>
        <p:txBody>
          <a:bodyPr wrap="square">
            <a:spAutoFit/>
          </a:bodyPr>
          <a:lstStyle/>
          <a:p>
            <a:pPr marL="457200" indent="-457200">
              <a:spcBef>
                <a:spcPts val="1200"/>
              </a:spcBef>
            </a:pPr>
            <a:r>
              <a:rPr lang="en-AU" sz="2200" dirty="0">
                <a:latin typeface="Arial" panose="020B0604020202020204" pitchFamily="34" charset="0"/>
                <a:cs typeface="Arial" panose="020B0604020202020204" pitchFamily="34" charset="0"/>
              </a:rPr>
              <a:t>What is a Plant Operating Zone</a:t>
            </a:r>
          </a:p>
          <a:p>
            <a:r>
              <a:rPr lang="en-AU" sz="2200" i="0" dirty="0">
                <a:latin typeface="Arial" panose="020B0604020202020204" pitchFamily="34" charset="0"/>
                <a:cs typeface="Arial" panose="020B0604020202020204" pitchFamily="34" charset="0"/>
              </a:rPr>
              <a:t>An area around mobile plant (or multiple plant), where </a:t>
            </a:r>
            <a:r>
              <a:rPr lang="en-AU" sz="2200" dirty="0">
                <a:latin typeface="Arial" panose="020B0604020202020204" pitchFamily="34" charset="0"/>
                <a:cs typeface="Arial" panose="020B0604020202020204" pitchFamily="34" charset="0"/>
              </a:rPr>
              <a:t>workers (and the public)</a:t>
            </a:r>
            <a:r>
              <a:rPr lang="en-AU" sz="2200" i="0" dirty="0">
                <a:latin typeface="Arial" panose="020B0604020202020204" pitchFamily="34" charset="0"/>
                <a:cs typeface="Arial" panose="020B0604020202020204" pitchFamily="34" charset="0"/>
              </a:rPr>
              <a:t> may be exposed to: </a:t>
            </a:r>
          </a:p>
          <a:p>
            <a:pPr marL="263525" lvl="0" indent="-263525">
              <a:lnSpc>
                <a:spcPct val="150000"/>
              </a:lnSpc>
              <a:buFont typeface="Arial" pitchFamily="34" charset="0"/>
              <a:buChar char="•"/>
            </a:pPr>
            <a:r>
              <a:rPr lang="en-AU" sz="2200" i="0" dirty="0">
                <a:latin typeface="Arial" panose="020B0604020202020204" pitchFamily="34" charset="0"/>
                <a:cs typeface="Arial" panose="020B0604020202020204" pitchFamily="34" charset="0"/>
              </a:rPr>
              <a:t>Normal or uncontrolled movement of the plant or moving parts (i.e. boom, jib, counterweights)</a:t>
            </a:r>
          </a:p>
          <a:p>
            <a:pPr marL="263525" lvl="0" indent="-263525">
              <a:lnSpc>
                <a:spcPct val="150000"/>
              </a:lnSpc>
              <a:buFont typeface="Arial" pitchFamily="34" charset="0"/>
              <a:buChar char="•"/>
            </a:pPr>
            <a:r>
              <a:rPr lang="en-AU" sz="2200" i="0" dirty="0">
                <a:latin typeface="Arial" panose="020B0604020202020204" pitchFamily="34" charset="0"/>
                <a:cs typeface="Arial" panose="020B0604020202020204" pitchFamily="34" charset="0"/>
              </a:rPr>
              <a:t>By other plant hazards (i.e. projectiles ejected from the plant).</a:t>
            </a:r>
          </a:p>
        </p:txBody>
      </p:sp>
      <p:pic>
        <p:nvPicPr>
          <p:cNvPr id="12" name="Picture 1" descr="image001">
            <a:extLst>
              <a:ext uri="{FF2B5EF4-FFF2-40B4-BE49-F238E27FC236}">
                <a16:creationId xmlns:a16="http://schemas.microsoft.com/office/drawing/2014/main" id="{549B2DF5-6F21-4485-B935-B1BB0BC76C3C}"/>
              </a:ext>
            </a:extLst>
          </p:cNvPr>
          <p:cNvPicPr>
            <a:picLocks noChangeAspect="1" noChangeArrowheads="1"/>
          </p:cNvPicPr>
          <p:nvPr/>
        </p:nvPicPr>
        <p:blipFill>
          <a:blip r:embed="rId2" cstate="print"/>
          <a:srcRect/>
          <a:stretch>
            <a:fillRect/>
          </a:stretch>
        </p:blipFill>
        <p:spPr bwMode="auto">
          <a:xfrm>
            <a:off x="8051851" y="4173884"/>
            <a:ext cx="4027965" cy="2523431"/>
          </a:xfrm>
          <a:prstGeom prst="rect">
            <a:avLst/>
          </a:prstGeom>
          <a:noFill/>
          <a:ln w="9525">
            <a:noFill/>
            <a:miter lim="800000"/>
            <a:headEnd/>
            <a:tailEnd/>
          </a:ln>
        </p:spPr>
      </p:pic>
    </p:spTree>
    <p:extLst>
      <p:ext uri="{BB962C8B-B14F-4D97-AF65-F5344CB8AC3E}">
        <p14:creationId xmlns:p14="http://schemas.microsoft.com/office/powerpoint/2010/main" val="25227358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874738" y="177673"/>
            <a:ext cx="8580036" cy="624468"/>
          </a:xfrm>
        </p:spPr>
        <p:txBody>
          <a:bodyPr anchor="ctr">
            <a:normAutofit fontScale="90000"/>
          </a:bodyPr>
          <a:lstStyle/>
          <a:p>
            <a:r>
              <a:rPr lang="en-AU" dirty="0">
                <a:solidFill>
                  <a:schemeClr val="tx1"/>
                </a:solidFill>
              </a:rPr>
              <a:t>Plant </a:t>
            </a:r>
            <a:r>
              <a:rPr lang="en-AU" dirty="0">
                <a:solidFill>
                  <a:schemeClr val="tx1"/>
                </a:solidFill>
                <a:latin typeface="Arial" panose="020B0604020202020204" pitchFamily="34" charset="0"/>
                <a:cs typeface="Arial" panose="020B0604020202020204" pitchFamily="34" charset="0"/>
              </a:rPr>
              <a:t>Operating</a:t>
            </a:r>
            <a:r>
              <a:rPr lang="en-AU" dirty="0">
                <a:solidFill>
                  <a:schemeClr val="tx1"/>
                </a:solidFill>
              </a:rPr>
              <a:t> Zone (POZ)</a:t>
            </a:r>
          </a:p>
        </p:txBody>
      </p:sp>
      <p:sp>
        <p:nvSpPr>
          <p:cNvPr id="3" name="Content Placeholder 2">
            <a:extLst>
              <a:ext uri="{FF2B5EF4-FFF2-40B4-BE49-F238E27FC236}">
                <a16:creationId xmlns:a16="http://schemas.microsoft.com/office/drawing/2014/main" id="{449A87A2-7E84-4562-BFB3-D2E945E55830}"/>
              </a:ext>
            </a:extLst>
          </p:cNvPr>
          <p:cNvSpPr>
            <a:spLocks noGrp="1"/>
          </p:cNvSpPr>
          <p:nvPr>
            <p:ph idx="1"/>
          </p:nvPr>
        </p:nvSpPr>
        <p:spPr>
          <a:xfrm>
            <a:off x="874738" y="1109547"/>
            <a:ext cx="9299953" cy="2319453"/>
          </a:xfrm>
        </p:spPr>
        <p:txBody>
          <a:bodyPr>
            <a:noAutofit/>
          </a:bodyPr>
          <a:lstStyle/>
          <a:p>
            <a:pPr marL="0" indent="0">
              <a:lnSpc>
                <a:spcPct val="90000"/>
              </a:lnSpc>
              <a:spcBef>
                <a:spcPts val="1200"/>
              </a:spcBef>
              <a:buNone/>
            </a:pPr>
            <a:r>
              <a:rPr lang="en-AU" sz="2400" i="0" dirty="0">
                <a:latin typeface="Arial" panose="020B0604020202020204" pitchFamily="34" charset="0"/>
                <a:cs typeface="Arial" panose="020B0604020202020204" pitchFamily="34" charset="0"/>
              </a:rPr>
              <a:t>A suitable barrier must be in place around the POZ to either:</a:t>
            </a:r>
          </a:p>
          <a:p>
            <a:pPr>
              <a:lnSpc>
                <a:spcPct val="90000"/>
              </a:lnSpc>
              <a:buFont typeface="Arial" panose="020B0604020202020204" pitchFamily="34" charset="0"/>
              <a:buChar char="•"/>
            </a:pPr>
            <a:r>
              <a:rPr lang="en-AU" sz="2400" i="0" dirty="0">
                <a:latin typeface="Arial" panose="020B0604020202020204" pitchFamily="34" charset="0"/>
                <a:cs typeface="Arial" panose="020B0604020202020204" pitchFamily="34" charset="0"/>
              </a:rPr>
              <a:t>Prevent the mobile plant from moving outside of its operating zone</a:t>
            </a:r>
          </a:p>
          <a:p>
            <a:pPr>
              <a:lnSpc>
                <a:spcPct val="90000"/>
              </a:lnSpc>
              <a:buFont typeface="Arial" panose="020B0604020202020204" pitchFamily="34" charset="0"/>
              <a:buChar char="•"/>
            </a:pPr>
            <a:r>
              <a:rPr lang="en-AU" sz="2400" i="0" dirty="0">
                <a:latin typeface="Arial" panose="020B0604020202020204" pitchFamily="34" charset="0"/>
                <a:cs typeface="Arial" panose="020B0604020202020204" pitchFamily="34" charset="0"/>
              </a:rPr>
              <a:t>Prevent </a:t>
            </a:r>
            <a:r>
              <a:rPr lang="en-AU" sz="2400" dirty="0">
                <a:latin typeface="Arial" panose="020B0604020202020204" pitchFamily="34" charset="0"/>
                <a:cs typeface="Arial" panose="020B0604020202020204" pitchFamily="34" charset="0"/>
              </a:rPr>
              <a:t>workers (and the public)</a:t>
            </a:r>
            <a:r>
              <a:rPr lang="en-AU" sz="2400" i="0" dirty="0">
                <a:latin typeface="Arial" panose="020B0604020202020204" pitchFamily="34" charset="0"/>
                <a:cs typeface="Arial" panose="020B0604020202020204" pitchFamily="34" charset="0"/>
              </a:rPr>
              <a:t> from accessing the POZ</a:t>
            </a:r>
          </a:p>
        </p:txBody>
      </p:sp>
      <p:pic>
        <p:nvPicPr>
          <p:cNvPr id="7" name="Picture 2" descr="image002">
            <a:extLst>
              <a:ext uri="{FF2B5EF4-FFF2-40B4-BE49-F238E27FC236}">
                <a16:creationId xmlns:a16="http://schemas.microsoft.com/office/drawing/2014/main" id="{11D9E423-232D-468F-8CD2-39F2FAB1354D}"/>
              </a:ext>
            </a:extLst>
          </p:cNvPr>
          <p:cNvPicPr>
            <a:picLocks noChangeAspect="1" noChangeArrowheads="1"/>
          </p:cNvPicPr>
          <p:nvPr/>
        </p:nvPicPr>
        <p:blipFill>
          <a:blip r:embed="rId2" cstate="print"/>
          <a:stretch>
            <a:fillRect/>
          </a:stretch>
        </p:blipFill>
        <p:spPr bwMode="auto">
          <a:xfrm>
            <a:off x="2294508" y="3579541"/>
            <a:ext cx="6157952" cy="2663313"/>
          </a:xfrm>
          <a:prstGeom prst="rect">
            <a:avLst/>
          </a:prstGeom>
          <a:noFill/>
        </p:spPr>
      </p:pic>
    </p:spTree>
    <p:extLst>
      <p:ext uri="{BB962C8B-B14F-4D97-AF65-F5344CB8AC3E}">
        <p14:creationId xmlns:p14="http://schemas.microsoft.com/office/powerpoint/2010/main" val="3715119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Barrier Selection</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3E095BD8-B253-4C0A-84E9-C3CF942320B6}"/>
              </a:ext>
            </a:extLst>
          </p:cNvPr>
          <p:cNvSpPr txBox="1"/>
          <p:nvPr/>
        </p:nvSpPr>
        <p:spPr>
          <a:xfrm>
            <a:off x="1333501" y="1226030"/>
            <a:ext cx="10409765" cy="769441"/>
          </a:xfrm>
          <a:prstGeom prst="rect">
            <a:avLst/>
          </a:prstGeom>
          <a:noFill/>
        </p:spPr>
        <p:txBody>
          <a:bodyPr wrap="square">
            <a:spAutoFit/>
          </a:bodyPr>
          <a:lstStyle/>
          <a:p>
            <a:r>
              <a:rPr lang="en-AU" sz="2200" i="0" dirty="0">
                <a:latin typeface="Arial" panose="020B0604020202020204" pitchFamily="34" charset="0"/>
                <a:cs typeface="Arial" panose="020B0604020202020204" pitchFamily="34" charset="0"/>
              </a:rPr>
              <a:t>CPB Contractors requires the following barrier categories to be installed for each zone:</a:t>
            </a:r>
            <a:endParaRPr lang="en-AU" sz="2200" dirty="0">
              <a:highlight>
                <a:srgbClr val="FFFF00"/>
              </a:highlight>
              <a:latin typeface="Arial" panose="020B0604020202020204" pitchFamily="34" charset="0"/>
              <a:cs typeface="Arial" panose="020B0604020202020204" pitchFamily="34" charset="0"/>
            </a:endParaRPr>
          </a:p>
        </p:txBody>
      </p:sp>
      <p:graphicFrame>
        <p:nvGraphicFramePr>
          <p:cNvPr id="9" name="Table 8">
            <a:extLst>
              <a:ext uri="{FF2B5EF4-FFF2-40B4-BE49-F238E27FC236}">
                <a16:creationId xmlns:a16="http://schemas.microsoft.com/office/drawing/2014/main" id="{C96714EE-E293-4904-9BB0-49012CB407B6}"/>
              </a:ext>
            </a:extLst>
          </p:cNvPr>
          <p:cNvGraphicFramePr>
            <a:graphicFrameLocks noGrp="1"/>
          </p:cNvGraphicFramePr>
          <p:nvPr>
            <p:extLst>
              <p:ext uri="{D42A27DB-BD31-4B8C-83A1-F6EECF244321}">
                <p14:modId xmlns:p14="http://schemas.microsoft.com/office/powerpoint/2010/main" val="1390024497"/>
              </p:ext>
            </p:extLst>
          </p:nvPr>
        </p:nvGraphicFramePr>
        <p:xfrm>
          <a:off x="1460810" y="1995471"/>
          <a:ext cx="9397689" cy="4461529"/>
        </p:xfrm>
        <a:graphic>
          <a:graphicData uri="http://schemas.openxmlformats.org/drawingml/2006/table">
            <a:tbl>
              <a:tblPr firstRow="1" firstCol="1" bandRow="1"/>
              <a:tblGrid>
                <a:gridCol w="3132563">
                  <a:extLst>
                    <a:ext uri="{9D8B030D-6E8A-4147-A177-3AD203B41FA5}">
                      <a16:colId xmlns:a16="http://schemas.microsoft.com/office/drawing/2014/main" val="2229265058"/>
                    </a:ext>
                  </a:extLst>
                </a:gridCol>
                <a:gridCol w="3132563">
                  <a:extLst>
                    <a:ext uri="{9D8B030D-6E8A-4147-A177-3AD203B41FA5}">
                      <a16:colId xmlns:a16="http://schemas.microsoft.com/office/drawing/2014/main" val="1338573572"/>
                    </a:ext>
                  </a:extLst>
                </a:gridCol>
                <a:gridCol w="3132563">
                  <a:extLst>
                    <a:ext uri="{9D8B030D-6E8A-4147-A177-3AD203B41FA5}">
                      <a16:colId xmlns:a16="http://schemas.microsoft.com/office/drawing/2014/main" val="1673472976"/>
                    </a:ext>
                  </a:extLst>
                </a:gridCol>
              </a:tblGrid>
              <a:tr h="532475">
                <a:tc>
                  <a:txBody>
                    <a:bodyPr/>
                    <a:lstStyle/>
                    <a:p>
                      <a:pPr marL="90170">
                        <a:spcBef>
                          <a:spcPts val="600"/>
                        </a:spcBef>
                        <a:spcAft>
                          <a:spcPts val="0"/>
                        </a:spcAft>
                      </a:pP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90170">
                        <a:spcBef>
                          <a:spcPts val="600"/>
                        </a:spcBef>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Exclusion Zone</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marL="90170">
                        <a:spcBef>
                          <a:spcPts val="600"/>
                        </a:spcBef>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Restricted Access Zone</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715369034"/>
                  </a:ext>
                </a:extLst>
              </a:tr>
              <a:tr h="555900">
                <a:tc>
                  <a:txBody>
                    <a:bodyPr/>
                    <a:lstStyle/>
                    <a:p>
                      <a:pPr marL="90170" algn="l">
                        <a:spcBef>
                          <a:spcPts val="600"/>
                        </a:spcBef>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Barrier Category</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90170">
                        <a:spcBef>
                          <a:spcPts val="600"/>
                        </a:spcBef>
                        <a:spcAft>
                          <a:spcPts val="0"/>
                        </a:spcAft>
                      </a:pPr>
                      <a:r>
                        <a:rPr lang="en-US" sz="1600" b="1">
                          <a:effectLst/>
                          <a:latin typeface="Arial" panose="020B0604020202020204" pitchFamily="34" charset="0"/>
                          <a:ea typeface="MS Mincho" panose="02020609040205080304" pitchFamily="49" charset="-128"/>
                          <a:cs typeface="Times New Roman" panose="02020603050405020304" pitchFamily="18" charset="0"/>
                        </a:rPr>
                        <a:t>Hard</a:t>
                      </a:r>
                      <a:endParaRPr lang="en-AU" sz="160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0170">
                        <a:spcBef>
                          <a:spcPts val="600"/>
                        </a:spcBef>
                        <a:spcAft>
                          <a:spcPts val="0"/>
                        </a:spcAft>
                      </a:pPr>
                      <a:r>
                        <a:rPr lang="en-US" sz="1600" b="1">
                          <a:effectLst/>
                          <a:latin typeface="Arial" panose="020B0604020202020204" pitchFamily="34" charset="0"/>
                          <a:ea typeface="MS Mincho" panose="02020609040205080304" pitchFamily="49" charset="-128"/>
                          <a:cs typeface="Times New Roman" panose="02020603050405020304" pitchFamily="18" charset="0"/>
                        </a:rPr>
                        <a:t>Soft</a:t>
                      </a:r>
                      <a:endParaRPr lang="en-AU" sz="160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5583825"/>
                  </a:ext>
                </a:extLst>
              </a:tr>
              <a:tr h="1781244">
                <a:tc>
                  <a:txBody>
                    <a:bodyPr/>
                    <a:lstStyle/>
                    <a:p>
                      <a:pPr marL="90170">
                        <a:spcBef>
                          <a:spcPts val="600"/>
                        </a:spcBef>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Description</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0170">
                        <a:spcBef>
                          <a:spcPts val="600"/>
                        </a:spcBef>
                        <a:spcAft>
                          <a:spcPts val="0"/>
                        </a:spcAft>
                      </a:pPr>
                      <a:r>
                        <a:rPr lang="en-US" sz="1500" dirty="0">
                          <a:effectLst/>
                          <a:latin typeface="Arial" panose="020B0604020202020204" pitchFamily="34" charset="0"/>
                          <a:ea typeface="MS Mincho" panose="02020609040205080304" pitchFamily="49" charset="-128"/>
                          <a:cs typeface="Times New Roman" panose="02020603050405020304" pitchFamily="18" charset="0"/>
                        </a:rPr>
                        <a:t>A barrier constructed of interconnecting rigid materials intended to prevent people from entering the zone.</a:t>
                      </a:r>
                      <a:endParaRPr lang="en-AU" sz="15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0170">
                        <a:spcBef>
                          <a:spcPts val="600"/>
                        </a:spcBef>
                        <a:spcAft>
                          <a:spcPts val="0"/>
                        </a:spcAft>
                      </a:pPr>
                      <a:r>
                        <a:rPr lang="en-US" sz="1500" dirty="0">
                          <a:effectLst/>
                          <a:latin typeface="Arial" panose="020B0604020202020204" pitchFamily="34" charset="0"/>
                          <a:ea typeface="MS Mincho" panose="02020609040205080304" pitchFamily="49" charset="-128"/>
                          <a:cs typeface="Times New Roman" panose="02020603050405020304" pitchFamily="18" charset="0"/>
                        </a:rPr>
                        <a:t>A barrier constructed of interconnecting flexible materials suspended from stands or fixed to structures intended to delineate the perimeter of the zone </a:t>
                      </a:r>
                      <a:endParaRPr lang="en-AU" sz="15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9947424"/>
                  </a:ext>
                </a:extLst>
              </a:tr>
              <a:tr h="1591910">
                <a:tc>
                  <a:txBody>
                    <a:bodyPr/>
                    <a:lstStyle/>
                    <a:p>
                      <a:pPr marL="90170">
                        <a:spcBef>
                          <a:spcPts val="600"/>
                        </a:spcBef>
                        <a:spcAft>
                          <a:spcPts val="0"/>
                        </a:spcAft>
                      </a:pPr>
                      <a:r>
                        <a:rPr lang="en-US" sz="1600" b="1" dirty="0">
                          <a:effectLst/>
                          <a:latin typeface="Arial" panose="020B0604020202020204" pitchFamily="34" charset="0"/>
                          <a:ea typeface="MS Mincho" panose="02020609040205080304" pitchFamily="49" charset="-128"/>
                          <a:cs typeface="Times New Roman" panose="02020603050405020304" pitchFamily="18" charset="0"/>
                        </a:rPr>
                        <a:t>Barricade Material Examples</a:t>
                      </a:r>
                      <a:endParaRPr lang="en-AU"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Font typeface="Symbol" panose="05050102010706020507" pitchFamily="18" charset="2"/>
                        <a:buChar char=""/>
                      </a:pPr>
                      <a:r>
                        <a:rPr lang="en-US" sz="1500">
                          <a:effectLst/>
                          <a:latin typeface="Arial" panose="020B0604020202020204" pitchFamily="34" charset="0"/>
                          <a:ea typeface="MS Mincho" panose="02020609040205080304" pitchFamily="49" charset="-128"/>
                          <a:cs typeface="Times New Roman" panose="02020603050405020304" pitchFamily="18" charset="0"/>
                        </a:rPr>
                        <a:t>Concrete Barriers;</a:t>
                      </a:r>
                      <a:endParaRPr lang="en-AU" sz="150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0"/>
                        </a:spcAft>
                        <a:buFont typeface="Symbol" panose="05050102010706020507" pitchFamily="18" charset="2"/>
                        <a:buChar char=""/>
                      </a:pPr>
                      <a:r>
                        <a:rPr lang="en-US" sz="1500">
                          <a:effectLst/>
                          <a:latin typeface="Arial" panose="020B0604020202020204" pitchFamily="34" charset="0"/>
                          <a:ea typeface="MS Mincho" panose="02020609040205080304" pitchFamily="49" charset="-128"/>
                          <a:cs typeface="Times New Roman" panose="02020603050405020304" pitchFamily="18" charset="0"/>
                        </a:rPr>
                        <a:t>Water-Filled Barriers;</a:t>
                      </a:r>
                      <a:endParaRPr lang="en-AU" sz="150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0"/>
                        </a:spcAft>
                        <a:buFont typeface="Symbol" panose="05050102010706020507" pitchFamily="18" charset="2"/>
                        <a:buChar char=""/>
                      </a:pPr>
                      <a:r>
                        <a:rPr lang="en-US" sz="1500">
                          <a:effectLst/>
                          <a:latin typeface="Arial" panose="020B0604020202020204" pitchFamily="34" charset="0"/>
                          <a:ea typeface="MS Mincho" panose="02020609040205080304" pitchFamily="49" charset="-128"/>
                          <a:cs typeface="Times New Roman" panose="02020603050405020304" pitchFamily="18" charset="0"/>
                        </a:rPr>
                        <a:t>Permanent Fencing/ Hoarding;</a:t>
                      </a:r>
                      <a:endParaRPr lang="en-AU" sz="150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0"/>
                        </a:spcAft>
                        <a:buFont typeface="Symbol" panose="05050102010706020507" pitchFamily="18" charset="2"/>
                        <a:buChar char=""/>
                      </a:pPr>
                      <a:r>
                        <a:rPr lang="en-US" sz="1500">
                          <a:effectLst/>
                          <a:latin typeface="Arial" panose="020B0604020202020204" pitchFamily="34" charset="0"/>
                          <a:ea typeface="MS Mincho" panose="02020609040205080304" pitchFamily="49" charset="-128"/>
                          <a:cs typeface="Times New Roman" panose="02020603050405020304" pitchFamily="18" charset="0"/>
                        </a:rPr>
                        <a:t>Temporary Fencing;</a:t>
                      </a:r>
                      <a:endParaRPr lang="en-AU" sz="150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0"/>
                        </a:spcAft>
                        <a:buFont typeface="Symbol" panose="05050102010706020507" pitchFamily="18" charset="2"/>
                        <a:buChar char=""/>
                      </a:pPr>
                      <a:r>
                        <a:rPr lang="en-US" sz="1500">
                          <a:effectLst/>
                          <a:latin typeface="Arial" panose="020B0604020202020204" pitchFamily="34" charset="0"/>
                          <a:ea typeface="MS Mincho" panose="02020609040205080304" pitchFamily="49" charset="-128"/>
                          <a:cs typeface="Times New Roman" panose="02020603050405020304" pitchFamily="18" charset="0"/>
                        </a:rPr>
                        <a:t>Crowd Control Barriers.</a:t>
                      </a:r>
                      <a:endParaRPr lang="en-AU" sz="150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Bef>
                          <a:spcPts val="600"/>
                        </a:spcBef>
                        <a:spcAft>
                          <a:spcPts val="0"/>
                        </a:spcAft>
                        <a:buFont typeface="Symbol" panose="05050102010706020507" pitchFamily="18" charset="2"/>
                        <a:buChar char=""/>
                      </a:pPr>
                      <a:r>
                        <a:rPr lang="en-US" sz="1500" dirty="0">
                          <a:effectLst/>
                          <a:latin typeface="Arial" panose="020B0604020202020204" pitchFamily="34" charset="0"/>
                          <a:ea typeface="MS Mincho" panose="02020609040205080304" pitchFamily="49" charset="-128"/>
                          <a:cs typeface="Times New Roman" panose="02020603050405020304" pitchFamily="18" charset="0"/>
                        </a:rPr>
                        <a:t>Para-webbing;</a:t>
                      </a:r>
                      <a:endParaRPr lang="en-AU" sz="15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Bef>
                          <a:spcPts val="600"/>
                        </a:spcBef>
                        <a:spcAft>
                          <a:spcPts val="0"/>
                        </a:spcAft>
                        <a:buFont typeface="Symbol" panose="05050102010706020507" pitchFamily="18" charset="2"/>
                        <a:buChar char=""/>
                      </a:pPr>
                      <a:r>
                        <a:rPr lang="en-US" sz="1500" dirty="0">
                          <a:effectLst/>
                          <a:latin typeface="Arial" panose="020B0604020202020204" pitchFamily="34" charset="0"/>
                          <a:ea typeface="MS Mincho" panose="02020609040205080304" pitchFamily="49" charset="-128"/>
                          <a:cs typeface="Times New Roman" panose="02020603050405020304" pitchFamily="18" charset="0"/>
                        </a:rPr>
                        <a:t>Rope Flagging;</a:t>
                      </a:r>
                      <a:endParaRPr lang="en-AU" sz="15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Bef>
                          <a:spcPts val="600"/>
                        </a:spcBef>
                        <a:spcAft>
                          <a:spcPts val="0"/>
                        </a:spcAft>
                        <a:buFont typeface="Symbol" panose="05050102010706020507" pitchFamily="18" charset="2"/>
                        <a:buChar char=""/>
                      </a:pPr>
                      <a:r>
                        <a:rPr lang="en-US" sz="1500" dirty="0">
                          <a:effectLst/>
                          <a:latin typeface="Arial" panose="020B0604020202020204" pitchFamily="34" charset="0"/>
                          <a:ea typeface="MS Mincho" panose="02020609040205080304" pitchFamily="49" charset="-128"/>
                          <a:cs typeface="Times New Roman" panose="02020603050405020304" pitchFamily="18" charset="0"/>
                        </a:rPr>
                        <a:t>Plastic Chains;</a:t>
                      </a:r>
                      <a:endParaRPr lang="en-AU" sz="15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Bef>
                          <a:spcPts val="600"/>
                        </a:spcBef>
                        <a:spcAft>
                          <a:spcPts val="0"/>
                        </a:spcAft>
                        <a:buFont typeface="Symbol" panose="05050102010706020507" pitchFamily="18" charset="2"/>
                        <a:buChar char=""/>
                      </a:pPr>
                      <a:r>
                        <a:rPr lang="en-US" sz="1500" dirty="0">
                          <a:effectLst/>
                          <a:latin typeface="Arial" panose="020B0604020202020204" pitchFamily="34" charset="0"/>
                          <a:ea typeface="MS Mincho" panose="02020609040205080304" pitchFamily="49" charset="-128"/>
                          <a:cs typeface="Times New Roman" panose="02020603050405020304" pitchFamily="18" charset="0"/>
                        </a:rPr>
                        <a:t>Extendable Plastic Bollards.</a:t>
                      </a:r>
                      <a:endParaRPr lang="en-AU" sz="15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3833899"/>
                  </a:ext>
                </a:extLst>
              </a:tr>
            </a:tbl>
          </a:graphicData>
        </a:graphic>
      </p:graphicFrame>
    </p:spTree>
    <p:extLst>
      <p:ext uri="{BB962C8B-B14F-4D97-AF65-F5344CB8AC3E}">
        <p14:creationId xmlns:p14="http://schemas.microsoft.com/office/powerpoint/2010/main" val="1348169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Training &amp; Operator Competence</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Rectangle 5">
            <a:extLst>
              <a:ext uri="{FF2B5EF4-FFF2-40B4-BE49-F238E27FC236}">
                <a16:creationId xmlns:a16="http://schemas.microsoft.com/office/drawing/2014/main" id="{35CAC4F3-3BF0-4F2C-90CF-7D4D4AD08076}"/>
              </a:ext>
            </a:extLst>
          </p:cNvPr>
          <p:cNvSpPr>
            <a:spLocks noChangeArrowheads="1"/>
          </p:cNvSpPr>
          <p:nvPr/>
        </p:nvSpPr>
        <p:spPr bwMode="auto">
          <a:xfrm>
            <a:off x="1407135" y="1926326"/>
            <a:ext cx="5110163" cy="3693319"/>
          </a:xfrm>
          <a:prstGeom prst="rect">
            <a:avLst/>
          </a:prstGeom>
          <a:noFill/>
          <a:ln w="9525">
            <a:noFill/>
            <a:miter lim="800000"/>
            <a:headEnd/>
            <a:tailEnd/>
          </a:ln>
        </p:spPr>
        <p:txBody>
          <a:bodyPr wrap="square">
            <a:spAutoFit/>
          </a:bodyPr>
          <a:lstStyle/>
          <a:p>
            <a:r>
              <a:rPr lang="en-AU" sz="2600" i="0" dirty="0">
                <a:latin typeface="Arial" panose="020B0604020202020204" pitchFamily="34" charset="0"/>
                <a:cs typeface="Arial" panose="020B0604020202020204" pitchFamily="34" charset="0"/>
              </a:rPr>
              <a:t>All mobile plant operators must hold the applicable regulatory High Risk Work License</a:t>
            </a:r>
            <a:r>
              <a:rPr lang="en-AU" sz="2600" dirty="0">
                <a:latin typeface="Arial" panose="020B0604020202020204" pitchFamily="34" charset="0"/>
                <a:cs typeface="Arial" panose="020B0604020202020204" pitchFamily="34" charset="0"/>
              </a:rPr>
              <a:t> and have completed all relevant training components. All operators must also be</a:t>
            </a:r>
            <a:r>
              <a:rPr lang="en-AU" sz="2600" i="0" dirty="0">
                <a:latin typeface="Arial" panose="020B0604020202020204" pitchFamily="34" charset="0"/>
                <a:cs typeface="Arial" panose="020B0604020202020204" pitchFamily="34" charset="0"/>
              </a:rPr>
              <a:t> validated by a CPB Contractors supervisor as being competent.</a:t>
            </a:r>
          </a:p>
          <a:p>
            <a:endParaRPr lang="en-AU" sz="2600" dirty="0">
              <a:highlight>
                <a:srgbClr val="FFFF00"/>
              </a:highlight>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CB11083-C43B-4035-BD3F-765D7FD08084}"/>
              </a:ext>
            </a:extLst>
          </p:cNvPr>
          <p:cNvPicPr>
            <a:picLocks noChangeAspect="1"/>
          </p:cNvPicPr>
          <p:nvPr/>
        </p:nvPicPr>
        <p:blipFill>
          <a:blip r:embed="rId2"/>
          <a:stretch>
            <a:fillRect/>
          </a:stretch>
        </p:blipFill>
        <p:spPr>
          <a:xfrm>
            <a:off x="6769807" y="1926326"/>
            <a:ext cx="4743450" cy="2762250"/>
          </a:xfrm>
          <a:prstGeom prst="rect">
            <a:avLst/>
          </a:prstGeom>
        </p:spPr>
      </p:pic>
    </p:spTree>
    <p:extLst>
      <p:ext uri="{BB962C8B-B14F-4D97-AF65-F5344CB8AC3E}">
        <p14:creationId xmlns:p14="http://schemas.microsoft.com/office/powerpoint/2010/main" val="23079439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027A0C-EB21-4E93-8B97-656A5728ACE6}"/>
              </a:ext>
            </a:extLst>
          </p:cNvPr>
          <p:cNvPicPr>
            <a:picLocks noChangeAspect="1"/>
          </p:cNvPicPr>
          <p:nvPr/>
        </p:nvPicPr>
        <p:blipFill rotWithShape="1">
          <a:blip r:embed="rId2">
            <a:alphaModFix amt="56000"/>
          </a:blip>
          <a:srcRect l="13258" r="24941" b="1"/>
          <a:stretch/>
        </p:blipFill>
        <p:spPr>
          <a:xfrm>
            <a:off x="5089251"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677333" y="609600"/>
            <a:ext cx="5200953" cy="684810"/>
          </a:xfrm>
        </p:spPr>
        <p:txBody>
          <a:bodyPr>
            <a:normAutofit/>
          </a:bodyPr>
          <a:lstStyle/>
          <a:p>
            <a:r>
              <a:rPr lang="en-AU" dirty="0">
                <a:solidFill>
                  <a:schemeClr val="tx1"/>
                </a:solidFill>
                <a:latin typeface="Arial" panose="020B0604020202020204" pitchFamily="34" charset="0"/>
                <a:cs typeface="Arial" panose="020B0604020202020204" pitchFamily="34" charset="0"/>
              </a:rPr>
              <a:t>Communication</a:t>
            </a:r>
          </a:p>
        </p:txBody>
      </p:sp>
      <p:sp>
        <p:nvSpPr>
          <p:cNvPr id="3" name="Content Placeholder 2">
            <a:extLst>
              <a:ext uri="{FF2B5EF4-FFF2-40B4-BE49-F238E27FC236}">
                <a16:creationId xmlns:a16="http://schemas.microsoft.com/office/drawing/2014/main" id="{449A87A2-7E84-4562-BFB3-D2E945E55830}"/>
              </a:ext>
            </a:extLst>
          </p:cNvPr>
          <p:cNvSpPr>
            <a:spLocks noGrp="1"/>
          </p:cNvSpPr>
          <p:nvPr>
            <p:ph idx="1"/>
          </p:nvPr>
        </p:nvSpPr>
        <p:spPr>
          <a:xfrm>
            <a:off x="715332" y="1294410"/>
            <a:ext cx="5400524" cy="5142052"/>
          </a:xfrm>
        </p:spPr>
        <p:txBody>
          <a:bodyPr>
            <a:noAutofit/>
          </a:bodyPr>
          <a:lstStyle/>
          <a:p>
            <a:pPr marL="0" indent="0">
              <a:lnSpc>
                <a:spcPct val="90000"/>
              </a:lnSpc>
              <a:spcBef>
                <a:spcPts val="0"/>
              </a:spcBef>
              <a:spcAft>
                <a:spcPts val="600"/>
              </a:spcAft>
              <a:buNone/>
            </a:pPr>
            <a:r>
              <a:rPr lang="en-AU" sz="1600" dirty="0">
                <a:latin typeface="Arial" panose="020B0604020202020204" pitchFamily="34" charset="0"/>
                <a:cs typeface="Arial" panose="020B0604020202020204" pitchFamily="34" charset="0"/>
              </a:rPr>
              <a:t>Lines of communication must stay open between all workers, before work commences and while the work is carried out. The minimum requirements include, but are not limited to:</a:t>
            </a:r>
          </a:p>
          <a:p>
            <a:pPr marL="534988" indent="-266700">
              <a:lnSpc>
                <a:spcPct val="90000"/>
              </a:lnSpc>
              <a:spcBef>
                <a:spcPts val="0"/>
              </a:spcBef>
              <a:spcAft>
                <a:spcPts val="600"/>
              </a:spcAft>
              <a:buFont typeface="Arial" panose="020B0604020202020204" pitchFamily="34" charset="0"/>
              <a:buChar char="•"/>
            </a:pPr>
            <a:r>
              <a:rPr lang="en-AU" sz="1600" dirty="0">
                <a:latin typeface="Arial" panose="020B0604020202020204" pitchFamily="34" charset="0"/>
                <a:cs typeface="Arial" panose="020B0604020202020204" pitchFamily="34" charset="0"/>
              </a:rPr>
              <a:t>UHF radios available to all mobile plant and light vehicles</a:t>
            </a:r>
          </a:p>
          <a:p>
            <a:pPr marL="534988" indent="-266700">
              <a:lnSpc>
                <a:spcPct val="90000"/>
              </a:lnSpc>
              <a:spcBef>
                <a:spcPts val="0"/>
              </a:spcBef>
              <a:spcAft>
                <a:spcPts val="600"/>
              </a:spcAft>
              <a:buFont typeface="Arial" panose="020B0604020202020204" pitchFamily="34" charset="0"/>
              <a:buChar char="•"/>
            </a:pPr>
            <a:r>
              <a:rPr lang="en-AU" sz="1600" dirty="0">
                <a:latin typeface="Arial" panose="020B0604020202020204" pitchFamily="34" charset="0"/>
                <a:cs typeface="Arial" panose="020B0604020202020204" pitchFamily="34" charset="0"/>
              </a:rPr>
              <a:t>All supervisors, leading hands and spotters to have hand held radios</a:t>
            </a:r>
          </a:p>
          <a:p>
            <a:pPr marL="534988" indent="-266700">
              <a:lnSpc>
                <a:spcPct val="90000"/>
              </a:lnSpc>
              <a:spcBef>
                <a:spcPts val="0"/>
              </a:spcBef>
              <a:spcAft>
                <a:spcPts val="600"/>
              </a:spcAft>
              <a:buFont typeface="Arial" panose="020B0604020202020204" pitchFamily="34" charset="0"/>
              <a:buChar char="•"/>
            </a:pPr>
            <a:r>
              <a:rPr lang="en-AU" sz="1600" dirty="0">
                <a:latin typeface="Arial" panose="020B0604020202020204" pitchFamily="34" charset="0"/>
                <a:cs typeface="Arial" panose="020B0604020202020204" pitchFamily="34" charset="0"/>
              </a:rPr>
              <a:t>Test all areas of the project that radio coverage is working or make alternative arrangements if there are dead zones. These areas must be marked clearly on the site map.</a:t>
            </a:r>
          </a:p>
          <a:p>
            <a:pPr marL="446087" indent="0">
              <a:lnSpc>
                <a:spcPct val="90000"/>
              </a:lnSpc>
              <a:spcBef>
                <a:spcPts val="0"/>
              </a:spcBef>
              <a:spcAft>
                <a:spcPts val="600"/>
              </a:spcAft>
              <a:buNone/>
            </a:pPr>
            <a:endParaRPr lang="en-AU" sz="1600" dirty="0">
              <a:latin typeface="Arial" panose="020B0604020202020204" pitchFamily="34" charset="0"/>
              <a:cs typeface="Arial" panose="020B0604020202020204" pitchFamily="34" charset="0"/>
            </a:endParaRPr>
          </a:p>
          <a:p>
            <a:pPr marL="0" indent="0">
              <a:lnSpc>
                <a:spcPct val="90000"/>
              </a:lnSpc>
              <a:spcBef>
                <a:spcPts val="0"/>
              </a:spcBef>
              <a:spcAft>
                <a:spcPts val="600"/>
              </a:spcAft>
              <a:buNone/>
            </a:pPr>
            <a:r>
              <a:rPr lang="en-AU" sz="1600" dirty="0">
                <a:latin typeface="Arial" panose="020B0604020202020204" pitchFamily="34" charset="0"/>
                <a:cs typeface="Arial" panose="020B0604020202020204" pitchFamily="34" charset="0"/>
              </a:rPr>
              <a:t>All documents from the Work Packs must be kept at the designated zone and available for all workers to review. These document include but are not limited to:</a:t>
            </a:r>
          </a:p>
          <a:p>
            <a:pPr marL="534988" lvl="1" indent="-266700">
              <a:lnSpc>
                <a:spcPct val="90000"/>
              </a:lnSpc>
              <a:spcBef>
                <a:spcPts val="0"/>
              </a:spcBef>
              <a:spcAft>
                <a:spcPts val="600"/>
              </a:spcAft>
              <a:buFont typeface="Arial" panose="020B0604020202020204" pitchFamily="34" charset="0"/>
              <a:buChar char="•"/>
            </a:pPr>
            <a:r>
              <a:rPr lang="en-AU" dirty="0">
                <a:latin typeface="Arial" panose="020B0604020202020204" pitchFamily="34" charset="0"/>
                <a:cs typeface="Arial" panose="020B0604020202020204" pitchFamily="34" charset="0"/>
              </a:rPr>
              <a:t>Work Packs</a:t>
            </a:r>
          </a:p>
          <a:p>
            <a:pPr marL="534988" lvl="1" indent="-266700">
              <a:lnSpc>
                <a:spcPct val="90000"/>
              </a:lnSpc>
              <a:spcBef>
                <a:spcPts val="0"/>
              </a:spcBef>
              <a:spcAft>
                <a:spcPts val="600"/>
              </a:spcAft>
              <a:buFont typeface="Arial" panose="020B0604020202020204" pitchFamily="34" charset="0"/>
              <a:buChar char="•"/>
            </a:pPr>
            <a:r>
              <a:rPr lang="en-AU" dirty="0">
                <a:latin typeface="Arial" panose="020B0604020202020204" pitchFamily="34" charset="0"/>
                <a:cs typeface="Arial" panose="020B0604020202020204" pitchFamily="34" charset="0"/>
              </a:rPr>
              <a:t>Safe Work Method Statements (SWMS)</a:t>
            </a:r>
          </a:p>
          <a:p>
            <a:pPr marL="534988" lvl="1" indent="-266700">
              <a:lnSpc>
                <a:spcPct val="90000"/>
              </a:lnSpc>
              <a:spcBef>
                <a:spcPts val="0"/>
              </a:spcBef>
              <a:spcAft>
                <a:spcPts val="600"/>
              </a:spcAft>
              <a:buFont typeface="Arial" panose="020B0604020202020204" pitchFamily="34" charset="0"/>
              <a:buChar char="•"/>
            </a:pPr>
            <a:r>
              <a:rPr lang="en-AU" dirty="0">
                <a:latin typeface="Arial" panose="020B0604020202020204" pitchFamily="34" charset="0"/>
                <a:cs typeface="Arial" panose="020B0604020202020204" pitchFamily="34" charset="0"/>
              </a:rPr>
              <a:t>Permits</a:t>
            </a:r>
          </a:p>
          <a:p>
            <a:pPr marL="534988" lvl="1" indent="-266700">
              <a:lnSpc>
                <a:spcPct val="90000"/>
              </a:lnSpc>
              <a:spcBef>
                <a:spcPts val="0"/>
              </a:spcBef>
              <a:spcAft>
                <a:spcPts val="600"/>
              </a:spcAft>
              <a:buFont typeface="Arial" panose="020B0604020202020204" pitchFamily="34" charset="0"/>
              <a:buChar char="•"/>
            </a:pPr>
            <a:r>
              <a:rPr lang="en-AU" dirty="0">
                <a:latin typeface="Arial" panose="020B0604020202020204" pitchFamily="34" charset="0"/>
                <a:cs typeface="Arial" panose="020B0604020202020204" pitchFamily="34" charset="0"/>
              </a:rPr>
              <a:t>Pre-Start Briefing cards</a:t>
            </a:r>
          </a:p>
        </p:txBody>
      </p:sp>
      <p:cxnSp>
        <p:nvCxnSpPr>
          <p:cNvPr id="37" name="Straight Connector 36">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1"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3"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17949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Control Measures </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3E095BD8-B253-4C0A-84E9-C3CF942320B6}"/>
              </a:ext>
            </a:extLst>
          </p:cNvPr>
          <p:cNvSpPr txBox="1"/>
          <p:nvPr/>
        </p:nvSpPr>
        <p:spPr>
          <a:xfrm>
            <a:off x="1333502" y="980704"/>
            <a:ext cx="10274918" cy="3924151"/>
          </a:xfrm>
          <a:prstGeom prst="rect">
            <a:avLst/>
          </a:prstGeom>
          <a:noFill/>
        </p:spPr>
        <p:txBody>
          <a:bodyPr wrap="square">
            <a:spAutoFit/>
          </a:bodyPr>
          <a:lstStyle/>
          <a:p>
            <a:r>
              <a:rPr lang="en-AU" sz="2200" i="0" dirty="0">
                <a:latin typeface="Arial" panose="020B0604020202020204" pitchFamily="34" charset="0"/>
                <a:cs typeface="Arial" panose="020B0604020202020204" pitchFamily="34" charset="0"/>
              </a:rPr>
              <a:t>Using the Hierarchy of Controls is the easiest way to make sure we keep our workers safe.</a:t>
            </a:r>
          </a:p>
          <a:p>
            <a:endParaRPr lang="en-AU" sz="700" dirty="0">
              <a:latin typeface="Arial" panose="020B0604020202020204" pitchFamily="34" charset="0"/>
              <a:cs typeface="Arial" panose="020B0604020202020204" pitchFamily="34" charset="0"/>
            </a:endParaRPr>
          </a:p>
          <a:p>
            <a:r>
              <a:rPr lang="en-AU" sz="2600" b="1" i="0" dirty="0">
                <a:solidFill>
                  <a:schemeClr val="accent1">
                    <a:lumMod val="75000"/>
                  </a:schemeClr>
                </a:solidFill>
                <a:latin typeface="Arial" panose="020B0604020202020204" pitchFamily="34" charset="0"/>
                <a:cs typeface="Arial" panose="020B0604020202020204" pitchFamily="34" charset="0"/>
              </a:rPr>
              <a:t>Have you checked?</a:t>
            </a:r>
          </a:p>
          <a:p>
            <a:endParaRPr lang="en-AU" sz="700" b="1" i="0" dirty="0">
              <a:solidFill>
                <a:schemeClr val="accent1">
                  <a:lumMod val="75000"/>
                </a:schemeClr>
              </a:solidFill>
              <a:latin typeface="Arial" panose="020B0604020202020204" pitchFamily="34" charset="0"/>
              <a:cs typeface="Arial" panose="020B0604020202020204" pitchFamily="34" charset="0"/>
            </a:endParaRPr>
          </a:p>
          <a:p>
            <a:pPr marL="457200" indent="-457200">
              <a:buAutoNum type="arabicPeriod"/>
            </a:pPr>
            <a:r>
              <a:rPr lang="en-AU" sz="2000" dirty="0">
                <a:latin typeface="Arial" panose="020B0604020202020204" pitchFamily="34" charset="0"/>
                <a:cs typeface="Arial" panose="020B0604020202020204" pitchFamily="34" charset="0"/>
              </a:rPr>
              <a:t>Elimination – What hazards can be eliminated?</a:t>
            </a:r>
          </a:p>
          <a:p>
            <a:pPr marL="457200" indent="-457200">
              <a:buAutoNum type="arabicPeriod"/>
            </a:pPr>
            <a:r>
              <a:rPr lang="en-AU" sz="2000" i="0" dirty="0">
                <a:latin typeface="Arial" panose="020B0604020202020204" pitchFamily="34" charset="0"/>
                <a:cs typeface="Arial" panose="020B0604020202020204" pitchFamily="34" charset="0"/>
              </a:rPr>
              <a:t>Substitution – Can you substitute plant for workers?</a:t>
            </a:r>
          </a:p>
          <a:p>
            <a:pPr marL="457200" indent="-457200">
              <a:buAutoNum type="arabicPeriod"/>
            </a:pPr>
            <a:r>
              <a:rPr lang="en-AU" sz="2000" dirty="0">
                <a:latin typeface="Arial" panose="020B0604020202020204" pitchFamily="34" charset="0"/>
                <a:cs typeface="Arial" panose="020B0604020202020204" pitchFamily="34" charset="0"/>
              </a:rPr>
              <a:t>Isolation – Can you separate plant from workers (and the public)?</a:t>
            </a:r>
          </a:p>
          <a:p>
            <a:pPr marL="457200" indent="-457200">
              <a:buAutoNum type="arabicPeriod"/>
            </a:pPr>
            <a:r>
              <a:rPr lang="en-AU" sz="2000" i="0" dirty="0">
                <a:latin typeface="Arial" panose="020B0604020202020204" pitchFamily="34" charset="0"/>
                <a:cs typeface="Arial" panose="020B0604020202020204" pitchFamily="34" charset="0"/>
              </a:rPr>
              <a:t>Engineering – Have plant been fit with limiting devices such as mechanical stops?</a:t>
            </a:r>
          </a:p>
          <a:p>
            <a:pPr marL="457200" indent="-457200">
              <a:buAutoNum type="arabicPeriod"/>
            </a:pPr>
            <a:r>
              <a:rPr lang="en-AU" sz="2000" i="0" dirty="0">
                <a:latin typeface="Arial" panose="020B0604020202020204" pitchFamily="34" charset="0"/>
                <a:cs typeface="Arial" panose="020B0604020202020204" pitchFamily="34" charset="0"/>
              </a:rPr>
              <a:t>Administration – Are signs and spotters in place?</a:t>
            </a:r>
          </a:p>
          <a:p>
            <a:endParaRPr lang="en-AU" sz="700" dirty="0">
              <a:latin typeface="Arial" panose="020B0604020202020204" pitchFamily="34" charset="0"/>
              <a:cs typeface="Arial" panose="020B0604020202020204" pitchFamily="34" charset="0"/>
            </a:endParaRPr>
          </a:p>
          <a:p>
            <a:pPr algn="ctr"/>
            <a:r>
              <a:rPr lang="en-AU" sz="2600" b="1" dirty="0">
                <a:solidFill>
                  <a:schemeClr val="accent1">
                    <a:lumMod val="75000"/>
                  </a:schemeClr>
                </a:solidFill>
                <a:latin typeface="Arial" panose="020B0604020202020204" pitchFamily="34" charset="0"/>
                <a:cs typeface="Arial" panose="020B0604020202020204" pitchFamily="34" charset="0"/>
              </a:rPr>
              <a:t>Do you understand all the control measures that are in place? </a:t>
            </a:r>
            <a:r>
              <a:rPr lang="en-AU" sz="2500" b="1" dirty="0">
                <a:solidFill>
                  <a:schemeClr val="accent1">
                    <a:lumMod val="75000"/>
                  </a:schemeClr>
                </a:solidFill>
                <a:latin typeface="Arial" panose="020B0604020202020204" pitchFamily="34" charset="0"/>
                <a:cs typeface="Arial" panose="020B0604020202020204" pitchFamily="34" charset="0"/>
              </a:rPr>
              <a:t>Have you read and signed the SWMS?</a:t>
            </a:r>
          </a:p>
        </p:txBody>
      </p:sp>
      <p:sp>
        <p:nvSpPr>
          <p:cNvPr id="3" name="TextBox 2">
            <a:extLst>
              <a:ext uri="{FF2B5EF4-FFF2-40B4-BE49-F238E27FC236}">
                <a16:creationId xmlns:a16="http://schemas.microsoft.com/office/drawing/2014/main" id="{58AD6BB4-7FBC-4084-825F-F50A5AABCDF3}"/>
              </a:ext>
            </a:extLst>
          </p:cNvPr>
          <p:cNvSpPr txBox="1"/>
          <p:nvPr/>
        </p:nvSpPr>
        <p:spPr>
          <a:xfrm>
            <a:off x="3808067" y="5290712"/>
            <a:ext cx="7410060" cy="923330"/>
          </a:xfrm>
          <a:prstGeom prst="rect">
            <a:avLst/>
          </a:prstGeom>
          <a:noFill/>
        </p:spPr>
        <p:txBody>
          <a:bodyPr wrap="square" rtlCol="0">
            <a:spAutoFit/>
          </a:bodyPr>
          <a:lstStyle/>
          <a:p>
            <a:pPr algn="ctr"/>
            <a:r>
              <a:rPr lang="en-AU" sz="2700" dirty="0">
                <a:solidFill>
                  <a:srgbClr val="EC7114"/>
                </a:solidFill>
                <a:latin typeface="Arial" panose="020B0604020202020204" pitchFamily="34" charset="0"/>
                <a:cs typeface="Arial" panose="020B0604020202020204" pitchFamily="34" charset="0"/>
              </a:rPr>
              <a:t>Remember, speak up and ask questions if you are unsure, and </a:t>
            </a:r>
            <a:r>
              <a:rPr lang="en-AU" sz="2700" b="1" dirty="0">
                <a:solidFill>
                  <a:srgbClr val="EC7114"/>
                </a:solidFill>
                <a:latin typeface="Arial" panose="020B0604020202020204" pitchFamily="34" charset="0"/>
                <a:cs typeface="Arial" panose="020B0604020202020204" pitchFamily="34" charset="0"/>
              </a:rPr>
              <a:t>cease work</a:t>
            </a:r>
            <a:r>
              <a:rPr lang="en-AU" sz="2700" dirty="0">
                <a:solidFill>
                  <a:srgbClr val="EC7114"/>
                </a:solidFill>
                <a:latin typeface="Arial" panose="020B0604020202020204" pitchFamily="34" charset="0"/>
                <a:cs typeface="Arial" panose="020B0604020202020204" pitchFamily="34" charset="0"/>
              </a:rPr>
              <a:t> if it is unsafe!</a:t>
            </a:r>
          </a:p>
        </p:txBody>
      </p:sp>
      <p:pic>
        <p:nvPicPr>
          <p:cNvPr id="5" name="Picture 4">
            <a:extLst>
              <a:ext uri="{FF2B5EF4-FFF2-40B4-BE49-F238E27FC236}">
                <a16:creationId xmlns:a16="http://schemas.microsoft.com/office/drawing/2014/main" id="{45723B80-C096-42CA-B3AF-EB9F0C1FEE05}"/>
              </a:ext>
            </a:extLst>
          </p:cNvPr>
          <p:cNvPicPr>
            <a:picLocks noChangeAspect="1"/>
          </p:cNvPicPr>
          <p:nvPr/>
        </p:nvPicPr>
        <p:blipFill>
          <a:blip r:embed="rId2"/>
          <a:stretch>
            <a:fillRect/>
          </a:stretch>
        </p:blipFill>
        <p:spPr>
          <a:xfrm>
            <a:off x="973873" y="4859540"/>
            <a:ext cx="2749128" cy="1785673"/>
          </a:xfrm>
          <a:prstGeom prst="rect">
            <a:avLst/>
          </a:prstGeom>
        </p:spPr>
      </p:pic>
    </p:spTree>
    <p:extLst>
      <p:ext uri="{BB962C8B-B14F-4D97-AF65-F5344CB8AC3E}">
        <p14:creationId xmlns:p14="http://schemas.microsoft.com/office/powerpoint/2010/main" val="1017694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5514432" y="275064"/>
            <a:ext cx="6383920" cy="1320800"/>
          </a:xfrm>
        </p:spPr>
        <p:txBody>
          <a:bodyPr>
            <a:normAutofit/>
          </a:bodyPr>
          <a:lstStyle/>
          <a:p>
            <a:pPr>
              <a:lnSpc>
                <a:spcPct val="90000"/>
              </a:lnSpc>
            </a:pPr>
            <a:r>
              <a:rPr lang="en-AU" sz="3100" dirty="0">
                <a:solidFill>
                  <a:schemeClr val="tx1"/>
                </a:solidFill>
                <a:latin typeface="Arial" panose="020B0604020202020204" pitchFamily="34" charset="0"/>
                <a:cs typeface="Arial" panose="020B0604020202020204" pitchFamily="34" charset="0"/>
              </a:rPr>
              <a:t>Monitoring All Workers and Works</a:t>
            </a:r>
          </a:p>
        </p:txBody>
      </p:sp>
      <p:sp>
        <p:nvSpPr>
          <p:cNvPr id="3" name="Content Placeholder 2">
            <a:extLst>
              <a:ext uri="{FF2B5EF4-FFF2-40B4-BE49-F238E27FC236}">
                <a16:creationId xmlns:a16="http://schemas.microsoft.com/office/drawing/2014/main" id="{449A87A2-7E84-4562-BFB3-D2E945E55830}"/>
              </a:ext>
            </a:extLst>
          </p:cNvPr>
          <p:cNvSpPr>
            <a:spLocks noGrp="1"/>
          </p:cNvSpPr>
          <p:nvPr>
            <p:ph idx="1"/>
          </p:nvPr>
        </p:nvSpPr>
        <p:spPr>
          <a:xfrm>
            <a:off x="5514432" y="1067770"/>
            <a:ext cx="6038231" cy="5277274"/>
          </a:xfrm>
        </p:spPr>
        <p:txBody>
          <a:bodyPr>
            <a:noAutofit/>
          </a:bodyPr>
          <a:lstStyle/>
          <a:p>
            <a:pPr marL="0" indent="0">
              <a:lnSpc>
                <a:spcPct val="90000"/>
              </a:lnSpc>
              <a:buNone/>
            </a:pPr>
            <a:r>
              <a:rPr lang="en-US" sz="2000" dirty="0">
                <a:latin typeface="Arial" panose="020B0604020202020204" pitchFamily="34" charset="0"/>
                <a:cs typeface="Arial" panose="020B0604020202020204" pitchFamily="34" charset="0"/>
              </a:rPr>
              <a:t>Supervisors, leading hands and engineers are required to undertake regular monitoring of all work tasks including the use of Exclusion Zones and/or Restricted Access Zones to ensure that each zone is effectively established and controlled.</a:t>
            </a:r>
          </a:p>
          <a:p>
            <a:pPr marL="0" indent="0">
              <a:lnSpc>
                <a:spcPct val="90000"/>
              </a:lnSpc>
              <a:buNone/>
            </a:pPr>
            <a:r>
              <a:rPr lang="en-AU" sz="2000" dirty="0">
                <a:latin typeface="Arial" panose="020B0604020202020204" pitchFamily="34" charset="0"/>
                <a:ea typeface="MS Mincho" panose="02020609040205080304" pitchFamily="49" charset="-128"/>
                <a:cs typeface="Arial" panose="020B0604020202020204" pitchFamily="34" charset="0"/>
              </a:rPr>
              <a:t>Task observations are required to be conducted to meet compliance and ensure all control measures are effective. If a change occurs during works (e.g., a new hazard), a review must be completed by the responsible Supervisor to ensure the safety of workers and that CPB Contractors requirements and compliance are met.</a:t>
            </a:r>
          </a:p>
          <a:p>
            <a:pPr marL="0" indent="0">
              <a:lnSpc>
                <a:spcPct val="90000"/>
              </a:lnSpc>
              <a:buNone/>
            </a:pPr>
            <a:r>
              <a:rPr lang="en-AU" sz="2000" dirty="0">
                <a:latin typeface="Arial" panose="020B0604020202020204" pitchFamily="34" charset="0"/>
                <a:ea typeface="MS Mincho" panose="02020609040205080304" pitchFamily="49" charset="-128"/>
                <a:cs typeface="Arial" panose="020B0604020202020204" pitchFamily="34" charset="0"/>
              </a:rPr>
              <a:t>Monitoring requirements (not limited to):</a:t>
            </a:r>
          </a:p>
          <a:p>
            <a:pPr>
              <a:lnSpc>
                <a:spcPct val="90000"/>
              </a:lnSpc>
              <a:buFont typeface="Arial" panose="020B0604020202020204" pitchFamily="34" charset="0"/>
              <a:buChar char="•"/>
            </a:pPr>
            <a:r>
              <a:rPr lang="en-AU" sz="2000" dirty="0">
                <a:latin typeface="Arial" panose="020B0604020202020204" pitchFamily="34" charset="0"/>
                <a:cs typeface="Arial" panose="020B0604020202020204" pitchFamily="34" charset="0"/>
              </a:rPr>
              <a:t>Monitoring and documentation </a:t>
            </a:r>
          </a:p>
          <a:p>
            <a:pPr>
              <a:lnSpc>
                <a:spcPct val="90000"/>
              </a:lnSpc>
              <a:buFont typeface="Arial" panose="020B0604020202020204" pitchFamily="34" charset="0"/>
              <a:buChar char="•"/>
            </a:pPr>
            <a:r>
              <a:rPr lang="en-AU" sz="2000" dirty="0">
                <a:latin typeface="Arial" panose="020B0604020202020204" pitchFamily="34" charset="0"/>
                <a:cs typeface="Arial" panose="020B0604020202020204" pitchFamily="34" charset="0"/>
              </a:rPr>
              <a:t>Leadership visits</a:t>
            </a:r>
          </a:p>
          <a:p>
            <a:pPr>
              <a:lnSpc>
                <a:spcPct val="90000"/>
              </a:lnSpc>
              <a:buFont typeface="Arial" panose="020B0604020202020204" pitchFamily="34" charset="0"/>
              <a:buChar char="•"/>
            </a:pPr>
            <a:r>
              <a:rPr lang="en-AU" sz="2000" dirty="0">
                <a:latin typeface="Arial" panose="020B0604020202020204" pitchFamily="34" charset="0"/>
                <a:cs typeface="Arial" panose="020B0604020202020204" pitchFamily="34" charset="0"/>
              </a:rPr>
              <a:t>Task observations</a:t>
            </a:r>
          </a:p>
          <a:p>
            <a:pPr>
              <a:lnSpc>
                <a:spcPct val="90000"/>
              </a:lnSpc>
              <a:buFont typeface="Arial" panose="020B0604020202020204" pitchFamily="34" charset="0"/>
              <a:buChar char="•"/>
            </a:pPr>
            <a:r>
              <a:rPr lang="en-AU" sz="2000" dirty="0">
                <a:latin typeface="Arial" panose="020B0604020202020204" pitchFamily="34" charset="0"/>
                <a:cs typeface="Arial" panose="020B0604020202020204" pitchFamily="34" charset="0"/>
              </a:rPr>
              <a:t>Plant and equipment inspected </a:t>
            </a:r>
          </a:p>
        </p:txBody>
      </p:sp>
      <p:pic>
        <p:nvPicPr>
          <p:cNvPr id="7" name="Picture 6">
            <a:extLst>
              <a:ext uri="{FF2B5EF4-FFF2-40B4-BE49-F238E27FC236}">
                <a16:creationId xmlns:a16="http://schemas.microsoft.com/office/drawing/2014/main" id="{85159F82-1B4C-4D08-8C99-561B790B8A9D}"/>
              </a:ext>
            </a:extLst>
          </p:cNvPr>
          <p:cNvPicPr>
            <a:picLocks noChangeAspect="1"/>
          </p:cNvPicPr>
          <p:nvPr/>
        </p:nvPicPr>
        <p:blipFill rotWithShape="1">
          <a:blip r:embed="rId2"/>
          <a:srcRect l="14702" r="33575"/>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50" name="Isosceles Triangle 49">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012201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1" y="345943"/>
            <a:ext cx="10409765"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Take 5</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49A87A2-7E84-4562-BFB3-D2E945E55830}"/>
              </a:ext>
            </a:extLst>
          </p:cNvPr>
          <p:cNvSpPr>
            <a:spLocks noGrp="1"/>
          </p:cNvSpPr>
          <p:nvPr>
            <p:ph idx="1"/>
          </p:nvPr>
        </p:nvSpPr>
        <p:spPr>
          <a:xfrm>
            <a:off x="1333501" y="1292167"/>
            <a:ext cx="6671032" cy="5219890"/>
          </a:xfrm>
        </p:spPr>
        <p:txBody>
          <a:bodyPr>
            <a:normAutofit lnSpcReduction="10000"/>
          </a:bodyPr>
          <a:lstStyle/>
          <a:p>
            <a:pPr marL="0" indent="0">
              <a:buNone/>
            </a:pPr>
            <a:r>
              <a:rPr lang="en-AU" sz="2200" dirty="0">
                <a:latin typeface="Arial" panose="020B0604020202020204" pitchFamily="34" charset="0"/>
                <a:ea typeface="MS Mincho" panose="02020609040205080304" pitchFamily="49" charset="-128"/>
                <a:cs typeface="Arial" panose="020B0604020202020204" pitchFamily="34" charset="0"/>
              </a:rPr>
              <a:t>Monitoring is not just the responsibility of the supervisor, leading hands and engineers. We must all monitor and “take 5” to assess our personal safety. </a:t>
            </a:r>
          </a:p>
          <a:p>
            <a:pPr marL="0" indent="0">
              <a:buNone/>
            </a:pPr>
            <a:r>
              <a:rPr lang="en-AU" sz="2200" dirty="0">
                <a:latin typeface="Arial" panose="020B0604020202020204" pitchFamily="34" charset="0"/>
                <a:ea typeface="MS Mincho" panose="02020609040205080304" pitchFamily="49" charset="-128"/>
                <a:cs typeface="Arial" panose="020B0604020202020204" pitchFamily="34" charset="0"/>
              </a:rPr>
              <a:t>Take 5 allows you to look around and take into account your work environment, identify hazards </a:t>
            </a:r>
            <a:r>
              <a:rPr lang="en-AU" sz="2200" b="1" dirty="0">
                <a:latin typeface="Arial" panose="020B0604020202020204" pitchFamily="34" charset="0"/>
                <a:ea typeface="MS Mincho" panose="02020609040205080304" pitchFamily="49" charset="-128"/>
                <a:cs typeface="Arial" panose="020B0604020202020204" pitchFamily="34" charset="0"/>
              </a:rPr>
              <a:t>before</a:t>
            </a:r>
            <a:r>
              <a:rPr lang="en-AU" sz="2200" dirty="0">
                <a:latin typeface="Arial" panose="020B0604020202020204" pitchFamily="34" charset="0"/>
                <a:ea typeface="MS Mincho" panose="02020609040205080304" pitchFamily="49" charset="-128"/>
                <a:cs typeface="Arial" panose="020B0604020202020204" pitchFamily="34" charset="0"/>
              </a:rPr>
              <a:t> you start work, manage any hazards and make changes to any control measure. </a:t>
            </a:r>
          </a:p>
          <a:p>
            <a:pPr marL="0" indent="0">
              <a:buNone/>
            </a:pPr>
            <a:endParaRPr lang="en-AU" sz="1100" dirty="0">
              <a:latin typeface="Arial" panose="020B0604020202020204" pitchFamily="34" charset="0"/>
              <a:ea typeface="MS Mincho" panose="02020609040205080304" pitchFamily="49" charset="-128"/>
              <a:cs typeface="Arial" panose="020B0604020202020204" pitchFamily="34" charset="0"/>
            </a:endParaRPr>
          </a:p>
          <a:p>
            <a:pPr marL="0" indent="0">
              <a:buNone/>
            </a:pPr>
            <a:r>
              <a:rPr lang="en-AU" sz="2900" b="1" dirty="0">
                <a:solidFill>
                  <a:srgbClr val="EC7114"/>
                </a:solidFill>
                <a:latin typeface="Arial" panose="020B0604020202020204" pitchFamily="34" charset="0"/>
                <a:ea typeface="MS Mincho" panose="02020609040205080304" pitchFamily="49" charset="-128"/>
                <a:cs typeface="Arial" panose="020B0604020202020204" pitchFamily="34" charset="0"/>
              </a:rPr>
              <a:t>Why?</a:t>
            </a:r>
          </a:p>
          <a:p>
            <a:pPr marL="0" indent="0">
              <a:buNone/>
            </a:pPr>
            <a:endParaRPr lang="en-AU" sz="1100" b="1" dirty="0">
              <a:solidFill>
                <a:srgbClr val="EC7114"/>
              </a:solidFill>
              <a:latin typeface="Arial" panose="020B0604020202020204" pitchFamily="34" charset="0"/>
              <a:ea typeface="MS Mincho" panose="02020609040205080304" pitchFamily="49" charset="-128"/>
              <a:cs typeface="Arial" panose="020B0604020202020204" pitchFamily="34" charset="0"/>
            </a:endParaRPr>
          </a:p>
          <a:p>
            <a:pPr marL="0" indent="0">
              <a:buNone/>
            </a:pPr>
            <a:r>
              <a:rPr lang="en-AU" sz="2200" dirty="0">
                <a:latin typeface="Arial" panose="020B0604020202020204" pitchFamily="34" charset="0"/>
                <a:ea typeface="MS Mincho" panose="02020609040205080304" pitchFamily="49" charset="-128"/>
                <a:cs typeface="Times New Roman" panose="02020603050405020304" pitchFamily="18" charset="0"/>
              </a:rPr>
              <a:t>It will help protect you and your workmates from harm and potential injury.</a:t>
            </a:r>
          </a:p>
          <a:p>
            <a:pPr marL="0" indent="0">
              <a:buNone/>
            </a:pPr>
            <a:r>
              <a:rPr lang="en-AU" sz="2200" dirty="0">
                <a:latin typeface="Arial" panose="020B0604020202020204" pitchFamily="34" charset="0"/>
                <a:ea typeface="MS Mincho" panose="02020609040205080304" pitchFamily="49" charset="-128"/>
                <a:cs typeface="Times New Roman" panose="02020603050405020304" pitchFamily="18" charset="0"/>
              </a:rPr>
              <a:t>We want you to get home safe to the things you love and enjoy!</a:t>
            </a:r>
          </a:p>
          <a:p>
            <a:pPr marL="0" indent="0" algn="ctr">
              <a:buNone/>
            </a:pPr>
            <a:endParaRPr lang="en-AU" sz="2200" dirty="0">
              <a:latin typeface="Arial" panose="020B0604020202020204" pitchFamily="34" charset="0"/>
              <a:ea typeface="MS Mincho" panose="02020609040205080304" pitchFamily="49" charset="-128"/>
              <a:cs typeface="Times New Roman" panose="02020603050405020304" pitchFamily="18" charset="0"/>
            </a:endParaRPr>
          </a:p>
          <a:p>
            <a:pPr marL="0" indent="0">
              <a:buNone/>
            </a:pPr>
            <a:endParaRPr lang="en-AU" sz="2200" dirty="0">
              <a:latin typeface="Arial" panose="020B0604020202020204" pitchFamily="34" charset="0"/>
              <a:ea typeface="MS Mincho" panose="02020609040205080304" pitchFamily="49" charset="-128"/>
              <a:cs typeface="Times New Roman" panose="02020603050405020304" pitchFamily="18" charset="0"/>
            </a:endParaRPr>
          </a:p>
          <a:p>
            <a:pPr marL="0" indent="0">
              <a:buNone/>
            </a:pPr>
            <a:endParaRPr lang="en-AU" sz="2200" dirty="0">
              <a:latin typeface="Arial" panose="020B0604020202020204" pitchFamily="34" charset="0"/>
              <a:ea typeface="MS Mincho" panose="02020609040205080304" pitchFamily="49" charset="-128"/>
              <a:cs typeface="Times New Roman" panose="02020603050405020304" pitchFamily="18" charset="0"/>
            </a:endParaRPr>
          </a:p>
        </p:txBody>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6">
            <a:extLst>
              <a:ext uri="{FF2B5EF4-FFF2-40B4-BE49-F238E27FC236}">
                <a16:creationId xmlns:a16="http://schemas.microsoft.com/office/drawing/2014/main" id="{84490CAE-410A-44D8-A14E-AFDBF674A2DD}"/>
              </a:ext>
            </a:extLst>
          </p:cNvPr>
          <p:cNvPicPr>
            <a:picLocks noChangeAspect="1"/>
          </p:cNvPicPr>
          <p:nvPr/>
        </p:nvPicPr>
        <p:blipFill>
          <a:blip r:embed="rId2"/>
          <a:stretch>
            <a:fillRect/>
          </a:stretch>
        </p:blipFill>
        <p:spPr>
          <a:xfrm>
            <a:off x="8420357" y="1080294"/>
            <a:ext cx="3216456" cy="453121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171153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8FC55-41C1-455F-9E34-EC44F9EA8868}"/>
              </a:ext>
            </a:extLst>
          </p:cNvPr>
          <p:cNvSpPr>
            <a:spLocks noGrp="1"/>
          </p:cNvSpPr>
          <p:nvPr>
            <p:ph type="title"/>
          </p:nvPr>
        </p:nvSpPr>
        <p:spPr>
          <a:xfrm>
            <a:off x="550949" y="319669"/>
            <a:ext cx="8596668" cy="650488"/>
          </a:xfrm>
        </p:spPr>
        <p:txBody>
          <a:bodyPr/>
          <a:lstStyle/>
          <a:p>
            <a:r>
              <a:rPr lang="en-AU" dirty="0">
                <a:solidFill>
                  <a:schemeClr val="tx1"/>
                </a:solidFill>
                <a:latin typeface="Arial" panose="020B0604020202020204" pitchFamily="34" charset="0"/>
                <a:cs typeface="Arial" panose="020B0604020202020204" pitchFamily="34" charset="0"/>
              </a:rPr>
              <a:t>Incident Reporting</a:t>
            </a:r>
          </a:p>
        </p:txBody>
      </p:sp>
      <p:sp>
        <p:nvSpPr>
          <p:cNvPr id="5" name="TextBox 4">
            <a:extLst>
              <a:ext uri="{FF2B5EF4-FFF2-40B4-BE49-F238E27FC236}">
                <a16:creationId xmlns:a16="http://schemas.microsoft.com/office/drawing/2014/main" id="{6B004048-6276-4626-A950-CB640C348BC1}"/>
              </a:ext>
            </a:extLst>
          </p:cNvPr>
          <p:cNvSpPr txBox="1"/>
          <p:nvPr/>
        </p:nvSpPr>
        <p:spPr>
          <a:xfrm>
            <a:off x="677334" y="1059366"/>
            <a:ext cx="8734295" cy="5632311"/>
          </a:xfrm>
          <a:prstGeom prst="rect">
            <a:avLst/>
          </a:prstGeom>
          <a:noFill/>
        </p:spPr>
        <p:txBody>
          <a:bodyPr wrap="square">
            <a:spAutoFit/>
          </a:bodyPr>
          <a:lstStyle/>
          <a:p>
            <a:pPr>
              <a:buClr>
                <a:srgbClr val="F17023"/>
              </a:buClr>
            </a:pPr>
            <a:r>
              <a:rPr lang="en-AU" sz="1800" b="1" dirty="0">
                <a:solidFill>
                  <a:srgbClr val="505050"/>
                </a:solidFill>
                <a:latin typeface="Arial" panose="020B0604020202020204" pitchFamily="34" charset="0"/>
                <a:cs typeface="Arial" panose="020B0604020202020204" pitchFamily="34" charset="0"/>
              </a:rPr>
              <a:t>Reporting</a:t>
            </a:r>
          </a:p>
          <a:p>
            <a:pPr marL="446088" indent="-357188">
              <a:buClr>
                <a:srgbClr val="F17023"/>
              </a:buClr>
              <a:buFont typeface="Arial" panose="020B0604020202020204" pitchFamily="34" charset="0"/>
              <a:buChar char="•"/>
            </a:pPr>
            <a:r>
              <a:rPr lang="en-AU" sz="1800" dirty="0">
                <a:solidFill>
                  <a:srgbClr val="505050"/>
                </a:solidFill>
                <a:latin typeface="Arial" panose="020B0604020202020204" pitchFamily="34" charset="0"/>
                <a:cs typeface="Arial" panose="020B0604020202020204" pitchFamily="34" charset="0"/>
              </a:rPr>
              <a:t>All incidents, near misses and hazards must be reported to your supervisor, no matter how minor</a:t>
            </a:r>
          </a:p>
          <a:p>
            <a:pPr marL="446088" indent="-357188">
              <a:buClr>
                <a:srgbClr val="F17023"/>
              </a:buClr>
              <a:buFont typeface="Arial" panose="020B0604020202020204" pitchFamily="34" charset="0"/>
              <a:buChar char="•"/>
            </a:pPr>
            <a:endParaRPr lang="en-AU" sz="1800" dirty="0">
              <a:solidFill>
                <a:srgbClr val="505050"/>
              </a:solidFill>
              <a:latin typeface="Arial" panose="020B0604020202020204" pitchFamily="34" charset="0"/>
              <a:cs typeface="Arial" panose="020B0604020202020204" pitchFamily="34" charset="0"/>
            </a:endParaRPr>
          </a:p>
          <a:p>
            <a:pPr marL="446088" indent="-446088">
              <a:buClr>
                <a:srgbClr val="F17023"/>
              </a:buClr>
            </a:pPr>
            <a:r>
              <a:rPr lang="en-AU" sz="1800" b="1" dirty="0">
                <a:solidFill>
                  <a:srgbClr val="505050"/>
                </a:solidFill>
                <a:latin typeface="Arial" panose="020B0604020202020204" pitchFamily="34" charset="0"/>
                <a:cs typeface="Arial" panose="020B0604020202020204" pitchFamily="34" charset="0"/>
              </a:rPr>
              <a:t>Non- Disturbance</a:t>
            </a:r>
          </a:p>
          <a:p>
            <a:pPr marL="446088" indent="-357188">
              <a:buClr>
                <a:srgbClr val="F17023"/>
              </a:buClr>
              <a:buFont typeface="Arial" panose="020B0604020202020204" pitchFamily="34" charset="0"/>
              <a:buChar char="•"/>
            </a:pPr>
            <a:r>
              <a:rPr lang="en-AU" sz="1800" dirty="0">
                <a:solidFill>
                  <a:srgbClr val="505050"/>
                </a:solidFill>
                <a:latin typeface="Arial" panose="020B0604020202020204" pitchFamily="34" charset="0"/>
                <a:cs typeface="Arial" panose="020B0604020202020204" pitchFamily="34" charset="0"/>
              </a:rPr>
              <a:t>In some instance it is an offence to disturb an incident scene before regulators have given the all clear – on this site, incident scenes must be preserved until cleared by the safety department</a:t>
            </a:r>
          </a:p>
          <a:p>
            <a:pPr marL="446088" indent="-357188">
              <a:buClr>
                <a:srgbClr val="F17023"/>
              </a:buClr>
              <a:buFont typeface="Arial" panose="020B0604020202020204" pitchFamily="34" charset="0"/>
              <a:buChar char="•"/>
            </a:pPr>
            <a:endParaRPr lang="en-AU" sz="1800" dirty="0">
              <a:solidFill>
                <a:srgbClr val="505050"/>
              </a:solidFill>
              <a:latin typeface="Arial" panose="020B0604020202020204" pitchFamily="34" charset="0"/>
              <a:cs typeface="Arial" panose="020B0604020202020204" pitchFamily="34" charset="0"/>
            </a:endParaRPr>
          </a:p>
          <a:p>
            <a:pPr marL="446088" indent="-446088">
              <a:buClr>
                <a:srgbClr val="F17023"/>
              </a:buClr>
            </a:pPr>
            <a:r>
              <a:rPr lang="en-AU" sz="1800" b="1" dirty="0">
                <a:solidFill>
                  <a:srgbClr val="505050"/>
                </a:solidFill>
                <a:latin typeface="Arial" panose="020B0604020202020204" pitchFamily="34" charset="0"/>
                <a:cs typeface="Arial" panose="020B0604020202020204" pitchFamily="34" charset="0"/>
              </a:rPr>
              <a:t>Investigations</a:t>
            </a:r>
          </a:p>
          <a:p>
            <a:pPr marL="446088" indent="-357188">
              <a:buClr>
                <a:srgbClr val="F17023"/>
              </a:buClr>
              <a:buFont typeface="Arial" panose="020B0604020202020204" pitchFamily="34" charset="0"/>
              <a:buChar char="•"/>
            </a:pPr>
            <a:r>
              <a:rPr lang="en-AU" sz="1800" dirty="0">
                <a:solidFill>
                  <a:srgbClr val="505050"/>
                </a:solidFill>
                <a:latin typeface="Arial" panose="020B0604020202020204" pitchFamily="34" charset="0"/>
                <a:cs typeface="Arial" panose="020B0604020202020204" pitchFamily="34" charset="0"/>
              </a:rPr>
              <a:t>Incident investigations will be undertaken in accordance with CPB Contractors requirements</a:t>
            </a:r>
          </a:p>
          <a:p>
            <a:pPr marL="446088" indent="-357188">
              <a:buClr>
                <a:srgbClr val="F17023"/>
              </a:buClr>
              <a:buFont typeface="Arial" panose="020B0604020202020204" pitchFamily="34" charset="0"/>
              <a:buChar char="•"/>
            </a:pPr>
            <a:endParaRPr lang="en-AU" sz="1800" dirty="0">
              <a:solidFill>
                <a:srgbClr val="505050"/>
              </a:solidFill>
              <a:latin typeface="Arial" panose="020B0604020202020204" pitchFamily="34" charset="0"/>
              <a:cs typeface="Arial" panose="020B0604020202020204" pitchFamily="34" charset="0"/>
            </a:endParaRPr>
          </a:p>
          <a:p>
            <a:pPr marL="446088" indent="-446088">
              <a:buClr>
                <a:srgbClr val="F17023"/>
              </a:buClr>
            </a:pPr>
            <a:r>
              <a:rPr lang="en-AU" sz="1800" b="1" dirty="0">
                <a:solidFill>
                  <a:srgbClr val="505050"/>
                </a:solidFill>
                <a:latin typeface="Arial" panose="020B0604020202020204" pitchFamily="34" charset="0"/>
                <a:cs typeface="Arial" panose="020B0604020202020204" pitchFamily="34" charset="0"/>
              </a:rPr>
              <a:t>What if you injure yourself outside of work?</a:t>
            </a:r>
          </a:p>
          <a:p>
            <a:pPr marL="446088" indent="-357188">
              <a:buClr>
                <a:srgbClr val="F17023"/>
              </a:buClr>
              <a:buFont typeface="Arial" panose="020B0604020202020204" pitchFamily="34" charset="0"/>
              <a:buChar char="•"/>
            </a:pPr>
            <a:r>
              <a:rPr lang="en-AU" sz="1800" dirty="0">
                <a:solidFill>
                  <a:srgbClr val="505050"/>
                </a:solidFill>
                <a:latin typeface="Arial" panose="020B0604020202020204" pitchFamily="34" charset="0"/>
                <a:cs typeface="Arial" panose="020B0604020202020204" pitchFamily="34" charset="0"/>
              </a:rPr>
              <a:t>You must contact your supervisor prior to leaving and returning to work</a:t>
            </a:r>
          </a:p>
          <a:p>
            <a:pPr marL="446088" indent="-357188">
              <a:buClr>
                <a:srgbClr val="F17023"/>
              </a:buClr>
              <a:buFont typeface="Arial" panose="020B0604020202020204" pitchFamily="34" charset="0"/>
              <a:buChar char="•"/>
            </a:pPr>
            <a:r>
              <a:rPr lang="en-AU" sz="1800" dirty="0">
                <a:solidFill>
                  <a:srgbClr val="505050"/>
                </a:solidFill>
                <a:latin typeface="Arial" panose="020B0604020202020204" pitchFamily="34" charset="0"/>
                <a:cs typeface="Arial" panose="020B0604020202020204" pitchFamily="34" charset="0"/>
              </a:rPr>
              <a:t>You must NOT return to work until you are “fit for duty” or for ‘suitable duties’</a:t>
            </a:r>
          </a:p>
          <a:p>
            <a:pPr marL="446088" indent="-357188">
              <a:buClr>
                <a:srgbClr val="F17023"/>
              </a:buClr>
              <a:buFont typeface="Arial" panose="020B0604020202020204" pitchFamily="34" charset="0"/>
              <a:buChar char="•"/>
            </a:pPr>
            <a:r>
              <a:rPr lang="en-AU" sz="1800" dirty="0">
                <a:solidFill>
                  <a:srgbClr val="505050"/>
                </a:solidFill>
                <a:latin typeface="Arial" panose="020B0604020202020204" pitchFamily="34" charset="0"/>
                <a:cs typeface="Arial" panose="020B0604020202020204" pitchFamily="34" charset="0"/>
              </a:rPr>
              <a:t>For medical conditions a clearance from a doctor will be required</a:t>
            </a:r>
          </a:p>
          <a:p>
            <a:pPr marL="446088" indent="-357188">
              <a:buClr>
                <a:srgbClr val="F17023"/>
              </a:buClr>
              <a:buFont typeface="Arial" panose="020B0604020202020204" pitchFamily="34" charset="0"/>
              <a:buChar char="•"/>
            </a:pPr>
            <a:r>
              <a:rPr lang="en-AU" sz="1800" dirty="0">
                <a:solidFill>
                  <a:srgbClr val="505050"/>
                </a:solidFill>
                <a:latin typeface="Arial" panose="020B0604020202020204" pitchFamily="34" charset="0"/>
                <a:cs typeface="Arial" panose="020B0604020202020204" pitchFamily="34" charset="0"/>
              </a:rPr>
              <a:t>Approval must be obtained by the Project Manager if you return to work with a non-work related injury</a:t>
            </a:r>
          </a:p>
          <a:p>
            <a:endParaRPr lang="en-AU"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3903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0" name="Group 27">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9" name="Straight Connector 28">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2" name="Straight Connector 29">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1"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Isosceles Triangle 32">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Isosceles Triangle 36">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Isosceles Triangle 37">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40" name="Rectangle 39">
            <a:extLst>
              <a:ext uri="{FF2B5EF4-FFF2-40B4-BE49-F238E27FC236}">
                <a16:creationId xmlns:a16="http://schemas.microsoft.com/office/drawing/2014/main" id="{0ADFFC45-3DC9-4433-926F-043E879D9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41">
            <a:extLst>
              <a:ext uri="{FF2B5EF4-FFF2-40B4-BE49-F238E27FC236}">
                <a16:creationId xmlns:a16="http://schemas.microsoft.com/office/drawing/2014/main" id="{B5F26A87-0610-435F-AA13-BD658385C9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43" name="Straight Connector 42">
              <a:extLst>
                <a:ext uri="{FF2B5EF4-FFF2-40B4-BE49-F238E27FC236}">
                  <a16:creationId xmlns:a16="http://schemas.microsoft.com/office/drawing/2014/main" id="{E6321436-5AAD-4FB6-BB0D-316D4540E8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a:extLst>
                <a:ext uri="{FF2B5EF4-FFF2-40B4-BE49-F238E27FC236}">
                  <a16:creationId xmlns:a16="http://schemas.microsoft.com/office/drawing/2014/main" id="{94B0BD33-3D46-4F43-947A-825DFEF610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45"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FF14952D-390F-46CC-B302-73DDD9C4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8"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Isosceles Triangle 48">
              <a:extLst>
                <a:ext uri="{FF2B5EF4-FFF2-40B4-BE49-F238E27FC236}">
                  <a16:creationId xmlns:a16="http://schemas.microsoft.com/office/drawing/2014/main" id="{8C409231-C942-4808-B529-DAC32A7DB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51" name="Freeform: Shape 50">
            <a:extLst>
              <a:ext uri="{FF2B5EF4-FFF2-40B4-BE49-F238E27FC236}">
                <a16:creationId xmlns:a16="http://schemas.microsoft.com/office/drawing/2014/main" id="{69370F01-B8C9-4CE4-824C-92B2792E6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TextBox 23">
            <a:extLst>
              <a:ext uri="{FF2B5EF4-FFF2-40B4-BE49-F238E27FC236}">
                <a16:creationId xmlns:a16="http://schemas.microsoft.com/office/drawing/2014/main" id="{94D61631-7383-4ABD-96D3-903E326462C5}"/>
              </a:ext>
            </a:extLst>
          </p:cNvPr>
          <p:cNvSpPr txBox="1"/>
          <p:nvPr/>
        </p:nvSpPr>
        <p:spPr>
          <a:xfrm>
            <a:off x="802366" y="322715"/>
            <a:ext cx="10741411" cy="646331"/>
          </a:xfrm>
          <a:prstGeom prst="rect">
            <a:avLst/>
          </a:prstGeom>
          <a:noFill/>
        </p:spPr>
        <p:txBody>
          <a:bodyPr wrap="square">
            <a:spAutoFit/>
          </a:bodyPr>
          <a:lstStyle/>
          <a:p>
            <a:r>
              <a:rPr lang="en-AU" sz="3600" dirty="0">
                <a:solidFill>
                  <a:schemeClr val="tx1"/>
                </a:solidFill>
                <a:latin typeface="Arial" panose="020B0604020202020204" pitchFamily="34" charset="0"/>
                <a:cs typeface="Arial" panose="020B0604020202020204" pitchFamily="34" charset="0"/>
              </a:rPr>
              <a:t>Removing an Exclusion or Restricted Access Zone</a:t>
            </a:r>
            <a:endParaRPr lang="en-AU" sz="3600" dirty="0"/>
          </a:p>
        </p:txBody>
      </p:sp>
      <p:sp>
        <p:nvSpPr>
          <p:cNvPr id="26" name="TextBox 25">
            <a:extLst>
              <a:ext uri="{FF2B5EF4-FFF2-40B4-BE49-F238E27FC236}">
                <a16:creationId xmlns:a16="http://schemas.microsoft.com/office/drawing/2014/main" id="{FB56E317-F491-4B98-879B-F24137F4819F}"/>
              </a:ext>
            </a:extLst>
          </p:cNvPr>
          <p:cNvSpPr txBox="1"/>
          <p:nvPr/>
        </p:nvSpPr>
        <p:spPr>
          <a:xfrm>
            <a:off x="847123" y="1079521"/>
            <a:ext cx="10664378" cy="2239844"/>
          </a:xfrm>
          <a:prstGeom prst="rect">
            <a:avLst/>
          </a:prstGeom>
          <a:noFill/>
        </p:spPr>
        <p:txBody>
          <a:bodyPr wrap="square">
            <a:spAutoFit/>
          </a:bodyPr>
          <a:lstStyle/>
          <a:p>
            <a:pPr marL="0" indent="0">
              <a:lnSpc>
                <a:spcPct val="150000"/>
              </a:lnSpc>
              <a:buNone/>
            </a:pPr>
            <a:r>
              <a:rPr lang="en-US" sz="2400" dirty="0">
                <a:latin typeface="Arial" panose="020B0604020202020204" pitchFamily="34" charset="0"/>
                <a:ea typeface="MS Mincho" panose="02020609040205080304" pitchFamily="49" charset="-128"/>
                <a:cs typeface="Arial" panose="020B0604020202020204" pitchFamily="34" charset="0"/>
              </a:rPr>
              <a:t>Once the supervisor has approved, the exclusion and or restricted access zone can be removed, and all signage must be removed immediately. This can only take place after the completion of the work or when the hazard no longer exists.</a:t>
            </a:r>
          </a:p>
        </p:txBody>
      </p:sp>
      <p:pic>
        <p:nvPicPr>
          <p:cNvPr id="27" name="Picture 26" descr="A red and white sign&#10;&#10;Description automatically generated with medium confidence">
            <a:extLst>
              <a:ext uri="{FF2B5EF4-FFF2-40B4-BE49-F238E27FC236}">
                <a16:creationId xmlns:a16="http://schemas.microsoft.com/office/drawing/2014/main" id="{0B146323-D088-447A-88AB-B1E54ECF18E2}"/>
              </a:ext>
            </a:extLst>
          </p:cNvPr>
          <p:cNvPicPr>
            <a:picLocks noChangeAspect="1"/>
          </p:cNvPicPr>
          <p:nvPr/>
        </p:nvPicPr>
        <p:blipFill>
          <a:blip r:embed="rId2"/>
          <a:stretch>
            <a:fillRect/>
          </a:stretch>
        </p:blipFill>
        <p:spPr>
          <a:xfrm>
            <a:off x="3929655" y="3319365"/>
            <a:ext cx="4569068" cy="3266883"/>
          </a:xfrm>
          <a:prstGeom prst="rect">
            <a:avLst/>
          </a:prstGeom>
        </p:spPr>
      </p:pic>
    </p:spTree>
    <p:extLst>
      <p:ext uri="{BB962C8B-B14F-4D97-AF65-F5344CB8AC3E}">
        <p14:creationId xmlns:p14="http://schemas.microsoft.com/office/powerpoint/2010/main" val="10540939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7B0160-1FE8-4CBD-8042-E1B88EF537A1}"/>
              </a:ext>
            </a:extLst>
          </p:cNvPr>
          <p:cNvPicPr>
            <a:picLocks noChangeAspect="1"/>
          </p:cNvPicPr>
          <p:nvPr/>
        </p:nvPicPr>
        <p:blipFill rotWithShape="1">
          <a:blip r:embed="rId2"/>
          <a:srcRect l="9091" t="9892"/>
          <a:stretch/>
        </p:blipFill>
        <p:spPr>
          <a:xfrm>
            <a:off x="1" y="10"/>
            <a:ext cx="12191999" cy="6857990"/>
          </a:xfrm>
          <a:prstGeom prst="rect">
            <a:avLst/>
          </a:prstGeom>
        </p:spPr>
      </p:pic>
      <p:sp>
        <p:nvSpPr>
          <p:cNvPr id="10" name="Isosceles Triangle 9">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Parallelogram 11">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Content Placeholder 1">
            <a:extLst>
              <a:ext uri="{FF2B5EF4-FFF2-40B4-BE49-F238E27FC236}">
                <a16:creationId xmlns:a16="http://schemas.microsoft.com/office/drawing/2014/main" id="{FD583C9B-CF1B-4478-A45C-D73B88B40A30}"/>
              </a:ext>
            </a:extLst>
          </p:cNvPr>
          <p:cNvSpPr>
            <a:spLocks noGrp="1"/>
          </p:cNvSpPr>
          <p:nvPr>
            <p:ph type="ctrTitle"/>
          </p:nvPr>
        </p:nvSpPr>
        <p:spPr>
          <a:xfrm>
            <a:off x="4085624" y="2846424"/>
            <a:ext cx="5664292" cy="760648"/>
          </a:xfrm>
        </p:spPr>
        <p:txBody>
          <a:bodyPr>
            <a:normAutofit fontScale="90000"/>
          </a:bodyPr>
          <a:lstStyle/>
          <a:p>
            <a:pPr algn="ctr">
              <a:lnSpc>
                <a:spcPct val="90000"/>
              </a:lnSpc>
            </a:pPr>
            <a:r>
              <a:rPr lang="en-US" sz="5000" dirty="0"/>
              <a:t>Questions</a:t>
            </a:r>
          </a:p>
        </p:txBody>
      </p:sp>
      <p:sp>
        <p:nvSpPr>
          <p:cNvPr id="24"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02220225"/>
      </p:ext>
    </p:extLst>
  </p:cSld>
  <p:clrMapOvr>
    <a:masterClrMapping/>
  </p:clrMapOvr>
</p:sld>
</file>

<file path=ppt/theme/theme1.xml><?xml version="1.0" encoding="utf-8"?>
<a:theme xmlns:a="http://schemas.openxmlformats.org/drawingml/2006/main" name="Facet">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248</TotalTime>
  <Words>1742</Words>
  <Application>Microsoft Office PowerPoint</Application>
  <PresentationFormat>Widescreen</PresentationFormat>
  <Paragraphs>176</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Symbol</vt:lpstr>
      <vt:lpstr>Trebuchet MS</vt:lpstr>
      <vt:lpstr>Wingdings 3</vt:lpstr>
      <vt:lpstr>Facet</vt:lpstr>
      <vt:lpstr>Working In Around Mobile Plant</vt:lpstr>
      <vt:lpstr>Our Mission and Principles</vt:lpstr>
      <vt:lpstr>Legislative Framework</vt:lpstr>
      <vt:lpstr>References</vt:lpstr>
      <vt:lpstr>Workers Duties &amp; Rights – Where to find them</vt:lpstr>
      <vt:lpstr>Workers Obligations - Where to find them</vt:lpstr>
      <vt:lpstr>Personal Protective Equipment (PPE)</vt:lpstr>
      <vt:lpstr>Hierarchy of Controls</vt:lpstr>
      <vt:lpstr>Safety Essential Exceptions</vt:lpstr>
      <vt:lpstr>Working In and Around Mobile Plant</vt:lpstr>
      <vt:lpstr>Plan – Exclusion and/or Restricted Access Zones</vt:lpstr>
      <vt:lpstr>Working In and Around Mobile Plant</vt:lpstr>
      <vt:lpstr>Plant Operating Zone (POZ)</vt:lpstr>
      <vt:lpstr>Barrier Selection</vt:lpstr>
      <vt:lpstr>Training &amp; Operator Competence</vt:lpstr>
      <vt:lpstr>Communication</vt:lpstr>
      <vt:lpstr>Control Measures </vt:lpstr>
      <vt:lpstr>Monitoring All Workers and Works</vt:lpstr>
      <vt:lpstr>Take 5</vt:lpstr>
      <vt:lpstr>Incident Reporting</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In Around Mobile Plant</dc:title>
  <dc:creator>Jane, Caroline</dc:creator>
  <cp:lastModifiedBy>Jane, Caroline</cp:lastModifiedBy>
  <cp:revision>34</cp:revision>
  <dcterms:created xsi:type="dcterms:W3CDTF">2023-01-19T04:47:45Z</dcterms:created>
  <dcterms:modified xsi:type="dcterms:W3CDTF">2023-01-23T02:34:39Z</dcterms:modified>
</cp:coreProperties>
</file>