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9" d="100"/>
          <a:sy n="59" d="100"/>
        </p:scale>
        <p:origin x="96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ck franz" userId="a3bdcf7ccfb55cb9" providerId="LiveId" clId="{72E43F2D-9B2F-418A-952C-5742E6E56256}"/>
    <pc:docChg chg="undo custSel modSld sldOrd">
      <pc:chgData name="mick franz" userId="a3bdcf7ccfb55cb9" providerId="LiveId" clId="{72E43F2D-9B2F-418A-952C-5742E6E56256}" dt="2024-11-12T10:43:23.908" v="970"/>
      <pc:docMkLst>
        <pc:docMk/>
      </pc:docMkLst>
      <pc:sldChg chg="addSp modSp">
        <pc:chgData name="mick franz" userId="a3bdcf7ccfb55cb9" providerId="LiveId" clId="{72E43F2D-9B2F-418A-952C-5742E6E56256}" dt="2024-11-12T10:31:28.599" v="731"/>
        <pc:sldMkLst>
          <pc:docMk/>
          <pc:sldMk cId="2676920945" sldId="256"/>
        </pc:sldMkLst>
        <pc:picChg chg="add mod">
          <ac:chgData name="mick franz" userId="a3bdcf7ccfb55cb9" providerId="LiveId" clId="{72E43F2D-9B2F-418A-952C-5742E6E56256}" dt="2024-11-12T10:31:28.599" v="731"/>
          <ac:picMkLst>
            <pc:docMk/>
            <pc:sldMk cId="2676920945" sldId="256"/>
            <ac:picMk id="7" creationId="{F986D432-59A4-5F1D-1859-4FDC8961C640}"/>
          </ac:picMkLst>
        </pc:picChg>
      </pc:sldChg>
      <pc:sldChg chg="addSp delSp modSp mod modTransition modAnim">
        <pc:chgData name="mick franz" userId="a3bdcf7ccfb55cb9" providerId="LiveId" clId="{72E43F2D-9B2F-418A-952C-5742E6E56256}" dt="2024-11-12T10:35:08.259" v="962"/>
        <pc:sldMkLst>
          <pc:docMk/>
          <pc:sldMk cId="4218155286" sldId="257"/>
        </pc:sldMkLst>
        <pc:spChg chg="mod">
          <ac:chgData name="mick franz" userId="a3bdcf7ccfb55cb9" providerId="LiveId" clId="{72E43F2D-9B2F-418A-952C-5742E6E56256}" dt="2024-11-12T10:34:15.389" v="959" actId="20577"/>
          <ac:spMkLst>
            <pc:docMk/>
            <pc:sldMk cId="4218155286" sldId="257"/>
            <ac:spMk id="8" creationId="{882524D1-EFB2-C146-9053-D2B813DB68D7}"/>
          </ac:spMkLst>
        </pc:spChg>
        <pc:picChg chg="add del mod">
          <ac:chgData name="mick franz" userId="a3bdcf7ccfb55cb9" providerId="LiveId" clId="{72E43F2D-9B2F-418A-952C-5742E6E56256}" dt="2024-11-12T10:31:29.929" v="733"/>
          <ac:picMkLst>
            <pc:docMk/>
            <pc:sldMk cId="4218155286" sldId="257"/>
            <ac:picMk id="7" creationId="{FD6A9579-F7D9-4B60-0069-27C51517EBF7}"/>
          </ac:picMkLst>
        </pc:picChg>
        <pc:picChg chg="add del mod ord">
          <ac:chgData name="mick franz" userId="a3bdcf7ccfb55cb9" providerId="LiveId" clId="{72E43F2D-9B2F-418A-952C-5742E6E56256}" dt="2024-11-12T10:32:17.935" v="734"/>
          <ac:picMkLst>
            <pc:docMk/>
            <pc:sldMk cId="4218155286" sldId="257"/>
            <ac:picMk id="11" creationId="{4C3F5947-629B-B163-1E04-449CD0020171}"/>
          </ac:picMkLst>
        </pc:picChg>
        <pc:picChg chg="add del mod">
          <ac:chgData name="mick franz" userId="a3bdcf7ccfb55cb9" providerId="LiveId" clId="{72E43F2D-9B2F-418A-952C-5742E6E56256}" dt="2024-11-12T10:34:27.552" v="961"/>
          <ac:picMkLst>
            <pc:docMk/>
            <pc:sldMk cId="4218155286" sldId="257"/>
            <ac:picMk id="12" creationId="{32EBE3D0-2278-5710-9A16-5D37EDCFB130}"/>
          </ac:picMkLst>
        </pc:picChg>
        <pc:picChg chg="add del mod ord">
          <ac:chgData name="mick franz" userId="a3bdcf7ccfb55cb9" providerId="LiveId" clId="{72E43F2D-9B2F-418A-952C-5742E6E56256}" dt="2024-11-12T10:35:08.259" v="962"/>
          <ac:picMkLst>
            <pc:docMk/>
            <pc:sldMk cId="4218155286" sldId="257"/>
            <ac:picMk id="16" creationId="{BAD988E3-2274-5F3F-924C-36654DBB2060}"/>
          </ac:picMkLst>
        </pc:picChg>
        <pc:picChg chg="add mod">
          <ac:chgData name="mick franz" userId="a3bdcf7ccfb55cb9" providerId="LiveId" clId="{72E43F2D-9B2F-418A-952C-5742E6E56256}" dt="2024-11-12T10:35:08.259" v="962"/>
          <ac:picMkLst>
            <pc:docMk/>
            <pc:sldMk cId="4218155286" sldId="257"/>
            <ac:picMk id="17" creationId="{5920E417-79A3-1729-2F19-D1C29245EB43}"/>
          </ac:picMkLst>
        </pc:picChg>
      </pc:sldChg>
      <pc:sldChg chg="addSp modSp">
        <pc:chgData name="mick franz" userId="a3bdcf7ccfb55cb9" providerId="LiveId" clId="{72E43F2D-9B2F-418A-952C-5742E6E56256}" dt="2024-11-12T10:37:45.259" v="963"/>
        <pc:sldMkLst>
          <pc:docMk/>
          <pc:sldMk cId="3961484298" sldId="258"/>
        </pc:sldMkLst>
        <pc:picChg chg="add mod">
          <ac:chgData name="mick franz" userId="a3bdcf7ccfb55cb9" providerId="LiveId" clId="{72E43F2D-9B2F-418A-952C-5742E6E56256}" dt="2024-11-12T10:37:45.259" v="963"/>
          <ac:picMkLst>
            <pc:docMk/>
            <pc:sldMk cId="3961484298" sldId="258"/>
            <ac:picMk id="7" creationId="{699D6C26-9FBC-94F2-BFE2-3D5C3F009F04}"/>
          </ac:picMkLst>
        </pc:picChg>
      </pc:sldChg>
      <pc:sldChg chg="addSp modSp">
        <pc:chgData name="mick franz" userId="a3bdcf7ccfb55cb9" providerId="LiveId" clId="{72E43F2D-9B2F-418A-952C-5742E6E56256}" dt="2024-11-12T10:37:45.259" v="963"/>
        <pc:sldMkLst>
          <pc:docMk/>
          <pc:sldMk cId="4288009035" sldId="259"/>
        </pc:sldMkLst>
        <pc:picChg chg="add mod">
          <ac:chgData name="mick franz" userId="a3bdcf7ccfb55cb9" providerId="LiveId" clId="{72E43F2D-9B2F-418A-952C-5742E6E56256}" dt="2024-11-12T10:37:45.259" v="963"/>
          <ac:picMkLst>
            <pc:docMk/>
            <pc:sldMk cId="4288009035" sldId="259"/>
            <ac:picMk id="5" creationId="{C886FBDA-D3B0-D7C7-1A12-078E3F0FD70E}"/>
          </ac:picMkLst>
        </pc:picChg>
      </pc:sldChg>
      <pc:sldChg chg="addSp delSp modSp mod modTransition modAnim">
        <pc:chgData name="mick franz" userId="a3bdcf7ccfb55cb9" providerId="LiveId" clId="{72E43F2D-9B2F-418A-952C-5742E6E56256}" dt="2024-11-12T10:40:14.544" v="966"/>
        <pc:sldMkLst>
          <pc:docMk/>
          <pc:sldMk cId="913065749" sldId="260"/>
        </pc:sldMkLst>
        <pc:picChg chg="add del mod">
          <ac:chgData name="mick franz" userId="a3bdcf7ccfb55cb9" providerId="LiveId" clId="{72E43F2D-9B2F-418A-952C-5742E6E56256}" dt="2024-11-12T10:37:55.951" v="965"/>
          <ac:picMkLst>
            <pc:docMk/>
            <pc:sldMk cId="913065749" sldId="260"/>
            <ac:picMk id="5" creationId="{50C850F0-040C-077A-3888-FDFF3E235382}"/>
          </ac:picMkLst>
        </pc:picChg>
        <pc:picChg chg="add del mod ord">
          <ac:chgData name="mick franz" userId="a3bdcf7ccfb55cb9" providerId="LiveId" clId="{72E43F2D-9B2F-418A-952C-5742E6E56256}" dt="2024-11-12T10:40:14.544" v="966"/>
          <ac:picMkLst>
            <pc:docMk/>
            <pc:sldMk cId="913065749" sldId="260"/>
            <ac:picMk id="7" creationId="{78A8E8EC-B893-316D-CE83-28039DB5766A}"/>
          </ac:picMkLst>
        </pc:picChg>
        <pc:picChg chg="add mod">
          <ac:chgData name="mick franz" userId="a3bdcf7ccfb55cb9" providerId="LiveId" clId="{72E43F2D-9B2F-418A-952C-5742E6E56256}" dt="2024-11-12T10:40:14.544" v="966"/>
          <ac:picMkLst>
            <pc:docMk/>
            <pc:sldMk cId="913065749" sldId="260"/>
            <ac:picMk id="8" creationId="{54D0B79C-DE30-4756-157D-BB2745837FC3}"/>
          </ac:picMkLst>
        </pc:picChg>
      </pc:sldChg>
      <pc:sldChg chg="addSp delSp modSp mod modTransition modAnim">
        <pc:chgData name="mick franz" userId="a3bdcf7ccfb55cb9" providerId="LiveId" clId="{72E43F2D-9B2F-418A-952C-5742E6E56256}" dt="2024-11-12T10:41:04.740" v="969"/>
        <pc:sldMkLst>
          <pc:docMk/>
          <pc:sldMk cId="2541213828" sldId="261"/>
        </pc:sldMkLst>
        <pc:picChg chg="add del mod">
          <ac:chgData name="mick franz" userId="a3bdcf7ccfb55cb9" providerId="LiveId" clId="{72E43F2D-9B2F-418A-952C-5742E6E56256}" dt="2024-11-12T10:40:29.301" v="968"/>
          <ac:picMkLst>
            <pc:docMk/>
            <pc:sldMk cId="2541213828" sldId="261"/>
            <ac:picMk id="4" creationId="{BE4A9034-BF66-C9AB-B836-B715B73D114C}"/>
          </ac:picMkLst>
        </pc:picChg>
        <pc:picChg chg="add del mod ord">
          <ac:chgData name="mick franz" userId="a3bdcf7ccfb55cb9" providerId="LiveId" clId="{72E43F2D-9B2F-418A-952C-5742E6E56256}" dt="2024-11-12T10:41:04.740" v="969"/>
          <ac:picMkLst>
            <pc:docMk/>
            <pc:sldMk cId="2541213828" sldId="261"/>
            <ac:picMk id="12" creationId="{B2FC8306-109D-0A0A-2D3D-90416B57717E}"/>
          </ac:picMkLst>
        </pc:picChg>
        <pc:picChg chg="add mod">
          <ac:chgData name="mick franz" userId="a3bdcf7ccfb55cb9" providerId="LiveId" clId="{72E43F2D-9B2F-418A-952C-5742E6E56256}" dt="2024-11-12T10:41:04.740" v="969"/>
          <ac:picMkLst>
            <pc:docMk/>
            <pc:sldMk cId="2541213828" sldId="261"/>
            <ac:picMk id="13" creationId="{A581B665-6403-B3F5-DF5A-0B86D21B72ED}"/>
          </ac:picMkLst>
        </pc:picChg>
      </pc:sldChg>
      <pc:sldChg chg="addSp modSp">
        <pc:chgData name="mick franz" userId="a3bdcf7ccfb55cb9" providerId="LiveId" clId="{72E43F2D-9B2F-418A-952C-5742E6E56256}" dt="2024-11-12T10:43:23.908" v="970"/>
        <pc:sldMkLst>
          <pc:docMk/>
          <pc:sldMk cId="3918663980" sldId="262"/>
        </pc:sldMkLst>
        <pc:picChg chg="add mod">
          <ac:chgData name="mick franz" userId="a3bdcf7ccfb55cb9" providerId="LiveId" clId="{72E43F2D-9B2F-418A-952C-5742E6E56256}" dt="2024-11-12T10:43:23.908" v="970"/>
          <ac:picMkLst>
            <pc:docMk/>
            <pc:sldMk cId="3918663980" sldId="262"/>
            <ac:picMk id="7" creationId="{83A7F675-C341-AB45-0973-773A5A2AB7B6}"/>
          </ac:picMkLst>
        </pc:picChg>
      </pc:sldChg>
      <pc:sldChg chg="addSp delSp modSp mod ord">
        <pc:chgData name="mick franz" userId="a3bdcf7ccfb55cb9" providerId="LiveId" clId="{72E43F2D-9B2F-418A-952C-5742E6E56256}" dt="2024-11-12T10:43:23.908" v="970"/>
        <pc:sldMkLst>
          <pc:docMk/>
          <pc:sldMk cId="431514228" sldId="263"/>
        </pc:sldMkLst>
        <pc:spChg chg="del">
          <ac:chgData name="mick franz" userId="a3bdcf7ccfb55cb9" providerId="LiveId" clId="{72E43F2D-9B2F-418A-952C-5742E6E56256}" dt="2024-11-08T04:30:59.848" v="3" actId="21"/>
          <ac:spMkLst>
            <pc:docMk/>
            <pc:sldMk cId="431514228" sldId="263"/>
            <ac:spMk id="2" creationId="{343207D4-5023-5ED0-12BB-8B7258817FC3}"/>
          </ac:spMkLst>
        </pc:spChg>
        <pc:spChg chg="add mod">
          <ac:chgData name="mick franz" userId="a3bdcf7ccfb55cb9" providerId="LiveId" clId="{72E43F2D-9B2F-418A-952C-5742E6E56256}" dt="2024-11-08T04:42:14.746" v="730" actId="20577"/>
          <ac:spMkLst>
            <pc:docMk/>
            <pc:sldMk cId="431514228" sldId="263"/>
            <ac:spMk id="4" creationId="{E96FC5B2-C93A-A5B5-A4CE-8D1B34C9C201}"/>
          </ac:spMkLst>
        </pc:spChg>
        <pc:picChg chg="add mod">
          <ac:chgData name="mick franz" userId="a3bdcf7ccfb55cb9" providerId="LiveId" clId="{72E43F2D-9B2F-418A-952C-5742E6E56256}" dt="2024-11-12T10:43:23.908" v="970"/>
          <ac:picMkLst>
            <pc:docMk/>
            <pc:sldMk cId="431514228" sldId="263"/>
            <ac:picMk id="3" creationId="{1BCCFF25-C490-60D0-B3EC-7EFC53E52AF2}"/>
          </ac:picMkLst>
        </pc:pic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en-US"/>
              <a:t>Click to edit Master title style</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50000"/>
                  </a:schemeClr>
                </a:solidFill>
              </a:defRPr>
            </a:lvl1pPr>
          </a:lstStyle>
          <a:p>
            <a:fld id="{C485584D-7D79-4248-9986-4CA35242F944}" type="datetimeFigureOut">
              <a:rPr lang="en-US" smtClean="0"/>
              <a:t>11/12/2024</a:t>
            </a:fld>
            <a:endParaRPr lang="en-US"/>
          </a:p>
        </p:txBody>
      </p:sp>
      <p:sp>
        <p:nvSpPr>
          <p:cNvPr id="5" name="Footer Placeholder 4"/>
          <p:cNvSpPr>
            <a:spLocks noGrp="1"/>
          </p:cNvSpPr>
          <p:nvPr>
            <p:ph type="ftr" sz="quarter" idx="11"/>
          </p:nvPr>
        </p:nvSpPr>
        <p:spPr>
          <a:xfrm rot="21420000">
            <a:off x="-5560" y="4883024"/>
            <a:ext cx="4047239" cy="1195538"/>
          </a:xfrm>
        </p:spPr>
        <p:txBody>
          <a:bodyPr vert="horz" lIns="91440" tIns="45720" rIns="91440" bIns="45720" rtlCol="0" anchor="ctr"/>
          <a:lstStyle>
            <a:lvl1pPr algn="r">
              <a:defRPr lang="en-US" sz="5400" dirty="0"/>
            </a:lvl1pPr>
          </a:lstStyle>
          <a:p>
            <a:endParaRPr lang="en-US"/>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19590046-DA73-4BBF-84B5-C08E6F75191A}" type="slidenum">
              <a:rPr lang="en-US" smtClean="0"/>
              <a:t>‹#›</a:t>
            </a:fld>
            <a:endParaRPr lang="en-US"/>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9607348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85584D-7D79-4248-9986-4CA35242F944}" type="datetimeFigureOut">
              <a:rPr lang="en-US" smtClean="0"/>
              <a:t>11/12/2024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3323118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en-US"/>
              <a:t>Click to edit Master title style</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485584D-7D79-4248-9986-4CA35242F944}" type="datetimeFigureOut">
              <a:rPr lang="en-US" smtClean="0"/>
              <a:t>11/12/2024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8379338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485584D-7D79-4248-9986-4CA35242F944}" type="datetimeFigureOut">
              <a:rPr lang="en-US" smtClean="0"/>
              <a:t>11/12/2024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6202297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685802" y="2861733"/>
            <a:ext cx="5088712"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5993969" y="2861733"/>
            <a:ext cx="5088713"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485584D-7D79-4248-9986-4CA35242F944}" type="datetimeFigureOut">
              <a:rPr lang="en-US" smtClean="0"/>
              <a:t>11/12/2024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0995950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485584D-7D79-4248-9986-4CA35242F944}" type="datetimeFigureOut">
              <a:rPr lang="en-US" smtClean="0"/>
              <a:t>11/12/2024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2057282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485584D-7D79-4248-9986-4CA35242F944}" type="datetimeFigureOut">
              <a:rPr lang="en-US" smtClean="0"/>
              <a:t>11/12/2024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29907565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US"/>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485584D-7D79-4248-9986-4CA35242F944}" type="datetimeFigureOut">
              <a:rPr lang="en-US" smtClean="0"/>
              <a:t>11/12/2024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36792305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485584D-7D79-4248-9986-4CA35242F944}" type="datetimeFigureOut">
              <a:rPr lang="en-US" smtClean="0"/>
              <a:t>11/12/2024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936191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485584D-7D79-4248-9986-4CA35242F944}" type="datetimeFigureOut">
              <a:rPr lang="en-US" smtClean="0"/>
              <a:t>11/12/2024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25080855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485584D-7D79-4248-9986-4CA35242F944}" type="datetimeFigureOut">
              <a:rPr lang="en-US" smtClean="0"/>
              <a:t>11/12/2024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28941297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en-US"/>
              <a:t>Click to edit Master title style</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485584D-7D79-4248-9986-4CA35242F944}" type="datetimeFigureOut">
              <a:rPr lang="en-US" smtClean="0"/>
              <a:t>11/12/2024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590046-DA73-4BBF-84B5-C08E6F75191A}" type="slidenum">
              <a:rPr lang="en-US" smtClean="0"/>
              <a:t>‹#›</a:t>
            </a:fld>
            <a:endParaRPr lang="en-US"/>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7854499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485584D-7D79-4248-9986-4CA35242F944}" type="datetimeFigureOut">
              <a:rPr lang="en-US" smtClean="0"/>
              <a:t>11/12/2024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25703394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US"/>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C485584D-7D79-4248-9986-4CA35242F944}" type="datetimeFigureOut">
              <a:rPr lang="en-US" smtClean="0"/>
              <a:t>11/12/2024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7931547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en-US"/>
              <a:t>Click to edit Master title style</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C485584D-7D79-4248-9986-4CA35242F944}" type="datetimeFigureOut">
              <a:rPr lang="en-US" smtClean="0"/>
              <a:t>11/12/2024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41157431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85584D-7D79-4248-9986-4CA35242F944}" type="datetimeFigureOut">
              <a:rPr lang="en-US" smtClean="0"/>
              <a:t>11/12/2024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30558730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85584D-7D79-4248-9986-4CA35242F944}" type="datetimeFigureOut">
              <a:rPr lang="en-US" smtClean="0"/>
              <a:t>11/12/2024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33552875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50000"/>
                  </a:schemeClr>
                </a:solidFill>
              </a:defRPr>
            </a:lvl1pPr>
          </a:lstStyle>
          <a:p>
            <a:fld id="{C485584D-7D79-4248-9986-4CA35242F944}" type="datetimeFigureOut">
              <a:rPr lang="en-US" smtClean="0"/>
              <a:t>11/12/2024</a:t>
            </a:fld>
            <a:endParaRPr lang="en-US"/>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50000"/>
                  </a:schemeClr>
                </a:solidFill>
              </a:defRPr>
            </a:lvl1pPr>
          </a:lstStyle>
          <a:p>
            <a:endParaRPr lang="en-US"/>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50000"/>
                  </a:schemeClr>
                </a:solidFill>
              </a:defRPr>
            </a:lvl1pPr>
          </a:lstStyle>
          <a:p>
            <a:fld id="{19590046-DA73-4BBF-84B5-C08E6F75191A}" type="slidenum">
              <a:rPr lang="en-US" smtClean="0"/>
              <a:t>‹#›</a:t>
            </a:fld>
            <a:endParaRPr lang="en-US"/>
          </a:p>
        </p:txBody>
      </p:sp>
    </p:spTree>
    <p:extLst>
      <p:ext uri="{BB962C8B-B14F-4D97-AF65-F5344CB8AC3E}">
        <p14:creationId xmlns:p14="http://schemas.microsoft.com/office/powerpoint/2010/main" val="189178591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5.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5.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1.xml"/><Relationship Id="rId5" Type="http://schemas.openxmlformats.org/officeDocument/2006/relationships/image" Target="../media/image5.png"/><Relationship Id="rId4"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2.xml"/><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3.xml"/><Relationship Id="rId6" Type="http://schemas.openxmlformats.org/officeDocument/2006/relationships/image" Target="../media/image5.png"/><Relationship Id="rId5" Type="http://schemas.openxmlformats.org/officeDocument/2006/relationships/image" Target="../media/image9.png"/><Relationship Id="rId4"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5.png"/><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F776733-A05B-4A45-903C-A77D9DEBDE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Construction work tools">
            <a:extLst>
              <a:ext uri="{FF2B5EF4-FFF2-40B4-BE49-F238E27FC236}">
                <a16:creationId xmlns:a16="http://schemas.microsoft.com/office/drawing/2014/main" id="{FE0AB9B7-C575-A1C1-7E5F-604B7C74D99A}"/>
              </a:ext>
            </a:extLst>
          </p:cNvPr>
          <p:cNvPicPr>
            <a:picLocks noChangeAspect="1"/>
          </p:cNvPicPr>
          <p:nvPr/>
        </p:nvPicPr>
        <p:blipFill>
          <a:blip r:embed="rId4">
            <a:alphaModFix amt="35000"/>
          </a:blip>
          <a:srcRect t="11344" b="4386"/>
          <a:stretch/>
        </p:blipFill>
        <p:spPr>
          <a:xfrm>
            <a:off x="20" y="10"/>
            <a:ext cx="12191980" cy="6857990"/>
          </a:xfrm>
          <a:prstGeom prst="rect">
            <a:avLst/>
          </a:prstGeom>
        </p:spPr>
      </p:pic>
      <p:sp>
        <p:nvSpPr>
          <p:cNvPr id="2" name="Title 1">
            <a:extLst>
              <a:ext uri="{FF2B5EF4-FFF2-40B4-BE49-F238E27FC236}">
                <a16:creationId xmlns:a16="http://schemas.microsoft.com/office/drawing/2014/main" id="{7C99CA0A-9607-FC2C-9046-AEC1E7C4A403}"/>
              </a:ext>
            </a:extLst>
          </p:cNvPr>
          <p:cNvSpPr>
            <a:spLocks noGrp="1"/>
          </p:cNvSpPr>
          <p:nvPr>
            <p:ph type="ctrTitle"/>
          </p:nvPr>
        </p:nvSpPr>
        <p:spPr>
          <a:xfrm>
            <a:off x="1287695" y="1966816"/>
            <a:ext cx="9616610" cy="2481507"/>
          </a:xfrm>
        </p:spPr>
        <p:txBody>
          <a:bodyPr>
            <a:normAutofit/>
          </a:bodyPr>
          <a:lstStyle/>
          <a:p>
            <a:pPr algn="l"/>
            <a:r>
              <a:rPr lang="en-AU" b="1">
                <a:solidFill>
                  <a:schemeClr val="tx1"/>
                </a:solidFill>
              </a:rPr>
              <a:t>Contractor Non-Compliance</a:t>
            </a:r>
          </a:p>
        </p:txBody>
      </p:sp>
      <p:sp>
        <p:nvSpPr>
          <p:cNvPr id="3" name="Subtitle 2">
            <a:extLst>
              <a:ext uri="{FF2B5EF4-FFF2-40B4-BE49-F238E27FC236}">
                <a16:creationId xmlns:a16="http://schemas.microsoft.com/office/drawing/2014/main" id="{BA1F5F37-ADFC-1F7B-CFE0-0DC1333C0055}"/>
              </a:ext>
            </a:extLst>
          </p:cNvPr>
          <p:cNvSpPr>
            <a:spLocks noGrp="1"/>
          </p:cNvSpPr>
          <p:nvPr>
            <p:ph type="subTitle" idx="1"/>
          </p:nvPr>
        </p:nvSpPr>
        <p:spPr>
          <a:xfrm>
            <a:off x="1237991" y="4591668"/>
            <a:ext cx="9666314" cy="748739"/>
          </a:xfrm>
        </p:spPr>
        <p:txBody>
          <a:bodyPr>
            <a:normAutofit/>
          </a:bodyPr>
          <a:lstStyle/>
          <a:p>
            <a:pPr marL="342900" lvl="0" indent="-342900" algn="l">
              <a:lnSpc>
                <a:spcPct val="110000"/>
              </a:lnSpc>
              <a:buFont typeface="Symbol" panose="05050102010706020507" pitchFamily="18" charset="2"/>
              <a:buChar char=""/>
            </a:pPr>
            <a:r>
              <a:rPr lang="en-AU" sz="1500" b="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Contractor 1: </a:t>
            </a:r>
            <a:r>
              <a:rPr lang="en-AU" sz="150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Mail and Parcel Contractor</a:t>
            </a:r>
            <a:endParaRPr lang="en-AU" sz="1500">
              <a:solidFill>
                <a:schemeClr val="tx1"/>
              </a:solidFill>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indent="-342900" algn="l">
              <a:lnSpc>
                <a:spcPct val="110000"/>
              </a:lnSpc>
              <a:buFont typeface="Symbol" panose="05050102010706020507" pitchFamily="18" charset="2"/>
              <a:buChar char=""/>
            </a:pPr>
            <a:r>
              <a:rPr lang="en-AU" sz="1500" b="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Contractor 2: </a:t>
            </a:r>
            <a:r>
              <a:rPr lang="en-AU" sz="150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Cleaning Contractor</a:t>
            </a:r>
            <a:endParaRPr lang="en-AU" sz="1500">
              <a:solidFill>
                <a:schemeClr val="tx1"/>
              </a:solidFill>
              <a:effectLst/>
              <a:latin typeface="Arial Narrow" panose="020B0606020202030204" pitchFamily="34" charset="0"/>
              <a:ea typeface="Times New Roman" panose="02020603050405020304" pitchFamily="18" charset="0"/>
              <a:cs typeface="Times New Roman" panose="02020603050405020304" pitchFamily="18" charset="0"/>
            </a:endParaRPr>
          </a:p>
          <a:p>
            <a:pPr algn="l">
              <a:lnSpc>
                <a:spcPct val="110000"/>
              </a:lnSpc>
            </a:pPr>
            <a:endParaRPr lang="en-AU" sz="1500">
              <a:solidFill>
                <a:schemeClr val="tx1"/>
              </a:solidFill>
            </a:endParaRPr>
          </a:p>
        </p:txBody>
      </p:sp>
      <p:pic>
        <p:nvPicPr>
          <p:cNvPr id="7" name="Audio 6">
            <a:hlinkClick r:id="" action="ppaction://media"/>
            <a:extLst>
              <a:ext uri="{FF2B5EF4-FFF2-40B4-BE49-F238E27FC236}">
                <a16:creationId xmlns:a16="http://schemas.microsoft.com/office/drawing/2014/main" id="{F986D432-59A4-5F1D-1859-4FDC8961C640}"/>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67692094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17378"/>
    </mc:Choice>
    <mc:Fallback>
      <p:transition spd="slow" advTm="173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par>
                                <p:cTn id="7" presetID="10" presetClass="entr" presetSubtype="0" fill="hold" grpId="0" nodeType="withEffect">
                                  <p:stCondLst>
                                    <p:cond delay="1000"/>
                                  </p:stCondLst>
                                  <p:iterate type="lt">
                                    <p:tmPct val="10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7"/>
                </p:tgtEl>
              </p:cMediaNode>
            </p:audio>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nsurance for Contractors | AmTrust Insurance">
            <a:extLst>
              <a:ext uri="{FF2B5EF4-FFF2-40B4-BE49-F238E27FC236}">
                <a16:creationId xmlns:a16="http://schemas.microsoft.com/office/drawing/2014/main" id="{68D03767-5B7C-2683-87BF-3F16F1758FB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84242" y="1261782"/>
            <a:ext cx="5709231" cy="339414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FE1B4FE-F27A-2A2E-7566-4F6465E0F6C0}"/>
              </a:ext>
            </a:extLst>
          </p:cNvPr>
          <p:cNvSpPr>
            <a:spLocks noGrp="1"/>
          </p:cNvSpPr>
          <p:nvPr>
            <p:ph type="title"/>
          </p:nvPr>
        </p:nvSpPr>
        <p:spPr/>
        <p:txBody>
          <a:bodyPr>
            <a:normAutofit fontScale="90000"/>
          </a:bodyPr>
          <a:lstStyle/>
          <a:p>
            <a:r>
              <a:rPr lang="en-AU" sz="3200" b="1"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Contractor 1: </a:t>
            </a:r>
            <a:r>
              <a:rPr lang="en-AU" sz="3200" dirty="0">
                <a:effectLst/>
                <a:latin typeface="Arial" panose="020B0604020202020204" pitchFamily="34" charset="0"/>
                <a:ea typeface="Times New Roman" panose="02020603050405020304" pitchFamily="18" charset="0"/>
                <a:cs typeface="Times New Roman" panose="02020603050405020304" pitchFamily="18" charset="0"/>
              </a:rPr>
              <a:t>Mail and Parcel Contractor</a:t>
            </a:r>
            <a:br>
              <a:rPr lang="en-AU" sz="3200" dirty="0">
                <a:effectLst/>
                <a:latin typeface="Arial Narrow" panose="020B0606020202030204" pitchFamily="34" charset="0"/>
                <a:ea typeface="Times New Roman" panose="02020603050405020304" pitchFamily="18" charset="0"/>
                <a:cs typeface="Times New Roman" panose="02020603050405020304" pitchFamily="18" charset="0"/>
              </a:rPr>
            </a:br>
            <a:endParaRPr lang="en-AU" dirty="0"/>
          </a:p>
        </p:txBody>
      </p:sp>
      <p:sp>
        <p:nvSpPr>
          <p:cNvPr id="4" name="TextBox 3">
            <a:extLst>
              <a:ext uri="{FF2B5EF4-FFF2-40B4-BE49-F238E27FC236}">
                <a16:creationId xmlns:a16="http://schemas.microsoft.com/office/drawing/2014/main" id="{BB0922C9-C24C-5F23-DA43-A4DF56AD23C4}"/>
              </a:ext>
            </a:extLst>
          </p:cNvPr>
          <p:cNvSpPr txBox="1"/>
          <p:nvPr/>
        </p:nvSpPr>
        <p:spPr>
          <a:xfrm>
            <a:off x="1028700" y="1550724"/>
            <a:ext cx="7260771" cy="1754326"/>
          </a:xfrm>
          <a:prstGeom prst="rect">
            <a:avLst/>
          </a:prstGeom>
          <a:noFill/>
        </p:spPr>
        <p:txBody>
          <a:bodyPr wrap="square">
            <a:spAutoFit/>
          </a:bodyPr>
          <a:lstStyle/>
          <a:p>
            <a:r>
              <a:rPr lang="en-AU" dirty="0">
                <a:latin typeface="Calibri" panose="020F0502020204030204" pitchFamily="34" charset="0"/>
                <a:ea typeface="Calibri" panose="020F0502020204030204" pitchFamily="34" charset="0"/>
                <a:cs typeface="Calibri" panose="020F0502020204030204" pitchFamily="34" charset="0"/>
              </a:rPr>
              <a:t>Parcel Delivery </a:t>
            </a:r>
          </a:p>
          <a:p>
            <a:r>
              <a:rPr lang="en-AU" dirty="0">
                <a:latin typeface="Calibri" panose="020F0502020204030204" pitchFamily="34" charset="0"/>
                <a:ea typeface="Calibri" panose="020F0502020204030204" pitchFamily="34" charset="0"/>
                <a:cs typeface="Calibri" panose="020F0502020204030204" pitchFamily="34" charset="0"/>
              </a:rPr>
              <a:t>Roadside Mail Delivery </a:t>
            </a:r>
          </a:p>
          <a:p>
            <a:r>
              <a:rPr lang="en-AU" dirty="0">
                <a:latin typeface="Calibri" panose="020F0502020204030204" pitchFamily="34" charset="0"/>
                <a:ea typeface="Calibri" panose="020F0502020204030204" pitchFamily="34" charset="0"/>
                <a:cs typeface="Calibri" panose="020F0502020204030204" pitchFamily="34" charset="0"/>
              </a:rPr>
              <a:t>Street Mail Delivery </a:t>
            </a:r>
          </a:p>
          <a:p>
            <a:r>
              <a:rPr lang="en-AU" dirty="0">
                <a:latin typeface="Calibri" panose="020F0502020204030204" pitchFamily="34" charset="0"/>
                <a:ea typeface="Calibri" panose="020F0502020204030204" pitchFamily="34" charset="0"/>
                <a:cs typeface="Calibri" panose="020F0502020204030204" pitchFamily="34" charset="0"/>
              </a:rPr>
              <a:t>Street Post Box Clearance </a:t>
            </a:r>
          </a:p>
          <a:p>
            <a:r>
              <a:rPr lang="en-AU" dirty="0">
                <a:latin typeface="Calibri" panose="020F0502020204030204" pitchFamily="34" charset="0"/>
                <a:ea typeface="Calibri" panose="020F0502020204030204" pitchFamily="34" charset="0"/>
                <a:cs typeface="Calibri" panose="020F0502020204030204" pitchFamily="34" charset="0"/>
              </a:rPr>
              <a:t>Depot Bag Delivery Transport (Interstate/Intrastate) </a:t>
            </a:r>
          </a:p>
          <a:p>
            <a:r>
              <a:rPr lang="en-AU" dirty="0">
                <a:latin typeface="Calibri" panose="020F0502020204030204" pitchFamily="34" charset="0"/>
                <a:ea typeface="Calibri" panose="020F0502020204030204" pitchFamily="34" charset="0"/>
                <a:cs typeface="Calibri" panose="020F0502020204030204" pitchFamily="34" charset="0"/>
              </a:rPr>
              <a:t>Miscellaneous Services</a:t>
            </a:r>
          </a:p>
        </p:txBody>
      </p:sp>
      <p:sp>
        <p:nvSpPr>
          <p:cNvPr id="6" name="TextBox 5">
            <a:extLst>
              <a:ext uri="{FF2B5EF4-FFF2-40B4-BE49-F238E27FC236}">
                <a16:creationId xmlns:a16="http://schemas.microsoft.com/office/drawing/2014/main" id="{6684C471-94F1-FC5C-D10D-02C85CF98EDD}"/>
              </a:ext>
            </a:extLst>
          </p:cNvPr>
          <p:cNvSpPr txBox="1"/>
          <p:nvPr/>
        </p:nvSpPr>
        <p:spPr>
          <a:xfrm>
            <a:off x="1028700" y="3476751"/>
            <a:ext cx="7554686" cy="584775"/>
          </a:xfrm>
          <a:prstGeom prst="rect">
            <a:avLst/>
          </a:prstGeom>
          <a:noFill/>
        </p:spPr>
        <p:txBody>
          <a:bodyPr wrap="square">
            <a:spAutoFit/>
          </a:bodyPr>
          <a:lstStyle/>
          <a:p>
            <a:r>
              <a:rPr lang="en-AU" sz="3200" b="1"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Contractor 2: </a:t>
            </a:r>
            <a:r>
              <a:rPr lang="en-AU" sz="3200" dirty="0">
                <a:effectLst/>
                <a:latin typeface="Arial" panose="020B0604020202020204" pitchFamily="34" charset="0"/>
                <a:ea typeface="Times New Roman" panose="02020603050405020304" pitchFamily="18" charset="0"/>
                <a:cs typeface="Times New Roman" panose="02020603050405020304" pitchFamily="18" charset="0"/>
              </a:rPr>
              <a:t>Cleaning Contractor</a:t>
            </a:r>
            <a:endParaRPr lang="en-AU" sz="3200" dirty="0">
              <a:effectLst/>
              <a:latin typeface="Arial Narrow" panose="020B0606020202030204" pitchFamily="34" charset="0"/>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882524D1-EFB2-C146-9053-D2B813DB68D7}"/>
              </a:ext>
            </a:extLst>
          </p:cNvPr>
          <p:cNvSpPr txBox="1"/>
          <p:nvPr/>
        </p:nvSpPr>
        <p:spPr>
          <a:xfrm>
            <a:off x="1028700" y="4335921"/>
            <a:ext cx="6096000" cy="646331"/>
          </a:xfrm>
          <a:prstGeom prst="rect">
            <a:avLst/>
          </a:prstGeom>
          <a:noFill/>
        </p:spPr>
        <p:txBody>
          <a:bodyPr wrap="square">
            <a:spAutoFit/>
          </a:bodyPr>
          <a:lstStyle/>
          <a:p>
            <a:r>
              <a:rPr lang="en-US" dirty="0">
                <a:latin typeface="Calibri" panose="020F0502020204030204" pitchFamily="34" charset="0"/>
                <a:ea typeface="Calibri" panose="020F0502020204030204" pitchFamily="34" charset="0"/>
                <a:cs typeface="Calibri" panose="020F0502020204030204" pitchFamily="34" charset="0"/>
              </a:rPr>
              <a:t>Engaged in providing the cleaning services </a:t>
            </a:r>
            <a:r>
              <a:rPr lang="en-US" dirty="0" err="1">
                <a:latin typeface="Calibri" panose="020F0502020204030204" pitchFamily="34" charset="0"/>
                <a:ea typeface="Calibri" panose="020F0502020204030204" pitchFamily="34" charset="0"/>
                <a:cs typeface="Calibri" panose="020F0502020204030204" pitchFamily="34" charset="0"/>
              </a:rPr>
              <a:t>accross</a:t>
            </a:r>
            <a:r>
              <a:rPr lang="en-US" dirty="0">
                <a:latin typeface="Calibri" panose="020F0502020204030204" pitchFamily="34" charset="0"/>
                <a:ea typeface="Calibri" panose="020F0502020204030204" pitchFamily="34" charset="0"/>
                <a:cs typeface="Calibri" panose="020F0502020204030204" pitchFamily="34" charset="0"/>
              </a:rPr>
              <a:t> our Australia Post Offices and Depots. </a:t>
            </a:r>
            <a:endParaRPr lang="en-AU" dirty="0">
              <a:latin typeface="Calibri" panose="020F0502020204030204" pitchFamily="34" charset="0"/>
              <a:ea typeface="Calibri" panose="020F0502020204030204" pitchFamily="34" charset="0"/>
              <a:cs typeface="Calibri" panose="020F0502020204030204" pitchFamily="34" charset="0"/>
            </a:endParaRPr>
          </a:p>
        </p:txBody>
      </p:sp>
      <p:pic>
        <p:nvPicPr>
          <p:cNvPr id="17" name="Audio 16">
            <a:hlinkClick r:id="" action="ppaction://media"/>
            <a:extLst>
              <a:ext uri="{FF2B5EF4-FFF2-40B4-BE49-F238E27FC236}">
                <a16:creationId xmlns:a16="http://schemas.microsoft.com/office/drawing/2014/main" id="{5920E417-79A3-1729-2F19-D1C29245EB43}"/>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218155286"/>
      </p:ext>
    </p:extLst>
  </p:cSld>
  <p:clrMapOvr>
    <a:masterClrMapping/>
  </p:clrMapOvr>
  <mc:AlternateContent xmlns:mc="http://schemas.openxmlformats.org/markup-compatibility/2006">
    <mc:Choice xmlns:p14="http://schemas.microsoft.com/office/powerpoint/2010/main" Requires="p14">
      <p:transition spd="slow" p14:dur="2000" advTm="37399"/>
    </mc:Choice>
    <mc:Fallback>
      <p:transition spd="slow" advTm="373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7"/>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WHS Penalities - Cleanaway Facing $1.5M ...">
            <a:extLst>
              <a:ext uri="{FF2B5EF4-FFF2-40B4-BE49-F238E27FC236}">
                <a16:creationId xmlns:a16="http://schemas.microsoft.com/office/drawing/2014/main" id="{F2FE77B7-45A8-8565-BE4F-B1201550940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87886" y="3821566"/>
            <a:ext cx="4887685" cy="244384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2A341A2-EC34-FD31-B977-97AD72878033}"/>
              </a:ext>
            </a:extLst>
          </p:cNvPr>
          <p:cNvSpPr txBox="1"/>
          <p:nvPr/>
        </p:nvSpPr>
        <p:spPr>
          <a:xfrm>
            <a:off x="566057" y="1166843"/>
            <a:ext cx="8577943" cy="3508653"/>
          </a:xfrm>
          <a:prstGeom prst="rect">
            <a:avLst/>
          </a:prstGeom>
          <a:noFill/>
        </p:spPr>
        <p:txBody>
          <a:bodyPr wrap="square">
            <a:spAutoFit/>
          </a:bodyPr>
          <a:lstStyle/>
          <a:p>
            <a:r>
              <a:rPr lang="en-US" sz="2400" b="1" dirty="0">
                <a:latin typeface="Calibri" panose="020F0502020204030204" pitchFamily="34" charset="0"/>
                <a:ea typeface="Calibri" panose="020F0502020204030204" pitchFamily="34" charset="0"/>
                <a:cs typeface="Calibri" panose="020F0502020204030204" pitchFamily="34" charset="0"/>
              </a:rPr>
              <a:t>WHS Legislation and Regulations</a:t>
            </a:r>
          </a:p>
          <a:p>
            <a:r>
              <a:rPr lang="en-US" b="1" dirty="0">
                <a:latin typeface="Calibri" panose="020F0502020204030204" pitchFamily="34" charset="0"/>
                <a:ea typeface="Calibri" panose="020F0502020204030204" pitchFamily="34" charset="0"/>
                <a:cs typeface="Calibri" panose="020F0502020204030204" pitchFamily="34" charset="0"/>
              </a:rPr>
              <a:t>Work Health and Safety Act 2011 </a:t>
            </a:r>
          </a:p>
          <a:p>
            <a:r>
              <a:rPr lang="en-US" dirty="0">
                <a:latin typeface="Calibri" panose="020F0502020204030204" pitchFamily="34" charset="0"/>
                <a:ea typeface="Calibri" panose="020F0502020204030204" pitchFamily="34" charset="0"/>
                <a:cs typeface="Calibri" panose="020F0502020204030204" pitchFamily="34" charset="0"/>
              </a:rPr>
              <a:t>This Act outlines the primary responsibilities for health and safety at work. Contractors must comply with this legislation, which mandates that all parties ensure the health and safety of workers, including contractors and subcontractors.</a:t>
            </a:r>
          </a:p>
          <a:p>
            <a:pPr lvl="1"/>
            <a:r>
              <a:rPr lang="en-US" b="1" dirty="0">
                <a:latin typeface="Calibri" panose="020F0502020204030204" pitchFamily="34" charset="0"/>
                <a:ea typeface="Calibri" panose="020F0502020204030204" pitchFamily="34" charset="0"/>
                <a:cs typeface="Calibri" panose="020F0502020204030204" pitchFamily="34" charset="0"/>
              </a:rPr>
              <a:t>Duties under the WHS Act:</a:t>
            </a:r>
          </a:p>
          <a:p>
            <a:pPr marL="1143000" lvl="2" indent="-228600">
              <a:buFont typeface="Arial" panose="020B0604020202020204" pitchFamily="34" charset="0"/>
              <a:buChar char="•"/>
            </a:pPr>
            <a:r>
              <a:rPr lang="en-US" dirty="0">
                <a:latin typeface="Calibri" panose="020F0502020204030204" pitchFamily="34" charset="0"/>
                <a:ea typeface="Calibri" panose="020F0502020204030204" pitchFamily="34" charset="0"/>
                <a:cs typeface="Calibri" panose="020F0502020204030204" pitchFamily="34" charset="0"/>
              </a:rPr>
              <a:t>Primary Duty of Care: Employers must ensure, as far as reasonably practicable, that the workplace is safe and without risks to health, and that contractors are safe while working.</a:t>
            </a:r>
          </a:p>
          <a:p>
            <a:pPr marL="1143000" lvl="2" indent="-228600">
              <a:buFont typeface="Arial" panose="020B0604020202020204" pitchFamily="34" charset="0"/>
              <a:buChar char="•"/>
            </a:pPr>
            <a:r>
              <a:rPr lang="en-US" dirty="0">
                <a:latin typeface="Calibri" panose="020F0502020204030204" pitchFamily="34" charset="0"/>
                <a:ea typeface="Calibri" panose="020F0502020204030204" pitchFamily="34" charset="0"/>
                <a:cs typeface="Calibri" panose="020F0502020204030204" pitchFamily="34" charset="0"/>
              </a:rPr>
              <a:t>Duty of Contractors: Contractors have a duty to ensure their own health and safety, and that of others who may be affected by their work. This includes following WHS policies, procedures, and reporting any hazards or risks.</a:t>
            </a:r>
          </a:p>
        </p:txBody>
      </p:sp>
      <p:sp>
        <p:nvSpPr>
          <p:cNvPr id="4" name="TextBox 3">
            <a:extLst>
              <a:ext uri="{FF2B5EF4-FFF2-40B4-BE49-F238E27FC236}">
                <a16:creationId xmlns:a16="http://schemas.microsoft.com/office/drawing/2014/main" id="{7A42A214-3121-7888-FD6E-692BAD259BE7}"/>
              </a:ext>
            </a:extLst>
          </p:cNvPr>
          <p:cNvSpPr txBox="1"/>
          <p:nvPr/>
        </p:nvSpPr>
        <p:spPr>
          <a:xfrm>
            <a:off x="816429" y="478971"/>
            <a:ext cx="10439400" cy="738664"/>
          </a:xfrm>
          <a:prstGeom prst="rect">
            <a:avLst/>
          </a:prstGeom>
          <a:noFill/>
        </p:spPr>
        <p:txBody>
          <a:bodyPr wrap="square" rtlCol="0">
            <a:spAutoFit/>
          </a:bodyPr>
          <a:lstStyle/>
          <a:p>
            <a:pPr algn="ctr"/>
            <a:r>
              <a:rPr lang="en-AU" sz="4200" b="1">
                <a:latin typeface="Arial Narrow" panose="020B0606020202030204" pitchFamily="34" charset="0"/>
                <a:ea typeface="Times New Roman" panose="02020603050405020304" pitchFamily="18" charset="0"/>
                <a:cs typeface="Arial" panose="020B0604020202020204" pitchFamily="34" charset="0"/>
              </a:rPr>
              <a:t>C</a:t>
            </a:r>
            <a:r>
              <a:rPr lang="en-AU" sz="4200" b="1">
                <a:effectLst/>
                <a:latin typeface="Arial Narrow" panose="020B0606020202030204" pitchFamily="34" charset="0"/>
                <a:ea typeface="Times New Roman" panose="02020603050405020304" pitchFamily="18" charset="0"/>
                <a:cs typeface="Arial" panose="020B0604020202020204" pitchFamily="34" charset="0"/>
              </a:rPr>
              <a:t>ontractor WHS compliance</a:t>
            </a:r>
            <a:endParaRPr lang="en-AU" sz="4200" b="1" dirty="0"/>
          </a:p>
        </p:txBody>
      </p:sp>
      <p:pic>
        <p:nvPicPr>
          <p:cNvPr id="7" name="Audio 6">
            <a:hlinkClick r:id="" action="ppaction://media"/>
            <a:extLst>
              <a:ext uri="{FF2B5EF4-FFF2-40B4-BE49-F238E27FC236}">
                <a16:creationId xmlns:a16="http://schemas.microsoft.com/office/drawing/2014/main" id="{699D6C26-9FBC-94F2-BFE2-3D5C3F009F04}"/>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961484298"/>
      </p:ext>
    </p:extLst>
  </p:cSld>
  <p:clrMapOvr>
    <a:masterClrMapping/>
  </p:clrMapOvr>
  <mc:AlternateContent xmlns:mc="http://schemas.openxmlformats.org/markup-compatibility/2006">
    <mc:Choice xmlns:p14="http://schemas.microsoft.com/office/powerpoint/2010/main" Requires="p14">
      <p:transition spd="slow" p14:dur="2000" advTm="67259"/>
    </mc:Choice>
    <mc:Fallback>
      <p:transition spd="slow" advTm="672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2C87091-4FC4-7FC5-8DB7-5A3F981059DD}"/>
              </a:ext>
            </a:extLst>
          </p:cNvPr>
          <p:cNvSpPr txBox="1"/>
          <p:nvPr/>
        </p:nvSpPr>
        <p:spPr>
          <a:xfrm>
            <a:off x="492579" y="267424"/>
            <a:ext cx="11549743" cy="646331"/>
          </a:xfrm>
          <a:prstGeom prst="rect">
            <a:avLst/>
          </a:prstGeom>
          <a:noFill/>
        </p:spPr>
        <p:txBody>
          <a:bodyPr wrap="square" rtlCol="0">
            <a:spAutoFit/>
          </a:bodyPr>
          <a:lstStyle/>
          <a:p>
            <a:r>
              <a:rPr lang="en-AU" sz="3600" b="1" dirty="0"/>
              <a:t>Induction Process</a:t>
            </a:r>
          </a:p>
        </p:txBody>
      </p:sp>
      <p:sp>
        <p:nvSpPr>
          <p:cNvPr id="4" name="TextBox 3">
            <a:extLst>
              <a:ext uri="{FF2B5EF4-FFF2-40B4-BE49-F238E27FC236}">
                <a16:creationId xmlns:a16="http://schemas.microsoft.com/office/drawing/2014/main" id="{556173D9-00CA-CF14-04DE-5B578BB468A9}"/>
              </a:ext>
            </a:extLst>
          </p:cNvPr>
          <p:cNvSpPr txBox="1"/>
          <p:nvPr/>
        </p:nvSpPr>
        <p:spPr>
          <a:xfrm>
            <a:off x="478971" y="1034142"/>
            <a:ext cx="7173686" cy="4985980"/>
          </a:xfrm>
          <a:prstGeom prst="rect">
            <a:avLst/>
          </a:prstGeom>
          <a:noFill/>
        </p:spPr>
        <p:txBody>
          <a:bodyPr wrap="square">
            <a:spAutoFit/>
          </a:bodyPr>
          <a:lstStyle/>
          <a:p>
            <a:r>
              <a:rPr lang="en-AU" sz="2400" b="1" dirty="0">
                <a:latin typeface="Calibri" panose="020F0502020204030204" pitchFamily="34" charset="0"/>
                <a:ea typeface="Calibri" panose="020F0502020204030204" pitchFamily="34" charset="0"/>
                <a:cs typeface="Calibri" panose="020F0502020204030204" pitchFamily="34" charset="0"/>
              </a:rPr>
              <a:t>Each Contractor is Required to Complete the Following and Submit Prior to Arriving to Site</a:t>
            </a:r>
          </a:p>
          <a:p>
            <a:pPr marL="342900" indent="-342900">
              <a:buFont typeface="+mj-lt"/>
              <a:buAutoNum type="arabicPeriod"/>
            </a:pPr>
            <a:endParaRPr lang="en-AU" b="1" dirty="0">
              <a:latin typeface="Calibri" panose="020F0502020204030204" pitchFamily="34" charset="0"/>
              <a:ea typeface="Calibri" panose="020F0502020204030204" pitchFamily="34" charset="0"/>
              <a:cs typeface="Calibri" panose="020F0502020204030204" pitchFamily="34" charset="0"/>
            </a:endParaRPr>
          </a:p>
          <a:p>
            <a:pPr marL="342900" indent="-342900">
              <a:buFont typeface="+mj-lt"/>
              <a:buAutoNum type="arabicPeriod"/>
            </a:pPr>
            <a:r>
              <a:rPr lang="en-AU" b="1" dirty="0">
                <a:latin typeface="Calibri" panose="020F0502020204030204" pitchFamily="34" charset="0"/>
                <a:ea typeface="Calibri" panose="020F0502020204030204" pitchFamily="34" charset="0"/>
                <a:cs typeface="Calibri" panose="020F0502020204030204" pitchFamily="34" charset="0"/>
              </a:rPr>
              <a:t>Hazard and Risk Register </a:t>
            </a:r>
          </a:p>
          <a:p>
            <a:pPr marL="342900" indent="-342900">
              <a:buFont typeface="+mj-lt"/>
              <a:buAutoNum type="arabicPeriod"/>
            </a:pPr>
            <a:r>
              <a:rPr lang="en-AU" b="1" dirty="0">
                <a:latin typeface="Calibri" panose="020F0502020204030204" pitchFamily="34" charset="0"/>
                <a:ea typeface="Calibri" panose="020F0502020204030204" pitchFamily="34" charset="0"/>
                <a:cs typeface="Calibri" panose="020F0502020204030204" pitchFamily="34" charset="0"/>
              </a:rPr>
              <a:t>Vehicle &amp; Motorcycle Safety Check </a:t>
            </a:r>
          </a:p>
          <a:p>
            <a:pPr marL="342900" indent="-342900">
              <a:buFont typeface="+mj-lt"/>
              <a:buAutoNum type="arabicPeriod"/>
            </a:pPr>
            <a:r>
              <a:rPr lang="en-AU" b="1" dirty="0">
                <a:latin typeface="Calibri" panose="020F0502020204030204" pitchFamily="34" charset="0"/>
                <a:ea typeface="Calibri" panose="020F0502020204030204" pitchFamily="34" charset="0"/>
                <a:cs typeface="Calibri" panose="020F0502020204030204" pitchFamily="34" charset="0"/>
              </a:rPr>
              <a:t>Manual Handling Risk Assessment </a:t>
            </a:r>
          </a:p>
          <a:p>
            <a:pPr marL="342900" indent="-342900">
              <a:buFont typeface="+mj-lt"/>
              <a:buAutoNum type="arabicPeriod"/>
            </a:pPr>
            <a:r>
              <a:rPr lang="en-AU" b="1" dirty="0">
                <a:latin typeface="Calibri" panose="020F0502020204030204" pitchFamily="34" charset="0"/>
                <a:ea typeface="Calibri" panose="020F0502020204030204" pitchFamily="34" charset="0"/>
                <a:cs typeface="Calibri" panose="020F0502020204030204" pitchFamily="34" charset="0"/>
              </a:rPr>
              <a:t>Workplace Safety Inspection Checklist </a:t>
            </a:r>
          </a:p>
          <a:p>
            <a:pPr marL="342900" indent="-342900">
              <a:buFont typeface="+mj-lt"/>
              <a:buAutoNum type="arabicPeriod"/>
            </a:pPr>
            <a:r>
              <a:rPr lang="en-AU" b="1" dirty="0">
                <a:latin typeface="Calibri" panose="020F0502020204030204" pitchFamily="34" charset="0"/>
                <a:ea typeface="Calibri" panose="020F0502020204030204" pitchFamily="34" charset="0"/>
                <a:cs typeface="Calibri" panose="020F0502020204030204" pitchFamily="34" charset="0"/>
              </a:rPr>
              <a:t>Hazardous Substances Register </a:t>
            </a:r>
          </a:p>
          <a:p>
            <a:pPr marL="342900" indent="-342900">
              <a:buFont typeface="+mj-lt"/>
              <a:buAutoNum type="arabicPeriod"/>
            </a:pPr>
            <a:r>
              <a:rPr lang="en-AU" b="1" dirty="0">
                <a:latin typeface="Calibri" panose="020F0502020204030204" pitchFamily="34" charset="0"/>
                <a:ea typeface="Calibri" panose="020F0502020204030204" pitchFamily="34" charset="0"/>
                <a:cs typeface="Calibri" panose="020F0502020204030204" pitchFamily="34" charset="0"/>
              </a:rPr>
              <a:t>Personal Protective Equipment Register </a:t>
            </a:r>
          </a:p>
          <a:p>
            <a:pPr marL="342900" indent="-342900">
              <a:buFont typeface="+mj-lt"/>
              <a:buAutoNum type="arabicPeriod"/>
            </a:pPr>
            <a:r>
              <a:rPr lang="en-AU" b="1" dirty="0">
                <a:latin typeface="Calibri" panose="020F0502020204030204" pitchFamily="34" charset="0"/>
                <a:ea typeface="Calibri" panose="020F0502020204030204" pitchFamily="34" charset="0"/>
                <a:cs typeface="Calibri" panose="020F0502020204030204" pitchFamily="34" charset="0"/>
              </a:rPr>
              <a:t>Incident Report Form </a:t>
            </a:r>
          </a:p>
          <a:p>
            <a:pPr marL="342900" indent="-342900">
              <a:buFont typeface="+mj-lt"/>
              <a:buAutoNum type="arabicPeriod"/>
            </a:pPr>
            <a:r>
              <a:rPr lang="en-AU" b="1" dirty="0">
                <a:latin typeface="Calibri" panose="020F0502020204030204" pitchFamily="34" charset="0"/>
                <a:ea typeface="Calibri" panose="020F0502020204030204" pitchFamily="34" charset="0"/>
                <a:cs typeface="Calibri" panose="020F0502020204030204" pitchFamily="34" charset="0"/>
              </a:rPr>
              <a:t>First Aid Register </a:t>
            </a:r>
          </a:p>
          <a:p>
            <a:pPr marL="342900" indent="-342900">
              <a:buFont typeface="+mj-lt"/>
              <a:buAutoNum type="arabicPeriod"/>
            </a:pPr>
            <a:r>
              <a:rPr lang="en-AU" b="1" dirty="0">
                <a:latin typeface="Calibri" panose="020F0502020204030204" pitchFamily="34" charset="0"/>
                <a:ea typeface="Calibri" panose="020F0502020204030204" pitchFamily="34" charset="0"/>
                <a:cs typeface="Calibri" panose="020F0502020204030204" pitchFamily="34" charset="0"/>
              </a:rPr>
              <a:t>Licence Register </a:t>
            </a:r>
          </a:p>
          <a:p>
            <a:pPr marL="342900" indent="-342900">
              <a:buFont typeface="+mj-lt"/>
              <a:buAutoNum type="arabicPeriod"/>
            </a:pPr>
            <a:r>
              <a:rPr lang="en-AU" b="1" dirty="0">
                <a:latin typeface="Calibri" panose="020F0502020204030204" pitchFamily="34" charset="0"/>
                <a:ea typeface="Calibri" panose="020F0502020204030204" pitchFamily="34" charset="0"/>
                <a:cs typeface="Calibri" panose="020F0502020204030204" pitchFamily="34" charset="0"/>
              </a:rPr>
              <a:t>Australia Post Self-paced Induction Checklist </a:t>
            </a:r>
          </a:p>
          <a:p>
            <a:pPr marL="342900" indent="-342900">
              <a:buFont typeface="+mj-lt"/>
              <a:buAutoNum type="arabicPeriod"/>
            </a:pPr>
            <a:r>
              <a:rPr lang="en-AU" b="1" dirty="0">
                <a:latin typeface="Calibri" panose="020F0502020204030204" pitchFamily="34" charset="0"/>
                <a:ea typeface="Calibri" panose="020F0502020204030204" pitchFamily="34" charset="0"/>
                <a:cs typeface="Calibri" panose="020F0502020204030204" pitchFamily="34" charset="0"/>
              </a:rPr>
              <a:t>Training Register </a:t>
            </a:r>
          </a:p>
          <a:p>
            <a:pPr marL="342900" indent="-342900">
              <a:buFont typeface="+mj-lt"/>
              <a:buAutoNum type="arabicPeriod"/>
            </a:pPr>
            <a:r>
              <a:rPr lang="en-AU" b="1" dirty="0">
                <a:latin typeface="Calibri" panose="020F0502020204030204" pitchFamily="34" charset="0"/>
                <a:ea typeface="Calibri" panose="020F0502020204030204" pitchFamily="34" charset="0"/>
                <a:cs typeface="Calibri" panose="020F0502020204030204" pitchFamily="34" charset="0"/>
              </a:rPr>
              <a:t>Plant, Vehicle &amp; Equipment Register </a:t>
            </a:r>
          </a:p>
          <a:p>
            <a:pPr marL="342900" indent="-342900">
              <a:buFont typeface="+mj-lt"/>
              <a:buAutoNum type="arabicPeriod"/>
            </a:pPr>
            <a:r>
              <a:rPr lang="en-AU" b="1" dirty="0">
                <a:latin typeface="Calibri" panose="020F0502020204030204" pitchFamily="34" charset="0"/>
                <a:ea typeface="Calibri" panose="020F0502020204030204" pitchFamily="34" charset="0"/>
                <a:cs typeface="Calibri" panose="020F0502020204030204" pitchFamily="34" charset="0"/>
              </a:rPr>
              <a:t>Safe Operating Procedures</a:t>
            </a:r>
          </a:p>
          <a:p>
            <a:endParaRPr lang="en-AU" dirty="0"/>
          </a:p>
        </p:txBody>
      </p:sp>
      <p:sp>
        <p:nvSpPr>
          <p:cNvPr id="6" name="TextBox 5">
            <a:extLst>
              <a:ext uri="{FF2B5EF4-FFF2-40B4-BE49-F238E27FC236}">
                <a16:creationId xmlns:a16="http://schemas.microsoft.com/office/drawing/2014/main" id="{7C339A93-4AD3-C69A-09B6-C3EAF9EF462E}"/>
              </a:ext>
            </a:extLst>
          </p:cNvPr>
          <p:cNvSpPr txBox="1"/>
          <p:nvPr/>
        </p:nvSpPr>
        <p:spPr>
          <a:xfrm>
            <a:off x="5908222" y="2798606"/>
            <a:ext cx="6134100" cy="923330"/>
          </a:xfrm>
          <a:prstGeom prst="rect">
            <a:avLst/>
          </a:prstGeom>
          <a:noFill/>
        </p:spPr>
        <p:txBody>
          <a:bodyPr wrap="square">
            <a:spAutoFit/>
          </a:bodyPr>
          <a:lstStyle/>
          <a:p>
            <a:r>
              <a:rPr lang="en-AU" b="1" dirty="0">
                <a:solidFill>
                  <a:srgbClr val="FF0000"/>
                </a:solidFill>
                <a:latin typeface="Calibri" panose="020F0502020204030204" pitchFamily="34" charset="0"/>
                <a:ea typeface="Calibri" panose="020F0502020204030204" pitchFamily="34" charset="0"/>
                <a:cs typeface="Calibri" panose="020F0502020204030204" pitchFamily="34" charset="0"/>
              </a:rPr>
              <a:t>Upon Arriving to Site Each Subcontractor is Required to complete an Onsite Induction with the Site Safety Team. Inductions are to Be Pre-Booked Prior to Staff Arrival </a:t>
            </a:r>
          </a:p>
        </p:txBody>
      </p:sp>
      <p:pic>
        <p:nvPicPr>
          <p:cNvPr id="5" name="Audio 4">
            <a:hlinkClick r:id="" action="ppaction://media"/>
            <a:extLst>
              <a:ext uri="{FF2B5EF4-FFF2-40B4-BE49-F238E27FC236}">
                <a16:creationId xmlns:a16="http://schemas.microsoft.com/office/drawing/2014/main" id="{C886FBDA-D3B0-D7C7-1A12-078E3F0FD70E}"/>
              </a:ext>
            </a:extLst>
          </p:cNvPr>
          <p:cNvPicPr>
            <a:picLocks noChangeAspect="1"/>
          </p:cNvPicPr>
          <p:nvPr>
            <a:audioFile r:link="rId3"/>
            <p:extLst>
              <p:ext uri="{DAA4B4D4-6D71-4841-9C94-3DE7FCFB9230}">
                <p14:media xmlns:p14="http://schemas.microsoft.com/office/powerpoint/2010/main" r:embed="rId2"/>
              </p:ext>
            </p:extLst>
          </p:nvPr>
        </p:nvPicPr>
        <p:blipFill>
          <a:blip r:embed="rId5"/>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4288009035"/>
      </p:ext>
    </p:extLst>
  </p:cSld>
  <p:clrMapOvr>
    <a:masterClrMapping/>
  </p:clrMapOvr>
  <mc:AlternateContent xmlns:mc="http://schemas.openxmlformats.org/markup-compatibility/2006">
    <mc:Choice xmlns:p14="http://schemas.microsoft.com/office/powerpoint/2010/main" Requires="p14">
      <p:transition spd="slow" p14:dur="2000" advTm="66642"/>
    </mc:Choice>
    <mc:Fallback>
      <p:transition spd="slow" advTm="666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5"/>
                </p:tgtEl>
              </p:cMediaNode>
            </p:audio>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56859CA-789C-0650-6397-10DA365B0233}"/>
              </a:ext>
            </a:extLst>
          </p:cNvPr>
          <p:cNvPicPr>
            <a:picLocks noChangeAspect="1"/>
          </p:cNvPicPr>
          <p:nvPr/>
        </p:nvPicPr>
        <p:blipFill>
          <a:blip r:embed="rId5"/>
          <a:stretch>
            <a:fillRect/>
          </a:stretch>
        </p:blipFill>
        <p:spPr>
          <a:xfrm>
            <a:off x="468087" y="245680"/>
            <a:ext cx="3951514" cy="5231724"/>
          </a:xfrm>
          <a:prstGeom prst="rect">
            <a:avLst/>
          </a:prstGeom>
        </p:spPr>
      </p:pic>
      <p:sp>
        <p:nvSpPr>
          <p:cNvPr id="4" name="Rectangle 3">
            <a:extLst>
              <a:ext uri="{FF2B5EF4-FFF2-40B4-BE49-F238E27FC236}">
                <a16:creationId xmlns:a16="http://schemas.microsoft.com/office/drawing/2014/main" id="{FFDF5780-6B68-36AF-3BF4-392C2152D85F}"/>
              </a:ext>
            </a:extLst>
          </p:cNvPr>
          <p:cNvSpPr/>
          <p:nvPr/>
        </p:nvSpPr>
        <p:spPr>
          <a:xfrm>
            <a:off x="5691418" y="1290935"/>
            <a:ext cx="5490029" cy="923330"/>
          </a:xfrm>
          <a:prstGeom prst="rect">
            <a:avLst/>
          </a:prstGeom>
          <a:noFill/>
        </p:spPr>
        <p:txBody>
          <a:bodyPr wrap="none" lIns="91440" tIns="45720" rIns="91440" bIns="45720">
            <a:spAutoFit/>
          </a:bodyPr>
          <a:lstStyle/>
          <a:p>
            <a:pPr algn="ctr"/>
            <a:r>
              <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Induction Checklist</a:t>
            </a:r>
          </a:p>
        </p:txBody>
      </p:sp>
      <p:pic>
        <p:nvPicPr>
          <p:cNvPr id="8" name="Audio 7">
            <a:hlinkClick r:id="" action="ppaction://media"/>
            <a:extLst>
              <a:ext uri="{FF2B5EF4-FFF2-40B4-BE49-F238E27FC236}">
                <a16:creationId xmlns:a16="http://schemas.microsoft.com/office/drawing/2014/main" id="{54D0B79C-DE30-4756-157D-BB2745837FC3}"/>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913065749"/>
      </p:ext>
    </p:extLst>
  </p:cSld>
  <p:clrMapOvr>
    <a:masterClrMapping/>
  </p:clrMapOvr>
  <mc:AlternateContent xmlns:mc="http://schemas.openxmlformats.org/markup-compatibility/2006">
    <mc:Choice xmlns:p14="http://schemas.microsoft.com/office/powerpoint/2010/main" Requires="p14">
      <p:transition spd="slow" p14:dur="2000" advTm="135301"/>
    </mc:Choice>
    <mc:Fallback>
      <p:transition spd="slow" advTm="1353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3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000" fill="hold"/>
                                        <p:tgtEl>
                                          <p:spTgt spid="4"/>
                                        </p:tgtEl>
                                        <p:attrNameLst>
                                          <p:attrName>ppt_w</p:attrName>
                                        </p:attrNameLst>
                                      </p:cBhvr>
                                      <p:tavLst>
                                        <p:tav tm="0">
                                          <p:val>
                                            <p:fltVal val="0"/>
                                          </p:val>
                                        </p:tav>
                                        <p:tav tm="100000">
                                          <p:val>
                                            <p:strVal val="#ppt_w"/>
                                          </p:val>
                                        </p:tav>
                                      </p:tavLst>
                                    </p:anim>
                                    <p:anim calcmode="lin" valueType="num">
                                      <p:cBhvr>
                                        <p:cTn id="12" dur="1000" fill="hold"/>
                                        <p:tgtEl>
                                          <p:spTgt spid="4"/>
                                        </p:tgtEl>
                                        <p:attrNameLst>
                                          <p:attrName>ppt_h</p:attrName>
                                        </p:attrNameLst>
                                      </p:cBhvr>
                                      <p:tavLst>
                                        <p:tav tm="0">
                                          <p:val>
                                            <p:fltVal val="0"/>
                                          </p:val>
                                        </p:tav>
                                        <p:tav tm="100000">
                                          <p:val>
                                            <p:strVal val="#ppt_h"/>
                                          </p:val>
                                        </p:tav>
                                      </p:tavLst>
                                    </p:anim>
                                    <p:anim calcmode="lin" valueType="num">
                                      <p:cBhvr>
                                        <p:cTn id="13" dur="1000" fill="hold"/>
                                        <p:tgtEl>
                                          <p:spTgt spid="4"/>
                                        </p:tgtEl>
                                        <p:attrNameLst>
                                          <p:attrName>style.rotation</p:attrName>
                                        </p:attrNameLst>
                                      </p:cBhvr>
                                      <p:tavLst>
                                        <p:tav tm="0">
                                          <p:val>
                                            <p:fltVal val="90"/>
                                          </p:val>
                                        </p:tav>
                                        <p:tav tm="100000">
                                          <p:val>
                                            <p:fltVal val="0"/>
                                          </p:val>
                                        </p:tav>
                                      </p:tavLst>
                                    </p:anim>
                                    <p:animEffect transition="in" filter="fade">
                                      <p:cBhvr>
                                        <p:cTn id="14"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5" fill="hold" display="0">
                  <p:stCondLst>
                    <p:cond delay="indefinite"/>
                  </p:stCondLst>
                  <p:endCondLst>
                    <p:cond evt="onStopAudio" delay="0">
                      <p:tgtEl>
                        <p:sldTgt/>
                      </p:tgtEl>
                    </p:cond>
                  </p:endCondLst>
                </p:cTn>
                <p:tgtEl>
                  <p:spTgt spid="8"/>
                </p:tgtEl>
              </p:cMediaNode>
            </p:audio>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E7A95C1-D6A2-6FB0-0EEB-24B7F33F91DB}"/>
              </a:ext>
            </a:extLst>
          </p:cNvPr>
          <p:cNvPicPr>
            <a:picLocks noChangeAspect="1"/>
          </p:cNvPicPr>
          <p:nvPr/>
        </p:nvPicPr>
        <p:blipFill>
          <a:blip r:embed="rId5"/>
          <a:stretch>
            <a:fillRect/>
          </a:stretch>
        </p:blipFill>
        <p:spPr>
          <a:xfrm>
            <a:off x="8598900" y="609600"/>
            <a:ext cx="2947491" cy="1155298"/>
          </a:xfrm>
          <a:prstGeom prst="rect">
            <a:avLst/>
          </a:prstGeom>
        </p:spPr>
      </p:pic>
      <p:sp>
        <p:nvSpPr>
          <p:cNvPr id="5" name="TextBox 4">
            <a:extLst>
              <a:ext uri="{FF2B5EF4-FFF2-40B4-BE49-F238E27FC236}">
                <a16:creationId xmlns:a16="http://schemas.microsoft.com/office/drawing/2014/main" id="{2A6CC5CE-9DB7-E1D7-0A97-42F83E477CFD}"/>
              </a:ext>
            </a:extLst>
          </p:cNvPr>
          <p:cNvSpPr txBox="1"/>
          <p:nvPr/>
        </p:nvSpPr>
        <p:spPr>
          <a:xfrm>
            <a:off x="2808514" y="3228946"/>
            <a:ext cx="6096000" cy="1200329"/>
          </a:xfrm>
          <a:prstGeom prst="rect">
            <a:avLst/>
          </a:prstGeom>
          <a:noFill/>
        </p:spPr>
        <p:txBody>
          <a:bodyPr wrap="square">
            <a:spAutoFit/>
          </a:bodyPr>
          <a:lstStyle/>
          <a:p>
            <a:pPr algn="l"/>
            <a:r>
              <a:rPr lang="en-US" sz="2400" b="1" i="0" dirty="0">
                <a:solidFill>
                  <a:srgbClr val="242424"/>
                </a:solidFill>
                <a:effectLst/>
                <a:latin typeface="Montserrat" panose="00000500000000000000" pitchFamily="2" charset="0"/>
              </a:rPr>
              <a:t>Code of Practice: Managing risks of hazardous chemicals in the workplace 2021</a:t>
            </a:r>
          </a:p>
        </p:txBody>
      </p:sp>
      <p:sp>
        <p:nvSpPr>
          <p:cNvPr id="7" name="TextBox 6">
            <a:extLst>
              <a:ext uri="{FF2B5EF4-FFF2-40B4-BE49-F238E27FC236}">
                <a16:creationId xmlns:a16="http://schemas.microsoft.com/office/drawing/2014/main" id="{BC58BA77-D656-7824-6851-6E93E9FF115D}"/>
              </a:ext>
            </a:extLst>
          </p:cNvPr>
          <p:cNvSpPr txBox="1"/>
          <p:nvPr/>
        </p:nvSpPr>
        <p:spPr>
          <a:xfrm>
            <a:off x="6096000" y="4800715"/>
            <a:ext cx="6096000" cy="584775"/>
          </a:xfrm>
          <a:prstGeom prst="rect">
            <a:avLst/>
          </a:prstGeom>
          <a:noFill/>
        </p:spPr>
        <p:txBody>
          <a:bodyPr wrap="square">
            <a:spAutoFit/>
          </a:bodyPr>
          <a:lstStyle/>
          <a:p>
            <a:r>
              <a:rPr lang="en-AU" sz="3200" b="1" dirty="0">
                <a:latin typeface="Calibri" panose="020F0502020204030204" pitchFamily="34" charset="0"/>
                <a:ea typeface="Calibri" panose="020F0502020204030204" pitchFamily="34" charset="0"/>
                <a:cs typeface="Calibri" panose="020F0502020204030204" pitchFamily="34" charset="0"/>
              </a:rPr>
              <a:t>Hazardous manual tasks 2021</a:t>
            </a:r>
          </a:p>
        </p:txBody>
      </p:sp>
      <p:sp>
        <p:nvSpPr>
          <p:cNvPr id="9" name="TextBox 8">
            <a:extLst>
              <a:ext uri="{FF2B5EF4-FFF2-40B4-BE49-F238E27FC236}">
                <a16:creationId xmlns:a16="http://schemas.microsoft.com/office/drawing/2014/main" id="{A0306BB8-6EF8-6C6B-68E1-3E58A190D5FD}"/>
              </a:ext>
            </a:extLst>
          </p:cNvPr>
          <p:cNvSpPr txBox="1"/>
          <p:nvPr/>
        </p:nvSpPr>
        <p:spPr>
          <a:xfrm>
            <a:off x="1216478" y="1782395"/>
            <a:ext cx="6308270" cy="954107"/>
          </a:xfrm>
          <a:prstGeom prst="rect">
            <a:avLst/>
          </a:prstGeom>
          <a:noFill/>
        </p:spPr>
        <p:txBody>
          <a:bodyPr wrap="square">
            <a:spAutoFit/>
          </a:bodyPr>
          <a:lstStyle/>
          <a:p>
            <a:r>
              <a:rPr lang="en-US" sz="2800" b="1" dirty="0">
                <a:latin typeface="Calibri" panose="020F0502020204030204" pitchFamily="34" charset="0"/>
                <a:ea typeface="Calibri" panose="020F0502020204030204" pitchFamily="34" charset="0"/>
                <a:cs typeface="Calibri" panose="020F0502020204030204" pitchFamily="34" charset="0"/>
              </a:rPr>
              <a:t>How to manage work health and safety</a:t>
            </a:r>
          </a:p>
          <a:p>
            <a:r>
              <a:rPr lang="en-US" sz="2800" b="1" dirty="0">
                <a:latin typeface="Calibri" panose="020F0502020204030204" pitchFamily="34" charset="0"/>
                <a:ea typeface="Calibri" panose="020F0502020204030204" pitchFamily="34" charset="0"/>
                <a:cs typeface="Calibri" panose="020F0502020204030204" pitchFamily="34" charset="0"/>
              </a:rPr>
              <a:t>Risks 2021</a:t>
            </a:r>
          </a:p>
        </p:txBody>
      </p:sp>
      <p:sp>
        <p:nvSpPr>
          <p:cNvPr id="10" name="Rectangle 9">
            <a:extLst>
              <a:ext uri="{FF2B5EF4-FFF2-40B4-BE49-F238E27FC236}">
                <a16:creationId xmlns:a16="http://schemas.microsoft.com/office/drawing/2014/main" id="{815E04E3-A5CB-0B2B-CE7E-2220BF4FF3AE}"/>
              </a:ext>
            </a:extLst>
          </p:cNvPr>
          <p:cNvSpPr/>
          <p:nvPr/>
        </p:nvSpPr>
        <p:spPr>
          <a:xfrm>
            <a:off x="645609" y="512816"/>
            <a:ext cx="7568740" cy="923330"/>
          </a:xfrm>
          <a:prstGeom prst="rect">
            <a:avLst/>
          </a:prstGeom>
          <a:noFill/>
        </p:spPr>
        <p:txBody>
          <a:bodyPr wrap="none" lIns="91440" tIns="45720" rIns="91440" bIns="45720">
            <a:spAutoFit/>
          </a:bodyPr>
          <a:lstStyle/>
          <a:p>
            <a:pPr algn="ctr"/>
            <a:r>
              <a:rPr lang="en-US" sz="5400" b="1" cap="none" spc="0">
                <a:ln w="9525">
                  <a:solidFill>
                    <a:schemeClr val="bg1"/>
                  </a:solidFill>
                  <a:prstDash val="solid"/>
                </a:ln>
                <a:solidFill>
                  <a:schemeClr val="tx1"/>
                </a:solidFill>
                <a:effectLst>
                  <a:outerShdw blurRad="12700" dist="38100" dir="2700000" algn="tl" rotWithShape="0">
                    <a:schemeClr val="bg1">
                      <a:lumMod val="50000"/>
                    </a:schemeClr>
                  </a:outerShdw>
                </a:effectLst>
              </a:rPr>
              <a:t>CODES OF PRACTICE</a:t>
            </a:r>
            <a:endParaRPr lang="en-US"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pic>
        <p:nvPicPr>
          <p:cNvPr id="13" name="Audio 12">
            <a:hlinkClick r:id="" action="ppaction://media"/>
            <a:extLst>
              <a:ext uri="{FF2B5EF4-FFF2-40B4-BE49-F238E27FC236}">
                <a16:creationId xmlns:a16="http://schemas.microsoft.com/office/drawing/2014/main" id="{A581B665-6403-B3F5-DF5A-0B86D21B72ED}"/>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2541213828"/>
      </p:ext>
    </p:extLst>
  </p:cSld>
  <p:clrMapOvr>
    <a:masterClrMapping/>
  </p:clrMapOvr>
  <mc:AlternateContent xmlns:mc="http://schemas.openxmlformats.org/markup-compatibility/2006">
    <mc:Choice xmlns:p14="http://schemas.microsoft.com/office/powerpoint/2010/main" Requires="p14">
      <p:transition spd="slow" p14:dur="2000" advTm="32148"/>
    </mc:Choice>
    <mc:Fallback>
      <p:transition spd="slow" advTm="321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ipe(down)">
                                      <p:cBhvr>
                                        <p:cTn id="24" dur="5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26" presetClass="entr" presetSubtype="0" fill="hold"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wipe(down)">
                                      <p:cBhvr>
                                        <p:cTn id="29" dur="580">
                                          <p:stCondLst>
                                            <p:cond delay="0"/>
                                          </p:stCondLst>
                                        </p:cTn>
                                        <p:tgtEl>
                                          <p:spTgt spid="3"/>
                                        </p:tgtEl>
                                      </p:cBhvr>
                                    </p:animEffect>
                                    <p:anim calcmode="lin" valueType="num">
                                      <p:cBhvr>
                                        <p:cTn id="30"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31"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32"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33"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34"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35" dur="26">
                                          <p:stCondLst>
                                            <p:cond delay="650"/>
                                          </p:stCondLst>
                                        </p:cTn>
                                        <p:tgtEl>
                                          <p:spTgt spid="3"/>
                                        </p:tgtEl>
                                      </p:cBhvr>
                                      <p:to x="100000" y="60000"/>
                                    </p:animScale>
                                    <p:animScale>
                                      <p:cBhvr>
                                        <p:cTn id="36" dur="166" decel="50000">
                                          <p:stCondLst>
                                            <p:cond delay="676"/>
                                          </p:stCondLst>
                                        </p:cTn>
                                        <p:tgtEl>
                                          <p:spTgt spid="3"/>
                                        </p:tgtEl>
                                      </p:cBhvr>
                                      <p:to x="100000" y="100000"/>
                                    </p:animScale>
                                    <p:animScale>
                                      <p:cBhvr>
                                        <p:cTn id="37" dur="26">
                                          <p:stCondLst>
                                            <p:cond delay="1312"/>
                                          </p:stCondLst>
                                        </p:cTn>
                                        <p:tgtEl>
                                          <p:spTgt spid="3"/>
                                        </p:tgtEl>
                                      </p:cBhvr>
                                      <p:to x="100000" y="80000"/>
                                    </p:animScale>
                                    <p:animScale>
                                      <p:cBhvr>
                                        <p:cTn id="38" dur="166" decel="50000">
                                          <p:stCondLst>
                                            <p:cond delay="1338"/>
                                          </p:stCondLst>
                                        </p:cTn>
                                        <p:tgtEl>
                                          <p:spTgt spid="3"/>
                                        </p:tgtEl>
                                      </p:cBhvr>
                                      <p:to x="100000" y="100000"/>
                                    </p:animScale>
                                    <p:animScale>
                                      <p:cBhvr>
                                        <p:cTn id="39" dur="26">
                                          <p:stCondLst>
                                            <p:cond delay="1642"/>
                                          </p:stCondLst>
                                        </p:cTn>
                                        <p:tgtEl>
                                          <p:spTgt spid="3"/>
                                        </p:tgtEl>
                                      </p:cBhvr>
                                      <p:to x="100000" y="90000"/>
                                    </p:animScale>
                                    <p:animScale>
                                      <p:cBhvr>
                                        <p:cTn id="40" dur="166" decel="50000">
                                          <p:stCondLst>
                                            <p:cond delay="1668"/>
                                          </p:stCondLst>
                                        </p:cTn>
                                        <p:tgtEl>
                                          <p:spTgt spid="3"/>
                                        </p:tgtEl>
                                      </p:cBhvr>
                                      <p:to x="100000" y="100000"/>
                                    </p:animScale>
                                    <p:animScale>
                                      <p:cBhvr>
                                        <p:cTn id="41" dur="26">
                                          <p:stCondLst>
                                            <p:cond delay="1808"/>
                                          </p:stCondLst>
                                        </p:cTn>
                                        <p:tgtEl>
                                          <p:spTgt spid="3"/>
                                        </p:tgtEl>
                                      </p:cBhvr>
                                      <p:to x="100000" y="95000"/>
                                    </p:animScale>
                                    <p:animScale>
                                      <p:cBhvr>
                                        <p:cTn id="42" dur="166" decel="50000">
                                          <p:stCondLst>
                                            <p:cond delay="1834"/>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3" fill="hold" display="0">
                  <p:stCondLst>
                    <p:cond delay="indefinite"/>
                  </p:stCondLst>
                  <p:endCondLst>
                    <p:cond evt="onStopAudio" delay="0">
                      <p:tgtEl>
                        <p:sldTgt/>
                      </p:tgtEl>
                    </p:cond>
                  </p:endCondLst>
                </p:cTn>
                <p:tgtEl>
                  <p:spTgt spid="13"/>
                </p:tgtEl>
              </p:cMediaNode>
            </p:audio>
          </p:childTnLst>
        </p:cTn>
      </p:par>
    </p:tnLst>
    <p:bldLst>
      <p:bldP spid="5" grpId="0"/>
      <p:bldP spid="7"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Minimizing Non-compliance">
            <a:extLst>
              <a:ext uri="{FF2B5EF4-FFF2-40B4-BE49-F238E27FC236}">
                <a16:creationId xmlns:a16="http://schemas.microsoft.com/office/drawing/2014/main" id="{4E5E7C4C-7E73-3379-FA38-F1D0B0C53D3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02680" y="2592717"/>
            <a:ext cx="6515099" cy="375365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FD0069AC-B0F9-5646-7525-67C6C3B4262F}"/>
              </a:ext>
            </a:extLst>
          </p:cNvPr>
          <p:cNvSpPr txBox="1"/>
          <p:nvPr/>
        </p:nvSpPr>
        <p:spPr>
          <a:xfrm>
            <a:off x="478971" y="391886"/>
            <a:ext cx="10863943" cy="923330"/>
          </a:xfrm>
          <a:prstGeom prst="rect">
            <a:avLst/>
          </a:prstGeom>
          <a:noFill/>
        </p:spPr>
        <p:txBody>
          <a:bodyPr wrap="square" rtlCol="0">
            <a:spAutoFit/>
          </a:bodyPr>
          <a:lstStyle/>
          <a:p>
            <a:r>
              <a:rPr lang="en-AU" sz="5400" dirty="0"/>
              <a:t>NON-COMPLIANCE :</a:t>
            </a:r>
          </a:p>
        </p:txBody>
      </p:sp>
      <p:sp>
        <p:nvSpPr>
          <p:cNvPr id="4" name="TextBox 3">
            <a:extLst>
              <a:ext uri="{FF2B5EF4-FFF2-40B4-BE49-F238E27FC236}">
                <a16:creationId xmlns:a16="http://schemas.microsoft.com/office/drawing/2014/main" id="{609D51D6-A36B-0C6B-AB88-982E6CDC7249}"/>
              </a:ext>
            </a:extLst>
          </p:cNvPr>
          <p:cNvSpPr txBox="1"/>
          <p:nvPr/>
        </p:nvSpPr>
        <p:spPr>
          <a:xfrm>
            <a:off x="574221" y="1544809"/>
            <a:ext cx="6134100" cy="1200329"/>
          </a:xfrm>
          <a:prstGeom prst="rect">
            <a:avLst/>
          </a:prstGeom>
          <a:noFill/>
        </p:spPr>
        <p:txBody>
          <a:bodyPr wrap="square">
            <a:spAutoFit/>
          </a:bodyPr>
          <a:lstStyle/>
          <a:p>
            <a:r>
              <a:rPr lang="en-AU" sz="1800" b="1" dirty="0">
                <a:solidFill>
                  <a:srgbClr val="FF0000"/>
                </a:solidFill>
                <a:effectLst/>
                <a:latin typeface="Arial" panose="020B0604020202020204" pitchFamily="34" charset="0"/>
                <a:ea typeface="Calibri" panose="020F0502020204030204" pitchFamily="34" charset="0"/>
              </a:rPr>
              <a:t>Contractor 1 </a:t>
            </a:r>
            <a:r>
              <a:rPr lang="en-AU" sz="1800" dirty="0">
                <a:solidFill>
                  <a:srgbClr val="FF0000"/>
                </a:solidFill>
                <a:effectLst/>
                <a:latin typeface="Arial" panose="020B0604020202020204" pitchFamily="34" charset="0"/>
                <a:ea typeface="Calibri" panose="020F0502020204030204" pitchFamily="34" charset="0"/>
              </a:rPr>
              <a:t>- </a:t>
            </a:r>
            <a:r>
              <a:rPr lang="en-AU" sz="1800" dirty="0">
                <a:effectLst/>
                <a:latin typeface="Arial" panose="020B0604020202020204" pitchFamily="34" charset="0"/>
                <a:ea typeface="Calibri" panose="020F0502020204030204" pitchFamily="34" charset="0"/>
              </a:rPr>
              <a:t>were not observing appropriate posture whilst lifting a parcel weighing 20kg. They did not utilise load shifting equipment or ask for assistance for a team lift. </a:t>
            </a:r>
            <a:endParaRPr lang="en-AU" dirty="0"/>
          </a:p>
        </p:txBody>
      </p:sp>
      <p:sp>
        <p:nvSpPr>
          <p:cNvPr id="6" name="TextBox 5">
            <a:extLst>
              <a:ext uri="{FF2B5EF4-FFF2-40B4-BE49-F238E27FC236}">
                <a16:creationId xmlns:a16="http://schemas.microsoft.com/office/drawing/2014/main" id="{9BFB263B-5F69-58BC-49A5-C8BDA0FB349E}"/>
              </a:ext>
            </a:extLst>
          </p:cNvPr>
          <p:cNvSpPr txBox="1"/>
          <p:nvPr/>
        </p:nvSpPr>
        <p:spPr>
          <a:xfrm>
            <a:off x="574221" y="3283607"/>
            <a:ext cx="6134100" cy="1477328"/>
          </a:xfrm>
          <a:prstGeom prst="rect">
            <a:avLst/>
          </a:prstGeom>
          <a:noFill/>
        </p:spPr>
        <p:txBody>
          <a:bodyPr wrap="square">
            <a:spAutoFit/>
          </a:bodyPr>
          <a:lstStyle/>
          <a:p>
            <a:pPr algn="l"/>
            <a:r>
              <a:rPr lang="en-AU" sz="18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Contractor 2 - </a:t>
            </a:r>
            <a:r>
              <a:rPr lang="en-AU" sz="1800" dirty="0">
                <a:effectLst/>
                <a:latin typeface="Arial" panose="020B0604020202020204" pitchFamily="34" charset="0"/>
                <a:ea typeface="Calibri" panose="020F0502020204030204" pitchFamily="34" charset="0"/>
                <a:cs typeface="Times New Roman" panose="02020603050405020304" pitchFamily="18" charset="0"/>
              </a:rPr>
              <a:t>was undertaking after-hours cleaning tasks and mishandled some cleaning products, causing a chemical burn on their skin. Contractor 2 provided the equipment and chemicals. The Safety Data Sheet (SDS) and gloves were available but were not used</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p:txBody>
      </p:sp>
      <p:pic>
        <p:nvPicPr>
          <p:cNvPr id="7" name="Audio 6">
            <a:hlinkClick r:id="" action="ppaction://media"/>
            <a:extLst>
              <a:ext uri="{FF2B5EF4-FFF2-40B4-BE49-F238E27FC236}">
                <a16:creationId xmlns:a16="http://schemas.microsoft.com/office/drawing/2014/main" id="{83A7F675-C341-AB45-0973-773A5A2AB7B6}"/>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918663980"/>
      </p:ext>
    </p:extLst>
  </p:cSld>
  <p:clrMapOvr>
    <a:masterClrMapping/>
  </p:clrMapOvr>
  <mc:AlternateContent xmlns:mc="http://schemas.openxmlformats.org/markup-compatibility/2006">
    <mc:Choice xmlns:p14="http://schemas.microsoft.com/office/powerpoint/2010/main" Requires="p14">
      <p:transition spd="slow" p14:dur="2000" advTm="48610"/>
    </mc:Choice>
    <mc:Fallback>
      <p:transition spd="slow" advTm="486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96FC5B2-C93A-A5B5-A4CE-8D1B34C9C201}"/>
              </a:ext>
            </a:extLst>
          </p:cNvPr>
          <p:cNvSpPr txBox="1"/>
          <p:nvPr/>
        </p:nvSpPr>
        <p:spPr>
          <a:xfrm>
            <a:off x="315686" y="87086"/>
            <a:ext cx="11103428" cy="5170646"/>
          </a:xfrm>
          <a:prstGeom prst="rect">
            <a:avLst/>
          </a:prstGeom>
          <a:noFill/>
        </p:spPr>
        <p:txBody>
          <a:bodyPr wrap="square">
            <a:spAutoFit/>
          </a:bodyPr>
          <a:lstStyle/>
          <a:p>
            <a:r>
              <a:rPr lang="en-US" sz="3600" b="1" dirty="0">
                <a:solidFill>
                  <a:srgbClr val="FF0000"/>
                </a:solidFill>
                <a:latin typeface="Calibri" panose="020F0502020204030204" pitchFamily="34" charset="0"/>
                <a:ea typeface="Calibri" panose="020F0502020204030204" pitchFamily="34" charset="0"/>
                <a:cs typeface="Calibri" panose="020F0502020204030204" pitchFamily="34" charset="0"/>
              </a:rPr>
              <a:t>Recommendations to Prevent Recurrence</a:t>
            </a:r>
          </a:p>
          <a:p>
            <a:endParaRPr lang="en-US" sz="3600" b="1" dirty="0">
              <a:solidFill>
                <a:srgbClr val="FF0000"/>
              </a:solidFill>
              <a:latin typeface="Calibri" panose="020F0502020204030204" pitchFamily="34" charset="0"/>
              <a:ea typeface="Calibri" panose="020F0502020204030204" pitchFamily="34" charset="0"/>
              <a:cs typeface="Calibri" panose="020F0502020204030204" pitchFamily="34" charset="0"/>
            </a:endParaRPr>
          </a:p>
          <a:p>
            <a:pPr>
              <a:buFont typeface="Arial" panose="020B0604020202020204" pitchFamily="34" charset="0"/>
              <a:buChar char="•"/>
            </a:pPr>
            <a:r>
              <a:rPr lang="en-US" sz="2400" b="1" dirty="0">
                <a:solidFill>
                  <a:srgbClr val="FF0000"/>
                </a:solidFill>
                <a:latin typeface="Calibri" panose="020F0502020204030204" pitchFamily="34" charset="0"/>
                <a:ea typeface="Calibri" panose="020F0502020204030204" pitchFamily="34" charset="0"/>
                <a:cs typeface="Calibri" panose="020F0502020204030204" pitchFamily="34" charset="0"/>
              </a:rPr>
              <a:t>Training and Education: </a:t>
            </a:r>
            <a:r>
              <a:rPr lang="en-US" dirty="0">
                <a:latin typeface="Calibri" panose="020F0502020204030204" pitchFamily="34" charset="0"/>
                <a:ea typeface="Calibri" panose="020F0502020204030204" pitchFamily="34" charset="0"/>
                <a:cs typeface="Calibri" panose="020F0502020204030204" pitchFamily="34" charset="0"/>
              </a:rPr>
              <a:t>Recommend refresher training for the contractor’s team on WHS regulations and safe work practices, especially regarding the observed non-compliance.</a:t>
            </a:r>
          </a:p>
          <a:p>
            <a:pPr>
              <a:buFont typeface="Arial" panose="020B0604020202020204" pitchFamily="34" charset="0"/>
              <a:buChar char="•"/>
            </a:pPr>
            <a:endParaRPr lang="en-US" dirty="0">
              <a:latin typeface="Calibri" panose="020F0502020204030204" pitchFamily="34" charset="0"/>
              <a:ea typeface="Calibri" panose="020F0502020204030204" pitchFamily="34" charset="0"/>
              <a:cs typeface="Calibri" panose="020F0502020204030204" pitchFamily="34" charset="0"/>
            </a:endParaRPr>
          </a:p>
          <a:p>
            <a:pPr>
              <a:buFont typeface="Arial" panose="020B0604020202020204" pitchFamily="34" charset="0"/>
              <a:buChar char="•"/>
            </a:pPr>
            <a:r>
              <a:rPr lang="en-US" sz="2400" b="1" dirty="0">
                <a:solidFill>
                  <a:srgbClr val="FF0000"/>
                </a:solidFill>
                <a:latin typeface="Calibri" panose="020F0502020204030204" pitchFamily="34" charset="0"/>
                <a:ea typeface="Calibri" panose="020F0502020204030204" pitchFamily="34" charset="0"/>
                <a:cs typeface="Calibri" panose="020F0502020204030204" pitchFamily="34" charset="0"/>
              </a:rPr>
              <a:t>Supervision: </a:t>
            </a:r>
            <a:r>
              <a:rPr lang="en-US" dirty="0">
                <a:latin typeface="Calibri" panose="020F0502020204030204" pitchFamily="34" charset="0"/>
                <a:ea typeface="Calibri" panose="020F0502020204030204" pitchFamily="34" charset="0"/>
                <a:cs typeface="Calibri" panose="020F0502020204030204" pitchFamily="34" charset="0"/>
              </a:rPr>
              <a:t>Suggest increasing supervision or oversight on the contractor's work, particularly if this is a recurring issue.</a:t>
            </a:r>
          </a:p>
          <a:p>
            <a:pPr>
              <a:buFont typeface="Arial" panose="020B0604020202020204" pitchFamily="34" charset="0"/>
              <a:buChar char="•"/>
            </a:pPr>
            <a:endParaRPr lang="en-US" dirty="0">
              <a:latin typeface="Calibri" panose="020F0502020204030204" pitchFamily="34" charset="0"/>
              <a:ea typeface="Calibri" panose="020F0502020204030204" pitchFamily="34" charset="0"/>
              <a:cs typeface="Calibri" panose="020F0502020204030204" pitchFamily="34" charset="0"/>
            </a:endParaRPr>
          </a:p>
          <a:p>
            <a:pPr>
              <a:buFont typeface="Arial" panose="020B0604020202020204" pitchFamily="34" charset="0"/>
              <a:buChar char="•"/>
            </a:pPr>
            <a:r>
              <a:rPr lang="en-US" sz="2400" b="1" dirty="0">
                <a:solidFill>
                  <a:srgbClr val="FF0000"/>
                </a:solidFill>
                <a:latin typeface="Calibri" panose="020F0502020204030204" pitchFamily="34" charset="0"/>
                <a:ea typeface="Calibri" panose="020F0502020204030204" pitchFamily="34" charset="0"/>
                <a:cs typeface="Calibri" panose="020F0502020204030204" pitchFamily="34" charset="0"/>
              </a:rPr>
              <a:t>Safety Audits: </a:t>
            </a:r>
            <a:r>
              <a:rPr lang="en-US" dirty="0">
                <a:latin typeface="Calibri" panose="020F0502020204030204" pitchFamily="34" charset="0"/>
                <a:ea typeface="Calibri" panose="020F0502020204030204" pitchFamily="34" charset="0"/>
                <a:cs typeface="Calibri" panose="020F0502020204030204" pitchFamily="34" charset="0"/>
              </a:rPr>
              <a:t>Propose more frequent workplace safety audits and inspections to ensure compliance is being maintained.</a:t>
            </a:r>
          </a:p>
          <a:p>
            <a:pPr>
              <a:buFont typeface="Arial" panose="020B0604020202020204" pitchFamily="34" charset="0"/>
              <a:buChar char="•"/>
            </a:pPr>
            <a:endParaRPr lang="en-US" dirty="0">
              <a:latin typeface="Calibri" panose="020F0502020204030204" pitchFamily="34" charset="0"/>
              <a:ea typeface="Calibri" panose="020F0502020204030204" pitchFamily="34" charset="0"/>
              <a:cs typeface="Calibri" panose="020F0502020204030204" pitchFamily="34" charset="0"/>
            </a:endParaRPr>
          </a:p>
          <a:p>
            <a:pPr>
              <a:buFont typeface="Arial" panose="020B0604020202020204" pitchFamily="34" charset="0"/>
              <a:buChar char="•"/>
            </a:pPr>
            <a:r>
              <a:rPr lang="en-US" sz="2400" b="1" dirty="0">
                <a:solidFill>
                  <a:srgbClr val="FF0000"/>
                </a:solidFill>
                <a:latin typeface="Calibri" panose="020F0502020204030204" pitchFamily="34" charset="0"/>
                <a:ea typeface="Calibri" panose="020F0502020204030204" pitchFamily="34" charset="0"/>
                <a:cs typeface="Calibri" panose="020F0502020204030204" pitchFamily="34" charset="0"/>
              </a:rPr>
              <a:t>Monthly Reviews of Procedures or Policies: </a:t>
            </a:r>
            <a:r>
              <a:rPr lang="en-US" dirty="0">
                <a:latin typeface="Calibri" panose="020F0502020204030204" pitchFamily="34" charset="0"/>
                <a:ea typeface="Calibri" panose="020F0502020204030204" pitchFamily="34" charset="0"/>
                <a:cs typeface="Calibri" panose="020F0502020204030204" pitchFamily="34" charset="0"/>
              </a:rPr>
              <a:t>Contractor to Provide Monthly reviews of Policy's and procedures to ensure compliance. Employees to review SDS’s and SWMS monthly to ensure Compliance is met. Monthly reviews to Be recorded and sent to Safety at the start of each month for </a:t>
            </a:r>
            <a:r>
              <a:rPr lang="en-US">
                <a:latin typeface="Calibri" panose="020F0502020204030204" pitchFamily="34" charset="0"/>
                <a:ea typeface="Calibri" panose="020F0502020204030204" pitchFamily="34" charset="0"/>
                <a:cs typeface="Calibri" panose="020F0502020204030204" pitchFamily="34" charset="0"/>
              </a:rPr>
              <a:t>record keeping</a:t>
            </a:r>
            <a:endParaRPr lang="en-US" dirty="0">
              <a:latin typeface="Calibri" panose="020F0502020204030204" pitchFamily="34" charset="0"/>
              <a:ea typeface="Calibri" panose="020F0502020204030204" pitchFamily="34" charset="0"/>
              <a:cs typeface="Calibri" panose="020F0502020204030204" pitchFamily="34" charset="0"/>
            </a:endParaRPr>
          </a:p>
          <a:p>
            <a:pPr>
              <a:buFont typeface="Arial" panose="020B0604020202020204" pitchFamily="34" charset="0"/>
              <a:buChar char="•"/>
            </a:pPr>
            <a:endParaRPr lang="en-US" dirty="0">
              <a:latin typeface="Calibri" panose="020F0502020204030204" pitchFamily="34" charset="0"/>
              <a:ea typeface="Calibri" panose="020F0502020204030204" pitchFamily="34" charset="0"/>
              <a:cs typeface="Calibri" panose="020F0502020204030204" pitchFamily="34" charset="0"/>
            </a:endParaRPr>
          </a:p>
        </p:txBody>
      </p:sp>
      <p:pic>
        <p:nvPicPr>
          <p:cNvPr id="3" name="Audio 2">
            <a:hlinkClick r:id="" action="ppaction://media"/>
            <a:extLst>
              <a:ext uri="{FF2B5EF4-FFF2-40B4-BE49-F238E27FC236}">
                <a16:creationId xmlns:a16="http://schemas.microsoft.com/office/drawing/2014/main" id="{1BCCFF25-C490-60D0-B3EC-7EFC53E52AF2}"/>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31514228"/>
      </p:ext>
    </p:extLst>
  </p:cSld>
  <p:clrMapOvr>
    <a:masterClrMapping/>
  </p:clrMapOvr>
  <mc:AlternateContent xmlns:mc="http://schemas.openxmlformats.org/markup-compatibility/2006">
    <mc:Choice xmlns:p14="http://schemas.microsoft.com/office/powerpoint/2010/main" Requires="p14">
      <p:transition spd="slow" p14:dur="2000" advTm="82583"/>
    </mc:Choice>
    <mc:Fallback>
      <p:transition spd="slow" advTm="825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0.7"/>
</p:tagLst>
</file>

<file path=ppt/tags/tag2.xml><?xml version="1.0" encoding="utf-8"?>
<p:tagLst xmlns:a="http://schemas.openxmlformats.org/drawingml/2006/main" xmlns:r="http://schemas.openxmlformats.org/officeDocument/2006/relationships" xmlns:p="http://schemas.openxmlformats.org/presentationml/2006/main">
  <p:tag name="TIMING" val="|2.1"/>
</p:tagLst>
</file>

<file path=ppt/tags/tag3.xml><?xml version="1.0" encoding="utf-8"?>
<p:tagLst xmlns:a="http://schemas.openxmlformats.org/drawingml/2006/main" xmlns:r="http://schemas.openxmlformats.org/officeDocument/2006/relationships" xmlns:p="http://schemas.openxmlformats.org/presentationml/2006/main">
  <p:tag name="TIMING" val="|6|7|5.9|4.1"/>
</p:tagLst>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1EFBDE3-1A95-4E3D-81AD-1F53D65BEA01}"/>
    </a:ext>
  </a:extLst>
</a:theme>
</file>

<file path=docProps/app.xml><?xml version="1.0" encoding="utf-8"?>
<Properties xmlns="http://schemas.openxmlformats.org/officeDocument/2006/extended-properties" xmlns:vt="http://schemas.openxmlformats.org/officeDocument/2006/docPropsVTypes">
  <Template>TM04033927[[fn=Main Event]]</Template>
  <TotalTime>228</TotalTime>
  <Words>518</Words>
  <Application>Microsoft Office PowerPoint</Application>
  <PresentationFormat>Widescreen</PresentationFormat>
  <Paragraphs>54</Paragraphs>
  <Slides>8</Slides>
  <Notes>0</Notes>
  <HiddenSlides>0</HiddenSlides>
  <MMClips>8</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Arial</vt:lpstr>
      <vt:lpstr>Arial Narrow</vt:lpstr>
      <vt:lpstr>Calibri</vt:lpstr>
      <vt:lpstr>Impact</vt:lpstr>
      <vt:lpstr>Montserrat</vt:lpstr>
      <vt:lpstr>Symbol</vt:lpstr>
      <vt:lpstr>Main Event</vt:lpstr>
      <vt:lpstr>Contractor Non-Compliance</vt:lpstr>
      <vt:lpstr>Contractor 1: Mail and Parcel Contractor </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mick franz</dc:creator>
  <cp:lastModifiedBy>mick franz</cp:lastModifiedBy>
  <cp:revision>1</cp:revision>
  <dcterms:created xsi:type="dcterms:W3CDTF">2024-11-08T01:20:53Z</dcterms:created>
  <dcterms:modified xsi:type="dcterms:W3CDTF">2024-11-12T10:44:13Z</dcterms:modified>
</cp:coreProperties>
</file>