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3"/>
  </p:normalViewPr>
  <p:slideViewPr>
    <p:cSldViewPr snapToGrid="0">
      <p:cViewPr varScale="1">
        <p:scale>
          <a:sx n="98" d="100"/>
          <a:sy n="98" d="100"/>
        </p:scale>
        <p:origin x="11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C9B8E-D182-FF9A-ED74-F792C0A51AE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DF95958-86B6-7B43-542F-29BF7414D6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33DD8F4-AE3F-16D8-AAA1-BA940D0253B9}"/>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EE107283-93FB-9BC9-C81E-A28EE8B948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98D8C2-9BDE-5648-0631-67449239336D}"/>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503387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C4E37-5884-FAFF-27B8-32C614E5215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A8B4D2D-A6E9-BC1C-214F-9B4BBEF023C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C0A1A2C-6B3B-DBC9-46E1-F188097DDDE3}"/>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78514931-A920-494D-68FB-E7CEA586E5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2C8ADF-A367-4155-A574-A61481F78405}"/>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3824096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5070A-D784-0D37-C3FE-C997BFD283B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243A79F-D517-8071-E8D5-AA4FD02C30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CD9DD57-5B11-F750-5FE0-59634CE43043}"/>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9F2DC8D2-ECA2-ED66-CF06-41713AEDD1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100595-A0E8-CA83-4635-2CC703E4DDF1}"/>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1005407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D0232-5DF0-E1AD-50AD-723FAA15A6F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9CD40A8-090A-638C-906C-70427C56F1F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D36F455-946C-1D32-C13B-EDCD3E73FD5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8920D8E-BBA4-C871-8884-008DE4B855A5}"/>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6" name="Footer Placeholder 5">
            <a:extLst>
              <a:ext uri="{FF2B5EF4-FFF2-40B4-BE49-F238E27FC236}">
                <a16:creationId xmlns:a16="http://schemas.microsoft.com/office/drawing/2014/main" id="{576C2ED6-779A-FB7E-2D80-ED18243B19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1FEFBF-CA82-CE91-FBB3-E4312A4080AC}"/>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2758827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89F1A-07E0-3E5B-90B1-EF12B65B212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52A31A9-98E9-1D9C-FD50-1DB461A4AE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7CD2C0C-AEFD-8653-DE5C-DBFCEBBD640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1FBBDB9-1DC2-8F6E-4808-240FB3939B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3EA63C1-9881-4525-F41C-044A7A3B53E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799C775-1A19-2230-1855-665CF3022865}"/>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8" name="Footer Placeholder 7">
            <a:extLst>
              <a:ext uri="{FF2B5EF4-FFF2-40B4-BE49-F238E27FC236}">
                <a16:creationId xmlns:a16="http://schemas.microsoft.com/office/drawing/2014/main" id="{0933F90F-FC85-C8AE-4FF2-D1B8D6F8DC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D5C8B89-8E99-15B6-F9B7-379CD123345A}"/>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1494948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5D2C6-59D7-00B1-4DE4-FC56A47DB3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0249D4B-24F9-215F-FBC0-8C629820BD29}"/>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4" name="Footer Placeholder 3">
            <a:extLst>
              <a:ext uri="{FF2B5EF4-FFF2-40B4-BE49-F238E27FC236}">
                <a16:creationId xmlns:a16="http://schemas.microsoft.com/office/drawing/2014/main" id="{A61BD07C-7163-B744-EE77-EEAFE66D03A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CC21C57-033D-85FC-F1D4-819B6F2A8776}"/>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93329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4E2A85-E8A8-625E-54DA-CEEE5C81FD02}"/>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3" name="Footer Placeholder 2">
            <a:extLst>
              <a:ext uri="{FF2B5EF4-FFF2-40B4-BE49-F238E27FC236}">
                <a16:creationId xmlns:a16="http://schemas.microsoft.com/office/drawing/2014/main" id="{32EBEE2F-8BD1-CEDE-D03E-596C6822F57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B60874C-502D-2460-08BD-C9E87EEE2913}"/>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701609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C4237-C65C-C98C-884A-46F4CC60FC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8685D2B-DFAB-E250-3908-1A3599D5A2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BFEE29-3537-8F09-3F93-92CD4AF51F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EC1BC0-B069-AA98-F1D5-1A4B2D46B8E3}"/>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6" name="Footer Placeholder 5">
            <a:extLst>
              <a:ext uri="{FF2B5EF4-FFF2-40B4-BE49-F238E27FC236}">
                <a16:creationId xmlns:a16="http://schemas.microsoft.com/office/drawing/2014/main" id="{F5A872C5-D3BA-ED58-E033-29E08B614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2C0460-BD65-243B-5244-895DA2E743CE}"/>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3506692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C2E46-FB1A-4871-6EC9-31E7133D502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029CDE5-4CA6-982C-A983-C7609180EC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EBFB155-9871-4494-61BA-A2AB0DD50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935F0F5-7BBE-3CEF-2338-BCFF56DC891F}"/>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6" name="Footer Placeholder 5">
            <a:extLst>
              <a:ext uri="{FF2B5EF4-FFF2-40B4-BE49-F238E27FC236}">
                <a16:creationId xmlns:a16="http://schemas.microsoft.com/office/drawing/2014/main" id="{249FC7D1-1CD3-2837-E969-F204900F2E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D969D7-B799-1B77-64AC-867DEF60847E}"/>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831339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4B98C-FE4A-25A8-F4C7-A2E181D1CEB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3E3046A-BE0C-A928-29AC-1E35B3C55C4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BF441AA-3EA0-4EA5-2829-5B5FBFE25418}"/>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4EA42894-084F-0DFE-08CD-E4BCAA6D0C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B62405-6304-7678-D065-448A05EFAC8F}"/>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2012153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E427C3-A06F-EB96-42AA-11B23111C6E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025B1A-8981-7CD4-E4B8-EE708305CD2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E59E37-261D-DFC5-0D87-FC26015ACECA}"/>
              </a:ext>
            </a:extLst>
          </p:cNvPr>
          <p:cNvSpPr>
            <a:spLocks noGrp="1"/>
          </p:cNvSpPr>
          <p:nvPr>
            <p:ph type="dt" sz="half" idx="10"/>
          </p:nvPr>
        </p:nvSpPr>
        <p:spPr/>
        <p:txBody>
          <a:body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4CB6E2AB-32ED-5380-E116-DFA06AC8BF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556776-762B-2A73-BF9A-2CCFCC7D7FFA}"/>
              </a:ext>
            </a:extLst>
          </p:cNvPr>
          <p:cNvSpPr>
            <a:spLocks noGrp="1"/>
          </p:cNvSpPr>
          <p:nvPr>
            <p:ph type="sldNum" sz="quarter" idx="12"/>
          </p:nvPr>
        </p:nvSpPr>
        <p:spPr/>
        <p:txBody>
          <a:bodyPr/>
          <a:lstStyle/>
          <a:p>
            <a:fld id="{DE889B92-C207-814D-9CAB-82FA29126CE3}" type="slidenum">
              <a:rPr lang="en-US" smtClean="0"/>
              <a:t>‹#›</a:t>
            </a:fld>
            <a:endParaRPr lang="en-US"/>
          </a:p>
        </p:txBody>
      </p:sp>
    </p:spTree>
    <p:extLst>
      <p:ext uri="{BB962C8B-B14F-4D97-AF65-F5344CB8AC3E}">
        <p14:creationId xmlns:p14="http://schemas.microsoft.com/office/powerpoint/2010/main" val="3273033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0FDDD3-FDD2-237E-6F46-2ED30A0E79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68238FA-B936-AE2A-CB0E-E139E22AE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064EC9-8728-8F94-F9E1-A85BAF1760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ECA483-C41D-7C44-8873-5DB12DC2A3AE}" type="datetimeFigureOut">
              <a:rPr lang="en-US" smtClean="0"/>
              <a:t>9/15/23</a:t>
            </a:fld>
            <a:endParaRPr lang="en-US"/>
          </a:p>
        </p:txBody>
      </p:sp>
      <p:sp>
        <p:nvSpPr>
          <p:cNvPr id="5" name="Footer Placeholder 4">
            <a:extLst>
              <a:ext uri="{FF2B5EF4-FFF2-40B4-BE49-F238E27FC236}">
                <a16:creationId xmlns:a16="http://schemas.microsoft.com/office/drawing/2014/main" id="{62156F2B-4895-54CE-C81F-15D6282A49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194C43-4C17-CF51-CFB2-63ABE98AF5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89B92-C207-814D-9CAB-82FA29126CE3}" type="slidenum">
              <a:rPr lang="en-US" smtClean="0"/>
              <a:t>‹#›</a:t>
            </a:fld>
            <a:endParaRPr lang="en-US"/>
          </a:p>
        </p:txBody>
      </p:sp>
    </p:spTree>
    <p:extLst>
      <p:ext uri="{BB962C8B-B14F-4D97-AF65-F5344CB8AC3E}">
        <p14:creationId xmlns:p14="http://schemas.microsoft.com/office/powerpoint/2010/main" val="487606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afeworkaustralia.gov.au/sites/default/files/2022-10/Model%20Code%20of%20Practice%20-%20Construction%20Work%20-%2021102022%20.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B01E9-276B-F9FE-5D3A-14D058B97718}"/>
              </a:ext>
            </a:extLst>
          </p:cNvPr>
          <p:cNvSpPr>
            <a:spLocks noGrp="1"/>
          </p:cNvSpPr>
          <p:nvPr>
            <p:ph type="ctrTitle"/>
          </p:nvPr>
        </p:nvSpPr>
        <p:spPr/>
        <p:txBody>
          <a:bodyPr>
            <a:normAutofit fontScale="90000"/>
          </a:bodyPr>
          <a:lstStyle/>
          <a:p>
            <a:r>
              <a:rPr lang="en-US" dirty="0"/>
              <a:t>SUBCONTRACOR NON COMPLIANCE ISSUES </a:t>
            </a:r>
            <a:r>
              <a:rPr lang="en-AU" b="0" i="0" dirty="0">
                <a:solidFill>
                  <a:srgbClr val="FFFFFF"/>
                </a:solidFill>
                <a:effectLst/>
                <a:latin typeface="Roboto" panose="02000000000000000000" pitchFamily="2" charset="0"/>
              </a:rPr>
              <a:t>HS418</a:t>
            </a:r>
            <a:r>
              <a:rPr lang="en-AU" b="0" i="0" dirty="0">
                <a:solidFill>
                  <a:srgbClr val="FFFFFF"/>
                </a:solidFill>
                <a:effectLst/>
                <a:latin typeface="Roboto" panose="020F0502020204030204" pitchFamily="34" charset="0"/>
              </a:rPr>
              <a:t>HS418</a:t>
            </a:r>
            <a:endParaRPr lang="en-US" dirty="0"/>
          </a:p>
        </p:txBody>
      </p:sp>
      <p:sp>
        <p:nvSpPr>
          <p:cNvPr id="3" name="Subtitle 2">
            <a:extLst>
              <a:ext uri="{FF2B5EF4-FFF2-40B4-BE49-F238E27FC236}">
                <a16:creationId xmlns:a16="http://schemas.microsoft.com/office/drawing/2014/main" id="{1139169D-E8E3-9B5B-A2D9-8BE7D1F7EE33}"/>
              </a:ext>
            </a:extLst>
          </p:cNvPr>
          <p:cNvSpPr>
            <a:spLocks noGrp="1"/>
          </p:cNvSpPr>
          <p:nvPr>
            <p:ph type="subTitle" idx="1"/>
          </p:nvPr>
        </p:nvSpPr>
        <p:spPr/>
        <p:txBody>
          <a:bodyPr/>
          <a:lstStyle/>
          <a:p>
            <a:r>
              <a:rPr lang="en-US" dirty="0"/>
              <a:t>UNIT 9 CERT 4 PRAC POWERPOINT.</a:t>
            </a:r>
          </a:p>
        </p:txBody>
      </p:sp>
    </p:spTree>
    <p:extLst>
      <p:ext uri="{BB962C8B-B14F-4D97-AF65-F5344CB8AC3E}">
        <p14:creationId xmlns:p14="http://schemas.microsoft.com/office/powerpoint/2010/main" val="335807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0CA4D-7F77-A4EC-0481-344341D7E1C3}"/>
              </a:ext>
            </a:extLst>
          </p:cNvPr>
          <p:cNvSpPr>
            <a:spLocks noGrp="1"/>
          </p:cNvSpPr>
          <p:nvPr>
            <p:ph type="title"/>
          </p:nvPr>
        </p:nvSpPr>
        <p:spPr/>
        <p:txBody>
          <a:bodyPr/>
          <a:lstStyle/>
          <a:p>
            <a:r>
              <a:rPr lang="en-US" dirty="0"/>
              <a:t>NON COMPLIANCES</a:t>
            </a:r>
          </a:p>
        </p:txBody>
      </p:sp>
      <p:sp>
        <p:nvSpPr>
          <p:cNvPr id="3" name="Content Placeholder 2">
            <a:extLst>
              <a:ext uri="{FF2B5EF4-FFF2-40B4-BE49-F238E27FC236}">
                <a16:creationId xmlns:a16="http://schemas.microsoft.com/office/drawing/2014/main" id="{3AFEF285-F7DB-6772-3D85-967A87AA5A70}"/>
              </a:ext>
            </a:extLst>
          </p:cNvPr>
          <p:cNvSpPr>
            <a:spLocks noGrp="1"/>
          </p:cNvSpPr>
          <p:nvPr>
            <p:ph idx="1"/>
          </p:nvPr>
        </p:nvSpPr>
        <p:spPr/>
        <p:txBody>
          <a:bodyPr/>
          <a:lstStyle/>
          <a:p>
            <a:r>
              <a:rPr lang="en-US" dirty="0"/>
              <a:t>COMPANY 1 GLOSSKING PAINTERS </a:t>
            </a:r>
          </a:p>
          <a:p>
            <a:endParaRPr lang="en-US" dirty="0"/>
          </a:p>
          <a:p>
            <a:r>
              <a:rPr lang="en-US" dirty="0"/>
              <a:t>COMPANY 2 SHINYFLOOR CLEANERS</a:t>
            </a:r>
          </a:p>
        </p:txBody>
      </p:sp>
    </p:spTree>
    <p:extLst>
      <p:ext uri="{BB962C8B-B14F-4D97-AF65-F5344CB8AC3E}">
        <p14:creationId xmlns:p14="http://schemas.microsoft.com/office/powerpoint/2010/main" val="3842852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A4953-C16D-8BD3-4C02-43A160C64940}"/>
              </a:ext>
            </a:extLst>
          </p:cNvPr>
          <p:cNvSpPr>
            <a:spLocks noGrp="1"/>
          </p:cNvSpPr>
          <p:nvPr>
            <p:ph type="title"/>
          </p:nvPr>
        </p:nvSpPr>
        <p:spPr/>
        <p:txBody>
          <a:bodyPr/>
          <a:lstStyle/>
          <a:p>
            <a:r>
              <a:rPr lang="en-US" dirty="0"/>
              <a:t>Contractor legal requirements </a:t>
            </a:r>
          </a:p>
        </p:txBody>
      </p:sp>
      <p:sp>
        <p:nvSpPr>
          <p:cNvPr id="3" name="Content Placeholder 2">
            <a:extLst>
              <a:ext uri="{FF2B5EF4-FFF2-40B4-BE49-F238E27FC236}">
                <a16:creationId xmlns:a16="http://schemas.microsoft.com/office/drawing/2014/main" id="{E268776D-509E-12C5-F7DC-A1F40FB9D310}"/>
              </a:ext>
            </a:extLst>
          </p:cNvPr>
          <p:cNvSpPr>
            <a:spLocks noGrp="1"/>
          </p:cNvSpPr>
          <p:nvPr>
            <p:ph idx="1"/>
          </p:nvPr>
        </p:nvSpPr>
        <p:spPr/>
        <p:txBody>
          <a:bodyPr>
            <a:normAutofit fontScale="92500" lnSpcReduction="10000"/>
          </a:bodyPr>
          <a:lstStyle/>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Contractors have work health and safety duties under the legislation. They are responsible for ensuring the health and safety of themselves, their workers and others affected by their work. This includes following safety guidelines, providing necessary training and cooperating with the principal contractor and other parties to maintain a safe work environment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Arial Narrow" panose="020B0604020202020204" pitchFamily="34" charset="0"/>
                <a:ea typeface="Times New Roman" panose="02020603050405020304" pitchFamily="18" charset="0"/>
                <a:cs typeface="Times New Roman" panose="02020603050405020304" pitchFamily="18" charset="0"/>
              </a:rPr>
              <a:t>Section 29 (a), (b), (c)</a:t>
            </a:r>
          </a:p>
          <a:p>
            <a:pPr algn="just"/>
            <a:endParaRPr lang="en-AU" sz="1800" dirty="0">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As a contractor, you have work health and safety obligations including taking reasonable care to ensure the health and safety of yourself and others, complying with relevant safety laws and regulations, and cooperating with the principal contractor and other parties to maintain a safe work environment.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r>
              <a:rPr lang="en-AU" sz="1800" dirty="0">
                <a:effectLst/>
                <a:latin typeface="Arial" panose="020B0604020202020204" pitchFamily="34" charset="0"/>
                <a:ea typeface="Times New Roman" panose="02020603050405020304" pitchFamily="18" charset="0"/>
              </a:rPr>
              <a:t>Division 2 Section 19 (1) (2) (3) (5)</a:t>
            </a:r>
            <a:r>
              <a:rPr lang="en-AU" sz="1200" dirty="0">
                <a:effectLst/>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20230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2DBC7-DB48-8A2B-F66F-86F5C34C23A6}"/>
              </a:ext>
            </a:extLst>
          </p:cNvPr>
          <p:cNvSpPr>
            <a:spLocks noGrp="1"/>
          </p:cNvSpPr>
          <p:nvPr>
            <p:ph type="title"/>
          </p:nvPr>
        </p:nvSpPr>
        <p:spPr/>
        <p:txBody>
          <a:bodyPr/>
          <a:lstStyle/>
          <a:p>
            <a:r>
              <a:rPr lang="en-US" dirty="0"/>
              <a:t>Induction process.</a:t>
            </a:r>
          </a:p>
        </p:txBody>
      </p:sp>
      <p:sp>
        <p:nvSpPr>
          <p:cNvPr id="3" name="Content Placeholder 2">
            <a:extLst>
              <a:ext uri="{FF2B5EF4-FFF2-40B4-BE49-F238E27FC236}">
                <a16:creationId xmlns:a16="http://schemas.microsoft.com/office/drawing/2014/main" id="{3CE65867-E68A-238A-07F5-A287847B8E0A}"/>
              </a:ext>
            </a:extLst>
          </p:cNvPr>
          <p:cNvSpPr>
            <a:spLocks noGrp="1"/>
          </p:cNvSpPr>
          <p:nvPr>
            <p:ph idx="1"/>
          </p:nvPr>
        </p:nvSpPr>
        <p:spPr/>
        <p:txBody>
          <a:bodyPr/>
          <a:lstStyle/>
          <a:p>
            <a:r>
              <a:rPr lang="en-US" sz="1600" dirty="0"/>
              <a:t>Both parties were given an induction by the workshop foreman </a:t>
            </a:r>
            <a:r>
              <a:rPr lang="en-US" sz="1600" dirty="0" err="1"/>
              <a:t>greg</a:t>
            </a:r>
            <a:r>
              <a:rPr lang="en-US" sz="1600" dirty="0"/>
              <a:t> before starting work, this included signing onto the workshop </a:t>
            </a:r>
            <a:r>
              <a:rPr lang="en-US" sz="1600" dirty="0" err="1"/>
              <a:t>swms</a:t>
            </a:r>
            <a:r>
              <a:rPr lang="en-US" sz="1600" dirty="0"/>
              <a:t> and a full walk around of emergency exits and amenities. They were also present at the daily pre start in which their works were brought to the the attention of all workers. The workers also briefed the contractors of their daily activities and how their work could cause hazard.</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 TARINGA STEEL INDUCTION RECORD</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SIGN ON-</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-JAMES M</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-JOHN T</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-MATT G</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-GREG A</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-OWNE C</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-JAMES H (PAINTER)</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-RICHARD S (CLEANER)</a:t>
            </a:r>
          </a:p>
          <a:p>
            <a:endParaRPr lang="en-US" dirty="0"/>
          </a:p>
        </p:txBody>
      </p:sp>
    </p:spTree>
    <p:extLst>
      <p:ext uri="{BB962C8B-B14F-4D97-AF65-F5344CB8AC3E}">
        <p14:creationId xmlns:p14="http://schemas.microsoft.com/office/powerpoint/2010/main" val="1962607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25ABA-C84D-ABB9-58C6-AE9E50111CE3}"/>
              </a:ext>
            </a:extLst>
          </p:cNvPr>
          <p:cNvSpPr>
            <a:spLocks noGrp="1"/>
          </p:cNvSpPr>
          <p:nvPr>
            <p:ph type="title"/>
          </p:nvPr>
        </p:nvSpPr>
        <p:spPr/>
        <p:txBody>
          <a:bodyPr/>
          <a:lstStyle/>
          <a:p>
            <a:r>
              <a:rPr lang="en-US" dirty="0"/>
              <a:t>Codes of practice</a:t>
            </a:r>
          </a:p>
        </p:txBody>
      </p:sp>
      <p:sp>
        <p:nvSpPr>
          <p:cNvPr id="3" name="Content Placeholder 2">
            <a:extLst>
              <a:ext uri="{FF2B5EF4-FFF2-40B4-BE49-F238E27FC236}">
                <a16:creationId xmlns:a16="http://schemas.microsoft.com/office/drawing/2014/main" id="{24700CF9-C35A-4CF9-CF7F-68F2E94397A0}"/>
              </a:ext>
            </a:extLst>
          </p:cNvPr>
          <p:cNvSpPr>
            <a:spLocks noGrp="1"/>
          </p:cNvSpPr>
          <p:nvPr>
            <p:ph idx="1"/>
          </p:nvPr>
        </p:nvSpPr>
        <p:spPr/>
        <p:txBody>
          <a:bodyPr>
            <a:normAutofit/>
          </a:bodyPr>
          <a:lstStyle/>
          <a:p>
            <a:r>
              <a:rPr lang="en-US" sz="1600" dirty="0"/>
              <a:t>Being a construction workshop, the codes of practice followed are the safe work Australia legislative codes of practice as found here </a:t>
            </a:r>
            <a:r>
              <a:rPr lang="en-US" sz="1600" dirty="0">
                <a:hlinkClick r:id="rId2"/>
              </a:rPr>
              <a:t>https://www.safeworkaustralia.gov.au/sites/default/files/2022-10/Model%20Code%20of%20Practice%20-%20Construction%20Work%20-%2021102022%20.pdf</a:t>
            </a:r>
            <a:endParaRPr lang="en-US" sz="1600" dirty="0"/>
          </a:p>
          <a:p>
            <a:endParaRPr lang="en-US" dirty="0"/>
          </a:p>
          <a:p>
            <a:r>
              <a:rPr lang="en-AU" sz="1900" dirty="0"/>
              <a:t>5.1. What is a WHS management plan? A WHS management plan is a written plan that sets out the arrangements for managing some site health and safety matters. The intention of a WHS management plan is to ensure the required processes are in place to manage the risks associated with a complex construction project, as there are usually many contractors and subcontractors involved and circumstances can change quickly from day to day. The WHS management plan must be in writing and must be prepared by the principal contractor before a project starts. It should be easily understood by workers including contractors and subcontractors. </a:t>
            </a:r>
          </a:p>
          <a:p>
            <a:r>
              <a:rPr lang="en-AU" sz="1900" dirty="0"/>
              <a:t>Section 5.1 was reviewed with both subcontractors prior to starting, as it outlines the management plan we expect them to follow</a:t>
            </a:r>
            <a:endParaRPr lang="en-US" sz="1900" dirty="0"/>
          </a:p>
        </p:txBody>
      </p:sp>
    </p:spTree>
    <p:extLst>
      <p:ext uri="{BB962C8B-B14F-4D97-AF65-F5344CB8AC3E}">
        <p14:creationId xmlns:p14="http://schemas.microsoft.com/office/powerpoint/2010/main" val="704871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4738B-5320-364A-6305-14CCEBEA83D4}"/>
              </a:ext>
            </a:extLst>
          </p:cNvPr>
          <p:cNvSpPr>
            <a:spLocks noGrp="1"/>
          </p:cNvSpPr>
          <p:nvPr>
            <p:ph type="title"/>
          </p:nvPr>
        </p:nvSpPr>
        <p:spPr/>
        <p:txBody>
          <a:bodyPr/>
          <a:lstStyle/>
          <a:p>
            <a:r>
              <a:rPr lang="en-US" dirty="0"/>
              <a:t>Non compliances.</a:t>
            </a:r>
          </a:p>
        </p:txBody>
      </p:sp>
      <p:sp>
        <p:nvSpPr>
          <p:cNvPr id="3" name="Content Placeholder 2">
            <a:extLst>
              <a:ext uri="{FF2B5EF4-FFF2-40B4-BE49-F238E27FC236}">
                <a16:creationId xmlns:a16="http://schemas.microsoft.com/office/drawing/2014/main" id="{3531C0E3-D9C6-A067-B18C-A891E42B17F3}"/>
              </a:ext>
            </a:extLst>
          </p:cNvPr>
          <p:cNvSpPr>
            <a:spLocks noGrp="1"/>
          </p:cNvSpPr>
          <p:nvPr>
            <p:ph idx="1"/>
          </p:nvPr>
        </p:nvSpPr>
        <p:spPr/>
        <p:txBody>
          <a:bodyPr/>
          <a:lstStyle/>
          <a:p>
            <a:r>
              <a:rPr lang="en-US" sz="2000" dirty="0"/>
              <a:t>COMPANY 1 PAINTERS – On the 09/09/2023 the workshop foreman pulled up the painting subcontractors for the application of flammable paint near explosive and welding tools, creating a dangerous fire hazard. – Works was immediately stopped and an incident report form was completed. This will require further follow up from both </a:t>
            </a:r>
            <a:r>
              <a:rPr lang="en-US" sz="2000" dirty="0" err="1"/>
              <a:t>pcbu</a:t>
            </a:r>
            <a:r>
              <a:rPr lang="en-US" sz="2000" dirty="0"/>
              <a:t> parties involved.</a:t>
            </a:r>
          </a:p>
          <a:p>
            <a:r>
              <a:rPr lang="en-US" sz="2000" dirty="0"/>
              <a:t>COMPANY 2 CLEANER – On the 09/09/2023 a worker brought to the attention of management that the cleaners had left slippery cleaning products on the tiled crib room floor without a wet surface sign, creating a slip dangerous slip hazard. - – Works was immediately stopped and an incident report form was completed. This will require follow up from both </a:t>
            </a:r>
            <a:r>
              <a:rPr lang="en-US" sz="2000" dirty="0" err="1"/>
              <a:t>pcbu</a:t>
            </a:r>
            <a:r>
              <a:rPr lang="en-US" sz="2000" dirty="0"/>
              <a:t> parties involved. </a:t>
            </a:r>
          </a:p>
          <a:p>
            <a:endParaRPr lang="en-US" dirty="0"/>
          </a:p>
        </p:txBody>
      </p:sp>
    </p:spTree>
    <p:extLst>
      <p:ext uri="{BB962C8B-B14F-4D97-AF65-F5344CB8AC3E}">
        <p14:creationId xmlns:p14="http://schemas.microsoft.com/office/powerpoint/2010/main" val="289064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7A121-3E4F-7614-BA47-02E4BC50937F}"/>
              </a:ext>
            </a:extLst>
          </p:cNvPr>
          <p:cNvSpPr>
            <a:spLocks noGrp="1"/>
          </p:cNvSpPr>
          <p:nvPr>
            <p:ph type="title"/>
          </p:nvPr>
        </p:nvSpPr>
        <p:spPr/>
        <p:txBody>
          <a:bodyPr/>
          <a:lstStyle/>
          <a:p>
            <a:r>
              <a:rPr lang="en-US" dirty="0"/>
              <a:t>Consultation identification.</a:t>
            </a:r>
          </a:p>
        </p:txBody>
      </p:sp>
      <p:sp>
        <p:nvSpPr>
          <p:cNvPr id="3" name="Content Placeholder 2">
            <a:extLst>
              <a:ext uri="{FF2B5EF4-FFF2-40B4-BE49-F238E27FC236}">
                <a16:creationId xmlns:a16="http://schemas.microsoft.com/office/drawing/2014/main" id="{7DEB0CA8-9F02-3E5E-2625-9618E8F0EE06}"/>
              </a:ext>
            </a:extLst>
          </p:cNvPr>
          <p:cNvSpPr>
            <a:spLocks noGrp="1"/>
          </p:cNvSpPr>
          <p:nvPr>
            <p:ph idx="1"/>
          </p:nvPr>
        </p:nvSpPr>
        <p:spPr/>
        <p:txBody>
          <a:bodyPr/>
          <a:lstStyle/>
          <a:p>
            <a:r>
              <a:rPr lang="en-US" dirty="0"/>
              <a:t>Both contractors were immediately stopped from works and taken into the office to file the incident report. A verbal face to face meeting was had with all workers involved. The incident report was then sent to the contractors employers via email after a phone call was ha regarding the incident.</a:t>
            </a:r>
          </a:p>
        </p:txBody>
      </p:sp>
    </p:spTree>
    <p:extLst>
      <p:ext uri="{BB962C8B-B14F-4D97-AF65-F5344CB8AC3E}">
        <p14:creationId xmlns:p14="http://schemas.microsoft.com/office/powerpoint/2010/main" val="1213449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C9CF9-1CBC-E149-A3C8-2F30A8DFC59C}"/>
              </a:ext>
            </a:extLst>
          </p:cNvPr>
          <p:cNvSpPr>
            <a:spLocks noGrp="1"/>
          </p:cNvSpPr>
          <p:nvPr>
            <p:ph type="title"/>
          </p:nvPr>
        </p:nvSpPr>
        <p:spPr/>
        <p:txBody>
          <a:bodyPr/>
          <a:lstStyle/>
          <a:p>
            <a:r>
              <a:rPr lang="en-US" dirty="0"/>
              <a:t>PCBU follow up</a:t>
            </a:r>
          </a:p>
        </p:txBody>
      </p:sp>
      <p:sp>
        <p:nvSpPr>
          <p:cNvPr id="3" name="Content Placeholder 2">
            <a:extLst>
              <a:ext uri="{FF2B5EF4-FFF2-40B4-BE49-F238E27FC236}">
                <a16:creationId xmlns:a16="http://schemas.microsoft.com/office/drawing/2014/main" id="{9DD3B8DC-E896-5EC7-E2AD-C747A0E5A7E7}"/>
              </a:ext>
            </a:extLst>
          </p:cNvPr>
          <p:cNvSpPr>
            <a:spLocks noGrp="1"/>
          </p:cNvSpPr>
          <p:nvPr>
            <p:ph idx="1"/>
          </p:nvPr>
        </p:nvSpPr>
        <p:spPr/>
        <p:txBody>
          <a:bodyPr/>
          <a:lstStyle/>
          <a:p>
            <a:r>
              <a:rPr lang="en-US" dirty="0"/>
              <a:t>After the incident report was filed, the contractors returned to work and were re inducted into the swims. There was also a toolbox talk with all workers to notify workers of how the hazard and risk has been removed. The </a:t>
            </a:r>
            <a:r>
              <a:rPr lang="en-US" dirty="0" err="1"/>
              <a:t>pcbu</a:t>
            </a:r>
            <a:r>
              <a:rPr lang="en-US" dirty="0"/>
              <a:t> issued a written warning to both contractors for breaching company policies and </a:t>
            </a:r>
            <a:r>
              <a:rPr lang="en-US" dirty="0" err="1"/>
              <a:t>protocalls</a:t>
            </a:r>
            <a:r>
              <a:rPr lang="en-US" dirty="0"/>
              <a:t>.</a:t>
            </a:r>
          </a:p>
        </p:txBody>
      </p:sp>
    </p:spTree>
    <p:extLst>
      <p:ext uri="{BB962C8B-B14F-4D97-AF65-F5344CB8AC3E}">
        <p14:creationId xmlns:p14="http://schemas.microsoft.com/office/powerpoint/2010/main" val="778004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A3B3D-57CB-89B2-D4C0-9028A477BCA5}"/>
              </a:ext>
            </a:extLst>
          </p:cNvPr>
          <p:cNvSpPr>
            <a:spLocks noGrp="1"/>
          </p:cNvSpPr>
          <p:nvPr>
            <p:ph type="title"/>
          </p:nvPr>
        </p:nvSpPr>
        <p:spPr/>
        <p:txBody>
          <a:bodyPr/>
          <a:lstStyle/>
          <a:p>
            <a:r>
              <a:rPr lang="en-US" dirty="0"/>
              <a:t>Meeting scheduled.</a:t>
            </a:r>
          </a:p>
        </p:txBody>
      </p:sp>
      <p:sp>
        <p:nvSpPr>
          <p:cNvPr id="3" name="Content Placeholder 2">
            <a:extLst>
              <a:ext uri="{FF2B5EF4-FFF2-40B4-BE49-F238E27FC236}">
                <a16:creationId xmlns:a16="http://schemas.microsoft.com/office/drawing/2014/main" id="{FBADCE17-C60D-50E3-8089-38B8B33562FA}"/>
              </a:ext>
            </a:extLst>
          </p:cNvPr>
          <p:cNvSpPr>
            <a:spLocks noGrp="1"/>
          </p:cNvSpPr>
          <p:nvPr>
            <p:ph idx="1"/>
          </p:nvPr>
        </p:nvSpPr>
        <p:spPr/>
        <p:txBody>
          <a:bodyPr/>
          <a:lstStyle/>
          <a:p>
            <a:r>
              <a:rPr lang="en-US" dirty="0"/>
              <a:t>A follow up meeting has been scheduled with Owen, the boss to discuss and close out both incidents. Conversations will be had with contractors and workers to make sure the hazards are completely removed and delt with.</a:t>
            </a:r>
          </a:p>
        </p:txBody>
      </p:sp>
    </p:spTree>
    <p:extLst>
      <p:ext uri="{BB962C8B-B14F-4D97-AF65-F5344CB8AC3E}">
        <p14:creationId xmlns:p14="http://schemas.microsoft.com/office/powerpoint/2010/main" val="2507270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5A25-28CC-B85E-EE87-EC62D2DFB31B}"/>
              </a:ext>
            </a:extLst>
          </p:cNvPr>
          <p:cNvSpPr>
            <a:spLocks noGrp="1"/>
          </p:cNvSpPr>
          <p:nvPr>
            <p:ph type="title"/>
          </p:nvPr>
        </p:nvSpPr>
        <p:spPr/>
        <p:txBody>
          <a:bodyPr/>
          <a:lstStyle/>
          <a:p>
            <a:r>
              <a:rPr lang="en-US" dirty="0"/>
              <a:t>Incident reports.</a:t>
            </a:r>
          </a:p>
        </p:txBody>
      </p:sp>
      <p:pic>
        <p:nvPicPr>
          <p:cNvPr id="13" name="Content Placeholder 12">
            <a:extLst>
              <a:ext uri="{FF2B5EF4-FFF2-40B4-BE49-F238E27FC236}">
                <a16:creationId xmlns:a16="http://schemas.microsoft.com/office/drawing/2014/main" id="{8CCD70B2-5E12-3407-D928-3CAAD4C5B6C7}"/>
              </a:ext>
            </a:extLst>
          </p:cNvPr>
          <p:cNvPicPr>
            <a:picLocks noGrp="1" noChangeAspect="1"/>
          </p:cNvPicPr>
          <p:nvPr>
            <p:ph idx="1"/>
          </p:nvPr>
        </p:nvPicPr>
        <p:blipFill>
          <a:blip r:embed="rId2"/>
          <a:stretch>
            <a:fillRect/>
          </a:stretch>
        </p:blipFill>
        <p:spPr>
          <a:xfrm rot="5400000">
            <a:off x="-544116" y="2343616"/>
            <a:ext cx="4352925" cy="3264693"/>
          </a:xfrm>
        </p:spPr>
      </p:pic>
      <p:pic>
        <p:nvPicPr>
          <p:cNvPr id="15" name="Picture 14">
            <a:extLst>
              <a:ext uri="{FF2B5EF4-FFF2-40B4-BE49-F238E27FC236}">
                <a16:creationId xmlns:a16="http://schemas.microsoft.com/office/drawing/2014/main" id="{29D69E97-0CB8-C511-39EC-5A400B2F3A1D}"/>
              </a:ext>
            </a:extLst>
          </p:cNvPr>
          <p:cNvPicPr>
            <a:picLocks noChangeAspect="1"/>
          </p:cNvPicPr>
          <p:nvPr/>
        </p:nvPicPr>
        <p:blipFill>
          <a:blip r:embed="rId3"/>
          <a:stretch>
            <a:fillRect/>
          </a:stretch>
        </p:blipFill>
        <p:spPr>
          <a:xfrm rot="5400000">
            <a:off x="2742349" y="2343617"/>
            <a:ext cx="4352926" cy="3264695"/>
          </a:xfrm>
          <a:prstGeom prst="rect">
            <a:avLst/>
          </a:prstGeom>
        </p:spPr>
      </p:pic>
      <p:pic>
        <p:nvPicPr>
          <p:cNvPr id="17" name="Picture 16">
            <a:extLst>
              <a:ext uri="{FF2B5EF4-FFF2-40B4-BE49-F238E27FC236}">
                <a16:creationId xmlns:a16="http://schemas.microsoft.com/office/drawing/2014/main" id="{DFF6A664-43D2-E967-3243-CD90F20E2084}"/>
              </a:ext>
            </a:extLst>
          </p:cNvPr>
          <p:cNvPicPr>
            <a:picLocks noChangeAspect="1"/>
          </p:cNvPicPr>
          <p:nvPr/>
        </p:nvPicPr>
        <p:blipFill>
          <a:blip r:embed="rId4"/>
          <a:stretch>
            <a:fillRect/>
          </a:stretch>
        </p:blipFill>
        <p:spPr>
          <a:xfrm>
            <a:off x="6891754" y="516299"/>
            <a:ext cx="2905390" cy="6298709"/>
          </a:xfrm>
          <a:prstGeom prst="rect">
            <a:avLst/>
          </a:prstGeom>
        </p:spPr>
      </p:pic>
    </p:spTree>
    <p:extLst>
      <p:ext uri="{BB962C8B-B14F-4D97-AF65-F5344CB8AC3E}">
        <p14:creationId xmlns:p14="http://schemas.microsoft.com/office/powerpoint/2010/main" val="694977549"/>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4309</TotalTime>
  <Words>768</Words>
  <Application>Microsoft Macintosh PowerPoint</Application>
  <PresentationFormat>Widescreen</PresentationFormat>
  <Paragraphs>42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Narrow</vt:lpstr>
      <vt:lpstr>Calibri</vt:lpstr>
      <vt:lpstr>Calibri Light</vt:lpstr>
      <vt:lpstr>Roboto</vt:lpstr>
      <vt:lpstr>Office Theme 2013 - 2022</vt:lpstr>
      <vt:lpstr>SUBCONTRACOR NON COMPLIANCE ISSUES HS418HS418</vt:lpstr>
      <vt:lpstr>NON COMPLIANCES</vt:lpstr>
      <vt:lpstr>Contractor legal requirements </vt:lpstr>
      <vt:lpstr>Induction process.</vt:lpstr>
      <vt:lpstr>Codes of practice</vt:lpstr>
      <vt:lpstr>Non compliances.</vt:lpstr>
      <vt:lpstr>Consultation identification.</vt:lpstr>
      <vt:lpstr>PCBU follow up</vt:lpstr>
      <vt:lpstr>Meeting scheduled.</vt:lpstr>
      <vt:lpstr>Incident reports.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SUBCONTRACOR NON COMPLIANCE ISSUES HS418HS418</dc:title>
  <dc:creator>matthew minehan</dc:creator>
  <cp:lastModifiedBy>matthew minehan</cp:lastModifiedBy>
  <cp:revision>1</cp:revision>
  <dcterms:created xsi:type="dcterms:W3CDTF">2023-09-15T00:13:35Z</dcterms:created>
  <dcterms:modified xsi:type="dcterms:W3CDTF">2023-09-18T00:02:49Z</dcterms:modified>
</cp:coreProperties>
</file>