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8"/>
  </p:notesMasterIdLst>
  <p:sldIdLst>
    <p:sldId id="257" r:id="rId2"/>
    <p:sldId id="610" r:id="rId3"/>
    <p:sldId id="417" r:id="rId4"/>
    <p:sldId id="309" r:id="rId5"/>
    <p:sldId id="647" r:id="rId6"/>
    <p:sldId id="648" r:id="rId7"/>
    <p:sldId id="649" r:id="rId8"/>
    <p:sldId id="683" r:id="rId9"/>
    <p:sldId id="684" r:id="rId10"/>
    <p:sldId id="621" r:id="rId11"/>
    <p:sldId id="619" r:id="rId12"/>
    <p:sldId id="650" r:id="rId13"/>
    <p:sldId id="651" r:id="rId14"/>
    <p:sldId id="437" r:id="rId15"/>
    <p:sldId id="611" r:id="rId16"/>
    <p:sldId id="612" r:id="rId17"/>
    <p:sldId id="613" r:id="rId18"/>
    <p:sldId id="614" r:id="rId19"/>
    <p:sldId id="615" r:id="rId20"/>
    <p:sldId id="392" r:id="rId21"/>
    <p:sldId id="622" r:id="rId22"/>
    <p:sldId id="652" r:id="rId23"/>
    <p:sldId id="653" r:id="rId24"/>
    <p:sldId id="654" r:id="rId25"/>
    <p:sldId id="655" r:id="rId26"/>
    <p:sldId id="656" r:id="rId27"/>
    <p:sldId id="503" r:id="rId28"/>
    <p:sldId id="616" r:id="rId29"/>
    <p:sldId id="617" r:id="rId30"/>
    <p:sldId id="399" r:id="rId31"/>
    <p:sldId id="401" r:id="rId32"/>
    <p:sldId id="657" r:id="rId33"/>
    <p:sldId id="658" r:id="rId34"/>
    <p:sldId id="659" r:id="rId35"/>
    <p:sldId id="441" r:id="rId36"/>
    <p:sldId id="387" r:id="rId37"/>
    <p:sldId id="405" r:id="rId38"/>
    <p:sldId id="660" r:id="rId39"/>
    <p:sldId id="443" r:id="rId40"/>
    <p:sldId id="661" r:id="rId41"/>
    <p:sldId id="507" r:id="rId42"/>
    <p:sldId id="586" r:id="rId43"/>
    <p:sldId id="587" r:id="rId44"/>
    <p:sldId id="623" r:id="rId45"/>
    <p:sldId id="588" r:id="rId46"/>
    <p:sldId id="589" r:id="rId47"/>
    <p:sldId id="590" r:id="rId48"/>
    <p:sldId id="624" r:id="rId49"/>
    <p:sldId id="625" r:id="rId50"/>
    <p:sldId id="626" r:id="rId51"/>
    <p:sldId id="627" r:id="rId52"/>
    <p:sldId id="629" r:id="rId53"/>
    <p:sldId id="591" r:id="rId54"/>
    <p:sldId id="592" r:id="rId55"/>
    <p:sldId id="593" r:id="rId56"/>
    <p:sldId id="628" r:id="rId57"/>
    <p:sldId id="594" r:id="rId58"/>
    <p:sldId id="562" r:id="rId59"/>
    <p:sldId id="563" r:id="rId60"/>
    <p:sldId id="630" r:id="rId61"/>
    <p:sldId id="631" r:id="rId62"/>
    <p:sldId id="564" r:id="rId63"/>
    <p:sldId id="565" r:id="rId64"/>
    <p:sldId id="566" r:id="rId65"/>
    <p:sldId id="632" r:id="rId66"/>
    <p:sldId id="633" r:id="rId67"/>
    <p:sldId id="567" r:id="rId68"/>
    <p:sldId id="570" r:id="rId69"/>
    <p:sldId id="571" r:id="rId70"/>
    <p:sldId id="569" r:id="rId71"/>
    <p:sldId id="634" r:id="rId72"/>
    <p:sldId id="635" r:id="rId73"/>
    <p:sldId id="636" r:id="rId74"/>
    <p:sldId id="573" r:id="rId75"/>
    <p:sldId id="538" r:id="rId76"/>
    <p:sldId id="539" r:id="rId77"/>
    <p:sldId id="637" r:id="rId78"/>
    <p:sldId id="638" r:id="rId79"/>
    <p:sldId id="639" r:id="rId80"/>
    <p:sldId id="640" r:id="rId81"/>
    <p:sldId id="540" r:id="rId82"/>
    <p:sldId id="541" r:id="rId83"/>
    <p:sldId id="662" r:id="rId84"/>
    <p:sldId id="663" r:id="rId85"/>
    <p:sldId id="664" r:id="rId86"/>
    <p:sldId id="665" r:id="rId87"/>
    <p:sldId id="666" r:id="rId88"/>
    <p:sldId id="667" r:id="rId89"/>
    <p:sldId id="543" r:id="rId90"/>
    <p:sldId id="544" r:id="rId91"/>
    <p:sldId id="542" r:id="rId92"/>
    <p:sldId id="641" r:id="rId93"/>
    <p:sldId id="642" r:id="rId94"/>
    <p:sldId id="643" r:id="rId95"/>
    <p:sldId id="644" r:id="rId96"/>
    <p:sldId id="645" r:id="rId97"/>
    <p:sldId id="646" r:id="rId98"/>
    <p:sldId id="546" r:id="rId99"/>
    <p:sldId id="514" r:id="rId100"/>
    <p:sldId id="515" r:id="rId101"/>
    <p:sldId id="668" r:id="rId102"/>
    <p:sldId id="669" r:id="rId103"/>
    <p:sldId id="670" r:id="rId104"/>
    <p:sldId id="671" r:id="rId105"/>
    <p:sldId id="672" r:id="rId106"/>
    <p:sldId id="673" r:id="rId107"/>
    <p:sldId id="516" r:id="rId108"/>
    <p:sldId id="517" r:id="rId109"/>
    <p:sldId id="518" r:id="rId110"/>
    <p:sldId id="674" r:id="rId111"/>
    <p:sldId id="675" r:id="rId112"/>
    <p:sldId id="676" r:id="rId113"/>
    <p:sldId id="677" r:id="rId114"/>
    <p:sldId id="678" r:id="rId115"/>
    <p:sldId id="519" r:id="rId116"/>
    <p:sldId id="520" r:id="rId117"/>
    <p:sldId id="521" r:id="rId118"/>
    <p:sldId id="679" r:id="rId119"/>
    <p:sldId id="680" r:id="rId120"/>
    <p:sldId id="681" r:id="rId121"/>
    <p:sldId id="682" r:id="rId122"/>
    <p:sldId id="522" r:id="rId123"/>
    <p:sldId id="436" r:id="rId124"/>
    <p:sldId id="435" r:id="rId125"/>
    <p:sldId id="418" r:id="rId126"/>
    <p:sldId id="419" r:id="rId1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79" autoAdjust="0"/>
    <p:restoredTop sz="91525" autoAdjust="0"/>
  </p:normalViewPr>
  <p:slideViewPr>
    <p:cSldViewPr>
      <p:cViewPr>
        <p:scale>
          <a:sx n="60" d="100"/>
          <a:sy n="60" d="100"/>
        </p:scale>
        <p:origin x="-3390" y="-10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slide" Target="slides/slide12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theme" Target="theme/theme1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28/09/2015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04524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AU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E52A90-ECD8-4590-AA2A-3CF7C89AC4E9}" type="slidenum">
              <a:rPr lang="en-CA" smtClean="0"/>
              <a:pPr/>
              <a:t>2</a:t>
            </a:fld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</a:t>
            </a:fld>
            <a:endParaRPr lang="en-A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10</a:t>
            </a:fld>
            <a:endParaRPr lang="en-C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11</a:t>
            </a:fld>
            <a:endParaRPr lang="en-A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20</a:t>
            </a:fld>
            <a:endParaRPr lang="en-C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21</a:t>
            </a:fld>
            <a:endParaRPr lang="en-A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30</a:t>
            </a:fld>
            <a:endParaRPr lang="en-CA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31</a:t>
            </a:fld>
            <a:endParaRPr lang="en-A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36</a:t>
            </a:fld>
            <a:endParaRPr lang="en-C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37</a:t>
            </a:fld>
            <a:endParaRPr lang="en-A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41</a:t>
            </a:fld>
            <a:endParaRPr lang="en-CA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42</a:t>
            </a:fld>
            <a:endParaRPr lang="en-A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45</a:t>
            </a:fld>
            <a:endParaRPr lang="en-CA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46</a:t>
            </a:fld>
            <a:endParaRPr lang="en-A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53</a:t>
            </a:fld>
            <a:endParaRPr lang="en-CA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54</a:t>
            </a:fld>
            <a:endParaRPr lang="en-A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57</a:t>
            </a:fld>
            <a:endParaRPr lang="en-CA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58</a:t>
            </a:fld>
            <a:endParaRPr lang="en-A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62</a:t>
            </a:fld>
            <a:endParaRPr lang="en-CA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63</a:t>
            </a:fld>
            <a:endParaRPr lang="en-A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67</a:t>
            </a:fld>
            <a:endParaRPr lang="en-CA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68</a:t>
            </a:fld>
            <a:endParaRPr lang="en-CA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69</a:t>
            </a:fld>
            <a:endParaRPr lang="en-A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74</a:t>
            </a:fld>
            <a:endParaRPr lang="en-CA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75</a:t>
            </a:fld>
            <a:endParaRPr lang="en-A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81</a:t>
            </a:fld>
            <a:endParaRPr lang="en-CA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82</a:t>
            </a:fld>
            <a:endParaRPr lang="en-A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89</a:t>
            </a:fld>
            <a:endParaRPr lang="en-CA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90</a:t>
            </a:fld>
            <a:endParaRPr lang="en-A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98</a:t>
            </a:fld>
            <a:endParaRPr lang="en-CA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99</a:t>
            </a:fld>
            <a:endParaRPr lang="en-AU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107</a:t>
            </a:fld>
            <a:endParaRPr lang="en-CA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108</a:t>
            </a:fld>
            <a:endParaRPr lang="en-AU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115</a:t>
            </a:fld>
            <a:endParaRPr lang="en-CA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116</a:t>
            </a:fld>
            <a:endParaRPr lang="en-AU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122</a:t>
            </a:fld>
            <a:endParaRPr lang="en-CA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123</a:t>
            </a:fld>
            <a:endParaRPr lang="en-CA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125</a:t>
            </a:fld>
            <a:endParaRPr lang="en-CA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259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EE663B8-2DF7-40B5-9876-3DE1EC13830F}" type="slidenum">
              <a:rPr lang="en-CA" smtClean="0"/>
              <a:pPr/>
              <a:t>126</a:t>
            </a:fld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28/09/2015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28/09/2015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28/09/2015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28/09/2015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28/09/2015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28/09/2015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28/09/2015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28/09/2015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28/09/2015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28/09/2015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28/09/2015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28/09/2015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GB" sz="4400" b="1" dirty="0" smtClean="0">
                <a:solidFill>
                  <a:srgbClr val="FF0000"/>
                </a:solidFill>
              </a:rPr>
              <a:t>HLTWHS002</a:t>
            </a:r>
            <a:endParaRPr lang="en-GB" sz="4400" dirty="0" smtClean="0">
              <a:solidFill>
                <a:srgbClr val="FF0000"/>
              </a:solidFill>
            </a:endParaRP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Follow safe work practices for direct client care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 descr="stick_figure_in_a_safety_vest_holding_a_saftey_sign_976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3424770"/>
            <a:ext cx="2664296" cy="31793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rgbClr val="FF0000"/>
                </a:solidFill>
              </a:rPr>
              <a:t>Housekeeping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Emergency procedures</a:t>
            </a:r>
          </a:p>
          <a:p>
            <a:r>
              <a:rPr lang="en-AU" dirty="0" smtClean="0"/>
              <a:t>Mobiles and </a:t>
            </a:r>
            <a:r>
              <a:rPr lang="en-AU" smtClean="0"/>
              <a:t>security issues </a:t>
            </a:r>
            <a:endParaRPr lang="en-AU" dirty="0" smtClean="0"/>
          </a:p>
          <a:p>
            <a:r>
              <a:rPr lang="en-AU" dirty="0" smtClean="0"/>
              <a:t>Break times and smoking policy</a:t>
            </a:r>
          </a:p>
          <a:p>
            <a:r>
              <a:rPr lang="en-AU" dirty="0" smtClean="0"/>
              <a:t>This course is interactive – ask questions</a:t>
            </a:r>
          </a:p>
          <a:p>
            <a:r>
              <a:rPr lang="en-AU" dirty="0" smtClean="0"/>
              <a:t>Practise respect and confidentiality</a:t>
            </a:r>
          </a:p>
          <a:p>
            <a:r>
              <a:rPr lang="en-AU" dirty="0" smtClean="0"/>
              <a:t>Ground rules</a:t>
            </a:r>
            <a:endParaRPr lang="en-CA" dirty="0" smtClean="0"/>
          </a:p>
          <a:p>
            <a:pPr eaLnBrk="1" hangingPunct="1"/>
            <a:endParaRPr lang="en-US" dirty="0" smtClean="0"/>
          </a:p>
        </p:txBody>
      </p:sp>
      <p:pic>
        <p:nvPicPr>
          <p:cNvPr id="5124" name="Picture 5" descr="MLectur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5040" y="3789040"/>
            <a:ext cx="3068960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pPr lvl="0"/>
            <a:r>
              <a:rPr lang="en-AU" b="1" i="1" dirty="0"/>
              <a:t>Discover</a:t>
            </a:r>
            <a:r>
              <a:rPr lang="en-AU" b="1" dirty="0"/>
              <a:t> </a:t>
            </a:r>
            <a:r>
              <a:rPr lang="en-AU" dirty="0"/>
              <a:t>how to follow safe work practices for direct client care</a:t>
            </a:r>
            <a:endParaRPr lang="en-GB" dirty="0"/>
          </a:p>
          <a:p>
            <a:pPr lvl="0"/>
            <a:r>
              <a:rPr lang="en-US" b="1" i="1" dirty="0"/>
              <a:t>Know</a:t>
            </a:r>
            <a:r>
              <a:rPr lang="en-US" dirty="0"/>
              <a:t> how to </a:t>
            </a:r>
            <a:r>
              <a:rPr lang="en-AU" dirty="0"/>
              <a:t>follow safe work practices for manual handling</a:t>
            </a:r>
            <a:endParaRPr lang="en-GB" dirty="0"/>
          </a:p>
          <a:p>
            <a:pPr lvl="0"/>
            <a:r>
              <a:rPr lang="en-US" b="1" i="1" dirty="0"/>
              <a:t>Learn</a:t>
            </a:r>
            <a:r>
              <a:rPr lang="en-US" b="1" dirty="0"/>
              <a:t> </a:t>
            </a:r>
            <a:r>
              <a:rPr lang="en-US" dirty="0"/>
              <a:t>how to </a:t>
            </a:r>
            <a:r>
              <a:rPr lang="en-AU" dirty="0"/>
              <a:t>follow safe work practices for infection control</a:t>
            </a:r>
            <a:endParaRPr lang="en-GB" dirty="0"/>
          </a:p>
          <a:p>
            <a:pPr lvl="0"/>
            <a:r>
              <a:rPr lang="en-AU" b="1" i="1" dirty="0"/>
              <a:t>Understand </a:t>
            </a:r>
            <a:r>
              <a:rPr lang="en-AU" dirty="0"/>
              <a:t>how to contribute to safe work practices in the workplace</a:t>
            </a:r>
            <a:endParaRPr lang="en-GB" dirty="0"/>
          </a:p>
          <a:p>
            <a:pPr lvl="0"/>
            <a:r>
              <a:rPr lang="en-AU" b="1" i="1" dirty="0"/>
              <a:t>Comprehend</a:t>
            </a:r>
            <a:r>
              <a:rPr lang="en-AU" dirty="0"/>
              <a:t> how to reflect on own safe work practices</a:t>
            </a:r>
            <a:endParaRPr lang="en-GB" dirty="0"/>
          </a:p>
          <a:p>
            <a:pPr lvl="0"/>
            <a:r>
              <a:rPr lang="en-US" b="1" i="1" dirty="0"/>
              <a:t>Gain</a:t>
            </a:r>
            <a:r>
              <a:rPr lang="en-US" dirty="0"/>
              <a:t> the skills and knowledge required for this unit</a:t>
            </a:r>
            <a:endParaRPr lang="en-GB" dirty="0"/>
          </a:p>
          <a:p>
            <a:pPr lvl="0"/>
            <a:endParaRPr lang="en-US" b="1" i="1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Follow safe work practices for direct client care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1.1 </a:t>
            </a:r>
            <a:r>
              <a:rPr lang="en-AU" sz="2800" dirty="0"/>
              <a:t>Follow workplace policies and procedures for safe work practices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Your </a:t>
            </a:r>
            <a:r>
              <a:rPr lang="en-AU" dirty="0"/>
              <a:t>organisational policies should clarify: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Objectives for the achievement of health and safety standards</a:t>
            </a:r>
            <a:endParaRPr lang="en-GB" dirty="0"/>
          </a:p>
          <a:p>
            <a:pPr lvl="0"/>
            <a:r>
              <a:rPr lang="en-AU" dirty="0"/>
              <a:t>Details of the steps that should be taken to meet health and safety aims</a:t>
            </a:r>
            <a:endParaRPr lang="en-GB" dirty="0"/>
          </a:p>
          <a:p>
            <a:pPr lvl="0"/>
            <a:r>
              <a:rPr lang="en-AU" dirty="0"/>
              <a:t>Schedules for the completion of health and safety objectives</a:t>
            </a:r>
            <a:endParaRPr lang="en-GB" dirty="0"/>
          </a:p>
          <a:p>
            <a:pPr lvl="0"/>
            <a:r>
              <a:rPr lang="en-AU" dirty="0"/>
              <a:t>Details of how the policies should be reviewed</a:t>
            </a:r>
            <a:endParaRPr lang="en-GB" dirty="0"/>
          </a:p>
          <a:p>
            <a:pPr lvl="0"/>
            <a:r>
              <a:rPr lang="en-AU" dirty="0"/>
              <a:t>The specific responsibilities of managers and other staff </a:t>
            </a:r>
            <a:r>
              <a:rPr lang="en-AU" dirty="0" smtClean="0"/>
              <a:t>members.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4542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You </a:t>
            </a:r>
            <a:r>
              <a:rPr lang="en-AU" dirty="0"/>
              <a:t>may have organisational procedures for: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Dealing with aggressive and potentially dangerous behaviour</a:t>
            </a:r>
            <a:endParaRPr lang="en-GB" dirty="0"/>
          </a:p>
          <a:p>
            <a:pPr lvl="0"/>
            <a:r>
              <a:rPr lang="en-AU" dirty="0"/>
              <a:t>Organising evacuations</a:t>
            </a:r>
            <a:endParaRPr lang="en-GB" dirty="0"/>
          </a:p>
          <a:p>
            <a:pPr lvl="0"/>
            <a:r>
              <a:rPr lang="en-AU" dirty="0"/>
              <a:t>Inspecting and monitoring the workplace</a:t>
            </a:r>
            <a:endParaRPr lang="en-GB" dirty="0"/>
          </a:p>
          <a:p>
            <a:r>
              <a:rPr lang="en-AU" dirty="0"/>
              <a:t>Training and reviewing the knowledge of </a:t>
            </a:r>
            <a:r>
              <a:rPr lang="en-AU" dirty="0" smtClean="0"/>
              <a:t>employees.</a:t>
            </a:r>
            <a:endParaRPr lang="en-GB" dirty="0"/>
          </a:p>
        </p:txBody>
      </p:sp>
      <p:pic>
        <p:nvPicPr>
          <p:cNvPr id="4" name="Picture 3" descr="C:\Users\Stuart New\Desktop\Pictures\ArtWork\woman_reading_blueprints_plan 800_wht_7980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293096"/>
            <a:ext cx="1800200" cy="20882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8563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Legal responsibilities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 smtClean="0"/>
              <a:t>Thorough </a:t>
            </a:r>
            <a:r>
              <a:rPr lang="en-AU" dirty="0"/>
              <a:t>research should be undertaken, to ensure that you are fully aware of the relevant laws and </a:t>
            </a:r>
            <a:r>
              <a:rPr lang="en-AU" dirty="0" smtClean="0"/>
              <a:t>practices</a:t>
            </a:r>
          </a:p>
          <a:p>
            <a:r>
              <a:rPr lang="en-AU" dirty="0"/>
              <a:t>The aim of your policies and procedures should be to eliminate or minimise the potential impact of hazards in the work </a:t>
            </a:r>
            <a:r>
              <a:rPr lang="en-AU" dirty="0" smtClean="0"/>
              <a:t>place</a:t>
            </a:r>
          </a:p>
          <a:p>
            <a:r>
              <a:rPr lang="en-AU" dirty="0"/>
              <a:t>Safe work practices may include the substitution of chemicals with less harmful alternatives and the isolation of areas where employees are at considerable </a:t>
            </a:r>
            <a:r>
              <a:rPr lang="en-AU" dirty="0" smtClean="0"/>
              <a:t>risk.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455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E</a:t>
            </a:r>
            <a:r>
              <a:rPr lang="en-AU" dirty="0" smtClean="0"/>
              <a:t>mployers </a:t>
            </a:r>
            <a:r>
              <a:rPr lang="en-AU" dirty="0"/>
              <a:t>must provide their staff with: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Safe premises</a:t>
            </a:r>
          </a:p>
          <a:p>
            <a:pPr lvl="0"/>
            <a:r>
              <a:rPr lang="en-GB" dirty="0"/>
              <a:t>Safe machinery and materials</a:t>
            </a:r>
          </a:p>
          <a:p>
            <a:pPr lvl="0"/>
            <a:r>
              <a:rPr lang="en-GB" dirty="0"/>
              <a:t>Safe systems of work</a:t>
            </a:r>
          </a:p>
          <a:p>
            <a:pPr lvl="0"/>
            <a:r>
              <a:rPr lang="en-GB" dirty="0"/>
              <a:t>Information, instruction, training and supervision</a:t>
            </a:r>
          </a:p>
          <a:p>
            <a:pPr lvl="0"/>
            <a:r>
              <a:rPr lang="en-GB" dirty="0"/>
              <a:t>A suitable working environment and facilities</a:t>
            </a:r>
            <a:r>
              <a:rPr lang="en-GB" dirty="0" smtClean="0"/>
              <a:t>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ustom_sign_with_traffic_cones_11627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64088" y="4776435"/>
            <a:ext cx="2733675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3152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Infection control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When you have identified infection risks, you must respond to them according to infection control policies that are based and State </a:t>
            </a:r>
            <a:r>
              <a:rPr lang="en-GB" dirty="0" smtClean="0"/>
              <a:t>legislation, National </a:t>
            </a:r>
            <a:r>
              <a:rPr lang="en-GB" dirty="0"/>
              <a:t>Standards and local </a:t>
            </a:r>
            <a:r>
              <a:rPr lang="en-GB" dirty="0" smtClean="0"/>
              <a:t>regulations</a:t>
            </a:r>
          </a:p>
          <a:p>
            <a:r>
              <a:rPr lang="en-AU" dirty="0"/>
              <a:t>Think about how you can eliminate hazards, where reasonable – this could involve changing certain work </a:t>
            </a:r>
            <a:r>
              <a:rPr lang="en-AU" dirty="0" smtClean="0"/>
              <a:t>methods</a:t>
            </a:r>
          </a:p>
          <a:p>
            <a:r>
              <a:rPr lang="en-AU" dirty="0"/>
              <a:t>Take time to read through your organisation's policies and procedures in relation to immunisation and infection control.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41158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37122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Follow safe work practices for direct client care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1.2 </a:t>
            </a:r>
            <a:r>
              <a:rPr lang="en-AU" sz="2800" dirty="0" smtClean="0"/>
              <a:t>Identify </a:t>
            </a:r>
            <a:r>
              <a:rPr lang="en-AU" sz="2800" dirty="0"/>
              <a:t>existing and potential hazards in the workplace, report them to designated persons, and record them according to workplace procedures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2087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Identifying </a:t>
            </a:r>
            <a:r>
              <a:rPr lang="en-GB" dirty="0"/>
              <a:t>hazards and risks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/>
              <a:t>Health and safety hazards may be apparent in numerous areas of the work environment. </a:t>
            </a:r>
            <a:endParaRPr lang="en-AU" dirty="0" smtClean="0"/>
          </a:p>
          <a:p>
            <a:r>
              <a:rPr lang="en-AU" dirty="0" smtClean="0"/>
              <a:t>There </a:t>
            </a:r>
            <a:r>
              <a:rPr lang="en-AU" dirty="0"/>
              <a:t>will different levels of risk associated with each of these </a:t>
            </a:r>
            <a:r>
              <a:rPr lang="en-AU" dirty="0" smtClean="0"/>
              <a:t>hazards</a:t>
            </a:r>
          </a:p>
          <a:p>
            <a:r>
              <a:rPr lang="en-AU" dirty="0"/>
              <a:t>You are advised to carry out regular inspections and identify signs of </a:t>
            </a:r>
            <a:r>
              <a:rPr lang="en-AU" dirty="0" smtClean="0"/>
              <a:t>danger</a:t>
            </a:r>
          </a:p>
          <a:p>
            <a:r>
              <a:rPr lang="en-AU" dirty="0"/>
              <a:t>Some hazards and long term risks may not be immediately </a:t>
            </a:r>
            <a:r>
              <a:rPr lang="en-AU" dirty="0" smtClean="0"/>
              <a:t>obvious</a:t>
            </a:r>
          </a:p>
          <a:p>
            <a:r>
              <a:rPr lang="en-AU" dirty="0"/>
              <a:t>However, research can be undertaken and employees asked for details of any </a:t>
            </a:r>
            <a:r>
              <a:rPr lang="en-AU" dirty="0" smtClean="0"/>
              <a:t>concerns.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47975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You </a:t>
            </a:r>
            <a:r>
              <a:rPr lang="en-AU" dirty="0"/>
              <a:t>may arrange the following consultations: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Tool box talks</a:t>
            </a:r>
            <a:endParaRPr lang="en-GB" dirty="0"/>
          </a:p>
          <a:p>
            <a:pPr lvl="0"/>
            <a:r>
              <a:rPr lang="en-AU" dirty="0"/>
              <a:t>Production meetings</a:t>
            </a:r>
            <a:endParaRPr lang="en-GB" dirty="0"/>
          </a:p>
          <a:p>
            <a:pPr lvl="0"/>
            <a:r>
              <a:rPr lang="en-AU" dirty="0"/>
              <a:t>Team meetings</a:t>
            </a:r>
            <a:endParaRPr lang="en-GB" dirty="0"/>
          </a:p>
          <a:p>
            <a:pPr lvl="0"/>
            <a:r>
              <a:rPr lang="en-AU" dirty="0"/>
              <a:t>Regular informal </a:t>
            </a:r>
            <a:r>
              <a:rPr lang="en-AU" dirty="0" smtClean="0"/>
              <a:t>discussions.</a:t>
            </a:r>
            <a:endParaRPr lang="en-GB" dirty="0"/>
          </a:p>
          <a:p>
            <a:endParaRPr lang="en-GB" dirty="0"/>
          </a:p>
        </p:txBody>
      </p:sp>
      <p:pic>
        <p:nvPicPr>
          <p:cNvPr id="1026" name="Picture 2" descr="C:\Users\Stuart New\Desktop\Pictures\ArtWork\Animations\conference_room_discussion_anim_500_wht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221088"/>
            <a:ext cx="3466356" cy="2232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59577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Sources of risk to personal safety can include: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AU" sz="3600" dirty="0"/>
              <a:t>Alcohol and/or drug use</a:t>
            </a:r>
            <a:endParaRPr lang="en-GB" sz="3600" dirty="0"/>
          </a:p>
          <a:p>
            <a:pPr lvl="0"/>
            <a:r>
              <a:rPr lang="en-AU" sz="3600" dirty="0"/>
              <a:t>Behaviours of concern</a:t>
            </a:r>
            <a:endParaRPr lang="en-GB" sz="3600" dirty="0"/>
          </a:p>
          <a:p>
            <a:pPr lvl="0"/>
            <a:r>
              <a:rPr lang="en-AU" sz="3600" dirty="0" smtClean="0"/>
              <a:t>There </a:t>
            </a:r>
            <a:r>
              <a:rPr lang="en-AU" sz="3600" dirty="0"/>
              <a:t>are risks associated with access to work (car parking would be an example), access to private homes, and the performance of work </a:t>
            </a:r>
            <a:endParaRPr lang="en-GB" sz="3600" dirty="0"/>
          </a:p>
          <a:p>
            <a:pPr lvl="0"/>
            <a:r>
              <a:rPr lang="en-AU" sz="3600" dirty="0"/>
              <a:t>Incident reports may be used to identify situations with a higher risk of threat and client related. They may include information regarding care plans and case management </a:t>
            </a:r>
            <a:r>
              <a:rPr lang="en-AU" sz="3600" dirty="0" smtClean="0"/>
              <a:t>meetings</a:t>
            </a:r>
          </a:p>
          <a:p>
            <a:r>
              <a:rPr lang="en-AU" sz="3600" dirty="0"/>
              <a:t>Working new, isolated, </a:t>
            </a:r>
            <a:r>
              <a:rPr lang="en-AU" sz="3600" dirty="0" smtClean="0"/>
              <a:t>and/or </a:t>
            </a:r>
            <a:r>
              <a:rPr lang="en-AU" sz="3600" dirty="0"/>
              <a:t>potentially unstable environments.</a:t>
            </a:r>
            <a:endParaRPr lang="en-GB" sz="3600" dirty="0"/>
          </a:p>
          <a:p>
            <a:pPr lvl="0"/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W</a:t>
            </a:r>
            <a:r>
              <a:rPr lang="en-AU" dirty="0" smtClean="0"/>
              <a:t>orkplace hazards: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AU" dirty="0"/>
              <a:t>Biological hazards, including body fluids, contaminated food, soiled clothing and linen,  clinical waste, syringes, and other 'sharps'</a:t>
            </a:r>
            <a:endParaRPr lang="en-GB" dirty="0"/>
          </a:p>
          <a:p>
            <a:pPr lvl="0"/>
            <a:r>
              <a:rPr lang="en-AU" dirty="0"/>
              <a:t>Chemicals, such as toxic or hazardous substances, gases and liquids under pressure, and certain cleaning chemicals</a:t>
            </a:r>
            <a:endParaRPr lang="en-GB" dirty="0"/>
          </a:p>
          <a:p>
            <a:pPr lvl="0"/>
            <a:r>
              <a:rPr lang="en-AU" dirty="0"/>
              <a:t>Electrical hazards related to use of equipment and faulty wiring</a:t>
            </a:r>
            <a:endParaRPr lang="en-GB" dirty="0"/>
          </a:p>
          <a:p>
            <a:pPr lvl="0"/>
            <a:r>
              <a:rPr lang="en-AU" dirty="0"/>
              <a:t>Equipment including suitability for purpose and fitness for use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90394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Workplace hazards: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Personal threat, such as through behaviours of concern of clients </a:t>
            </a:r>
            <a:r>
              <a:rPr lang="en-AU" dirty="0" smtClean="0"/>
              <a:t>and/or </a:t>
            </a:r>
            <a:r>
              <a:rPr lang="en-AU" dirty="0" smtClean="0"/>
              <a:t>visitors</a:t>
            </a:r>
          </a:p>
          <a:p>
            <a:r>
              <a:rPr lang="en-AU" dirty="0"/>
              <a:t>Work organisation issues such as shift work or irregular </a:t>
            </a:r>
            <a:r>
              <a:rPr lang="en-AU" dirty="0" smtClean="0"/>
              <a:t>hours/on </a:t>
            </a:r>
            <a:r>
              <a:rPr lang="en-AU" dirty="0"/>
              <a:t>call</a:t>
            </a:r>
            <a:endParaRPr lang="en-GB" dirty="0"/>
          </a:p>
          <a:p>
            <a:r>
              <a:rPr lang="en-AU" dirty="0"/>
              <a:t>Work-related environment, such as underfoot, lighting, space, noise, air quality, </a:t>
            </a:r>
            <a:r>
              <a:rPr lang="en-AU" dirty="0" smtClean="0"/>
              <a:t>furniture/fittings</a:t>
            </a:r>
            <a:r>
              <a:rPr lang="en-AU" dirty="0"/>
              <a:t>, and car parking </a:t>
            </a:r>
            <a:endParaRPr lang="en-GB" dirty="0"/>
          </a:p>
          <a:p>
            <a:r>
              <a:rPr lang="en-AU" dirty="0"/>
              <a:t>Work-related stress</a:t>
            </a:r>
            <a:endParaRPr lang="en-GB" dirty="0"/>
          </a:p>
          <a:p>
            <a:pPr lvl="0"/>
            <a:endParaRPr lang="en-GB" dirty="0"/>
          </a:p>
        </p:txBody>
      </p:sp>
      <p:pic>
        <p:nvPicPr>
          <p:cNvPr id="4" name="Picture 3" descr="stick_figure_biohazard_leak_400_clr_9635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16216" y="4509120"/>
            <a:ext cx="1473334" cy="2179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9366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Different types of risk: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b="1" dirty="0"/>
              <a:t>Environmental</a:t>
            </a:r>
            <a:r>
              <a:rPr lang="en-AU" dirty="0"/>
              <a:t>: these are caused by threats in the physical environment, such as trip hazards, fire hazards, contamination and other accidents. Potential hazards should be identified and minimised whenever possible. </a:t>
            </a:r>
            <a:endParaRPr lang="en-AU" dirty="0" smtClean="0"/>
          </a:p>
          <a:p>
            <a:r>
              <a:rPr lang="en-AU" b="1" dirty="0"/>
              <a:t>Client-based</a:t>
            </a:r>
            <a:r>
              <a:rPr lang="en-AU" dirty="0"/>
              <a:t>: this can range from clients becoming violent, or threats which may be made by someone in your care. There may be an infection risk, or injury sustained while moving/helping a client.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32715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Different types of risk: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b="1" dirty="0"/>
              <a:t>Staff-based</a:t>
            </a:r>
            <a:r>
              <a:rPr lang="en-AU" dirty="0"/>
              <a:t>: this can range from other staff being violent, unfit for work, or negligent. Staff should be monitored and trained in preparation for such </a:t>
            </a:r>
            <a:r>
              <a:rPr lang="en-AU" dirty="0" smtClean="0"/>
              <a:t>events</a:t>
            </a:r>
          </a:p>
          <a:p>
            <a:r>
              <a:rPr lang="en-AU" b="1" dirty="0"/>
              <a:t>People-based</a:t>
            </a:r>
            <a:r>
              <a:rPr lang="en-AU" dirty="0"/>
              <a:t>: this involves other people and can range from clients’ families to the general public. This can cause numerous risks, from infection, to a person’s dog being out of </a:t>
            </a:r>
            <a:r>
              <a:rPr lang="en-AU" dirty="0" smtClean="0"/>
              <a:t>control.</a:t>
            </a:r>
            <a:endParaRPr lang="en-GB" dirty="0"/>
          </a:p>
        </p:txBody>
      </p:sp>
      <p:pic>
        <p:nvPicPr>
          <p:cNvPr id="1026" name="Picture 2" descr="C:\Users\Stuart New\Desktop\Pictures\ArtWork\Fotolia_28058326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88" y="4581128"/>
            <a:ext cx="2574814" cy="205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86710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Communication methods: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AU" dirty="0"/>
              <a:t>Written: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n</a:t>
            </a:r>
            <a:r>
              <a:rPr lang="en-AU" dirty="0" smtClean="0"/>
              <a:t>otes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m</a:t>
            </a:r>
            <a:r>
              <a:rPr lang="en-AU" dirty="0" smtClean="0"/>
              <a:t>emos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e</a:t>
            </a:r>
            <a:r>
              <a:rPr lang="en-AU" dirty="0" smtClean="0"/>
              <a:t>mails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r</a:t>
            </a:r>
            <a:r>
              <a:rPr lang="en-AU" dirty="0" smtClean="0"/>
              <a:t>eport forms</a:t>
            </a:r>
          </a:p>
          <a:p>
            <a:pPr lvl="0"/>
            <a:r>
              <a:rPr lang="en-AU" dirty="0"/>
              <a:t>Verbal: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f</a:t>
            </a:r>
            <a:r>
              <a:rPr lang="en-AU" dirty="0" smtClean="0"/>
              <a:t>ace-to-face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p</a:t>
            </a:r>
            <a:r>
              <a:rPr lang="en-AU" dirty="0" smtClean="0"/>
              <a:t>hone </a:t>
            </a:r>
            <a:r>
              <a:rPr lang="en-AU" dirty="0"/>
              <a:t>call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v</a:t>
            </a:r>
            <a:r>
              <a:rPr lang="en-AU" dirty="0" smtClean="0"/>
              <a:t>oicemail</a:t>
            </a:r>
            <a:r>
              <a:rPr lang="en-AU" dirty="0"/>
              <a:t>.</a:t>
            </a:r>
            <a:endParaRPr lang="en-GB" dirty="0"/>
          </a:p>
        </p:txBody>
      </p:sp>
      <p:pic>
        <p:nvPicPr>
          <p:cNvPr id="4" name="Picture 3" descr="woman_telephone_400_clr_7869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2160" y="3284984"/>
            <a:ext cx="2171700" cy="289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7713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Follow safe work practices for direct client care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1.3 </a:t>
            </a:r>
            <a:r>
              <a:rPr lang="en-AU" sz="2800" dirty="0"/>
              <a:t>Identify any client-related risk factors or behaviours of concern, report them to designated persons, and record them according to workplace procedures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5558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These factors should be taken into consideration: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The times at which there is a significant risk of challenging behaviour</a:t>
            </a:r>
          </a:p>
          <a:p>
            <a:pPr lvl="0"/>
            <a:r>
              <a:rPr lang="en-GB" dirty="0"/>
              <a:t>The environments in which employees and customers are at the greatest risk</a:t>
            </a:r>
          </a:p>
          <a:p>
            <a:pPr lvl="0"/>
            <a:r>
              <a:rPr lang="en-GB" dirty="0"/>
              <a:t>The arrangement and allocation of resources to help employees deal with aggressive behaviour</a:t>
            </a:r>
          </a:p>
          <a:p>
            <a:pPr lvl="0"/>
            <a:r>
              <a:rPr lang="en-GB" dirty="0"/>
              <a:t>Opportunities for training staff in the different ways of minimising risk and overcoming challenging </a:t>
            </a:r>
            <a:r>
              <a:rPr lang="en-GB" dirty="0" smtClean="0"/>
              <a:t>behaviour.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42910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Employees should know how to: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Identify signs of behavioural change and aggression </a:t>
            </a:r>
          </a:p>
          <a:p>
            <a:pPr lvl="0"/>
            <a:r>
              <a:rPr lang="en-GB" dirty="0"/>
              <a:t>Monitor and deal with various challenging scenarios in the workplace</a:t>
            </a:r>
          </a:p>
          <a:p>
            <a:pPr lvl="0"/>
            <a:r>
              <a:rPr lang="en-GB" dirty="0"/>
              <a:t>Negotiate and establish reasonable limits in response to concerning behaviours</a:t>
            </a:r>
          </a:p>
          <a:p>
            <a:pPr lvl="0"/>
            <a:r>
              <a:rPr lang="en-GB" dirty="0"/>
              <a:t>Decide which actions to take as a consequence of challenging behaviour. </a:t>
            </a:r>
          </a:p>
          <a:p>
            <a:endParaRPr lang="en-GB" dirty="0"/>
          </a:p>
        </p:txBody>
      </p:sp>
      <p:pic>
        <p:nvPicPr>
          <p:cNvPr id="4" name="Picture 3" descr="C:\Users\Stuart New\Desktop\Pictures\ArtWork\Fotolia_3485037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653136"/>
            <a:ext cx="1744985" cy="19334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256742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</a:t>
            </a:r>
            <a:r>
              <a:rPr lang="en-GB" dirty="0" smtClean="0"/>
              <a:t>eal with distressed and angry customers in the following ways: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Apologise</a:t>
            </a:r>
          </a:p>
          <a:p>
            <a:pPr lvl="0"/>
            <a:r>
              <a:rPr lang="en-GB" dirty="0"/>
              <a:t>Sympathise</a:t>
            </a:r>
          </a:p>
          <a:p>
            <a:pPr lvl="0"/>
            <a:r>
              <a:rPr lang="en-GB" dirty="0"/>
              <a:t>Accept responsibility</a:t>
            </a:r>
          </a:p>
          <a:p>
            <a:pPr lvl="0"/>
            <a:r>
              <a:rPr lang="en-GB" dirty="0"/>
              <a:t>Identify means of </a:t>
            </a:r>
            <a:r>
              <a:rPr lang="en-GB" dirty="0" smtClean="0"/>
              <a:t>assistance.</a:t>
            </a:r>
            <a:endParaRPr lang="en-GB" dirty="0"/>
          </a:p>
          <a:p>
            <a:endParaRPr lang="en-GB" dirty="0"/>
          </a:p>
        </p:txBody>
      </p:sp>
      <p:pic>
        <p:nvPicPr>
          <p:cNvPr id="1026" name="Picture 2" descr="C:\Users\Stuart New\Desktop\Pictures\ArtWork\help_mee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149080"/>
            <a:ext cx="2165226" cy="2165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73272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Organisational </a:t>
            </a:r>
            <a:r>
              <a:rPr lang="en-AU" dirty="0"/>
              <a:t>procedures for managing risks include: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AU" dirty="0"/>
              <a:t>Client assessment documents and care plans </a:t>
            </a:r>
            <a:endParaRPr lang="en-GB" dirty="0"/>
          </a:p>
          <a:p>
            <a:pPr lvl="0"/>
            <a:r>
              <a:rPr lang="en-AU" dirty="0"/>
              <a:t>Communication, consultation, and issue resolution procedures</a:t>
            </a:r>
            <a:endParaRPr lang="en-GB" dirty="0"/>
          </a:p>
          <a:p>
            <a:pPr lvl="0"/>
            <a:r>
              <a:rPr lang="en-AU" dirty="0"/>
              <a:t>Hazard management documents </a:t>
            </a:r>
          </a:p>
          <a:p>
            <a:pPr lvl="0"/>
            <a:r>
              <a:rPr lang="en-AU" dirty="0" smtClean="0"/>
              <a:t>Hazard </a:t>
            </a:r>
            <a:r>
              <a:rPr lang="en-AU" dirty="0"/>
              <a:t>and incident reporting </a:t>
            </a:r>
            <a:r>
              <a:rPr lang="en-AU" dirty="0" smtClean="0"/>
              <a:t>and investigation</a:t>
            </a:r>
          </a:p>
          <a:p>
            <a:pPr lvl="0"/>
            <a:r>
              <a:rPr lang="en-AU" dirty="0"/>
              <a:t>Hazard management policies and </a:t>
            </a:r>
            <a:r>
              <a:rPr lang="en-AU" dirty="0" smtClean="0"/>
              <a:t>procedures</a:t>
            </a:r>
          </a:p>
          <a:p>
            <a:pPr lvl="0"/>
            <a:r>
              <a:rPr lang="en-AU" dirty="0"/>
              <a:t>Human resources management procedures, such as harassment and grievance </a:t>
            </a:r>
            <a:r>
              <a:rPr lang="en-AU" dirty="0" smtClean="0"/>
              <a:t>procedures</a:t>
            </a:r>
          </a:p>
          <a:p>
            <a:r>
              <a:rPr lang="en-AU" dirty="0"/>
              <a:t>Job procedures and work instructions; including medications policy and </a:t>
            </a:r>
            <a:r>
              <a:rPr lang="en-AU" dirty="0" smtClean="0"/>
              <a:t>procedures.</a:t>
            </a:r>
            <a:endParaRPr lang="en-GB" dirty="0"/>
          </a:p>
          <a:p>
            <a:pPr lvl="0"/>
            <a:endParaRPr lang="en-AU" dirty="0"/>
          </a:p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40155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Organisational procedures for managing risks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Other related procedures; including waste management and security</a:t>
            </a:r>
            <a:endParaRPr lang="en-GB" dirty="0"/>
          </a:p>
          <a:p>
            <a:pPr lvl="0"/>
            <a:r>
              <a:rPr lang="en-AU" dirty="0"/>
              <a:t>Post incident/injury management; such as first aid, critical incident debriefing, compensation, and return to work</a:t>
            </a:r>
            <a:endParaRPr lang="en-GB" dirty="0"/>
          </a:p>
          <a:p>
            <a:pPr lvl="0"/>
            <a:r>
              <a:rPr lang="en-AU" dirty="0"/>
              <a:t>Strategies for reducing the amount of manual handling required and manual handling risk </a:t>
            </a:r>
            <a:endParaRPr lang="en-GB" dirty="0"/>
          </a:p>
          <a:p>
            <a:pPr lvl="0"/>
            <a:r>
              <a:rPr lang="en-AU" dirty="0"/>
              <a:t>Supporting people with behaviours of concern.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99920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Incidents or suspicions: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AU" dirty="0"/>
              <a:t>Abuse: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assault 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negligence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neglect</a:t>
            </a:r>
            <a:endParaRPr lang="en-GB" dirty="0"/>
          </a:p>
          <a:p>
            <a:pPr lvl="0"/>
            <a:r>
              <a:rPr lang="en-AU" dirty="0"/>
              <a:t>Staff that are unfit for work: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through drink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through drugs 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through tiredness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through lack </a:t>
            </a:r>
            <a:r>
              <a:rPr lang="en-AU" dirty="0"/>
              <a:t>of training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woman_with_megaphone_400_clr_7875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96136" y="3404471"/>
            <a:ext cx="2752725" cy="275272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Incidents or suspicions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Sexual misconduct: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inappropriate relationships with clients</a:t>
            </a:r>
            <a:endParaRPr lang="en-GB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sexual misconduct with clients</a:t>
            </a:r>
            <a:endParaRPr lang="en-GB" dirty="0" smtClean="0"/>
          </a:p>
          <a:p>
            <a:pPr lvl="0"/>
            <a:r>
              <a:rPr lang="en-AU" dirty="0" smtClean="0"/>
              <a:t>Missing </a:t>
            </a:r>
            <a:r>
              <a:rPr lang="en-AU" dirty="0"/>
              <a:t>residents.</a:t>
            </a:r>
            <a:endParaRPr lang="en-GB" dirty="0"/>
          </a:p>
          <a:p>
            <a:endParaRPr lang="en-GB" dirty="0"/>
          </a:p>
        </p:txBody>
      </p:sp>
      <p:pic>
        <p:nvPicPr>
          <p:cNvPr id="2050" name="Picture 2" descr="C:\Users\Stuart New\Pictures\casual_pose_two_400_wht_530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933056"/>
            <a:ext cx="1777380" cy="236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64036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can report workplace hazards: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Verbally: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face to face</a:t>
            </a:r>
            <a:endParaRPr lang="en-GB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telephone call</a:t>
            </a:r>
            <a:endParaRPr lang="en-GB" dirty="0" smtClean="0"/>
          </a:p>
          <a:p>
            <a:pPr lvl="0"/>
            <a:r>
              <a:rPr lang="en-AU" dirty="0" smtClean="0"/>
              <a:t>Written</a:t>
            </a:r>
            <a:r>
              <a:rPr lang="en-AU" dirty="0"/>
              <a:t>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memo</a:t>
            </a:r>
            <a:endParaRPr lang="en-GB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notes</a:t>
            </a:r>
            <a:endParaRPr lang="en-GB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report forms. 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detective_searching_with_magnifying_glass_400_clr_13944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44208" y="4149080"/>
            <a:ext cx="1537970" cy="210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9468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1C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Follow safe work practices for direct client care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1.4 </a:t>
            </a:r>
            <a:r>
              <a:rPr lang="en-AU" sz="2800" dirty="0"/>
              <a:t>Follow workplace policies and procedures to minimise risk</a:t>
            </a:r>
            <a:r>
              <a:rPr lang="en-AU" sz="2800" b="1" dirty="0" smtClean="0">
                <a:latin typeface="+mj-lt"/>
              </a:rPr>
              <a:t> 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Health and safety policies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Health and safety policies may be created specific to your entire organisation and the work carried out within separate </a:t>
            </a:r>
            <a:r>
              <a:rPr lang="en-AU" dirty="0" smtClean="0"/>
              <a:t>departments</a:t>
            </a:r>
          </a:p>
          <a:p>
            <a:r>
              <a:rPr lang="en-AU" dirty="0"/>
              <a:t>You should include details of how to manage the different working environments for optimum </a:t>
            </a:r>
            <a:r>
              <a:rPr lang="en-AU" dirty="0" smtClean="0"/>
              <a:t>safety</a:t>
            </a:r>
          </a:p>
          <a:p>
            <a:r>
              <a:rPr lang="en-AU" dirty="0"/>
              <a:t>There should also be details of the responsibilities designated to different members of the </a:t>
            </a:r>
            <a:r>
              <a:rPr lang="en-AU" dirty="0" smtClean="0"/>
              <a:t>workforce.</a:t>
            </a:r>
            <a:endParaRPr lang="en-GB" dirty="0"/>
          </a:p>
        </p:txBody>
      </p:sp>
      <p:pic>
        <p:nvPicPr>
          <p:cNvPr id="3074" name="Picture 2" descr="C:\Users\Stuart New\Pictures\stick_figure_running_first_aid_400_wht_554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5" y="4845876"/>
            <a:ext cx="1512168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17104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Health and safety policies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997152"/>
          </a:xfrm>
        </p:spPr>
        <p:txBody>
          <a:bodyPr>
            <a:noAutofit/>
          </a:bodyPr>
          <a:lstStyle/>
          <a:p>
            <a:r>
              <a:rPr lang="en-AU" dirty="0"/>
              <a:t>Employees with knowledge of various health and safety issues should contribute to the </a:t>
            </a:r>
            <a:r>
              <a:rPr lang="en-AU" dirty="0" smtClean="0"/>
              <a:t>policies</a:t>
            </a:r>
          </a:p>
          <a:p>
            <a:r>
              <a:rPr lang="en-AU" dirty="0"/>
              <a:t>Health and safety policies should apply to various types of work and be written in accordance with the WHS </a:t>
            </a:r>
            <a:r>
              <a:rPr lang="en-AU" dirty="0" smtClean="0"/>
              <a:t>Act</a:t>
            </a:r>
          </a:p>
          <a:p>
            <a:r>
              <a:rPr lang="en-AU" dirty="0"/>
              <a:t>Methods should be established for the identification and removal of hazards in the </a:t>
            </a:r>
            <a:r>
              <a:rPr lang="en-AU" dirty="0" smtClean="0"/>
              <a:t>workplace</a:t>
            </a:r>
          </a:p>
          <a:p>
            <a:r>
              <a:rPr lang="en-AU" dirty="0"/>
              <a:t>It is also important to produce response documentation, highlighting details of incident investigation, notification and ways of dealing with </a:t>
            </a:r>
            <a:r>
              <a:rPr lang="en-AU" dirty="0" smtClean="0"/>
              <a:t>emergencies.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94138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You may identify the following means of minimising risk: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Ensuring that employees/customers aren’t exposed to hazards</a:t>
            </a:r>
          </a:p>
          <a:p>
            <a:pPr lvl="0"/>
            <a:r>
              <a:rPr lang="en-GB" dirty="0"/>
              <a:t>Developing low risk work practices</a:t>
            </a:r>
          </a:p>
          <a:p>
            <a:pPr lvl="0"/>
            <a:r>
              <a:rPr lang="en-GB" dirty="0"/>
              <a:t>Providing protective equipment</a:t>
            </a:r>
          </a:p>
          <a:p>
            <a:pPr lvl="0"/>
            <a:r>
              <a:rPr lang="en-GB" dirty="0"/>
              <a:t>Integrating care and treatment facilities within the workplace</a:t>
            </a:r>
          </a:p>
          <a:p>
            <a:pPr lvl="0"/>
            <a:r>
              <a:rPr lang="en-GB" dirty="0"/>
              <a:t>Discussing risks with employees.</a:t>
            </a:r>
          </a:p>
          <a:p>
            <a:endParaRPr lang="en-GB" dirty="0"/>
          </a:p>
        </p:txBody>
      </p:sp>
      <p:pic>
        <p:nvPicPr>
          <p:cNvPr id="4098" name="Picture 2" descr="C:\Users\Stuart New\Desktop\Pictures\ArtWork\Fotolia_12598047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509120"/>
            <a:ext cx="2076277" cy="207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46371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Hierarchy </a:t>
            </a:r>
            <a:r>
              <a:rPr lang="en-GB" dirty="0" smtClean="0"/>
              <a:t>of risk control: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AU" dirty="0"/>
              <a:t>Level One controls: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 </a:t>
            </a:r>
            <a:r>
              <a:rPr lang="en-AU" dirty="0" smtClean="0"/>
              <a:t>eliminate hazards</a:t>
            </a:r>
            <a:endParaRPr lang="en-GB" dirty="0"/>
          </a:p>
          <a:p>
            <a:pPr lvl="0"/>
            <a:r>
              <a:rPr lang="en-AU" dirty="0"/>
              <a:t>Level Two controls: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substitute the </a:t>
            </a:r>
            <a:r>
              <a:rPr lang="en-AU" dirty="0"/>
              <a:t>hazard with something safer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isolate the </a:t>
            </a:r>
            <a:r>
              <a:rPr lang="en-AU" dirty="0"/>
              <a:t>hazard from people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Use engineering controls</a:t>
            </a:r>
            <a:endParaRPr lang="en-GB" dirty="0"/>
          </a:p>
          <a:p>
            <a:pPr lvl="0"/>
            <a:r>
              <a:rPr lang="en-AU" dirty="0"/>
              <a:t>Level Three controls: 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use administrative </a:t>
            </a:r>
            <a:r>
              <a:rPr lang="en-AU" dirty="0"/>
              <a:t>controls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use Personal </a:t>
            </a:r>
            <a:r>
              <a:rPr lang="en-AU" dirty="0"/>
              <a:t>Protective Equipment (PPE).</a:t>
            </a:r>
            <a:endParaRPr lang="en-GB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Follow safe work practices for direct client care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1.5 </a:t>
            </a:r>
            <a:r>
              <a:rPr lang="en-AU" sz="2800" dirty="0"/>
              <a:t>Identify and report incidents and injuries to designated persons according to workplace procedures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You should be aware of the following causes: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Fatigue</a:t>
            </a:r>
          </a:p>
          <a:p>
            <a:pPr lvl="0"/>
            <a:r>
              <a:rPr lang="en-GB" dirty="0"/>
              <a:t>Stress</a:t>
            </a:r>
          </a:p>
          <a:p>
            <a:pPr lvl="0"/>
            <a:r>
              <a:rPr lang="en-GB" dirty="0"/>
              <a:t>Slips</a:t>
            </a:r>
          </a:p>
          <a:p>
            <a:pPr lvl="0"/>
            <a:r>
              <a:rPr lang="en-GB" dirty="0"/>
              <a:t>Trips</a:t>
            </a:r>
          </a:p>
          <a:p>
            <a:pPr lvl="0"/>
            <a:r>
              <a:rPr lang="en-GB" dirty="0"/>
              <a:t>Unsecured objects</a:t>
            </a:r>
          </a:p>
          <a:p>
            <a:pPr lvl="0"/>
            <a:r>
              <a:rPr lang="en-GB" dirty="0"/>
              <a:t>Lifting</a:t>
            </a:r>
          </a:p>
          <a:p>
            <a:pPr lvl="0"/>
            <a:r>
              <a:rPr lang="en-GB" dirty="0"/>
              <a:t>Aggressive behaviour</a:t>
            </a:r>
          </a:p>
          <a:p>
            <a:pPr lvl="0"/>
            <a:r>
              <a:rPr lang="en-GB" dirty="0"/>
              <a:t>Unexpected </a:t>
            </a:r>
            <a:r>
              <a:rPr lang="en-GB" dirty="0" smtClean="0"/>
              <a:t>collisions.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Stuart New\Desktop\Pictures\ArtWork\Shuttershock\negative performance_stres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739541"/>
            <a:ext cx="2736304" cy="20141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916737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Dealing </a:t>
            </a:r>
            <a:r>
              <a:rPr lang="en-GB" dirty="0"/>
              <a:t>with incidents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You </a:t>
            </a:r>
            <a:r>
              <a:rPr lang="en-AU" dirty="0"/>
              <a:t>should never attempt to deal with a serious issue, unless you’ve been provided the necessary authorisation, or </a:t>
            </a:r>
            <a:r>
              <a:rPr lang="en-AU" dirty="0" smtClean="0"/>
              <a:t>training</a:t>
            </a:r>
          </a:p>
          <a:p>
            <a:r>
              <a:rPr lang="en-AU" dirty="0"/>
              <a:t>You should complete the tasks that you are trained for, in accordance with your moral and legal responsibilities. </a:t>
            </a:r>
            <a:endParaRPr lang="en-GB" dirty="0"/>
          </a:p>
        </p:txBody>
      </p:sp>
      <p:pic>
        <p:nvPicPr>
          <p:cNvPr id="2050" name="Picture 2" descr="C:\Users\Stuart New\Desktop\Pictures\ArtWork\forklift_careless_incident_97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214942"/>
            <a:ext cx="1713428" cy="2512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Reporting incidents and injuries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05064"/>
          </a:xfrm>
        </p:spPr>
        <p:txBody>
          <a:bodyPr>
            <a:noAutofit/>
          </a:bodyPr>
          <a:lstStyle/>
          <a:p>
            <a:r>
              <a:rPr lang="en-AU" dirty="0" smtClean="0"/>
              <a:t>It </a:t>
            </a:r>
            <a:r>
              <a:rPr lang="en-AU" dirty="0"/>
              <a:t>is important to take details of the incident date, time, and </a:t>
            </a:r>
            <a:r>
              <a:rPr lang="en-AU" dirty="0" smtClean="0"/>
              <a:t>location</a:t>
            </a:r>
          </a:p>
          <a:p>
            <a:r>
              <a:rPr lang="en-AU" dirty="0"/>
              <a:t>You should also record the names of witnesses who may be able to provide helpful </a:t>
            </a:r>
            <a:r>
              <a:rPr lang="en-AU" dirty="0" smtClean="0"/>
              <a:t>information</a:t>
            </a:r>
          </a:p>
          <a:p>
            <a:r>
              <a:rPr lang="en-AU" dirty="0"/>
              <a:t>It is also important to comply with legislation regarding the report of serious incidents and </a:t>
            </a:r>
            <a:r>
              <a:rPr lang="en-AU" dirty="0" smtClean="0"/>
              <a:t>injuries</a:t>
            </a:r>
          </a:p>
          <a:p>
            <a:r>
              <a:rPr lang="en-AU" dirty="0"/>
              <a:t>There will be different levels of investigation based upon the likelihood of recurrence and the potential impact of similar events in the </a:t>
            </a:r>
            <a:r>
              <a:rPr lang="en-AU" dirty="0" smtClean="0"/>
              <a:t>future.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074229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1E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Follow safe work practices for manual handling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2.1 </a:t>
            </a:r>
            <a:r>
              <a:rPr lang="en-AU" sz="2800" dirty="0"/>
              <a:t>Follow manual handling procedures and work instructions for minimising manual handling risk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Work </a:t>
            </a:r>
            <a:r>
              <a:rPr lang="en-AU" dirty="0"/>
              <a:t>instructions may be: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In a community language</a:t>
            </a:r>
            <a:endParaRPr lang="en-GB" dirty="0"/>
          </a:p>
          <a:p>
            <a:pPr lvl="0"/>
            <a:r>
              <a:rPr lang="en-AU" dirty="0"/>
              <a:t>In English</a:t>
            </a:r>
            <a:endParaRPr lang="en-GB" dirty="0"/>
          </a:p>
          <a:p>
            <a:pPr lvl="0"/>
            <a:r>
              <a:rPr lang="en-AU" dirty="0"/>
              <a:t>Provided visually e.g. video, WHS signs, symbols, and other pictorial presentations</a:t>
            </a:r>
            <a:endParaRPr lang="en-GB" dirty="0"/>
          </a:p>
          <a:p>
            <a:pPr lvl="0"/>
            <a:r>
              <a:rPr lang="en-AU" dirty="0"/>
              <a:t>Verbal</a:t>
            </a:r>
            <a:endParaRPr lang="en-GB" dirty="0"/>
          </a:p>
          <a:p>
            <a:r>
              <a:rPr lang="en-AU" dirty="0"/>
              <a:t>Including care plans associated with risk management </a:t>
            </a:r>
            <a:endParaRPr lang="en-AU" dirty="0" smtClean="0"/>
          </a:p>
          <a:p>
            <a:r>
              <a:rPr lang="en-AU" dirty="0" smtClean="0"/>
              <a:t>Written.</a:t>
            </a:r>
            <a:endParaRPr lang="en-GB" dirty="0"/>
          </a:p>
        </p:txBody>
      </p:sp>
      <p:pic>
        <p:nvPicPr>
          <p:cNvPr id="1026" name="Picture 2" descr="C:\Users\Stuart New\Desktop\Pictures\ArtWork\Fotolia_23687249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941168"/>
            <a:ext cx="1788245" cy="1788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Lifting </a:t>
            </a:r>
            <a:r>
              <a:rPr lang="en-AU" dirty="0"/>
              <a:t>a heavy object: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Plan the </a:t>
            </a:r>
            <a:r>
              <a:rPr lang="en-AU" dirty="0" smtClean="0"/>
              <a:t>lift</a:t>
            </a:r>
          </a:p>
          <a:p>
            <a:r>
              <a:rPr lang="en-AU" dirty="0"/>
              <a:t>Hold the item close to </a:t>
            </a:r>
            <a:r>
              <a:rPr lang="en-AU" dirty="0" smtClean="0"/>
              <a:t>you</a:t>
            </a:r>
          </a:p>
          <a:p>
            <a:r>
              <a:rPr lang="en-AU" dirty="0"/>
              <a:t>Stand </a:t>
            </a:r>
            <a:r>
              <a:rPr lang="en-AU" dirty="0" smtClean="0"/>
              <a:t>properly</a:t>
            </a:r>
          </a:p>
          <a:p>
            <a:r>
              <a:rPr lang="en-AU" dirty="0" smtClean="0"/>
              <a:t>Hold/support </a:t>
            </a:r>
            <a:r>
              <a:rPr lang="en-AU" dirty="0"/>
              <a:t>the weight </a:t>
            </a:r>
            <a:r>
              <a:rPr lang="en-AU" dirty="0" smtClean="0"/>
              <a:t>properly</a:t>
            </a:r>
          </a:p>
          <a:p>
            <a:r>
              <a:rPr lang="en-AU" dirty="0"/>
              <a:t>Don’t bend your </a:t>
            </a:r>
            <a:r>
              <a:rPr lang="en-AU" dirty="0" smtClean="0"/>
              <a:t>back</a:t>
            </a:r>
          </a:p>
          <a:p>
            <a:r>
              <a:rPr lang="en-AU" dirty="0"/>
              <a:t>Don’t </a:t>
            </a:r>
            <a:r>
              <a:rPr lang="en-AU" dirty="0" smtClean="0"/>
              <a:t>twist.</a:t>
            </a:r>
            <a:endParaRPr lang="en-GB" dirty="0"/>
          </a:p>
        </p:txBody>
      </p:sp>
      <p:pic>
        <p:nvPicPr>
          <p:cNvPr id="2050" name="Picture 2" descr="C:\Users\Stuart New\Desktop\Pictures\ArtWork\right_way_to_lift_800_wh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21088"/>
            <a:ext cx="2009800" cy="20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859551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Follow safe work practices for manual handling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2.2 </a:t>
            </a:r>
            <a:r>
              <a:rPr lang="en-AU" sz="2800" dirty="0"/>
              <a:t>Identify manual handling hazards and report in line with workplace procedures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Manual handling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Manual handling may be an unavoidable part your </a:t>
            </a:r>
            <a:r>
              <a:rPr lang="en-AU" dirty="0" smtClean="0"/>
              <a:t>job</a:t>
            </a:r>
          </a:p>
          <a:p>
            <a:r>
              <a:rPr lang="en-AU" dirty="0"/>
              <a:t>You will be expected to account for heavy lifting risks and </a:t>
            </a:r>
            <a:r>
              <a:rPr lang="en-AU" dirty="0" smtClean="0"/>
              <a:t>hazards</a:t>
            </a:r>
          </a:p>
          <a:p>
            <a:r>
              <a:rPr lang="en-AU" dirty="0"/>
              <a:t>It is essential to provide appropriate training for lifting and carrying items in the </a:t>
            </a:r>
            <a:r>
              <a:rPr lang="en-AU" dirty="0" smtClean="0"/>
              <a:t>workplace</a:t>
            </a:r>
          </a:p>
          <a:p>
            <a:r>
              <a:rPr lang="en-AU" dirty="0"/>
              <a:t>Workers must take responsibility for following instructions and guidance, for the purpose of avoiding injuries and accidents</a:t>
            </a:r>
            <a:r>
              <a:rPr lang="en-AU" dirty="0" smtClean="0"/>
              <a:t>.</a:t>
            </a:r>
            <a:endParaRPr lang="en-GB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Different types of manual handling: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Moving people</a:t>
            </a:r>
            <a:endParaRPr lang="en-GB" dirty="0"/>
          </a:p>
          <a:p>
            <a:pPr lvl="0"/>
            <a:r>
              <a:rPr lang="en-AU" dirty="0"/>
              <a:t>Carrying manageable items</a:t>
            </a:r>
            <a:endParaRPr lang="en-GB" dirty="0"/>
          </a:p>
          <a:p>
            <a:pPr lvl="0"/>
            <a:r>
              <a:rPr lang="en-AU" dirty="0"/>
              <a:t>Moving heavy or bulky items</a:t>
            </a:r>
            <a:endParaRPr lang="en-GB" dirty="0"/>
          </a:p>
          <a:p>
            <a:pPr lvl="0"/>
            <a:r>
              <a:rPr lang="en-AU" dirty="0"/>
              <a:t>Postural movements.</a:t>
            </a:r>
            <a:endParaRPr lang="en-GB" dirty="0"/>
          </a:p>
          <a:p>
            <a:endParaRPr lang="en-GB" dirty="0"/>
          </a:p>
        </p:txBody>
      </p:sp>
      <p:pic>
        <p:nvPicPr>
          <p:cNvPr id="3074" name="Picture 2" descr="C:\Users\Stuart New\Desktop\Pictures\ArtWork\lift_up_celebration_800_wh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753" y="3840771"/>
            <a:ext cx="2087513" cy="256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990820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Preventing injury and using assistive aids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You should be aware that there are many dangers associated with manual </a:t>
            </a:r>
            <a:r>
              <a:rPr lang="en-AU" dirty="0" smtClean="0"/>
              <a:t>handling</a:t>
            </a:r>
          </a:p>
          <a:p>
            <a:r>
              <a:rPr lang="en-AU" dirty="0"/>
              <a:t>There are also a wide variety of injuries and accidents that occur as a result of poor handling </a:t>
            </a:r>
            <a:r>
              <a:rPr lang="en-AU" dirty="0" smtClean="0"/>
              <a:t>techniques</a:t>
            </a:r>
          </a:p>
          <a:p>
            <a:r>
              <a:rPr lang="en-AU" dirty="0"/>
              <a:t>However, there is a good selection of equipment available for workers are required to lift and move heavy </a:t>
            </a:r>
            <a:r>
              <a:rPr lang="en-AU" dirty="0" smtClean="0"/>
              <a:t>goods.</a:t>
            </a:r>
            <a:endParaRPr lang="en-GB" dirty="0"/>
          </a:p>
        </p:txBody>
      </p:sp>
      <p:pic>
        <p:nvPicPr>
          <p:cNvPr id="4098" name="Picture 2" descr="C:\Users\Stuart New\Desktop\Pictures\ArtWork\break_health_safety_injur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953000"/>
            <a:ext cx="157162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91984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Suitable equipment in the care industry: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Client hoists</a:t>
            </a:r>
            <a:endParaRPr lang="en-GB" dirty="0"/>
          </a:p>
          <a:p>
            <a:pPr lvl="0"/>
            <a:r>
              <a:rPr lang="en-AU" dirty="0"/>
              <a:t>Slide sheets </a:t>
            </a:r>
            <a:endParaRPr lang="en-GB" dirty="0"/>
          </a:p>
          <a:p>
            <a:pPr lvl="0"/>
            <a:r>
              <a:rPr lang="en-AU" dirty="0"/>
              <a:t>Standing lifters</a:t>
            </a:r>
            <a:endParaRPr lang="en-GB" dirty="0"/>
          </a:p>
          <a:p>
            <a:pPr lvl="0"/>
            <a:r>
              <a:rPr lang="en-AU" dirty="0" smtClean="0"/>
              <a:t>Riser/recliner </a:t>
            </a:r>
            <a:r>
              <a:rPr lang="en-AU" dirty="0"/>
              <a:t>beds</a:t>
            </a:r>
            <a:endParaRPr lang="en-GB" dirty="0"/>
          </a:p>
          <a:p>
            <a:pPr lvl="0"/>
            <a:r>
              <a:rPr lang="en-AU" dirty="0"/>
              <a:t>Bath hoists</a:t>
            </a:r>
            <a:endParaRPr lang="en-GB" dirty="0"/>
          </a:p>
          <a:p>
            <a:pPr lvl="0"/>
            <a:r>
              <a:rPr lang="en-AU" dirty="0"/>
              <a:t>Slings </a:t>
            </a:r>
            <a:endParaRPr lang="en-GB" dirty="0"/>
          </a:p>
          <a:p>
            <a:pPr lvl="0"/>
            <a:r>
              <a:rPr lang="en-AU" dirty="0"/>
              <a:t>Transfer </a:t>
            </a:r>
            <a:r>
              <a:rPr lang="en-AU" dirty="0" smtClean="0"/>
              <a:t>boards.</a:t>
            </a:r>
            <a:endParaRPr lang="en-GB" dirty="0"/>
          </a:p>
          <a:p>
            <a:endParaRPr lang="en-GB" dirty="0"/>
          </a:p>
        </p:txBody>
      </p:sp>
      <p:pic>
        <p:nvPicPr>
          <p:cNvPr id="5122" name="Picture 2" descr="C:\Users\Stuart New\Desktop\Pictures\ArtWork\stick_figure_hospital_bed_983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717032"/>
            <a:ext cx="2530250" cy="2403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707344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Suitable equipment in the care industry: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Turntables</a:t>
            </a:r>
            <a:endParaRPr lang="en-GB" dirty="0"/>
          </a:p>
          <a:p>
            <a:pPr lvl="0"/>
            <a:r>
              <a:rPr lang="en-AU" dirty="0"/>
              <a:t>Wheelchairs</a:t>
            </a:r>
            <a:endParaRPr lang="en-GB" dirty="0"/>
          </a:p>
          <a:p>
            <a:pPr lvl="0"/>
            <a:r>
              <a:rPr lang="en-AU" dirty="0"/>
              <a:t>Lifting cushions </a:t>
            </a:r>
            <a:endParaRPr lang="en-GB" dirty="0"/>
          </a:p>
          <a:p>
            <a:pPr lvl="0"/>
            <a:r>
              <a:rPr lang="en-AU" dirty="0"/>
              <a:t>Other manual handling assistive devices.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wheelchair_pc_2476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38813" y="3933056"/>
            <a:ext cx="2333625" cy="233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92867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Control measures may entail: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Changes to the load, or client</a:t>
            </a:r>
            <a:endParaRPr lang="en-GB" dirty="0"/>
          </a:p>
          <a:p>
            <a:pPr lvl="0"/>
            <a:r>
              <a:rPr lang="en-AU" dirty="0"/>
              <a:t>Changes to work organisation, or practices </a:t>
            </a:r>
            <a:endParaRPr lang="en-GB" dirty="0"/>
          </a:p>
          <a:p>
            <a:pPr lvl="0"/>
            <a:r>
              <a:rPr lang="en-AU" dirty="0"/>
              <a:t>Changes to workplace layout</a:t>
            </a:r>
            <a:endParaRPr lang="en-GB" dirty="0"/>
          </a:p>
          <a:p>
            <a:pPr lvl="0"/>
            <a:r>
              <a:rPr lang="en-AU" dirty="0"/>
              <a:t>Minimising amount of handling </a:t>
            </a:r>
            <a:endParaRPr lang="en-GB" dirty="0"/>
          </a:p>
          <a:p>
            <a:pPr lvl="0"/>
            <a:r>
              <a:rPr lang="en-AU" dirty="0"/>
              <a:t>Provision of equipment</a:t>
            </a:r>
            <a:endParaRPr lang="en-GB" dirty="0"/>
          </a:p>
          <a:p>
            <a:pPr lvl="0"/>
            <a:r>
              <a:rPr lang="en-AU" dirty="0"/>
              <a:t>Task-specific training.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weak_weightlifter_400_clr_5558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2160" y="4000112"/>
            <a:ext cx="2232248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89915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Follow safe work practices for manual handling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2.3 </a:t>
            </a:r>
            <a:r>
              <a:rPr lang="en-AU" sz="2800" dirty="0"/>
              <a:t>Apply control measures for minimising manual handling risk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The risk factor of manual handling activities can be influenced </a:t>
            </a:r>
            <a:r>
              <a:rPr lang="en-AU" dirty="0" smtClean="0"/>
              <a:t>by: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Duration and frequency of the task  </a:t>
            </a:r>
            <a:endParaRPr lang="en-GB" dirty="0"/>
          </a:p>
          <a:p>
            <a:r>
              <a:rPr lang="en-AU" dirty="0"/>
              <a:t>Environmental </a:t>
            </a:r>
            <a:r>
              <a:rPr lang="en-AU" dirty="0" smtClean="0"/>
              <a:t>conditions</a:t>
            </a:r>
          </a:p>
          <a:p>
            <a:pPr lvl="0"/>
            <a:r>
              <a:rPr lang="en-AU" dirty="0"/>
              <a:t>Forces exerted</a:t>
            </a:r>
            <a:endParaRPr lang="en-GB" dirty="0"/>
          </a:p>
          <a:p>
            <a:pPr lvl="0"/>
            <a:r>
              <a:rPr lang="en-AU" dirty="0"/>
              <a:t>Movement undertaken</a:t>
            </a:r>
            <a:endParaRPr lang="en-GB" dirty="0"/>
          </a:p>
          <a:p>
            <a:pPr lvl="0"/>
            <a:r>
              <a:rPr lang="en-AU" dirty="0"/>
              <a:t>Postures adopted.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figure_with_back_pain_400_clr_5228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96136" y="3645024"/>
            <a:ext cx="2000250" cy="2657475"/>
          </a:xfrm>
          <a:prstGeom prst="rect">
            <a:avLst/>
          </a:prstGeom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Risk assessment tools: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Charts</a:t>
            </a:r>
            <a:endParaRPr lang="en-GB" dirty="0"/>
          </a:p>
          <a:p>
            <a:pPr lvl="0"/>
            <a:r>
              <a:rPr lang="en-AU" dirty="0"/>
              <a:t>Checklists </a:t>
            </a:r>
            <a:endParaRPr lang="en-GB" dirty="0"/>
          </a:p>
          <a:p>
            <a:pPr lvl="0"/>
            <a:r>
              <a:rPr lang="en-AU" dirty="0"/>
              <a:t>Scales of danger </a:t>
            </a:r>
            <a:endParaRPr lang="en-GB" dirty="0"/>
          </a:p>
          <a:p>
            <a:pPr lvl="0"/>
            <a:r>
              <a:rPr lang="en-AU" dirty="0"/>
              <a:t>Questionnaires </a:t>
            </a:r>
            <a:endParaRPr lang="en-GB" dirty="0"/>
          </a:p>
          <a:p>
            <a:pPr lvl="0"/>
            <a:r>
              <a:rPr lang="en-AU" dirty="0"/>
              <a:t>And </a:t>
            </a:r>
            <a:r>
              <a:rPr lang="en-AU" dirty="0" smtClean="0"/>
              <a:t>similar.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ustom_pressure_gauge_13793.png"/>
          <p:cNvPicPr/>
          <p:nvPr/>
        </p:nvPicPr>
        <p:blipFill>
          <a:blip r:embed="rId2" cstate="print"/>
          <a:srcRect l="20759" r="24939" b="43303"/>
          <a:stretch>
            <a:fillRect/>
          </a:stretch>
        </p:blipFill>
        <p:spPr>
          <a:xfrm>
            <a:off x="5724128" y="3894667"/>
            <a:ext cx="2016224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11943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Follow safe work practices for infection </a:t>
            </a:r>
            <a:r>
              <a:rPr lang="en-AU" dirty="0" smtClean="0"/>
              <a:t>control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3.1 </a:t>
            </a:r>
            <a:r>
              <a:rPr lang="en-AU" sz="2800" dirty="0"/>
              <a:t>Follow standard precautions as part of own work routine to prevent the spread of infection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Preventing the spread of infection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Preventing the spread of infection should be a priority for all care providers and health care </a:t>
            </a:r>
            <a:r>
              <a:rPr lang="en-AU" dirty="0" smtClean="0"/>
              <a:t>professionals</a:t>
            </a:r>
          </a:p>
          <a:p>
            <a:r>
              <a:rPr lang="en-AU" dirty="0"/>
              <a:t>Preventative practices should be maintained at all </a:t>
            </a:r>
            <a:r>
              <a:rPr lang="en-AU" dirty="0" smtClean="0"/>
              <a:t>times</a:t>
            </a:r>
          </a:p>
          <a:p>
            <a:r>
              <a:rPr lang="en-AU" dirty="0"/>
              <a:t>Good habits and routines will become second nature.</a:t>
            </a:r>
            <a:endParaRPr lang="en-GB" dirty="0"/>
          </a:p>
        </p:txBody>
      </p:sp>
      <p:pic>
        <p:nvPicPr>
          <p:cNvPr id="3074" name="Picture 2" descr="C:\Users\Stuart New\Pictures\magnified_germ_handshake_400_wht_1413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653136"/>
            <a:ext cx="1575627" cy="1800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Standard </a:t>
            </a:r>
            <a:r>
              <a:rPr lang="en-AU" dirty="0"/>
              <a:t>precautions can include: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Appropriate reprocessing and storage of reusable </a:t>
            </a:r>
            <a:r>
              <a:rPr lang="en-AU" dirty="0" smtClean="0"/>
              <a:t>instruments</a:t>
            </a:r>
          </a:p>
          <a:p>
            <a:pPr lvl="0"/>
            <a:r>
              <a:rPr lang="en-AU" dirty="0"/>
              <a:t>Aseptic technique</a:t>
            </a:r>
            <a:endParaRPr lang="en-GB" dirty="0"/>
          </a:p>
          <a:p>
            <a:pPr lvl="0"/>
            <a:r>
              <a:rPr lang="en-AU" dirty="0"/>
              <a:t>Personal hygiene practices, especially washing and drying hands, such as before and after client contact</a:t>
            </a:r>
            <a:endParaRPr lang="en-GB" dirty="0"/>
          </a:p>
          <a:p>
            <a:pPr lvl="0"/>
            <a:r>
              <a:rPr lang="en-AU" dirty="0"/>
              <a:t>Safe disposal of sharps and other clinical </a:t>
            </a:r>
            <a:r>
              <a:rPr lang="en-AU" dirty="0" smtClean="0"/>
              <a:t>waste.</a:t>
            </a:r>
            <a:endParaRPr lang="en-GB" dirty="0"/>
          </a:p>
          <a:p>
            <a:endParaRPr lang="en-GB" dirty="0"/>
          </a:p>
        </p:txBody>
      </p:sp>
      <p:pic>
        <p:nvPicPr>
          <p:cNvPr id="6146" name="Picture 2" descr="C:\Users\Stuart New\Desktop\Pictures\ArtWork\washing_hands_800_wht_814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869160"/>
            <a:ext cx="1605558" cy="183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25320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Standard </a:t>
            </a:r>
            <a:r>
              <a:rPr lang="en-AU" dirty="0"/>
              <a:t>precautions can include: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Safe handling of sharps</a:t>
            </a:r>
            <a:endParaRPr lang="en-GB" dirty="0"/>
          </a:p>
          <a:p>
            <a:pPr lvl="0"/>
            <a:r>
              <a:rPr lang="en-AU" dirty="0"/>
              <a:t>Surface cleaning and management of blood and body fluid spills</a:t>
            </a:r>
            <a:endParaRPr lang="en-GB" dirty="0"/>
          </a:p>
          <a:p>
            <a:pPr lvl="0"/>
            <a:r>
              <a:rPr lang="en-AU" dirty="0"/>
              <a:t>Techniques to limit contamination</a:t>
            </a:r>
            <a:endParaRPr lang="en-GB" dirty="0"/>
          </a:p>
          <a:p>
            <a:pPr lvl="0"/>
            <a:r>
              <a:rPr lang="en-AU" dirty="0"/>
              <a:t>Use of Personal Protective Equipment.</a:t>
            </a:r>
            <a:endParaRPr lang="en-GB" dirty="0"/>
          </a:p>
          <a:p>
            <a:endParaRPr lang="en-GB" dirty="0"/>
          </a:p>
        </p:txBody>
      </p:sp>
      <p:pic>
        <p:nvPicPr>
          <p:cNvPr id="7170" name="Picture 2" descr="C:\Users\Stuart New\Desktop\Pictures\ArtWork\ppe_protection_work_clothe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293096"/>
            <a:ext cx="1761660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395542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3A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Follow safe work practices for infection control 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043113"/>
            <a:ext cx="374441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3.2 </a:t>
            </a:r>
            <a:r>
              <a:rPr lang="en-AU" sz="2800" dirty="0"/>
              <a:t>Recognise situations when additional infection control procedures are </a:t>
            </a:r>
            <a:r>
              <a:rPr lang="en-AU" sz="2800" dirty="0" smtClean="0"/>
              <a:t>required</a:t>
            </a:r>
          </a:p>
          <a:p>
            <a:r>
              <a:rPr lang="en-AU" sz="2800" b="1" dirty="0"/>
              <a:t>3.3 </a:t>
            </a:r>
            <a:r>
              <a:rPr lang="en-AU" sz="2800" dirty="0"/>
              <a:t>Apply additional precautions when standard precautions alone may not be sufficient to prevent transmission of </a:t>
            </a:r>
            <a:r>
              <a:rPr lang="en-AU" sz="2800" dirty="0" smtClean="0"/>
              <a:t>infection</a:t>
            </a:r>
            <a:endParaRPr lang="en-A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Additional infection control measures may be required if: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A staff member is </a:t>
            </a:r>
            <a:r>
              <a:rPr lang="en-AU" dirty="0" smtClean="0"/>
              <a:t>sick</a:t>
            </a:r>
          </a:p>
          <a:p>
            <a:r>
              <a:rPr lang="en-AU" dirty="0"/>
              <a:t>A client is sick</a:t>
            </a:r>
            <a:endParaRPr lang="en-GB" dirty="0"/>
          </a:p>
          <a:p>
            <a:r>
              <a:rPr lang="en-AU" dirty="0"/>
              <a:t>There is an outbreak of a particular virus, or similar</a:t>
            </a:r>
            <a:endParaRPr lang="en-GB" dirty="0"/>
          </a:p>
          <a:p>
            <a:r>
              <a:rPr lang="en-AU" dirty="0"/>
              <a:t>A service user is known to have a serious infectious condition, such as HIV</a:t>
            </a:r>
            <a:endParaRPr lang="en-GB" dirty="0"/>
          </a:p>
          <a:p>
            <a:r>
              <a:rPr lang="en-AU" dirty="0"/>
              <a:t>You are treating a client for a particular </a:t>
            </a:r>
            <a:r>
              <a:rPr lang="en-AU" dirty="0" smtClean="0"/>
              <a:t>illness.</a:t>
            </a:r>
            <a:endParaRPr lang="en-GB" dirty="0"/>
          </a:p>
          <a:p>
            <a:pPr lvl="0"/>
            <a:endParaRPr lang="en-GB" dirty="0"/>
          </a:p>
          <a:p>
            <a:endParaRPr lang="en-GB" dirty="0"/>
          </a:p>
        </p:txBody>
      </p:sp>
      <p:pic>
        <p:nvPicPr>
          <p:cNvPr id="8194" name="Picture 2" descr="C:\Users\Stuart New\Desktop\Pictures\ArtWork\sick_stick_figure_pc_400_clr_336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555977"/>
            <a:ext cx="836240" cy="2269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Additional infection control measures may be required if: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Your immune system is compromised for some reason</a:t>
            </a:r>
            <a:endParaRPr lang="en-GB" dirty="0"/>
          </a:p>
          <a:p>
            <a:pPr lvl="0"/>
            <a:r>
              <a:rPr lang="en-AU" dirty="0"/>
              <a:t>A condition has spread amongst the residents</a:t>
            </a:r>
            <a:endParaRPr lang="en-GB" dirty="0"/>
          </a:p>
          <a:p>
            <a:pPr lvl="0"/>
            <a:r>
              <a:rPr lang="en-AU" dirty="0" smtClean="0"/>
              <a:t>There </a:t>
            </a:r>
            <a:r>
              <a:rPr lang="en-AU" dirty="0"/>
              <a:t>is an outbreak of parasites in the building </a:t>
            </a:r>
            <a:endParaRPr lang="en-GB" dirty="0"/>
          </a:p>
          <a:p>
            <a:pPr lvl="0"/>
            <a:r>
              <a:rPr lang="en-AU" dirty="0"/>
              <a:t>There is a particularly vulnerable client. </a:t>
            </a:r>
            <a:endParaRPr lang="en-GB" dirty="0"/>
          </a:p>
          <a:p>
            <a:endParaRPr lang="en-GB" dirty="0"/>
          </a:p>
        </p:txBody>
      </p:sp>
      <p:pic>
        <p:nvPicPr>
          <p:cNvPr id="9218" name="Picture 2" descr="C:\Users\Stuart New\Desktop\Pictures\ArtWork\virus_spore_400_clr_100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581128"/>
            <a:ext cx="1783698" cy="20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09066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Additional precautions may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Additional use of Personal Protective Equipment</a:t>
            </a:r>
            <a:endParaRPr lang="en-GB" dirty="0"/>
          </a:p>
          <a:p>
            <a:pPr lvl="0"/>
            <a:r>
              <a:rPr lang="en-AU" dirty="0"/>
              <a:t>Dedicated equipment for each client, or as appropriate to work function</a:t>
            </a:r>
            <a:endParaRPr lang="en-GB" dirty="0"/>
          </a:p>
          <a:p>
            <a:pPr lvl="0"/>
            <a:r>
              <a:rPr lang="en-AU" dirty="0"/>
              <a:t>Special ventilation requirements.</a:t>
            </a:r>
            <a:endParaRPr lang="en-GB" dirty="0"/>
          </a:p>
          <a:p>
            <a:endParaRPr lang="en-GB" dirty="0"/>
          </a:p>
        </p:txBody>
      </p:sp>
      <p:pic>
        <p:nvPicPr>
          <p:cNvPr id="10242" name="Picture 2" descr="C:\Users\Stuart New\Desktop\Pictures\ArtWork\Hat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9802" y="3933056"/>
            <a:ext cx="1993404" cy="2657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787478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Follow safe work practices for infection control 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3.4 </a:t>
            </a:r>
            <a:r>
              <a:rPr lang="en-AU" sz="2800" dirty="0"/>
              <a:t>Identify risks of infection and report them according to workplace procedures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You may be exposed to the following types of </a:t>
            </a:r>
            <a:r>
              <a:rPr lang="en-AU" dirty="0" smtClean="0"/>
              <a:t>infection: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Bacteria/germs</a:t>
            </a:r>
            <a:endParaRPr lang="en-AU" dirty="0" smtClean="0"/>
          </a:p>
          <a:p>
            <a:r>
              <a:rPr lang="en-AU" dirty="0" smtClean="0"/>
              <a:t>Viruses</a:t>
            </a:r>
          </a:p>
          <a:p>
            <a:r>
              <a:rPr lang="en-AU" dirty="0"/>
              <a:t>Skin </a:t>
            </a:r>
            <a:r>
              <a:rPr lang="en-AU" dirty="0" smtClean="0"/>
              <a:t>rashes</a:t>
            </a:r>
          </a:p>
          <a:p>
            <a:r>
              <a:rPr lang="en-AU" dirty="0"/>
              <a:t>Contagious </a:t>
            </a:r>
            <a:r>
              <a:rPr lang="en-AU" dirty="0" smtClean="0"/>
              <a:t>diseases</a:t>
            </a:r>
          </a:p>
          <a:p>
            <a:r>
              <a:rPr lang="en-AU" dirty="0" smtClean="0"/>
              <a:t>Lice/parasites</a:t>
            </a:r>
          </a:p>
          <a:p>
            <a:r>
              <a:rPr lang="en-AU" dirty="0"/>
              <a:t>Food </a:t>
            </a:r>
            <a:r>
              <a:rPr lang="en-AU" dirty="0" smtClean="0"/>
              <a:t>poisoning</a:t>
            </a:r>
          </a:p>
          <a:p>
            <a:r>
              <a:rPr lang="en-AU" dirty="0" smtClean="0"/>
              <a:t>Campylobacter.</a:t>
            </a:r>
            <a:endParaRPr lang="en-GB" dirty="0"/>
          </a:p>
        </p:txBody>
      </p:sp>
      <p:pic>
        <p:nvPicPr>
          <p:cNvPr id="11266" name="Picture 2" descr="C:\Users\Stuart New\Desktop\Pictures\ArtWork\magnified_germ_handshake_400_clr_1413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339269"/>
            <a:ext cx="166687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Infections </a:t>
            </a:r>
            <a:r>
              <a:rPr lang="en-AU" dirty="0"/>
              <a:t>typically happen in one of several ways, such as: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Airborne</a:t>
            </a:r>
            <a:endParaRPr lang="en-GB" dirty="0"/>
          </a:p>
          <a:p>
            <a:pPr lvl="0"/>
            <a:r>
              <a:rPr lang="en-AU" dirty="0"/>
              <a:t>Through skin contact</a:t>
            </a:r>
            <a:endParaRPr lang="en-GB" dirty="0"/>
          </a:p>
          <a:p>
            <a:pPr lvl="0"/>
            <a:r>
              <a:rPr lang="en-AU" dirty="0"/>
              <a:t>Through shared surfaces</a:t>
            </a:r>
            <a:endParaRPr lang="en-GB" dirty="0"/>
          </a:p>
          <a:p>
            <a:r>
              <a:rPr lang="en-AU" dirty="0"/>
              <a:t>Through bodily </a:t>
            </a:r>
            <a:r>
              <a:rPr lang="en-AU" dirty="0" smtClean="0"/>
              <a:t>fluids</a:t>
            </a:r>
          </a:p>
          <a:p>
            <a:r>
              <a:rPr lang="en-AU" dirty="0"/>
              <a:t>Through </a:t>
            </a:r>
            <a:r>
              <a:rPr lang="en-AU" dirty="0" smtClean="0"/>
              <a:t>wounds.</a:t>
            </a:r>
            <a:endParaRPr lang="en-GB" dirty="0"/>
          </a:p>
        </p:txBody>
      </p:sp>
      <p:pic>
        <p:nvPicPr>
          <p:cNvPr id="1026" name="Picture 2" descr="C:\Users\Stuart New\Pictures\stick_figure_stomach_ache_400_wht_1214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114" y="2996952"/>
            <a:ext cx="1259477" cy="3250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01488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G</a:t>
            </a:r>
            <a:r>
              <a:rPr lang="en-AU" dirty="0" smtClean="0"/>
              <a:t>ood practice: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Sterilising surfaces and equipment</a:t>
            </a:r>
            <a:endParaRPr lang="en-GB" dirty="0"/>
          </a:p>
          <a:p>
            <a:pPr lvl="0"/>
            <a:r>
              <a:rPr lang="en-AU" dirty="0"/>
              <a:t>Wearing Personal Protective Equipment (PPE), such as gloves</a:t>
            </a:r>
            <a:endParaRPr lang="en-GB" dirty="0"/>
          </a:p>
          <a:p>
            <a:pPr lvl="0"/>
            <a:r>
              <a:rPr lang="en-AU" dirty="0"/>
              <a:t>Covering your mouth when sneezing or coughing</a:t>
            </a:r>
            <a:endParaRPr lang="en-GB" dirty="0"/>
          </a:p>
          <a:p>
            <a:pPr lvl="0"/>
            <a:r>
              <a:rPr lang="en-AU" dirty="0"/>
              <a:t>Separating contagious people</a:t>
            </a:r>
            <a:endParaRPr lang="en-GB" dirty="0"/>
          </a:p>
          <a:p>
            <a:pPr lvl="0"/>
            <a:r>
              <a:rPr lang="en-AU" dirty="0"/>
              <a:t>Being aware of those who are sick</a:t>
            </a:r>
            <a:endParaRPr lang="en-GB" dirty="0"/>
          </a:p>
          <a:p>
            <a:pPr lvl="0"/>
            <a:r>
              <a:rPr lang="en-AU" dirty="0"/>
              <a:t>Washing hands.</a:t>
            </a:r>
            <a:endParaRPr lang="en-GB" dirty="0"/>
          </a:p>
          <a:p>
            <a:endParaRPr lang="en-GB" dirty="0"/>
          </a:p>
        </p:txBody>
      </p:sp>
      <p:pic>
        <p:nvPicPr>
          <p:cNvPr id="12291" name="Picture 3" descr="C:\Users\Stuart New\Desktop\Pictures\ArtWork\Fotolia_17695846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797152"/>
            <a:ext cx="2513856" cy="1885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78765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Infection </a:t>
            </a:r>
            <a:r>
              <a:rPr lang="en-AU" dirty="0"/>
              <a:t>may result from contact with the following sources: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Food </a:t>
            </a:r>
            <a:r>
              <a:rPr lang="en-AU" dirty="0" smtClean="0"/>
              <a:t>poisoning</a:t>
            </a:r>
          </a:p>
          <a:p>
            <a:r>
              <a:rPr lang="en-AU" dirty="0" smtClean="0"/>
              <a:t>Animals</a:t>
            </a:r>
          </a:p>
          <a:p>
            <a:r>
              <a:rPr lang="en-AU" dirty="0"/>
              <a:t>Family </a:t>
            </a:r>
            <a:r>
              <a:rPr lang="en-AU" dirty="0" smtClean="0"/>
              <a:t>members/friends/associates</a:t>
            </a:r>
            <a:endParaRPr lang="en-AU" dirty="0" smtClean="0"/>
          </a:p>
          <a:p>
            <a:r>
              <a:rPr lang="en-AU" dirty="0"/>
              <a:t>Poor </a:t>
            </a:r>
            <a:r>
              <a:rPr lang="en-AU" dirty="0" smtClean="0"/>
              <a:t>housing</a:t>
            </a:r>
          </a:p>
          <a:p>
            <a:r>
              <a:rPr lang="en-AU" dirty="0"/>
              <a:t>Poor </a:t>
            </a:r>
            <a:r>
              <a:rPr lang="en-AU" dirty="0" smtClean="0"/>
              <a:t>sanitation.</a:t>
            </a:r>
            <a:endParaRPr lang="en-GB" dirty="0"/>
          </a:p>
        </p:txBody>
      </p:sp>
      <p:pic>
        <p:nvPicPr>
          <p:cNvPr id="4" name="Picture 3" descr="mans_best_friend_400_clr_11297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36096" y="3789040"/>
            <a:ext cx="2657475" cy="265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208434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Contribute to safe work practices in the workplace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4.1 </a:t>
            </a:r>
            <a:r>
              <a:rPr lang="en-AU" sz="2800" dirty="0"/>
              <a:t>Raise WHS issues with designated persons according to organisational procedures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Rights </a:t>
            </a:r>
            <a:r>
              <a:rPr lang="en-GB" dirty="0"/>
              <a:t>and responsibilities for </a:t>
            </a:r>
            <a:r>
              <a:rPr lang="en-GB" dirty="0" smtClean="0"/>
              <a:t>WHS: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/>
              <a:t>Employers and employees are subject to rights and responsibilities in the </a:t>
            </a:r>
            <a:r>
              <a:rPr lang="en-AU" dirty="0" smtClean="0"/>
              <a:t>workplace</a:t>
            </a:r>
          </a:p>
          <a:p>
            <a:r>
              <a:rPr lang="en-AU" dirty="0"/>
              <a:t>This is to ensure the safety of all people affected and to establish mutually beneficial working </a:t>
            </a:r>
            <a:r>
              <a:rPr lang="en-AU" dirty="0" smtClean="0"/>
              <a:t>arrangements</a:t>
            </a:r>
          </a:p>
          <a:p>
            <a:r>
              <a:rPr lang="en-AU" dirty="0"/>
              <a:t>If employers provide a safe and supportive environment then employees can work in greater </a:t>
            </a:r>
            <a:r>
              <a:rPr lang="en-AU" dirty="0" smtClean="0"/>
              <a:t>comfort</a:t>
            </a:r>
          </a:p>
          <a:p>
            <a:r>
              <a:rPr lang="en-AU" dirty="0"/>
              <a:t>The employer will benefit, as people will spend less time away from </a:t>
            </a:r>
            <a:r>
              <a:rPr lang="en-AU" dirty="0" smtClean="0"/>
              <a:t>work.</a:t>
            </a:r>
            <a:endParaRPr lang="en-GB"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Employers must: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en-AU" sz="3000" dirty="0"/>
              <a:t>Provide a safe workplace</a:t>
            </a:r>
            <a:endParaRPr lang="en-GB" sz="3000" dirty="0"/>
          </a:p>
          <a:p>
            <a:pPr lvl="0"/>
            <a:r>
              <a:rPr lang="en-AU" sz="3000" dirty="0"/>
              <a:t>Provide safe equipment </a:t>
            </a:r>
            <a:endParaRPr lang="en-GB" sz="3000" dirty="0"/>
          </a:p>
          <a:p>
            <a:pPr lvl="0"/>
            <a:r>
              <a:rPr lang="en-AU" sz="3000" dirty="0"/>
              <a:t>Provide:</a:t>
            </a:r>
            <a:endParaRPr lang="en-GB" sz="30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/>
              <a:t>training</a:t>
            </a:r>
            <a:endParaRPr lang="en-GB" sz="30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/>
              <a:t>information</a:t>
            </a:r>
            <a:endParaRPr lang="en-GB" sz="30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 smtClean="0"/>
              <a:t>Supervision</a:t>
            </a:r>
          </a:p>
          <a:p>
            <a:pPr lvl="0"/>
            <a:r>
              <a:rPr lang="en-AU" sz="3000" dirty="0"/>
              <a:t>Provide adequate and suitable facilities, where </a:t>
            </a:r>
            <a:r>
              <a:rPr lang="en-AU" sz="3000" dirty="0" smtClean="0"/>
              <a:t>required</a:t>
            </a:r>
            <a:endParaRPr lang="en-GB" sz="3000" dirty="0"/>
          </a:p>
          <a:p>
            <a:pPr lvl="0"/>
            <a:r>
              <a:rPr lang="en-AU" sz="3000" dirty="0"/>
              <a:t>Check and maintain WHS systems and procedures</a:t>
            </a:r>
            <a:endParaRPr lang="en-GB" sz="3000" dirty="0"/>
          </a:p>
          <a:p>
            <a:pPr lvl="0"/>
            <a:r>
              <a:rPr lang="en-AU" sz="3000" dirty="0"/>
              <a:t>Provide PPE, where required.</a:t>
            </a:r>
            <a:endParaRPr lang="en-GB" sz="3000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2497479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Employees </a:t>
            </a:r>
            <a:r>
              <a:rPr lang="en-AU" dirty="0"/>
              <a:t>must: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Work safely </a:t>
            </a:r>
            <a:endParaRPr lang="en-GB" dirty="0"/>
          </a:p>
          <a:p>
            <a:pPr lvl="0"/>
            <a:r>
              <a:rPr lang="en-AU" dirty="0"/>
              <a:t>Wear PPE, where required</a:t>
            </a:r>
            <a:endParaRPr lang="en-GB" dirty="0"/>
          </a:p>
          <a:p>
            <a:pPr lvl="0"/>
            <a:r>
              <a:rPr lang="en-AU" dirty="0"/>
              <a:t>Follow safety procedures and requirements</a:t>
            </a:r>
            <a:endParaRPr lang="en-GB" dirty="0"/>
          </a:p>
          <a:p>
            <a:pPr lvl="0"/>
            <a:r>
              <a:rPr lang="en-AU" dirty="0"/>
              <a:t>Not destroy or compromise equipment and resources</a:t>
            </a:r>
            <a:endParaRPr lang="en-GB" dirty="0"/>
          </a:p>
          <a:p>
            <a:pPr lvl="0"/>
            <a:r>
              <a:rPr lang="en-AU" dirty="0"/>
              <a:t>Not interfere with safety equipment </a:t>
            </a:r>
            <a:endParaRPr lang="en-GB" dirty="0"/>
          </a:p>
          <a:p>
            <a:pPr lvl="0"/>
            <a:r>
              <a:rPr lang="en-AU" dirty="0"/>
              <a:t>Not act in a way that compromises their own safety, or that of colleagues, clients, and the </a:t>
            </a:r>
            <a:r>
              <a:rPr lang="en-AU" dirty="0" smtClean="0"/>
              <a:t>public</a:t>
            </a:r>
          </a:p>
          <a:p>
            <a:r>
              <a:rPr lang="en-AU" dirty="0"/>
              <a:t>Report any </a:t>
            </a:r>
            <a:r>
              <a:rPr lang="en-AU" dirty="0" smtClean="0"/>
              <a:t>WHS.</a:t>
            </a:r>
            <a:endParaRPr lang="en-GB" dirty="0"/>
          </a:p>
          <a:p>
            <a:pPr lvl="0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911905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Workplace issues and concerns can be discussed </a:t>
            </a:r>
            <a:r>
              <a:rPr lang="en-AU" dirty="0" smtClean="0"/>
              <a:t>with: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Colleagues</a:t>
            </a:r>
            <a:endParaRPr lang="en-GB" dirty="0"/>
          </a:p>
          <a:p>
            <a:pPr lvl="0"/>
            <a:r>
              <a:rPr lang="en-AU" dirty="0"/>
              <a:t>Supervisors</a:t>
            </a:r>
            <a:endParaRPr lang="en-GB" dirty="0"/>
          </a:p>
          <a:p>
            <a:pPr lvl="0"/>
            <a:r>
              <a:rPr lang="en-AU" dirty="0" smtClean="0"/>
              <a:t>Managers/team </a:t>
            </a:r>
            <a:r>
              <a:rPr lang="en-AU" dirty="0"/>
              <a:t>leaders. </a:t>
            </a:r>
            <a:endParaRPr lang="en-GB" dirty="0"/>
          </a:p>
          <a:p>
            <a:endParaRPr lang="en-GB" dirty="0"/>
          </a:p>
        </p:txBody>
      </p:sp>
      <p:pic>
        <p:nvPicPr>
          <p:cNvPr id="13314" name="Picture 2" descr="C:\Users\Stuart New\Desktop\Pictures\ArtWork\Fotolia_20051834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075" y="4149080"/>
            <a:ext cx="2849893" cy="2137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0837106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Legislative requirements relating to WHS consultation and </a:t>
            </a:r>
            <a:r>
              <a:rPr lang="en-AU" dirty="0" smtClean="0"/>
              <a:t>participation: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National Work Health and Safety Model</a:t>
            </a:r>
            <a:endParaRPr lang="en-GB" dirty="0"/>
          </a:p>
          <a:p>
            <a:pPr lvl="0"/>
            <a:r>
              <a:rPr lang="en-AU" dirty="0"/>
              <a:t>Current relevant </a:t>
            </a:r>
            <a:r>
              <a:rPr lang="en-AU" dirty="0" smtClean="0"/>
              <a:t>State/territory </a:t>
            </a:r>
            <a:r>
              <a:rPr lang="en-AU" dirty="0"/>
              <a:t>WHS legislation</a:t>
            </a:r>
            <a:endParaRPr lang="en-GB" dirty="0"/>
          </a:p>
          <a:p>
            <a:pPr lvl="0"/>
            <a:r>
              <a:rPr lang="en-AU" dirty="0"/>
              <a:t>Relevant </a:t>
            </a:r>
            <a:r>
              <a:rPr lang="en-AU" dirty="0" smtClean="0"/>
              <a:t>state/territory </a:t>
            </a:r>
            <a:r>
              <a:rPr lang="en-AU" dirty="0"/>
              <a:t>Manual Handling Code of Conduct</a:t>
            </a:r>
            <a:r>
              <a:rPr lang="en-AU" dirty="0" smtClean="0"/>
              <a:t>.</a:t>
            </a:r>
            <a:endParaRPr lang="en-GB" dirty="0"/>
          </a:p>
        </p:txBody>
      </p:sp>
      <p:pic>
        <p:nvPicPr>
          <p:cNvPr id="14338" name="Picture 2" descr="C:\Users\Stuart New\Desktop\Pictures\ArtWork\Fotolia_17233758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326495"/>
            <a:ext cx="2657872" cy="1993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20772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Participate </a:t>
            </a:r>
            <a:r>
              <a:rPr lang="en-AU" dirty="0"/>
              <a:t>in workplace safety meetings, inspections and consultative activities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4.2 </a:t>
            </a:r>
            <a:r>
              <a:rPr lang="en-AU" sz="2800" dirty="0"/>
              <a:t>Participate in workplace safety meetings, inspections and consultative activities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Employees </a:t>
            </a:r>
            <a:r>
              <a:rPr lang="en-AU" dirty="0"/>
              <a:t>may participate in the following: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Informal chats in the </a:t>
            </a:r>
            <a:r>
              <a:rPr lang="en-AU" dirty="0" smtClean="0"/>
              <a:t>workplace</a:t>
            </a:r>
          </a:p>
          <a:p>
            <a:pPr lvl="0"/>
            <a:r>
              <a:rPr lang="en-AU" dirty="0"/>
              <a:t>Discussions during tours of the workplace</a:t>
            </a:r>
            <a:endParaRPr lang="en-GB" dirty="0"/>
          </a:p>
          <a:p>
            <a:pPr lvl="0"/>
            <a:r>
              <a:rPr lang="en-AU" dirty="0"/>
              <a:t>Conversations about health and safety issues during general meetings</a:t>
            </a:r>
            <a:endParaRPr lang="en-GB" dirty="0"/>
          </a:p>
          <a:p>
            <a:pPr lvl="0"/>
            <a:r>
              <a:rPr lang="en-AU" dirty="0"/>
              <a:t>Toolbox talks </a:t>
            </a:r>
            <a:endParaRPr lang="en-GB" dirty="0"/>
          </a:p>
          <a:p>
            <a:pPr lvl="0"/>
            <a:r>
              <a:rPr lang="en-AU" dirty="0"/>
              <a:t>Focus groups</a:t>
            </a:r>
            <a:r>
              <a:rPr lang="en-AU" dirty="0" smtClean="0"/>
              <a:t>.</a:t>
            </a:r>
            <a:endParaRPr lang="en-GB" dirty="0"/>
          </a:p>
        </p:txBody>
      </p:sp>
      <p:pic>
        <p:nvPicPr>
          <p:cNvPr id="4" name="Picture 3" descr="C:\Users\Stuart New\Desktop\Pictures\ArtWork\stick_figures_colored_conference_meeting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05064"/>
            <a:ext cx="2974975" cy="19126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12121680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Workplace inspections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Routine inspections should be carried out for the identification of hazards and associated risks in the </a:t>
            </a:r>
            <a:r>
              <a:rPr lang="en-AU" dirty="0" smtClean="0"/>
              <a:t>workplace</a:t>
            </a:r>
          </a:p>
          <a:p>
            <a:r>
              <a:rPr lang="en-AU" dirty="0"/>
              <a:t>It is also important to assess the work of employees and ensure that they are fulfilling their </a:t>
            </a:r>
            <a:r>
              <a:rPr lang="en-AU" dirty="0" smtClean="0"/>
              <a:t>duties</a:t>
            </a:r>
          </a:p>
          <a:p>
            <a:r>
              <a:rPr lang="en-AU" dirty="0"/>
              <a:t>The inspections should be carried out by employees with considerable knowledge of health and safety issues relevant to the areas that they are </a:t>
            </a:r>
            <a:r>
              <a:rPr lang="en-AU" dirty="0" smtClean="0"/>
              <a:t>assessing.</a:t>
            </a:r>
            <a:endParaRPr lang="en-GB" dirty="0"/>
          </a:p>
        </p:txBody>
      </p:sp>
      <p:pic>
        <p:nvPicPr>
          <p:cNvPr id="5122" name="Picture 2" descr="C:\Users\Stuart New\Desktop\Pictures\ArtWork\MMagGlas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257017"/>
            <a:ext cx="1886546" cy="157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5445590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These </a:t>
            </a:r>
            <a:r>
              <a:rPr lang="en-AU" dirty="0"/>
              <a:t>inspections may be carried out: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b="1" dirty="0"/>
              <a:t>Safety tours </a:t>
            </a:r>
            <a:r>
              <a:rPr lang="en-AU" dirty="0"/>
              <a:t>– Involving general evaluation of the workplace</a:t>
            </a:r>
            <a:endParaRPr lang="en-GB" dirty="0"/>
          </a:p>
          <a:p>
            <a:pPr lvl="0"/>
            <a:r>
              <a:rPr lang="en-AU" b="1" dirty="0"/>
              <a:t>Safety sampling </a:t>
            </a:r>
            <a:r>
              <a:rPr lang="en-AU" dirty="0"/>
              <a:t>– Conducting sampling of potentially dangerous areas and practices</a:t>
            </a:r>
            <a:endParaRPr lang="en-GB" dirty="0"/>
          </a:p>
          <a:p>
            <a:pPr lvl="0"/>
            <a:r>
              <a:rPr lang="en-AU" b="1" dirty="0"/>
              <a:t>Safety surveys </a:t>
            </a:r>
            <a:r>
              <a:rPr lang="en-AU" dirty="0"/>
              <a:t>– Asking employees for perspectives on health and safety</a:t>
            </a:r>
            <a:endParaRPr lang="en-GB" dirty="0"/>
          </a:p>
          <a:p>
            <a:r>
              <a:rPr lang="en-AU" b="1" dirty="0"/>
              <a:t>Incident inspections </a:t>
            </a:r>
            <a:r>
              <a:rPr lang="en-AU" dirty="0"/>
              <a:t>– Assessing the workplace after a serious injury/illness or near miss caused by lack of care and concern for health and safety.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430413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Follow 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There should be an opportunity to discuss the findings of workplace </a:t>
            </a:r>
            <a:r>
              <a:rPr lang="en-AU" dirty="0" smtClean="0"/>
              <a:t>inspections</a:t>
            </a:r>
          </a:p>
          <a:p>
            <a:r>
              <a:rPr lang="en-AU" dirty="0"/>
              <a:t>The inspectors may agree to go away and draw up plans for follow up </a:t>
            </a:r>
            <a:r>
              <a:rPr lang="en-AU" dirty="0" smtClean="0"/>
              <a:t>action</a:t>
            </a:r>
          </a:p>
          <a:p>
            <a:r>
              <a:rPr lang="en-AU" dirty="0"/>
              <a:t>You may lack the time or resources to implement all of the suggested </a:t>
            </a:r>
            <a:r>
              <a:rPr lang="en-AU" dirty="0" smtClean="0"/>
              <a:t>improvements</a:t>
            </a:r>
          </a:p>
          <a:p>
            <a:r>
              <a:rPr lang="en-AU" dirty="0"/>
              <a:t>However, you should keep a record of the findings and produce reports for circulation among the </a:t>
            </a:r>
            <a:r>
              <a:rPr lang="en-AU" dirty="0" smtClean="0"/>
              <a:t>workforce.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054349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Consultations may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Health and safety representatives – Designating personnel with responsibility for consulting on the behalf of employees. They may highlight areas of concern, training requirements and demanded </a:t>
            </a:r>
            <a:r>
              <a:rPr lang="en-AU" dirty="0" smtClean="0"/>
              <a:t>improvements</a:t>
            </a:r>
          </a:p>
          <a:p>
            <a:r>
              <a:rPr lang="en-AU" dirty="0"/>
              <a:t>Health and safety committees – Employees and managers who come together for the analysis and improvement of WHS measures. Workers may enlist the support of union representatives for these </a:t>
            </a:r>
            <a:r>
              <a:rPr lang="en-AU" dirty="0" smtClean="0"/>
              <a:t>consultations.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6953396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You may use these forms of communication: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Intranet bulletins</a:t>
            </a:r>
            <a:endParaRPr lang="en-GB" dirty="0"/>
          </a:p>
          <a:p>
            <a:pPr lvl="0"/>
            <a:r>
              <a:rPr lang="en-AU" dirty="0"/>
              <a:t>Email</a:t>
            </a:r>
            <a:endParaRPr lang="en-GB" dirty="0"/>
          </a:p>
          <a:p>
            <a:pPr lvl="0"/>
            <a:r>
              <a:rPr lang="en-AU" dirty="0"/>
              <a:t>Team briefings </a:t>
            </a:r>
            <a:endParaRPr lang="en-GB" dirty="0"/>
          </a:p>
          <a:p>
            <a:pPr lvl="0"/>
            <a:r>
              <a:rPr lang="en-AU" dirty="0"/>
              <a:t>Regular newsletters</a:t>
            </a:r>
            <a:endParaRPr lang="en-GB" dirty="0"/>
          </a:p>
          <a:p>
            <a:pPr lvl="0"/>
            <a:r>
              <a:rPr lang="en-AU" dirty="0" smtClean="0"/>
              <a:t>Video-conferencing.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Stuart New\Desktop\Pictures\ArtWork\email_envelope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429000"/>
            <a:ext cx="1872208" cy="24924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0978509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4B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Contribute to safe work practices in the workplace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4.3 </a:t>
            </a:r>
            <a:r>
              <a:rPr lang="en-AU" sz="2800" dirty="0"/>
              <a:t>Contribute to the development and implementation of safe workplace policies and procedures in own work area 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Participative </a:t>
            </a:r>
            <a:r>
              <a:rPr lang="en-AU" dirty="0"/>
              <a:t>arrangements can be: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Documented issue resolution processes</a:t>
            </a:r>
            <a:endParaRPr lang="en-GB" dirty="0"/>
          </a:p>
          <a:p>
            <a:pPr lvl="0"/>
            <a:r>
              <a:rPr lang="en-AU" dirty="0"/>
              <a:t>Easy access to relevant written workplace information</a:t>
            </a:r>
            <a:endParaRPr lang="en-GB" dirty="0"/>
          </a:p>
          <a:p>
            <a:pPr lvl="0"/>
            <a:r>
              <a:rPr lang="en-AU" dirty="0"/>
              <a:t>Formal and informal WHS meetings</a:t>
            </a:r>
            <a:endParaRPr lang="en-GB" dirty="0"/>
          </a:p>
          <a:p>
            <a:pPr lvl="0"/>
            <a:r>
              <a:rPr lang="en-AU" dirty="0"/>
              <a:t>Health and safety committees</a:t>
            </a:r>
            <a:endParaRPr lang="en-GB" dirty="0"/>
          </a:p>
          <a:p>
            <a:pPr lvl="0"/>
            <a:r>
              <a:rPr lang="en-AU" dirty="0"/>
              <a:t>Meetings called by Health and Safety </a:t>
            </a:r>
            <a:r>
              <a:rPr lang="en-AU" dirty="0" smtClean="0"/>
              <a:t>Representatives.</a:t>
            </a:r>
            <a:endParaRPr lang="en-GB" dirty="0"/>
          </a:p>
          <a:p>
            <a:endParaRPr lang="en-GB" dirty="0"/>
          </a:p>
        </p:txBody>
      </p:sp>
      <p:pic>
        <p:nvPicPr>
          <p:cNvPr id="15362" name="Picture 2" descr="C:\Users\Stuart New\Desktop\Pictures\ArtWork\Fotolia_12544255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797152"/>
            <a:ext cx="2526432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Participative arrangements can be: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Other committees, such as consultative planning, and </a:t>
            </a:r>
            <a:r>
              <a:rPr lang="en-AU" dirty="0" smtClean="0"/>
              <a:t>purchasing</a:t>
            </a:r>
          </a:p>
          <a:p>
            <a:r>
              <a:rPr lang="en-AU" dirty="0"/>
              <a:t>Other means and processes for raising requests and concerns as well as contributing suggestions and reports to management</a:t>
            </a:r>
            <a:endParaRPr lang="en-GB" dirty="0"/>
          </a:p>
          <a:p>
            <a:r>
              <a:rPr lang="en-AU" dirty="0"/>
              <a:t>Regular information sessions (using clear and understandable language) on existing or new WHS issues</a:t>
            </a:r>
            <a:endParaRPr lang="en-GB" dirty="0"/>
          </a:p>
          <a:p>
            <a:r>
              <a:rPr lang="en-AU" dirty="0"/>
              <a:t>Team meeting and case management meetings.</a:t>
            </a:r>
            <a:endParaRPr lang="en-GB" dirty="0"/>
          </a:p>
          <a:p>
            <a:pPr lvl="0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5202395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Contribution in each instance may refer to: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Attendance at </a:t>
            </a:r>
            <a:r>
              <a:rPr lang="en-AU" dirty="0" smtClean="0"/>
              <a:t>meetings</a:t>
            </a:r>
          </a:p>
          <a:p>
            <a:pPr lvl="0"/>
            <a:r>
              <a:rPr lang="en-AU" dirty="0"/>
              <a:t>Behaviour that contributes to a safe working environment which includes following WHS procedures</a:t>
            </a:r>
            <a:endParaRPr lang="en-GB" dirty="0"/>
          </a:p>
          <a:p>
            <a:pPr lvl="0"/>
            <a:r>
              <a:rPr lang="en-AU" dirty="0"/>
              <a:t>Identifying and reporting risks and hazards</a:t>
            </a:r>
            <a:endParaRPr lang="en-GB" dirty="0"/>
          </a:p>
          <a:p>
            <a:pPr lvl="0"/>
            <a:r>
              <a:rPr lang="en-AU" dirty="0"/>
              <a:t>Input to care plans</a:t>
            </a:r>
            <a:endParaRPr lang="en-GB" dirty="0"/>
          </a:p>
          <a:p>
            <a:pPr lvl="0"/>
            <a:r>
              <a:rPr lang="en-AU" dirty="0"/>
              <a:t>Listening to the ideas and opinions of others in the </a:t>
            </a:r>
            <a:r>
              <a:rPr lang="en-AU" dirty="0" smtClean="0"/>
              <a:t>team.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table_of_puzzle_pieces_400_clr_5661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64073" y="5157192"/>
            <a:ext cx="2123703" cy="1256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267599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Contribution in each instance may refer to: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Recommendations on changes to work processes, equipment or practices</a:t>
            </a:r>
            <a:endParaRPr lang="en-GB" dirty="0"/>
          </a:p>
          <a:p>
            <a:pPr lvl="0"/>
            <a:r>
              <a:rPr lang="en-AU" dirty="0"/>
              <a:t>Sharing opinions, views, knowledge and skills</a:t>
            </a:r>
            <a:endParaRPr lang="en-GB" dirty="0"/>
          </a:p>
          <a:p>
            <a:pPr lvl="0"/>
            <a:r>
              <a:rPr lang="en-AU" dirty="0"/>
              <a:t>Using equipment according to guidelines and operating manuals.</a:t>
            </a:r>
            <a:endParaRPr lang="en-GB" dirty="0"/>
          </a:p>
          <a:p>
            <a:endParaRPr lang="en-GB" dirty="0"/>
          </a:p>
        </p:txBody>
      </p:sp>
      <p:pic>
        <p:nvPicPr>
          <p:cNvPr id="16386" name="Picture 2" descr="C:\Users\Stuart New\Desktop\Pictures\ArtWork\Fotolia_4811872_X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4077072"/>
            <a:ext cx="1905000" cy="2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5593794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Your organisation may use these prompts for </a:t>
            </a:r>
            <a:r>
              <a:rPr lang="en-AU" dirty="0" smtClean="0"/>
              <a:t>information: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Moral and ethical obligation</a:t>
            </a:r>
            <a:endParaRPr lang="en-GB" dirty="0"/>
          </a:p>
          <a:p>
            <a:pPr lvl="0"/>
            <a:r>
              <a:rPr lang="en-AU" dirty="0"/>
              <a:t>Legal obligation</a:t>
            </a:r>
            <a:endParaRPr lang="en-GB" dirty="0"/>
          </a:p>
          <a:p>
            <a:pPr lvl="0"/>
            <a:r>
              <a:rPr lang="en-AU" dirty="0"/>
              <a:t>Mandatory notification</a:t>
            </a:r>
            <a:endParaRPr lang="en-GB" dirty="0"/>
          </a:p>
          <a:p>
            <a:pPr lvl="0"/>
            <a:r>
              <a:rPr lang="en-AU" dirty="0"/>
              <a:t>Organisation policy</a:t>
            </a:r>
            <a:endParaRPr lang="en-GB" dirty="0"/>
          </a:p>
          <a:p>
            <a:pPr lvl="0"/>
            <a:r>
              <a:rPr lang="en-AU" dirty="0"/>
              <a:t>Consideration</a:t>
            </a:r>
            <a:endParaRPr lang="en-GB" dirty="0"/>
          </a:p>
          <a:p>
            <a:pPr lvl="0"/>
            <a:r>
              <a:rPr lang="en-AU" dirty="0"/>
              <a:t>Request</a:t>
            </a:r>
            <a:r>
              <a:rPr lang="en-AU" dirty="0" smtClean="0"/>
              <a:t>.</a:t>
            </a:r>
            <a:endParaRPr lang="en-GB" dirty="0"/>
          </a:p>
        </p:txBody>
      </p:sp>
      <p:pic>
        <p:nvPicPr>
          <p:cNvPr id="17410" name="Picture 2" descr="C:\Users\Stuart New\Desktop\Pictures\ArtWork\bulbQusti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789040"/>
            <a:ext cx="1921396" cy="2561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6280978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Your organisation may have the following systems and </a:t>
            </a:r>
            <a:r>
              <a:rPr lang="en-AU" dirty="0" smtClean="0"/>
              <a:t>procedures: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Training staff</a:t>
            </a:r>
            <a:endParaRPr lang="en-GB" dirty="0"/>
          </a:p>
          <a:p>
            <a:pPr lvl="0"/>
            <a:r>
              <a:rPr lang="en-AU" dirty="0"/>
              <a:t>Having a </a:t>
            </a:r>
            <a:r>
              <a:rPr lang="en-AU" dirty="0" smtClean="0"/>
              <a:t>report/feedback </a:t>
            </a:r>
            <a:r>
              <a:rPr lang="en-AU" dirty="0"/>
              <a:t>system</a:t>
            </a:r>
            <a:endParaRPr lang="en-GB" dirty="0"/>
          </a:p>
          <a:p>
            <a:pPr lvl="0"/>
            <a:r>
              <a:rPr lang="en-AU" dirty="0"/>
              <a:t>Following the law</a:t>
            </a:r>
            <a:endParaRPr lang="en-GB" dirty="0"/>
          </a:p>
          <a:p>
            <a:pPr lvl="0"/>
            <a:r>
              <a:rPr lang="en-AU" dirty="0"/>
              <a:t>Manual Handling Code of Practice </a:t>
            </a:r>
            <a:endParaRPr lang="en-GB" dirty="0"/>
          </a:p>
          <a:p>
            <a:pPr lvl="0"/>
            <a:r>
              <a:rPr lang="en-AU" dirty="0"/>
              <a:t>Providing lifting equipment </a:t>
            </a:r>
            <a:endParaRPr lang="en-GB" dirty="0"/>
          </a:p>
          <a:p>
            <a:pPr lvl="0"/>
            <a:r>
              <a:rPr lang="en-AU" dirty="0"/>
              <a:t>Providing PPE</a:t>
            </a:r>
            <a:endParaRPr lang="en-GB" dirty="0"/>
          </a:p>
          <a:p>
            <a:pPr lvl="0"/>
            <a:r>
              <a:rPr lang="en-AU" dirty="0"/>
              <a:t>Taking steps to prevent </a:t>
            </a:r>
            <a:r>
              <a:rPr lang="en-AU" dirty="0" smtClean="0"/>
              <a:t>infection. </a:t>
            </a:r>
            <a:endParaRPr lang="en-GB" dirty="0"/>
          </a:p>
          <a:p>
            <a:endParaRPr lang="en-GB" dirty="0"/>
          </a:p>
        </p:txBody>
      </p:sp>
      <p:pic>
        <p:nvPicPr>
          <p:cNvPr id="18434" name="Picture 2" descr="C:\Users\Stuart New\Desktop\Pictures\ArtWork\Fotolia_13967530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653136"/>
            <a:ext cx="2736920" cy="1535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4244151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Your organisation may have the following systems and procedures: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Abiding by the law</a:t>
            </a:r>
            <a:endParaRPr lang="en-GB" dirty="0"/>
          </a:p>
          <a:p>
            <a:pPr lvl="0"/>
            <a:r>
              <a:rPr lang="en-AU" dirty="0"/>
              <a:t>Meeting restrictions and legislations</a:t>
            </a:r>
            <a:endParaRPr lang="en-GB" dirty="0"/>
          </a:p>
          <a:p>
            <a:pPr lvl="0"/>
            <a:r>
              <a:rPr lang="en-AU" dirty="0"/>
              <a:t>Working compliantly</a:t>
            </a:r>
            <a:endParaRPr lang="en-GB" dirty="0"/>
          </a:p>
          <a:p>
            <a:pPr lvl="0"/>
            <a:r>
              <a:rPr lang="en-AU" dirty="0"/>
              <a:t>Many more.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stick_figure_in_a_safety_vest_holding_a_saftey_sign_9760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64088" y="3645024"/>
            <a:ext cx="2371725" cy="282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6039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Reflect on own safe work practices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5.1 </a:t>
            </a:r>
            <a:r>
              <a:rPr lang="en-AU" sz="2800" dirty="0"/>
              <a:t>Identify ways to maintain currency of safe work practices in regards to workplace systems, equipment and processes in own work role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Monitoring </a:t>
            </a:r>
            <a:r>
              <a:rPr lang="en-GB" dirty="0"/>
              <a:t>and evaluating health and safety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/>
              <a:t>It is important to establish means of monitoring health and safety and reviewing the effectiveness of measures over </a:t>
            </a:r>
            <a:r>
              <a:rPr lang="en-AU" dirty="0" smtClean="0"/>
              <a:t>time</a:t>
            </a:r>
          </a:p>
          <a:p>
            <a:r>
              <a:rPr lang="en-AU" dirty="0"/>
              <a:t>You should consider the changing health and safety standards of your organisation in relation to the objectives that have been set out in your </a:t>
            </a:r>
            <a:r>
              <a:rPr lang="en-AU" dirty="0" smtClean="0"/>
              <a:t>policies</a:t>
            </a:r>
          </a:p>
          <a:p>
            <a:r>
              <a:rPr lang="en-AU" dirty="0"/>
              <a:t>Questions should be asked if you are not making the expected level of </a:t>
            </a:r>
            <a:r>
              <a:rPr lang="en-AU" dirty="0" smtClean="0"/>
              <a:t>progress</a:t>
            </a:r>
          </a:p>
          <a:p>
            <a:r>
              <a:rPr lang="en-AU" dirty="0"/>
              <a:t>There should be numerous categories related to health and safety within your organisation.</a:t>
            </a:r>
            <a:endParaRPr lang="en-GB" dirty="0"/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You </a:t>
            </a:r>
            <a:r>
              <a:rPr lang="en-AU" dirty="0"/>
              <a:t>should create checklists specific to: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The use of personal protective equipment</a:t>
            </a:r>
            <a:endParaRPr lang="en-GB" dirty="0"/>
          </a:p>
          <a:p>
            <a:pPr lvl="0"/>
            <a:r>
              <a:rPr lang="en-AU" dirty="0"/>
              <a:t>The safety of different types of machinery </a:t>
            </a:r>
            <a:endParaRPr lang="en-GB" dirty="0"/>
          </a:p>
          <a:p>
            <a:pPr lvl="0"/>
            <a:r>
              <a:rPr lang="en-AU" dirty="0"/>
              <a:t>The storage of chemicals and other hazardous business items</a:t>
            </a:r>
            <a:endParaRPr lang="en-GB" dirty="0"/>
          </a:p>
          <a:p>
            <a:pPr lvl="0"/>
            <a:r>
              <a:rPr lang="en-AU" dirty="0"/>
              <a:t>Levels of cleanliness and tidiness in the working environment</a:t>
            </a:r>
            <a:endParaRPr lang="en-GB" dirty="0"/>
          </a:p>
          <a:p>
            <a:pPr lvl="0"/>
            <a:r>
              <a:rPr lang="en-AU" dirty="0"/>
              <a:t>The accumulation and removal of waste</a:t>
            </a:r>
            <a:endParaRPr lang="en-GB" dirty="0"/>
          </a:p>
          <a:p>
            <a:pPr lvl="0"/>
            <a:r>
              <a:rPr lang="en-AU" dirty="0"/>
              <a:t>The safety of procedures carried out in the </a:t>
            </a:r>
            <a:r>
              <a:rPr lang="en-AU" dirty="0" smtClean="0"/>
              <a:t>workplace.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5640994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Safety </a:t>
            </a:r>
            <a:r>
              <a:rPr lang="en-AU" dirty="0"/>
              <a:t>audits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/>
              <a:t>It may be deemed necessary to carry out a safety audit to ensure that your organisation is meeting the required </a:t>
            </a:r>
            <a:r>
              <a:rPr lang="en-AU" dirty="0" smtClean="0"/>
              <a:t>standards</a:t>
            </a:r>
          </a:p>
          <a:p>
            <a:r>
              <a:rPr lang="en-AU" dirty="0"/>
              <a:t>This may be carried out by a group of suitably knowledge staff members or an external </a:t>
            </a:r>
            <a:r>
              <a:rPr lang="en-AU" dirty="0" smtClean="0"/>
              <a:t>agency</a:t>
            </a:r>
          </a:p>
          <a:p>
            <a:r>
              <a:rPr lang="en-AU" dirty="0"/>
              <a:t>It will involve an analysis of your health and safety policies, work practices and applicable </a:t>
            </a:r>
            <a:r>
              <a:rPr lang="en-AU" dirty="0" smtClean="0"/>
              <a:t>legislation</a:t>
            </a:r>
          </a:p>
          <a:p>
            <a:r>
              <a:rPr lang="en-AU" dirty="0"/>
              <a:t>A report will be compiled detailing any areas of non-compliance and the recommended steps for improved health and safety.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9510696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AU" dirty="0" smtClean="0"/>
              <a:t>Equipment </a:t>
            </a:r>
            <a:r>
              <a:rPr lang="en-AU" dirty="0"/>
              <a:t>assessments should be based on: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Manufacturer’s instructions</a:t>
            </a:r>
            <a:endParaRPr lang="en-GB" dirty="0"/>
          </a:p>
          <a:p>
            <a:pPr lvl="0"/>
            <a:r>
              <a:rPr lang="en-AU" dirty="0"/>
              <a:t>The extent to which employees rely on equipment</a:t>
            </a:r>
            <a:endParaRPr lang="en-GB" dirty="0"/>
          </a:p>
          <a:p>
            <a:pPr lvl="0"/>
            <a:r>
              <a:rPr lang="en-AU" dirty="0"/>
              <a:t>Environmental impacts (accounting for the effects of temperature, corrosion and weathering)</a:t>
            </a:r>
            <a:endParaRPr lang="en-GB" dirty="0"/>
          </a:p>
          <a:p>
            <a:pPr lvl="0"/>
            <a:r>
              <a:rPr lang="en-AU" dirty="0"/>
              <a:t>Understanding and skill shown when using the equipment</a:t>
            </a:r>
            <a:endParaRPr lang="en-GB" dirty="0"/>
          </a:p>
          <a:p>
            <a:pPr lvl="0"/>
            <a:r>
              <a:rPr lang="en-AU" dirty="0"/>
              <a:t>The potential impact of breakdown and </a:t>
            </a:r>
            <a:r>
              <a:rPr lang="en-AU" dirty="0" smtClean="0"/>
              <a:t>malfunctioning.</a:t>
            </a:r>
            <a:endParaRPr lang="en-GB" dirty="0"/>
          </a:p>
          <a:p>
            <a:endParaRPr lang="en-GB" dirty="0"/>
          </a:p>
        </p:txBody>
      </p:sp>
      <p:pic>
        <p:nvPicPr>
          <p:cNvPr id="6146" name="Picture 2" descr="C:\Users\Stuart New\Pictures\steamroller_clip_400_wht_1519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053680"/>
            <a:ext cx="2369840" cy="168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0335432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Measures </a:t>
            </a:r>
            <a:r>
              <a:rPr lang="en-AU" dirty="0"/>
              <a:t>include: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Installing temporary guarding</a:t>
            </a:r>
            <a:endParaRPr lang="en-GB" dirty="0"/>
          </a:p>
          <a:p>
            <a:pPr lvl="0"/>
            <a:r>
              <a:rPr lang="en-AU" dirty="0"/>
              <a:t>Ensuring safe access</a:t>
            </a:r>
            <a:endParaRPr lang="en-GB" dirty="0"/>
          </a:p>
          <a:p>
            <a:pPr lvl="0"/>
            <a:r>
              <a:rPr lang="en-AU" dirty="0"/>
              <a:t>Providing suitable protective clothing and accessories</a:t>
            </a:r>
            <a:endParaRPr lang="en-GB" dirty="0"/>
          </a:p>
          <a:p>
            <a:pPr lvl="0"/>
            <a:r>
              <a:rPr lang="en-AU" dirty="0"/>
              <a:t>Using equipment under supervision</a:t>
            </a:r>
            <a:endParaRPr lang="en-GB" dirty="0"/>
          </a:p>
          <a:p>
            <a:pPr lvl="0"/>
            <a:r>
              <a:rPr lang="en-AU" dirty="0"/>
              <a:t>Arranging comprehensive </a:t>
            </a:r>
            <a:r>
              <a:rPr lang="en-AU" dirty="0" smtClean="0"/>
              <a:t>training.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Stuart New\Desktop\Pictures\ArtWork\Fotolia_22174724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346575"/>
            <a:ext cx="2753360" cy="18351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8895368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Ensuring </a:t>
            </a:r>
            <a:r>
              <a:rPr lang="en-GB" dirty="0"/>
              <a:t>the safety of work processes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Employees should be consulted for their perspectives on health and safety </a:t>
            </a:r>
            <a:r>
              <a:rPr lang="en-AU" dirty="0" smtClean="0"/>
              <a:t>issues</a:t>
            </a:r>
          </a:p>
          <a:p>
            <a:r>
              <a:rPr lang="en-AU" dirty="0"/>
              <a:t>Your organisation should keep a record of any injuries or near misses that occur as a result of dangerous activity in the </a:t>
            </a:r>
            <a:r>
              <a:rPr lang="en-AU" dirty="0" smtClean="0"/>
              <a:t>workplace</a:t>
            </a:r>
          </a:p>
          <a:p>
            <a:r>
              <a:rPr lang="en-AU" dirty="0"/>
              <a:t>It will be necessary to identify the need for improvement and carry out essential corrective action.</a:t>
            </a:r>
            <a:endParaRPr lang="en-GB" dirty="0"/>
          </a:p>
        </p:txBody>
      </p:sp>
      <p:pic>
        <p:nvPicPr>
          <p:cNvPr id="7170" name="Picture 2" descr="C:\Users\Stuart New\Desktop\Pictures\ArtWork\break_health_safety_injur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935822"/>
            <a:ext cx="1502714" cy="182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768468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Ensuring the safety of work processes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You should provide guidelines for the completion of high risk processes in the </a:t>
            </a:r>
            <a:r>
              <a:rPr lang="en-AU" dirty="0" smtClean="0"/>
              <a:t>workplace</a:t>
            </a:r>
          </a:p>
          <a:p>
            <a:r>
              <a:rPr lang="en-AU" dirty="0"/>
              <a:t>Employees should be aware of the hazards and steps that should be taken for the assurance of </a:t>
            </a:r>
            <a:r>
              <a:rPr lang="en-AU" dirty="0" smtClean="0"/>
              <a:t>safety</a:t>
            </a:r>
          </a:p>
          <a:p>
            <a:r>
              <a:rPr lang="en-AU" dirty="0"/>
              <a:t>These instructions should be updated in accordance with the update and introduction of new work </a:t>
            </a:r>
            <a:r>
              <a:rPr lang="en-AU" dirty="0" smtClean="0"/>
              <a:t>practices</a:t>
            </a:r>
          </a:p>
          <a:p>
            <a:r>
              <a:rPr lang="en-AU" dirty="0"/>
              <a:t>You may include details of appropriate PPE, essential process steps and risk control </a:t>
            </a:r>
            <a:r>
              <a:rPr lang="en-AU" dirty="0" smtClean="0"/>
              <a:t>methods.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1794744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5A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Reflect on own safe work practices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5.2 </a:t>
            </a:r>
            <a:r>
              <a:rPr lang="en-AU" sz="2800" dirty="0"/>
              <a:t>Reflect on own levels of stress and fatigue, and report to designated persons according to workplace procedures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Causes of stress and fatigue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Workers placing themselves under undue amounts of pressure to meet high standards</a:t>
            </a:r>
            <a:endParaRPr lang="en-GB" dirty="0"/>
          </a:p>
          <a:p>
            <a:pPr lvl="0"/>
            <a:r>
              <a:rPr lang="en-AU" dirty="0"/>
              <a:t>The breakdown of relationships inside and outside the workplace</a:t>
            </a:r>
            <a:endParaRPr lang="en-GB" dirty="0"/>
          </a:p>
          <a:p>
            <a:pPr lvl="0"/>
            <a:r>
              <a:rPr lang="en-AU" dirty="0"/>
              <a:t>The exertion of considerable physical effort over sustained periods of time</a:t>
            </a:r>
            <a:endParaRPr lang="en-GB" dirty="0"/>
          </a:p>
          <a:p>
            <a:pPr lvl="0"/>
            <a:r>
              <a:rPr lang="en-AU" dirty="0"/>
              <a:t>The level of mental effort required to complete work </a:t>
            </a:r>
            <a:r>
              <a:rPr lang="en-AU" dirty="0" smtClean="0"/>
              <a:t>tasks</a:t>
            </a:r>
          </a:p>
          <a:p>
            <a:pPr lvl="0"/>
            <a:r>
              <a:rPr lang="en-AU" dirty="0"/>
              <a:t>Environmental </a:t>
            </a:r>
            <a:r>
              <a:rPr lang="en-AU" dirty="0" smtClean="0"/>
              <a:t>factors.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Stuart New\Desktop\Pictures\ArtWork\cry_sad_stress_depressed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013176"/>
            <a:ext cx="1145669" cy="18448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Employees </a:t>
            </a:r>
            <a:r>
              <a:rPr lang="en-AU" dirty="0"/>
              <a:t>may experience these symptoms of stress and fatigue: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Increased blood pressure</a:t>
            </a:r>
            <a:endParaRPr lang="en-GB" dirty="0"/>
          </a:p>
          <a:p>
            <a:pPr lvl="0"/>
            <a:r>
              <a:rPr lang="en-AU" dirty="0"/>
              <a:t>Chest pains</a:t>
            </a:r>
            <a:endParaRPr lang="en-GB" dirty="0"/>
          </a:p>
          <a:p>
            <a:pPr lvl="0"/>
            <a:r>
              <a:rPr lang="en-AU" dirty="0"/>
              <a:t>Palpitations</a:t>
            </a:r>
            <a:endParaRPr lang="en-GB" dirty="0"/>
          </a:p>
          <a:p>
            <a:pPr lvl="0"/>
            <a:r>
              <a:rPr lang="en-AU" dirty="0"/>
              <a:t>Stomach aches</a:t>
            </a:r>
            <a:endParaRPr lang="en-GB" dirty="0"/>
          </a:p>
          <a:p>
            <a:pPr lvl="0"/>
            <a:r>
              <a:rPr lang="en-AU" dirty="0"/>
              <a:t>Headaches</a:t>
            </a:r>
            <a:endParaRPr lang="en-GB" dirty="0"/>
          </a:p>
          <a:p>
            <a:pPr lvl="0"/>
            <a:r>
              <a:rPr lang="en-AU" dirty="0"/>
              <a:t>Sleep problems</a:t>
            </a:r>
            <a:endParaRPr lang="en-GB" dirty="0"/>
          </a:p>
          <a:p>
            <a:pPr lvl="0"/>
            <a:r>
              <a:rPr lang="en-AU" dirty="0"/>
              <a:t>Fatigue</a:t>
            </a:r>
            <a:endParaRPr lang="en-GB" dirty="0"/>
          </a:p>
          <a:p>
            <a:pPr lvl="0"/>
            <a:r>
              <a:rPr lang="en-AU" dirty="0"/>
              <a:t>Unusual </a:t>
            </a:r>
            <a:r>
              <a:rPr lang="en-AU" dirty="0" smtClean="0"/>
              <a:t>behaviour.</a:t>
            </a:r>
            <a:endParaRPr lang="en-GB" dirty="0"/>
          </a:p>
          <a:p>
            <a:endParaRPr lang="en-GB" dirty="0"/>
          </a:p>
        </p:txBody>
      </p:sp>
      <p:pic>
        <p:nvPicPr>
          <p:cNvPr id="2050" name="Picture 2" descr="C:\Users\Stuart New\Pictures\line_figure_headache_400_wht_1006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429000"/>
            <a:ext cx="2225824" cy="2225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0869543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Employees may experience these symptoms of stress and fatigue: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Lack of concentration</a:t>
            </a:r>
            <a:endParaRPr lang="en-GB" dirty="0"/>
          </a:p>
          <a:p>
            <a:pPr lvl="0"/>
            <a:r>
              <a:rPr lang="en-AU" dirty="0"/>
              <a:t>Depression</a:t>
            </a:r>
            <a:endParaRPr lang="en-GB" dirty="0"/>
          </a:p>
          <a:p>
            <a:pPr lvl="0"/>
            <a:r>
              <a:rPr lang="en-AU" dirty="0"/>
              <a:t>Anxiety</a:t>
            </a:r>
            <a:endParaRPr lang="en-GB" dirty="0"/>
          </a:p>
          <a:p>
            <a:pPr lvl="0"/>
            <a:r>
              <a:rPr lang="en-AU" dirty="0"/>
              <a:t>Irritability</a:t>
            </a:r>
            <a:endParaRPr lang="en-GB" dirty="0"/>
          </a:p>
          <a:p>
            <a:pPr lvl="0"/>
            <a:r>
              <a:rPr lang="en-AU" dirty="0"/>
              <a:t>Lack of </a:t>
            </a:r>
            <a:r>
              <a:rPr lang="en-AU" dirty="0" smtClean="0"/>
              <a:t>confidence.</a:t>
            </a:r>
            <a:endParaRPr lang="en-GB" dirty="0"/>
          </a:p>
          <a:p>
            <a:endParaRPr lang="en-GB" dirty="0"/>
          </a:p>
        </p:txBody>
      </p:sp>
      <p:pic>
        <p:nvPicPr>
          <p:cNvPr id="1026" name="Picture 2" descr="C:\Users\Stuart New\Desktop\Pictures\ArtWork\figure_with_sad_face_800_wht_843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501008"/>
            <a:ext cx="1993404" cy="2657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4741277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u="sng" dirty="0" smtClean="0"/>
              <a:t/>
            </a:r>
            <a:br>
              <a:rPr lang="en-AU" u="sng" dirty="0" smtClean="0"/>
            </a:br>
            <a:r>
              <a:rPr lang="en-AU" dirty="0" smtClean="0"/>
              <a:t>Negative </a:t>
            </a:r>
            <a:r>
              <a:rPr lang="en-AU" dirty="0"/>
              <a:t>impacts in the workplace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/>
              <a:t>It is an unfortunate truth that stress and fatigue can have overwhelmingly negative impacts in the </a:t>
            </a:r>
            <a:r>
              <a:rPr lang="en-AU" dirty="0" smtClean="0"/>
              <a:t>workplace</a:t>
            </a:r>
          </a:p>
          <a:p>
            <a:r>
              <a:rPr lang="en-AU" dirty="0"/>
              <a:t>Employees who feel great pressure on a regular basis are unlikely to be as productive as their </a:t>
            </a:r>
            <a:r>
              <a:rPr lang="en-AU" dirty="0" smtClean="0"/>
              <a:t>colleagues</a:t>
            </a:r>
          </a:p>
          <a:p>
            <a:r>
              <a:rPr lang="en-AU" dirty="0"/>
              <a:t>Stress and fatigue may also result in failure to turn up for work, diminished standards, increased risks of injuries and illnesses, </a:t>
            </a:r>
            <a:r>
              <a:rPr lang="en-AU" dirty="0" smtClean="0"/>
              <a:t>and poor morale</a:t>
            </a:r>
          </a:p>
          <a:p>
            <a:r>
              <a:rPr lang="en-AU" dirty="0"/>
              <a:t>Stressed employees are likely to feel guilty and place increasing amounts of pressure on themselves.</a:t>
            </a:r>
            <a:endParaRPr lang="en-AU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5153040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u="sng" dirty="0" smtClean="0"/>
              <a:t/>
            </a:r>
            <a:br>
              <a:rPr lang="en-AU" u="sng" dirty="0" smtClean="0"/>
            </a:br>
            <a:r>
              <a:rPr lang="en-AU" dirty="0" smtClean="0"/>
              <a:t>Reporting </a:t>
            </a:r>
            <a:r>
              <a:rPr lang="en-AU" dirty="0"/>
              <a:t>procedures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It is important for employees to be able to report instance of stress and fatigue at the earliest </a:t>
            </a:r>
            <a:r>
              <a:rPr lang="en-AU" dirty="0" smtClean="0"/>
              <a:t>opportunity</a:t>
            </a:r>
          </a:p>
          <a:p>
            <a:r>
              <a:rPr lang="en-AU" dirty="0"/>
              <a:t>If such problems are rapidly identified then there will be a good chance of developing effective </a:t>
            </a:r>
            <a:r>
              <a:rPr lang="en-AU" dirty="0" smtClean="0"/>
              <a:t>solutions</a:t>
            </a:r>
          </a:p>
          <a:p>
            <a:r>
              <a:rPr lang="en-AU" dirty="0"/>
              <a:t>There shouldn’t be any considerable fear regarding the consequences of reporting stress and </a:t>
            </a:r>
            <a:r>
              <a:rPr lang="en-AU" dirty="0" smtClean="0"/>
              <a:t>fatigue</a:t>
            </a:r>
          </a:p>
          <a:p>
            <a:r>
              <a:rPr lang="en-AU" dirty="0"/>
              <a:t>Employees should be treated fairly, with the appropriate level of respect and </a:t>
            </a:r>
            <a:r>
              <a:rPr lang="en-AU" dirty="0" smtClean="0"/>
              <a:t>dignity.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6709783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u="sng" dirty="0" smtClean="0"/>
              <a:t/>
            </a:r>
            <a:br>
              <a:rPr lang="en-AU" u="sng" dirty="0" smtClean="0"/>
            </a:br>
            <a:r>
              <a:rPr lang="en-AU" dirty="0" smtClean="0"/>
              <a:t>Organisational </a:t>
            </a:r>
            <a:r>
              <a:rPr lang="en-AU" dirty="0"/>
              <a:t>responsibilities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Some employees may be reluctant to provide details of stress and fatigue due to concerns about job security and follow up </a:t>
            </a:r>
            <a:r>
              <a:rPr lang="en-AU" dirty="0" smtClean="0"/>
              <a:t>action</a:t>
            </a:r>
          </a:p>
          <a:p>
            <a:r>
              <a:rPr lang="en-AU" dirty="0"/>
              <a:t>However, employers should make it clear that such personal characteristics may have significant impacts in the </a:t>
            </a:r>
            <a:r>
              <a:rPr lang="en-AU" dirty="0" smtClean="0"/>
              <a:t>workplace</a:t>
            </a:r>
          </a:p>
          <a:p>
            <a:r>
              <a:rPr lang="en-AU" dirty="0"/>
              <a:t>Appropriate means of support should be established, so that employees are able to overcome problems and continue performing their </a:t>
            </a:r>
            <a:r>
              <a:rPr lang="en-AU" dirty="0" smtClean="0"/>
              <a:t>duties.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214072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5B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Reflect on own safe work practices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5.3 </a:t>
            </a:r>
            <a:r>
              <a:rPr lang="en-AU" sz="2800" dirty="0"/>
              <a:t>Participate in workplace debriefing to address individual needs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Debriefing </a:t>
            </a:r>
            <a:r>
              <a:rPr lang="en-GB" dirty="0"/>
              <a:t>in response to workplace incidents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The risk of workplace incidents varies, depending on the nature of the organisations and the level of care taken by </a:t>
            </a:r>
            <a:r>
              <a:rPr lang="en-AU" dirty="0" smtClean="0"/>
              <a:t>employees</a:t>
            </a:r>
          </a:p>
          <a:p>
            <a:r>
              <a:rPr lang="en-AU" dirty="0"/>
              <a:t>Such events are bound to have a considerable impact on </a:t>
            </a:r>
            <a:r>
              <a:rPr lang="en-AU" dirty="0" smtClean="0"/>
              <a:t>employees</a:t>
            </a:r>
          </a:p>
          <a:p>
            <a:r>
              <a:rPr lang="en-AU" dirty="0"/>
              <a:t>Meetings and necessary support should be arranged for the benefit of the workforce.</a:t>
            </a:r>
            <a:endParaRPr lang="en-GB" dirty="0"/>
          </a:p>
        </p:txBody>
      </p:sp>
      <p:pic>
        <p:nvPicPr>
          <p:cNvPr id="4" name="Picture 3" descr="C:\Users\Stuart New\Pictures\group_session_400_wht_5156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453" y="4653136"/>
            <a:ext cx="2668905" cy="16687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These </a:t>
            </a:r>
            <a:r>
              <a:rPr lang="en-AU" dirty="0"/>
              <a:t>measures may be agreed: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Allowing time away from the workplace for recovery</a:t>
            </a:r>
            <a:endParaRPr lang="en-GB" dirty="0"/>
          </a:p>
          <a:p>
            <a:pPr lvl="0"/>
            <a:r>
              <a:rPr lang="en-AU" dirty="0"/>
              <a:t>Counselling within and outside the workplace</a:t>
            </a:r>
            <a:endParaRPr lang="en-GB" dirty="0"/>
          </a:p>
          <a:p>
            <a:pPr lvl="0"/>
            <a:r>
              <a:rPr lang="en-AU" dirty="0"/>
              <a:t>Thorough assessment of the working environment, to avoid any </a:t>
            </a:r>
            <a:r>
              <a:rPr lang="en-AU" dirty="0" smtClean="0"/>
              <a:t>recurrences.</a:t>
            </a:r>
            <a:endParaRPr lang="en-GB" dirty="0"/>
          </a:p>
          <a:p>
            <a:endParaRPr lang="en-GB" dirty="0"/>
          </a:p>
        </p:txBody>
      </p:sp>
      <p:pic>
        <p:nvPicPr>
          <p:cNvPr id="3074" name="Picture 2" descr="C:\Users\Stuart New\Desktop\Pictures\ArtWork\2d_3d_stick_figure_reunion_800_wh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933056"/>
            <a:ext cx="1432000" cy="245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022317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Your </a:t>
            </a:r>
            <a:r>
              <a:rPr lang="en-AU" dirty="0"/>
              <a:t>organisation may adopt these strategies: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Draw upon employee experiences to draw up a detailed account of </a:t>
            </a:r>
            <a:r>
              <a:rPr lang="en-AU" dirty="0" smtClean="0"/>
              <a:t>events</a:t>
            </a:r>
          </a:p>
          <a:p>
            <a:pPr lvl="0"/>
            <a:r>
              <a:rPr lang="en-AU" dirty="0"/>
              <a:t>Address any questions and concerns</a:t>
            </a:r>
            <a:endParaRPr lang="en-GB" dirty="0"/>
          </a:p>
          <a:p>
            <a:pPr lvl="0"/>
            <a:r>
              <a:rPr lang="en-AU" dirty="0"/>
              <a:t>Encourage open discussions about the incidents</a:t>
            </a:r>
            <a:endParaRPr lang="en-GB" dirty="0"/>
          </a:p>
          <a:p>
            <a:pPr lvl="0"/>
            <a:r>
              <a:rPr lang="en-AU" dirty="0"/>
              <a:t>Identify immediate requirements</a:t>
            </a:r>
            <a:endParaRPr lang="en-GB" dirty="0"/>
          </a:p>
          <a:p>
            <a:pPr lvl="0"/>
            <a:r>
              <a:rPr lang="en-AU" dirty="0"/>
              <a:t>Provide information on the different means of support</a:t>
            </a:r>
            <a:endParaRPr lang="en-GB" dirty="0"/>
          </a:p>
          <a:p>
            <a:pPr lvl="0"/>
            <a:r>
              <a:rPr lang="en-AU" dirty="0"/>
              <a:t>Organise further meetings for the purpose of assessing and evaluating responses.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3621776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u="sng" dirty="0" smtClean="0"/>
              <a:t/>
            </a:r>
            <a:br>
              <a:rPr lang="en-AU" u="sng" dirty="0" smtClean="0"/>
            </a:br>
            <a:r>
              <a:rPr lang="en-AU" dirty="0" smtClean="0"/>
              <a:t>Structure </a:t>
            </a:r>
            <a:r>
              <a:rPr lang="en-AU" dirty="0"/>
              <a:t>of incident debriefing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/>
              <a:t>There should be general agreement regarding attendance at workplace </a:t>
            </a:r>
            <a:r>
              <a:rPr lang="en-AU" dirty="0" smtClean="0"/>
              <a:t>debriefings</a:t>
            </a:r>
          </a:p>
          <a:p>
            <a:r>
              <a:rPr lang="en-AU" dirty="0"/>
              <a:t>Such sessions may begin with details of the agreed measures implemented subsequent to a negative </a:t>
            </a:r>
            <a:r>
              <a:rPr lang="en-AU" dirty="0" smtClean="0"/>
              <a:t>event</a:t>
            </a:r>
          </a:p>
          <a:p>
            <a:r>
              <a:rPr lang="en-AU" dirty="0"/>
              <a:t>Employees should be encouraged to air their views, without fear of </a:t>
            </a:r>
            <a:r>
              <a:rPr lang="en-AU" dirty="0" smtClean="0"/>
              <a:t>recrimination</a:t>
            </a:r>
          </a:p>
          <a:p>
            <a:r>
              <a:rPr lang="en-AU" dirty="0"/>
              <a:t>It will also be important to consider the results of follow up action in light of agreed recovery objectives.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79571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Other </a:t>
            </a:r>
            <a:r>
              <a:rPr lang="en-GB" dirty="0"/>
              <a:t>forms of debriefing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Debriefing sessions aren’t always organised in response to workplace </a:t>
            </a:r>
            <a:r>
              <a:rPr lang="en-GB" dirty="0" smtClean="0"/>
              <a:t>incidents</a:t>
            </a:r>
          </a:p>
          <a:p>
            <a:r>
              <a:rPr lang="en-GB" dirty="0"/>
              <a:t>Many businesses organise regular </a:t>
            </a:r>
            <a:r>
              <a:rPr lang="en-GB" dirty="0" smtClean="0"/>
              <a:t>debriefings for the purpose of assessing </a:t>
            </a:r>
            <a:r>
              <a:rPr lang="en-GB" dirty="0"/>
              <a:t>the risk and progression of </a:t>
            </a:r>
            <a:r>
              <a:rPr lang="en-GB" dirty="0" smtClean="0"/>
              <a:t>projects</a:t>
            </a:r>
          </a:p>
          <a:p>
            <a:r>
              <a:rPr lang="en-GB" dirty="0"/>
              <a:t>Employees may be praised and rewarded for setting positive examples in the </a:t>
            </a:r>
            <a:r>
              <a:rPr lang="en-GB" dirty="0" smtClean="0"/>
              <a:t>workplace.</a:t>
            </a:r>
            <a:endParaRPr lang="en-GB" dirty="0"/>
          </a:p>
        </p:txBody>
      </p:sp>
      <p:pic>
        <p:nvPicPr>
          <p:cNvPr id="4" name="Picture 3" descr="C:\Users\Stuart New\Pictures\figure_standing_proud_400_wht_1331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653136"/>
            <a:ext cx="1315859" cy="19339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4330899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5C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Skills and </a:t>
            </a:r>
            <a:r>
              <a:rPr lang="en-GB" sz="4900" smtClean="0"/>
              <a:t>Knowledge Activity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Major Activity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activity should take anywhere between an 1-2 hours to complete and can be found at the end of your workbook.</a:t>
            </a:r>
          </a:p>
          <a:p>
            <a:pPr>
              <a:buFont typeface="Arial" charset="0"/>
              <a:buNone/>
            </a:pPr>
            <a:endParaRPr lang="en-US" dirty="0" smtClean="0"/>
          </a:p>
          <a:p>
            <a:r>
              <a:rPr lang="en-US" dirty="0" smtClean="0"/>
              <a:t>Your instructor will let you know whether they wish for you to complete it in session time or your own time.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3423" y="4518813"/>
            <a:ext cx="3057155" cy="23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smtClean="0"/>
              <a:t>Summary and Feedback</a:t>
            </a:r>
            <a:endParaRPr lang="en-CA" smtClean="0"/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Did we meet our objectives?</a:t>
            </a:r>
          </a:p>
          <a:p>
            <a:r>
              <a:rPr lang="en-US" sz="2800" dirty="0" smtClean="0"/>
              <a:t>How did you find this session?</a:t>
            </a:r>
          </a:p>
          <a:p>
            <a:r>
              <a:rPr lang="en-US" sz="2800" dirty="0" smtClean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3" descr="c:\Users\Sophie\Desktop\ArtWork\Fotolia_10056570_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549275"/>
            <a:ext cx="6308725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Congratulations!</a:t>
            </a:r>
          </a:p>
        </p:txBody>
      </p:sp>
      <p:sp>
        <p:nvSpPr>
          <p:cNvPr id="77828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You have now finished the unit…</a:t>
            </a:r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‘Follow safe work practices for direct client care’</a:t>
            </a:r>
            <a:endParaRPr lang="en-AU" sz="2000" b="1" dirty="0" smtClean="0">
              <a:solidFill>
                <a:srgbClr val="FF0000"/>
              </a:solidFill>
            </a:endParaRPr>
          </a:p>
          <a:p>
            <a:pPr algn="r"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1727</TotalTime>
  <Words>4118</Words>
  <Application>Microsoft Office PowerPoint</Application>
  <PresentationFormat>On-screen Show (4:3)</PresentationFormat>
  <Paragraphs>599</Paragraphs>
  <Slides>126</Slides>
  <Notes>40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126</vt:i4>
      </vt:variant>
    </vt:vector>
  </HeadingPairs>
  <TitlesOfParts>
    <vt:vector size="127" baseType="lpstr">
      <vt:lpstr>Office Theme</vt:lpstr>
      <vt:lpstr>PowerPoint Presentation</vt:lpstr>
      <vt:lpstr>Housekeeping</vt:lpstr>
      <vt:lpstr>Objectives</vt:lpstr>
      <vt:lpstr>Follow safe work practices for direct client care</vt:lpstr>
      <vt:lpstr> Your organisational policies should clarify: </vt:lpstr>
      <vt:lpstr> You may have organisational procedures for: </vt:lpstr>
      <vt:lpstr>Legal responsibilities</vt:lpstr>
      <vt:lpstr>Employers must provide their staff with:</vt:lpstr>
      <vt:lpstr>Infection control</vt:lpstr>
      <vt:lpstr> Activity 1A  </vt:lpstr>
      <vt:lpstr>Follow safe work practices for direct client care</vt:lpstr>
      <vt:lpstr> Identifying hazards and risks </vt:lpstr>
      <vt:lpstr> You may arrange the following consultations: </vt:lpstr>
      <vt:lpstr> Sources of risk to personal safety can include: </vt:lpstr>
      <vt:lpstr>Workplace hazards:</vt:lpstr>
      <vt:lpstr>Workplace hazards:</vt:lpstr>
      <vt:lpstr>Different types of risk:</vt:lpstr>
      <vt:lpstr>Different types of risk:</vt:lpstr>
      <vt:lpstr>Communication methods:</vt:lpstr>
      <vt:lpstr> Activity 1B  </vt:lpstr>
      <vt:lpstr>Follow safe work practices for direct client care</vt:lpstr>
      <vt:lpstr>These factors should be taken into consideration:</vt:lpstr>
      <vt:lpstr>Employees should know how to:</vt:lpstr>
      <vt:lpstr>Deal with distressed and angry customers in the following ways:</vt:lpstr>
      <vt:lpstr> Organisational procedures for managing risks include: </vt:lpstr>
      <vt:lpstr>Organisational procedures for managing risks include:</vt:lpstr>
      <vt:lpstr>Incidents or suspicions:</vt:lpstr>
      <vt:lpstr>Incidents or suspicions</vt:lpstr>
      <vt:lpstr>You can report workplace hazards:</vt:lpstr>
      <vt:lpstr> Activity 1C </vt:lpstr>
      <vt:lpstr>Follow safe work practices for direct client care</vt:lpstr>
      <vt:lpstr>Health and safety policies</vt:lpstr>
      <vt:lpstr>Health and safety policies</vt:lpstr>
      <vt:lpstr>You may identify the following means of minimising risk:</vt:lpstr>
      <vt:lpstr>Hierarchy of risk control:</vt:lpstr>
      <vt:lpstr> Activity 1D  </vt:lpstr>
      <vt:lpstr>Follow safe work practices for direct client care</vt:lpstr>
      <vt:lpstr>You should be aware of the following causes:</vt:lpstr>
      <vt:lpstr> Dealing with incidents </vt:lpstr>
      <vt:lpstr>Reporting incidents and injuries</vt:lpstr>
      <vt:lpstr> Activity 1E  </vt:lpstr>
      <vt:lpstr>Follow safe work practices for manual handling</vt:lpstr>
      <vt:lpstr> Work instructions may be: </vt:lpstr>
      <vt:lpstr> Lifting a heavy object:  </vt:lpstr>
      <vt:lpstr> Activity 2A  </vt:lpstr>
      <vt:lpstr>Follow safe work practices for manual handling</vt:lpstr>
      <vt:lpstr>Manual handling</vt:lpstr>
      <vt:lpstr>Different types of manual handling:</vt:lpstr>
      <vt:lpstr>Preventing injury and using assistive aids</vt:lpstr>
      <vt:lpstr>Suitable equipment in the care industry:</vt:lpstr>
      <vt:lpstr>Suitable equipment in the care industry:</vt:lpstr>
      <vt:lpstr>Control measures may entail:</vt:lpstr>
      <vt:lpstr> Activity 2B  </vt:lpstr>
      <vt:lpstr>Follow safe work practices for manual handling</vt:lpstr>
      <vt:lpstr>The risk factor of manual handling activities can be influenced by:</vt:lpstr>
      <vt:lpstr>Risk assessment tools:</vt:lpstr>
      <vt:lpstr> Activity 2C  </vt:lpstr>
      <vt:lpstr>Follow safe work practices for infection control</vt:lpstr>
      <vt:lpstr>Preventing the spread of infection </vt:lpstr>
      <vt:lpstr> Standard precautions can include: </vt:lpstr>
      <vt:lpstr> Standard precautions can include: </vt:lpstr>
      <vt:lpstr> Activity 3A </vt:lpstr>
      <vt:lpstr>Follow safe work practices for infection control </vt:lpstr>
      <vt:lpstr>Additional infection control measures may be required if:</vt:lpstr>
      <vt:lpstr>Additional infection control measures may be required if:</vt:lpstr>
      <vt:lpstr>Additional precautions may include:</vt:lpstr>
      <vt:lpstr> Activity 3B  </vt:lpstr>
      <vt:lpstr> Activity 3C  </vt:lpstr>
      <vt:lpstr>Follow safe work practices for infection control </vt:lpstr>
      <vt:lpstr>You may be exposed to the following types of infection:</vt:lpstr>
      <vt:lpstr> Infections typically happen in one of several ways, such as: </vt:lpstr>
      <vt:lpstr>Good practice:</vt:lpstr>
      <vt:lpstr> Infection may result from contact with the following sources: </vt:lpstr>
      <vt:lpstr> Activity 3D  </vt:lpstr>
      <vt:lpstr>Contribute to safe work practices in the workplace</vt:lpstr>
      <vt:lpstr> Rights and responsibilities for WHS: </vt:lpstr>
      <vt:lpstr>Employers must:</vt:lpstr>
      <vt:lpstr> Employees must: </vt:lpstr>
      <vt:lpstr>Workplace issues and concerns can be discussed with:</vt:lpstr>
      <vt:lpstr>Legislative requirements relating to WHS consultation and participation:</vt:lpstr>
      <vt:lpstr> Activity 4A  </vt:lpstr>
      <vt:lpstr>Participate in workplace safety meetings, inspections and consultative activities</vt:lpstr>
      <vt:lpstr> Employees may participate in the following: </vt:lpstr>
      <vt:lpstr>Workplace inspections</vt:lpstr>
      <vt:lpstr> These inspections may be carried out: </vt:lpstr>
      <vt:lpstr>Follow up</vt:lpstr>
      <vt:lpstr>Consultations may include:</vt:lpstr>
      <vt:lpstr>You may use these forms of communication:</vt:lpstr>
      <vt:lpstr> Activity 4B </vt:lpstr>
      <vt:lpstr>Contribute to safe work practices in the workplace</vt:lpstr>
      <vt:lpstr> Participative arrangements can be: </vt:lpstr>
      <vt:lpstr>Participative arrangements can be:</vt:lpstr>
      <vt:lpstr>Contribution in each instance may refer to:</vt:lpstr>
      <vt:lpstr>Contribution in each instance may refer to:</vt:lpstr>
      <vt:lpstr>Your organisation may use these prompts for information:</vt:lpstr>
      <vt:lpstr>Your organisation may have the following systems and procedures:</vt:lpstr>
      <vt:lpstr>Your organisation may have the following systems and procedures:</vt:lpstr>
      <vt:lpstr> Activity 4C  </vt:lpstr>
      <vt:lpstr>Reflect on own safe work practices</vt:lpstr>
      <vt:lpstr> Monitoring and evaluating health and safety </vt:lpstr>
      <vt:lpstr> You should create checklists specific to: </vt:lpstr>
      <vt:lpstr> Safety audits </vt:lpstr>
      <vt:lpstr>  Equipment assessments should be based on:  </vt:lpstr>
      <vt:lpstr> Measures include: </vt:lpstr>
      <vt:lpstr> Ensuring the safety of work processes </vt:lpstr>
      <vt:lpstr>Ensuring the safety of work processes</vt:lpstr>
      <vt:lpstr> Activity 5A </vt:lpstr>
      <vt:lpstr>Reflect on own safe work practices</vt:lpstr>
      <vt:lpstr>Causes of stress and fatigue include:</vt:lpstr>
      <vt:lpstr> Employees may experience these symptoms of stress and fatigue: </vt:lpstr>
      <vt:lpstr>Employees may experience these symptoms of stress and fatigue:</vt:lpstr>
      <vt:lpstr> Negative impacts in the workplace </vt:lpstr>
      <vt:lpstr> Reporting procedures </vt:lpstr>
      <vt:lpstr> Organisational responsibilities </vt:lpstr>
      <vt:lpstr> Activity 5B  </vt:lpstr>
      <vt:lpstr>Reflect on own safe work practices</vt:lpstr>
      <vt:lpstr> Debriefing in response to workplace incidents </vt:lpstr>
      <vt:lpstr> These measures may be agreed: </vt:lpstr>
      <vt:lpstr> Your organisation may adopt these strategies: </vt:lpstr>
      <vt:lpstr> Structure of incident debriefing </vt:lpstr>
      <vt:lpstr> Other forms of debriefing </vt:lpstr>
      <vt:lpstr> Activity 5C  </vt:lpstr>
      <vt:lpstr> Skills and Knowledge Activity </vt:lpstr>
      <vt:lpstr>Major Activity</vt:lpstr>
      <vt:lpstr>Summary and Feedback</vt:lpstr>
      <vt:lpstr>Congratulations!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Tom;Chloe</dc:creator>
  <cp:lastModifiedBy>Tom</cp:lastModifiedBy>
  <cp:revision>264</cp:revision>
  <dcterms:created xsi:type="dcterms:W3CDTF">2011-08-26T06:48:04Z</dcterms:created>
  <dcterms:modified xsi:type="dcterms:W3CDTF">2015-09-28T16:56:37Z</dcterms:modified>
</cp:coreProperties>
</file>