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5.xml" ContentType="application/vnd.openxmlformats-officedocument.presentationml.notesSlide+xml"/>
  <Override PartName="/ppt/notesSlides/notesSlide7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9"/>
  </p:notesMasterIdLst>
  <p:sldIdLst>
    <p:sldId id="257" r:id="rId2"/>
    <p:sldId id="309" r:id="rId3"/>
    <p:sldId id="437" r:id="rId4"/>
    <p:sldId id="640" r:id="rId5"/>
    <p:sldId id="392" r:id="rId6"/>
    <p:sldId id="504" r:id="rId7"/>
    <p:sldId id="503" r:id="rId8"/>
    <p:sldId id="641" r:id="rId9"/>
    <p:sldId id="642" r:id="rId10"/>
    <p:sldId id="643" r:id="rId11"/>
    <p:sldId id="644" r:id="rId12"/>
    <p:sldId id="645" r:id="rId13"/>
    <p:sldId id="646" r:id="rId14"/>
    <p:sldId id="439" r:id="rId15"/>
    <p:sldId id="396" r:id="rId16"/>
    <p:sldId id="440" r:id="rId17"/>
    <p:sldId id="647" r:id="rId18"/>
    <p:sldId id="648" r:id="rId19"/>
    <p:sldId id="399" r:id="rId20"/>
    <p:sldId id="401" r:id="rId21"/>
    <p:sldId id="441" r:id="rId22"/>
    <p:sldId id="649" r:id="rId23"/>
    <p:sldId id="387" r:id="rId24"/>
    <p:sldId id="586" r:id="rId25"/>
    <p:sldId id="587" r:id="rId26"/>
    <p:sldId id="650" r:id="rId27"/>
    <p:sldId id="651" r:id="rId28"/>
    <p:sldId id="652" r:id="rId29"/>
    <p:sldId id="588" r:id="rId30"/>
    <p:sldId id="589" r:id="rId31"/>
    <p:sldId id="590" r:id="rId32"/>
    <p:sldId id="653" r:id="rId33"/>
    <p:sldId id="654" r:id="rId34"/>
    <p:sldId id="591" r:id="rId35"/>
    <p:sldId id="592" r:id="rId36"/>
    <p:sldId id="593" r:id="rId37"/>
    <p:sldId id="658" r:id="rId38"/>
    <p:sldId id="655" r:id="rId39"/>
    <p:sldId id="656" r:id="rId40"/>
    <p:sldId id="657" r:id="rId41"/>
    <p:sldId id="594" r:id="rId42"/>
    <p:sldId id="595" r:id="rId43"/>
    <p:sldId id="596" r:id="rId44"/>
    <p:sldId id="659" r:id="rId45"/>
    <p:sldId id="660" r:id="rId46"/>
    <p:sldId id="661" r:id="rId47"/>
    <p:sldId id="662" r:id="rId48"/>
    <p:sldId id="597" r:id="rId49"/>
    <p:sldId id="598" r:id="rId50"/>
    <p:sldId id="599" r:id="rId51"/>
    <p:sldId id="663" r:id="rId52"/>
    <p:sldId id="664" r:id="rId53"/>
    <p:sldId id="600" r:id="rId54"/>
    <p:sldId id="601" r:id="rId55"/>
    <p:sldId id="602" r:id="rId56"/>
    <p:sldId id="665" r:id="rId57"/>
    <p:sldId id="666" r:id="rId58"/>
    <p:sldId id="667" r:id="rId59"/>
    <p:sldId id="603" r:id="rId60"/>
    <p:sldId id="604" r:id="rId61"/>
    <p:sldId id="605" r:id="rId62"/>
    <p:sldId id="668" r:id="rId63"/>
    <p:sldId id="669" r:id="rId64"/>
    <p:sldId id="606" r:id="rId65"/>
    <p:sldId id="607" r:id="rId66"/>
    <p:sldId id="608" r:id="rId67"/>
    <p:sldId id="670" r:id="rId68"/>
    <p:sldId id="609" r:id="rId69"/>
    <p:sldId id="610" r:id="rId70"/>
    <p:sldId id="611" r:id="rId71"/>
    <p:sldId id="671" r:id="rId72"/>
    <p:sldId id="612" r:id="rId73"/>
    <p:sldId id="562" r:id="rId74"/>
    <p:sldId id="563" r:id="rId75"/>
    <p:sldId id="672" r:id="rId76"/>
    <p:sldId id="673" r:id="rId77"/>
    <p:sldId id="674" r:id="rId78"/>
    <p:sldId id="564" r:id="rId79"/>
    <p:sldId id="565" r:id="rId80"/>
    <p:sldId id="566" r:id="rId81"/>
    <p:sldId id="675" r:id="rId82"/>
    <p:sldId id="676" r:id="rId83"/>
    <p:sldId id="567" r:id="rId84"/>
    <p:sldId id="568" r:id="rId85"/>
    <p:sldId id="569" r:id="rId86"/>
    <p:sldId id="677" r:id="rId87"/>
    <p:sldId id="678" r:id="rId88"/>
    <p:sldId id="679" r:id="rId89"/>
    <p:sldId id="570" r:id="rId90"/>
    <p:sldId id="571" r:id="rId91"/>
    <p:sldId id="572" r:id="rId92"/>
    <p:sldId id="680" r:id="rId93"/>
    <p:sldId id="681" r:id="rId94"/>
    <p:sldId id="573" r:id="rId95"/>
    <p:sldId id="574" r:id="rId96"/>
    <p:sldId id="575" r:id="rId97"/>
    <p:sldId id="682" r:id="rId98"/>
    <p:sldId id="683" r:id="rId99"/>
    <p:sldId id="684" r:id="rId100"/>
    <p:sldId id="576" r:id="rId101"/>
    <p:sldId id="577" r:id="rId102"/>
    <p:sldId id="578" r:id="rId103"/>
    <p:sldId id="685" r:id="rId104"/>
    <p:sldId id="686" r:id="rId105"/>
    <p:sldId id="579" r:id="rId106"/>
    <p:sldId id="580" r:id="rId107"/>
    <p:sldId id="581" r:id="rId108"/>
    <p:sldId id="687" r:id="rId109"/>
    <p:sldId id="688" r:id="rId110"/>
    <p:sldId id="582" r:id="rId111"/>
    <p:sldId id="538" r:id="rId112"/>
    <p:sldId id="539" r:id="rId113"/>
    <p:sldId id="689" r:id="rId114"/>
    <p:sldId id="690" r:id="rId115"/>
    <p:sldId id="691" r:id="rId116"/>
    <p:sldId id="540" r:id="rId117"/>
    <p:sldId id="541" r:id="rId118"/>
    <p:sldId id="542" r:id="rId119"/>
    <p:sldId id="692" r:id="rId120"/>
    <p:sldId id="693" r:id="rId121"/>
    <p:sldId id="695" r:id="rId122"/>
    <p:sldId id="694" r:id="rId123"/>
    <p:sldId id="543" r:id="rId124"/>
    <p:sldId id="544" r:id="rId125"/>
    <p:sldId id="545" r:id="rId126"/>
    <p:sldId id="696" r:id="rId127"/>
    <p:sldId id="697" r:id="rId128"/>
    <p:sldId id="546" r:id="rId129"/>
    <p:sldId id="514" r:id="rId130"/>
    <p:sldId id="515" r:id="rId131"/>
    <p:sldId id="698" r:id="rId132"/>
    <p:sldId id="516" r:id="rId133"/>
    <p:sldId id="517" r:id="rId134"/>
    <p:sldId id="518" r:id="rId135"/>
    <p:sldId id="699" r:id="rId136"/>
    <p:sldId id="700" r:id="rId137"/>
    <p:sldId id="701" r:id="rId138"/>
    <p:sldId id="519" r:id="rId139"/>
    <p:sldId id="523" r:id="rId140"/>
    <p:sldId id="524" r:id="rId141"/>
    <p:sldId id="702" r:id="rId142"/>
    <p:sldId id="703" r:id="rId143"/>
    <p:sldId id="704" r:id="rId144"/>
    <p:sldId id="525" r:id="rId145"/>
    <p:sldId id="526" r:id="rId146"/>
    <p:sldId id="527" r:id="rId147"/>
    <p:sldId id="705" r:id="rId148"/>
    <p:sldId id="706" r:id="rId149"/>
    <p:sldId id="528" r:id="rId150"/>
    <p:sldId id="532" r:id="rId151"/>
    <p:sldId id="533" r:id="rId152"/>
    <p:sldId id="709" r:id="rId153"/>
    <p:sldId id="707" r:id="rId154"/>
    <p:sldId id="708" r:id="rId155"/>
    <p:sldId id="534" r:id="rId156"/>
    <p:sldId id="535" r:id="rId157"/>
    <p:sldId id="536" r:id="rId158"/>
    <p:sldId id="710" r:id="rId159"/>
    <p:sldId id="711" r:id="rId160"/>
    <p:sldId id="712" r:id="rId161"/>
    <p:sldId id="537" r:id="rId162"/>
    <p:sldId id="613" r:id="rId163"/>
    <p:sldId id="614" r:id="rId164"/>
    <p:sldId id="713" r:id="rId165"/>
    <p:sldId id="714" r:id="rId166"/>
    <p:sldId id="615" r:id="rId167"/>
    <p:sldId id="616" r:id="rId168"/>
    <p:sldId id="617" r:id="rId169"/>
    <p:sldId id="715" r:id="rId170"/>
    <p:sldId id="716" r:id="rId171"/>
    <p:sldId id="717" r:id="rId172"/>
    <p:sldId id="718" r:id="rId173"/>
    <p:sldId id="618" r:id="rId174"/>
    <p:sldId id="622" r:id="rId175"/>
    <p:sldId id="623" r:id="rId176"/>
    <p:sldId id="719" r:id="rId177"/>
    <p:sldId id="720" r:id="rId178"/>
    <p:sldId id="624" r:id="rId179"/>
    <p:sldId id="625" r:id="rId180"/>
    <p:sldId id="626" r:id="rId181"/>
    <p:sldId id="721" r:id="rId182"/>
    <p:sldId id="722" r:id="rId183"/>
    <p:sldId id="627" r:id="rId184"/>
    <p:sldId id="628" r:id="rId185"/>
    <p:sldId id="629" r:id="rId186"/>
    <p:sldId id="723" r:id="rId187"/>
    <p:sldId id="724" r:id="rId188"/>
    <p:sldId id="725" r:id="rId189"/>
    <p:sldId id="630" r:id="rId190"/>
    <p:sldId id="631" r:id="rId191"/>
    <p:sldId id="632" r:id="rId192"/>
    <p:sldId id="726" r:id="rId193"/>
    <p:sldId id="633" r:id="rId194"/>
    <p:sldId id="634" r:id="rId195"/>
    <p:sldId id="635" r:id="rId196"/>
    <p:sldId id="727" r:id="rId197"/>
    <p:sldId id="728" r:id="rId198"/>
    <p:sldId id="729" r:id="rId199"/>
    <p:sldId id="636" r:id="rId200"/>
    <p:sldId id="637" r:id="rId201"/>
    <p:sldId id="638" r:id="rId202"/>
    <p:sldId id="730" r:id="rId203"/>
    <p:sldId id="731" r:id="rId204"/>
    <p:sldId id="732" r:id="rId205"/>
    <p:sldId id="639" r:id="rId206"/>
    <p:sldId id="435" r:id="rId207"/>
    <p:sldId id="418" r:id="rId20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79" autoAdjust="0"/>
    <p:restoredTop sz="91525" autoAdjust="0"/>
  </p:normalViewPr>
  <p:slideViewPr>
    <p:cSldViewPr>
      <p:cViewPr>
        <p:scale>
          <a:sx n="60" d="100"/>
          <a:sy n="60" d="100"/>
        </p:scale>
        <p:origin x="-1806" y="-15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slide" Target="slides/slide204.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slide" Target="slides/slide205.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6" Type="http://schemas.openxmlformats.org/officeDocument/2006/relationships/slide" Target="slides/slide5.xml"/><Relationship Id="rId23" Type="http://schemas.openxmlformats.org/officeDocument/2006/relationships/slide" Target="slides/slide22.xml"/><Relationship Id="rId119" Type="http://schemas.openxmlformats.org/officeDocument/2006/relationships/slide" Target="slides/slide118.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slide" Target="slides/slide192.xml"/><Relationship Id="rId207" Type="http://schemas.openxmlformats.org/officeDocument/2006/relationships/slide" Target="slides/slide206.xml"/><Relationship Id="rId13" Type="http://schemas.openxmlformats.org/officeDocument/2006/relationships/slide" Target="slides/slide12.xml"/><Relationship Id="rId109" Type="http://schemas.openxmlformats.org/officeDocument/2006/relationships/slide" Target="slides/slide108.xml"/><Relationship Id="rId34" Type="http://schemas.openxmlformats.org/officeDocument/2006/relationships/slide" Target="slides/slide33.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20" Type="http://schemas.openxmlformats.org/officeDocument/2006/relationships/slide" Target="slides/slide119.xml"/><Relationship Id="rId141" Type="http://schemas.openxmlformats.org/officeDocument/2006/relationships/slide" Target="slides/slide140.xml"/><Relationship Id="rId7" Type="http://schemas.openxmlformats.org/officeDocument/2006/relationships/slide" Target="slides/slide6.xml"/><Relationship Id="rId162" Type="http://schemas.openxmlformats.org/officeDocument/2006/relationships/slide" Target="slides/slide161.xml"/><Relationship Id="rId183" Type="http://schemas.openxmlformats.org/officeDocument/2006/relationships/slide" Target="slides/slide182.xml"/><Relationship Id="rId24" Type="http://schemas.openxmlformats.org/officeDocument/2006/relationships/slide" Target="slides/slide23.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31" Type="http://schemas.openxmlformats.org/officeDocument/2006/relationships/slide" Target="slides/slide130.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208" Type="http://schemas.openxmlformats.org/officeDocument/2006/relationships/slide" Target="slides/slide207.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209" Type="http://schemas.openxmlformats.org/officeDocument/2006/relationships/notesMaster" Target="notesMasters/notesMaster1.xml"/><Relationship Id="rId190" Type="http://schemas.openxmlformats.org/officeDocument/2006/relationships/slide" Target="slides/slide189.xml"/><Relationship Id="rId204" Type="http://schemas.openxmlformats.org/officeDocument/2006/relationships/slide" Target="slides/slide203.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10" Type="http://schemas.openxmlformats.org/officeDocument/2006/relationships/presProps" Target="presProps.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viewProps" Target="viewProps.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12" Type="http://schemas.openxmlformats.org/officeDocument/2006/relationships/theme" Target="theme/theme1.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202" Type="http://schemas.openxmlformats.org/officeDocument/2006/relationships/slide" Target="slides/slide201.xml"/><Relationship Id="rId18" Type="http://schemas.openxmlformats.org/officeDocument/2006/relationships/slide" Target="slides/slide17.xml"/><Relationship Id="rId39" Type="http://schemas.openxmlformats.org/officeDocument/2006/relationships/slide" Target="slides/slide38.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tableStyles" Target="tableStyles.xml"/><Relationship Id="rId2" Type="http://schemas.openxmlformats.org/officeDocument/2006/relationships/slide" Target="slides/slide1.xml"/><Relationship Id="rId29" Type="http://schemas.openxmlformats.org/officeDocument/2006/relationships/slide" Target="slides/slide28.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1CA76ED-0933-415E-80DD-6E898528FB40}" type="doc">
      <dgm:prSet loTypeId="urn:microsoft.com/office/officeart/2005/8/layout/radial1" loCatId="cycle" qsTypeId="urn:microsoft.com/office/officeart/2005/8/quickstyle/3d1" qsCatId="3D" csTypeId="urn:microsoft.com/office/officeart/2005/8/colors/accent2_2" csCatId="accent2" phldr="1"/>
      <dgm:spPr/>
      <dgm:t>
        <a:bodyPr/>
        <a:lstStyle/>
        <a:p>
          <a:endParaRPr lang="en-GB"/>
        </a:p>
      </dgm:t>
    </dgm:pt>
    <dgm:pt modelId="{891263BD-8479-4C74-A834-CB8617512C78}">
      <dgm:prSet phldrT="[Text]" custT="1"/>
      <dgm:spPr>
        <a:solidFill>
          <a:schemeClr val="accent2">
            <a:lumMod val="60000"/>
            <a:lumOff val="40000"/>
          </a:schemeClr>
        </a:solidFill>
      </dgm:spPr>
      <dgm:t>
        <a:bodyPr/>
        <a:lstStyle/>
        <a:p>
          <a:r>
            <a:rPr lang="en-GB" sz="2800" dirty="0"/>
            <a:t>Facilitate contributions</a:t>
          </a:r>
        </a:p>
      </dgm:t>
    </dgm:pt>
    <dgm:pt modelId="{4592934A-68A7-4607-8A26-ECAC2F19F6AA}" type="parTrans" cxnId="{06DB3DDE-2E5B-431C-8222-818279315799}">
      <dgm:prSet/>
      <dgm:spPr/>
      <dgm:t>
        <a:bodyPr/>
        <a:lstStyle/>
        <a:p>
          <a:endParaRPr lang="en-GB"/>
        </a:p>
      </dgm:t>
    </dgm:pt>
    <dgm:pt modelId="{D03EF782-883A-4BD3-A971-C30BB375925A}" type="sibTrans" cxnId="{06DB3DDE-2E5B-431C-8222-818279315799}">
      <dgm:prSet/>
      <dgm:spPr/>
      <dgm:t>
        <a:bodyPr/>
        <a:lstStyle/>
        <a:p>
          <a:endParaRPr lang="en-GB"/>
        </a:p>
      </dgm:t>
    </dgm:pt>
    <dgm:pt modelId="{70A13B3F-1910-40A4-83A1-C8DE9B5BC969}">
      <dgm:prSet phldrT="[Text]" custT="1"/>
      <dgm:spPr>
        <a:solidFill>
          <a:schemeClr val="accent2">
            <a:lumMod val="60000"/>
            <a:lumOff val="40000"/>
          </a:schemeClr>
        </a:solidFill>
      </dgm:spPr>
      <dgm:t>
        <a:bodyPr/>
        <a:lstStyle/>
        <a:p>
          <a:r>
            <a:rPr lang="en-GB" sz="2800" dirty="0"/>
            <a:t>Fund raising</a:t>
          </a:r>
        </a:p>
      </dgm:t>
    </dgm:pt>
    <dgm:pt modelId="{A38A8274-C9B6-4EDB-A023-3238B1AA5F27}" type="parTrans" cxnId="{53AD3832-D51C-4129-B5BF-AE8D983ED8FA}">
      <dgm:prSet/>
      <dgm:spPr/>
      <dgm:t>
        <a:bodyPr/>
        <a:lstStyle/>
        <a:p>
          <a:endParaRPr lang="en-GB" dirty="0"/>
        </a:p>
      </dgm:t>
    </dgm:pt>
    <dgm:pt modelId="{C49C17B3-9322-4B81-9A23-3E02EAE15970}" type="sibTrans" cxnId="{53AD3832-D51C-4129-B5BF-AE8D983ED8FA}">
      <dgm:prSet/>
      <dgm:spPr/>
      <dgm:t>
        <a:bodyPr/>
        <a:lstStyle/>
        <a:p>
          <a:endParaRPr lang="en-GB"/>
        </a:p>
      </dgm:t>
    </dgm:pt>
    <dgm:pt modelId="{94192918-3D5C-4A23-B8D9-C606CACB0547}">
      <dgm:prSet phldrT="[Text]" custT="1"/>
      <dgm:spPr>
        <a:solidFill>
          <a:schemeClr val="accent2">
            <a:lumMod val="60000"/>
            <a:lumOff val="40000"/>
          </a:schemeClr>
        </a:solidFill>
      </dgm:spPr>
      <dgm:t>
        <a:bodyPr/>
        <a:lstStyle/>
        <a:p>
          <a:r>
            <a:rPr lang="en-GB" sz="2800" dirty="0"/>
            <a:t>Helpers e.g. listen to reading</a:t>
          </a:r>
        </a:p>
      </dgm:t>
    </dgm:pt>
    <dgm:pt modelId="{9613A691-8E61-4ED7-9252-A8B631CA1BFC}" type="parTrans" cxnId="{87232284-9E9A-4387-83F8-706B7850F3E6}">
      <dgm:prSet/>
      <dgm:spPr/>
      <dgm:t>
        <a:bodyPr/>
        <a:lstStyle/>
        <a:p>
          <a:endParaRPr lang="en-GB" dirty="0"/>
        </a:p>
      </dgm:t>
    </dgm:pt>
    <dgm:pt modelId="{89DF0085-D80F-4A81-BEE6-02A931F5ACC1}" type="sibTrans" cxnId="{87232284-9E9A-4387-83F8-706B7850F3E6}">
      <dgm:prSet/>
      <dgm:spPr/>
      <dgm:t>
        <a:bodyPr/>
        <a:lstStyle/>
        <a:p>
          <a:endParaRPr lang="en-GB"/>
        </a:p>
      </dgm:t>
    </dgm:pt>
    <dgm:pt modelId="{21BAD747-3F27-4687-803A-C11AC36A3781}">
      <dgm:prSet phldrT="[Text]" custT="1"/>
      <dgm:spPr>
        <a:solidFill>
          <a:schemeClr val="accent2">
            <a:lumMod val="60000"/>
            <a:lumOff val="40000"/>
          </a:schemeClr>
        </a:solidFill>
      </dgm:spPr>
      <dgm:t>
        <a:bodyPr/>
        <a:lstStyle/>
        <a:p>
          <a:r>
            <a:rPr lang="en-GB" sz="2800" dirty="0"/>
            <a:t>Share knowledge with children</a:t>
          </a:r>
        </a:p>
      </dgm:t>
    </dgm:pt>
    <dgm:pt modelId="{15BFCFA8-E42B-42B1-9EE7-344E0BFA0AF3}" type="parTrans" cxnId="{AFCF2EDF-4973-4B57-AEE0-03EFC85CE4B6}">
      <dgm:prSet/>
      <dgm:spPr/>
      <dgm:t>
        <a:bodyPr/>
        <a:lstStyle/>
        <a:p>
          <a:endParaRPr lang="en-GB" dirty="0"/>
        </a:p>
      </dgm:t>
    </dgm:pt>
    <dgm:pt modelId="{D47F0443-DEC8-4395-BF35-0A2D01BF78B8}" type="sibTrans" cxnId="{AFCF2EDF-4973-4B57-AEE0-03EFC85CE4B6}">
      <dgm:prSet/>
      <dgm:spPr/>
      <dgm:t>
        <a:bodyPr/>
        <a:lstStyle/>
        <a:p>
          <a:endParaRPr lang="en-GB"/>
        </a:p>
      </dgm:t>
    </dgm:pt>
    <dgm:pt modelId="{4C294254-7165-4D66-8594-8161AB99F118}">
      <dgm:prSet phldrT="[Text]" custT="1"/>
      <dgm:spPr>
        <a:solidFill>
          <a:schemeClr val="accent2">
            <a:lumMod val="60000"/>
            <a:lumOff val="40000"/>
          </a:schemeClr>
        </a:solidFill>
      </dgm:spPr>
      <dgm:t>
        <a:bodyPr/>
        <a:lstStyle/>
        <a:p>
          <a:r>
            <a:rPr lang="en-GB" sz="2800" dirty="0"/>
            <a:t>Form groups or clubs</a:t>
          </a:r>
        </a:p>
      </dgm:t>
    </dgm:pt>
    <dgm:pt modelId="{5D6C854C-D416-4BC8-9E44-4E7BCBDFEABF}" type="parTrans" cxnId="{07688A47-E950-4691-8452-082A9FDC8B03}">
      <dgm:prSet/>
      <dgm:spPr/>
      <dgm:t>
        <a:bodyPr/>
        <a:lstStyle/>
        <a:p>
          <a:endParaRPr lang="en-GB" dirty="0"/>
        </a:p>
      </dgm:t>
    </dgm:pt>
    <dgm:pt modelId="{8CB829FC-3577-406D-8546-14FD6C9D7455}" type="sibTrans" cxnId="{07688A47-E950-4691-8452-082A9FDC8B03}">
      <dgm:prSet/>
      <dgm:spPr/>
      <dgm:t>
        <a:bodyPr/>
        <a:lstStyle/>
        <a:p>
          <a:endParaRPr lang="en-GB"/>
        </a:p>
      </dgm:t>
    </dgm:pt>
    <dgm:pt modelId="{32CDFE18-29EB-4920-AC9F-6C5E399014FE}">
      <dgm:prSet custT="1"/>
      <dgm:spPr>
        <a:solidFill>
          <a:schemeClr val="accent2">
            <a:lumMod val="60000"/>
            <a:lumOff val="40000"/>
          </a:schemeClr>
        </a:solidFill>
      </dgm:spPr>
      <dgm:t>
        <a:bodyPr/>
        <a:lstStyle/>
        <a:p>
          <a:r>
            <a:rPr lang="en-GB" sz="2800" dirty="0"/>
            <a:t>Workshops for other families - skill share</a:t>
          </a:r>
        </a:p>
      </dgm:t>
    </dgm:pt>
    <dgm:pt modelId="{D1F1EB3A-53F2-49B5-9846-7447F444CE7D}" type="parTrans" cxnId="{131C7301-5514-4E12-A630-20BBFB5E9EFB}">
      <dgm:prSet/>
      <dgm:spPr/>
      <dgm:t>
        <a:bodyPr/>
        <a:lstStyle/>
        <a:p>
          <a:endParaRPr lang="en-GB" dirty="0"/>
        </a:p>
      </dgm:t>
    </dgm:pt>
    <dgm:pt modelId="{2EDD8AB8-AFE6-4545-A598-4E29EAFF9CB3}" type="sibTrans" cxnId="{131C7301-5514-4E12-A630-20BBFB5E9EFB}">
      <dgm:prSet/>
      <dgm:spPr/>
      <dgm:t>
        <a:bodyPr/>
        <a:lstStyle/>
        <a:p>
          <a:endParaRPr lang="en-GB"/>
        </a:p>
      </dgm:t>
    </dgm:pt>
    <dgm:pt modelId="{2A8B6E90-47B9-4FEE-BC30-1C60166BB14F}" type="pres">
      <dgm:prSet presAssocID="{E1CA76ED-0933-415E-80DD-6E898528FB40}" presName="cycle" presStyleCnt="0">
        <dgm:presLayoutVars>
          <dgm:chMax val="1"/>
          <dgm:dir/>
          <dgm:animLvl val="ctr"/>
          <dgm:resizeHandles val="exact"/>
        </dgm:presLayoutVars>
      </dgm:prSet>
      <dgm:spPr/>
      <dgm:t>
        <a:bodyPr/>
        <a:lstStyle/>
        <a:p>
          <a:endParaRPr lang="en-GB"/>
        </a:p>
      </dgm:t>
    </dgm:pt>
    <dgm:pt modelId="{1B542E2A-9FE2-4419-A485-A60A6A9871D8}" type="pres">
      <dgm:prSet presAssocID="{891263BD-8479-4C74-A834-CB8617512C78}" presName="centerShape" presStyleLbl="node0" presStyleIdx="0" presStyleCnt="1" custScaleX="208446" custScaleY="153656" custLinFactNeighborX="-297" custLinFactNeighborY="7797"/>
      <dgm:spPr/>
      <dgm:t>
        <a:bodyPr/>
        <a:lstStyle/>
        <a:p>
          <a:endParaRPr lang="en-GB"/>
        </a:p>
      </dgm:t>
    </dgm:pt>
    <dgm:pt modelId="{7F339CBC-2640-4765-AC9D-5745987249C6}" type="pres">
      <dgm:prSet presAssocID="{A38A8274-C9B6-4EDB-A023-3238B1AA5F27}" presName="Name9" presStyleLbl="parChTrans1D2" presStyleIdx="0" presStyleCnt="5"/>
      <dgm:spPr/>
      <dgm:t>
        <a:bodyPr/>
        <a:lstStyle/>
        <a:p>
          <a:endParaRPr lang="en-GB"/>
        </a:p>
      </dgm:t>
    </dgm:pt>
    <dgm:pt modelId="{33EE383D-217A-45BE-AA5E-65B41522723F}" type="pres">
      <dgm:prSet presAssocID="{A38A8274-C9B6-4EDB-A023-3238B1AA5F27}" presName="connTx" presStyleLbl="parChTrans1D2" presStyleIdx="0" presStyleCnt="5"/>
      <dgm:spPr/>
      <dgm:t>
        <a:bodyPr/>
        <a:lstStyle/>
        <a:p>
          <a:endParaRPr lang="en-GB"/>
        </a:p>
      </dgm:t>
    </dgm:pt>
    <dgm:pt modelId="{17E5D216-1F7F-4C5A-B08D-C81C48B69316}" type="pres">
      <dgm:prSet presAssocID="{70A13B3F-1910-40A4-83A1-C8DE9B5BC969}" presName="node" presStyleLbl="node1" presStyleIdx="0" presStyleCnt="5" custScaleX="129198" custScaleY="120076" custRadScaleRad="129975" custRadScaleInc="-6890">
        <dgm:presLayoutVars>
          <dgm:bulletEnabled val="1"/>
        </dgm:presLayoutVars>
      </dgm:prSet>
      <dgm:spPr/>
      <dgm:t>
        <a:bodyPr/>
        <a:lstStyle/>
        <a:p>
          <a:endParaRPr lang="en-GB"/>
        </a:p>
      </dgm:t>
    </dgm:pt>
    <dgm:pt modelId="{9F89F86D-38C5-4204-B3AD-E9DCA2A71AC1}" type="pres">
      <dgm:prSet presAssocID="{9613A691-8E61-4ED7-9252-A8B631CA1BFC}" presName="Name9" presStyleLbl="parChTrans1D2" presStyleIdx="1" presStyleCnt="5"/>
      <dgm:spPr/>
      <dgm:t>
        <a:bodyPr/>
        <a:lstStyle/>
        <a:p>
          <a:endParaRPr lang="en-GB"/>
        </a:p>
      </dgm:t>
    </dgm:pt>
    <dgm:pt modelId="{B1686EF0-2D00-4784-9782-838F935AB59A}" type="pres">
      <dgm:prSet presAssocID="{9613A691-8E61-4ED7-9252-A8B631CA1BFC}" presName="connTx" presStyleLbl="parChTrans1D2" presStyleIdx="1" presStyleCnt="5"/>
      <dgm:spPr/>
      <dgm:t>
        <a:bodyPr/>
        <a:lstStyle/>
        <a:p>
          <a:endParaRPr lang="en-GB"/>
        </a:p>
      </dgm:t>
    </dgm:pt>
    <dgm:pt modelId="{0AEFC908-046F-41EA-8810-4417A3E16445}" type="pres">
      <dgm:prSet presAssocID="{94192918-3D5C-4A23-B8D9-C606CACB0547}" presName="node" presStyleLbl="node1" presStyleIdx="1" presStyleCnt="5" custScaleX="175279" custScaleY="132299" custRadScaleRad="177218" custRadScaleInc="-27192">
        <dgm:presLayoutVars>
          <dgm:bulletEnabled val="1"/>
        </dgm:presLayoutVars>
      </dgm:prSet>
      <dgm:spPr/>
      <dgm:t>
        <a:bodyPr/>
        <a:lstStyle/>
        <a:p>
          <a:endParaRPr lang="en-GB"/>
        </a:p>
      </dgm:t>
    </dgm:pt>
    <dgm:pt modelId="{39B790EC-39E0-41F2-9C6C-4E3F9DB39CDD}" type="pres">
      <dgm:prSet presAssocID="{15BFCFA8-E42B-42B1-9EE7-344E0BFA0AF3}" presName="Name9" presStyleLbl="parChTrans1D2" presStyleIdx="2" presStyleCnt="5"/>
      <dgm:spPr/>
      <dgm:t>
        <a:bodyPr/>
        <a:lstStyle/>
        <a:p>
          <a:endParaRPr lang="en-GB"/>
        </a:p>
      </dgm:t>
    </dgm:pt>
    <dgm:pt modelId="{5DB5F4E4-593B-407A-B5E0-51522F959DFF}" type="pres">
      <dgm:prSet presAssocID="{15BFCFA8-E42B-42B1-9EE7-344E0BFA0AF3}" presName="connTx" presStyleLbl="parChTrans1D2" presStyleIdx="2" presStyleCnt="5"/>
      <dgm:spPr/>
      <dgm:t>
        <a:bodyPr/>
        <a:lstStyle/>
        <a:p>
          <a:endParaRPr lang="en-GB"/>
        </a:p>
      </dgm:t>
    </dgm:pt>
    <dgm:pt modelId="{7EBC24BF-69CA-4CBD-8F8C-FE4C48DE108E}" type="pres">
      <dgm:prSet presAssocID="{21BAD747-3F27-4687-803A-C11AC36A3781}" presName="node" presStyleLbl="node1" presStyleIdx="2" presStyleCnt="5" custScaleX="190696" custScaleY="177389" custRadScaleRad="185916" custRadScaleInc="-65553">
        <dgm:presLayoutVars>
          <dgm:bulletEnabled val="1"/>
        </dgm:presLayoutVars>
      </dgm:prSet>
      <dgm:spPr/>
      <dgm:t>
        <a:bodyPr/>
        <a:lstStyle/>
        <a:p>
          <a:endParaRPr lang="en-GB"/>
        </a:p>
      </dgm:t>
    </dgm:pt>
    <dgm:pt modelId="{34A35526-A184-414D-AFC2-5B4BCB430C60}" type="pres">
      <dgm:prSet presAssocID="{5D6C854C-D416-4BC8-9E44-4E7BCBDFEABF}" presName="Name9" presStyleLbl="parChTrans1D2" presStyleIdx="3" presStyleCnt="5"/>
      <dgm:spPr/>
      <dgm:t>
        <a:bodyPr/>
        <a:lstStyle/>
        <a:p>
          <a:endParaRPr lang="en-GB"/>
        </a:p>
      </dgm:t>
    </dgm:pt>
    <dgm:pt modelId="{8D05C7E0-55BC-4DF3-BB15-5148EC00077B}" type="pres">
      <dgm:prSet presAssocID="{5D6C854C-D416-4BC8-9E44-4E7BCBDFEABF}" presName="connTx" presStyleLbl="parChTrans1D2" presStyleIdx="3" presStyleCnt="5"/>
      <dgm:spPr/>
      <dgm:t>
        <a:bodyPr/>
        <a:lstStyle/>
        <a:p>
          <a:endParaRPr lang="en-GB"/>
        </a:p>
      </dgm:t>
    </dgm:pt>
    <dgm:pt modelId="{4F5BCA65-EB32-4928-A4F4-649D78CC0E88}" type="pres">
      <dgm:prSet presAssocID="{4C294254-7165-4D66-8594-8161AB99F118}" presName="node" presStyleLbl="node1" presStyleIdx="3" presStyleCnt="5" custScaleX="163049" custScaleY="149366" custRadScaleRad="192342" custRadScaleInc="60521">
        <dgm:presLayoutVars>
          <dgm:bulletEnabled val="1"/>
        </dgm:presLayoutVars>
      </dgm:prSet>
      <dgm:spPr/>
      <dgm:t>
        <a:bodyPr/>
        <a:lstStyle/>
        <a:p>
          <a:endParaRPr lang="en-GB"/>
        </a:p>
      </dgm:t>
    </dgm:pt>
    <dgm:pt modelId="{748783EE-335B-4A03-B835-86C707AC0914}" type="pres">
      <dgm:prSet presAssocID="{D1F1EB3A-53F2-49B5-9846-7447F444CE7D}" presName="Name9" presStyleLbl="parChTrans1D2" presStyleIdx="4" presStyleCnt="5"/>
      <dgm:spPr/>
      <dgm:t>
        <a:bodyPr/>
        <a:lstStyle/>
        <a:p>
          <a:endParaRPr lang="en-GB"/>
        </a:p>
      </dgm:t>
    </dgm:pt>
    <dgm:pt modelId="{93453042-3CF8-4075-ADED-01382460915A}" type="pres">
      <dgm:prSet presAssocID="{D1F1EB3A-53F2-49B5-9846-7447F444CE7D}" presName="connTx" presStyleLbl="parChTrans1D2" presStyleIdx="4" presStyleCnt="5"/>
      <dgm:spPr/>
      <dgm:t>
        <a:bodyPr/>
        <a:lstStyle/>
        <a:p>
          <a:endParaRPr lang="en-GB"/>
        </a:p>
      </dgm:t>
    </dgm:pt>
    <dgm:pt modelId="{0E7AAE61-4BAB-4EDC-932A-7B956B21E9DB}" type="pres">
      <dgm:prSet presAssocID="{32CDFE18-29EB-4920-AC9F-6C5E399014FE}" presName="node" presStyleLbl="node1" presStyleIdx="4" presStyleCnt="5" custScaleX="183043" custScaleY="170085" custRadScaleRad="180687" custRadScaleInc="12650">
        <dgm:presLayoutVars>
          <dgm:bulletEnabled val="1"/>
        </dgm:presLayoutVars>
      </dgm:prSet>
      <dgm:spPr/>
      <dgm:t>
        <a:bodyPr/>
        <a:lstStyle/>
        <a:p>
          <a:endParaRPr lang="en-GB"/>
        </a:p>
      </dgm:t>
    </dgm:pt>
  </dgm:ptLst>
  <dgm:cxnLst>
    <dgm:cxn modelId="{07688A47-E950-4691-8452-082A9FDC8B03}" srcId="{891263BD-8479-4C74-A834-CB8617512C78}" destId="{4C294254-7165-4D66-8594-8161AB99F118}" srcOrd="3" destOrd="0" parTransId="{5D6C854C-D416-4BC8-9E44-4E7BCBDFEABF}" sibTransId="{8CB829FC-3577-406D-8546-14FD6C9D7455}"/>
    <dgm:cxn modelId="{06DB3DDE-2E5B-431C-8222-818279315799}" srcId="{E1CA76ED-0933-415E-80DD-6E898528FB40}" destId="{891263BD-8479-4C74-A834-CB8617512C78}" srcOrd="0" destOrd="0" parTransId="{4592934A-68A7-4607-8A26-ECAC2F19F6AA}" sibTransId="{D03EF782-883A-4BD3-A971-C30BB375925A}"/>
    <dgm:cxn modelId="{3976A7E7-2772-44EB-82EC-D64A2AD58021}" type="presOf" srcId="{15BFCFA8-E42B-42B1-9EE7-344E0BFA0AF3}" destId="{39B790EC-39E0-41F2-9C6C-4E3F9DB39CDD}" srcOrd="0" destOrd="0" presId="urn:microsoft.com/office/officeart/2005/8/layout/radial1"/>
    <dgm:cxn modelId="{131C7301-5514-4E12-A630-20BBFB5E9EFB}" srcId="{891263BD-8479-4C74-A834-CB8617512C78}" destId="{32CDFE18-29EB-4920-AC9F-6C5E399014FE}" srcOrd="4" destOrd="0" parTransId="{D1F1EB3A-53F2-49B5-9846-7447F444CE7D}" sibTransId="{2EDD8AB8-AFE6-4545-A598-4E29EAFF9CB3}"/>
    <dgm:cxn modelId="{8D5C1365-2257-46C5-861B-4AE35AB25FCE}" type="presOf" srcId="{E1CA76ED-0933-415E-80DD-6E898528FB40}" destId="{2A8B6E90-47B9-4FEE-BC30-1C60166BB14F}" srcOrd="0" destOrd="0" presId="urn:microsoft.com/office/officeart/2005/8/layout/radial1"/>
    <dgm:cxn modelId="{84443022-AA55-40A8-AF3B-06231043135B}" type="presOf" srcId="{32CDFE18-29EB-4920-AC9F-6C5E399014FE}" destId="{0E7AAE61-4BAB-4EDC-932A-7B956B21E9DB}" srcOrd="0" destOrd="0" presId="urn:microsoft.com/office/officeart/2005/8/layout/radial1"/>
    <dgm:cxn modelId="{0262E27B-43EE-4194-ADD1-31EEA27D0687}" type="presOf" srcId="{5D6C854C-D416-4BC8-9E44-4E7BCBDFEABF}" destId="{34A35526-A184-414D-AFC2-5B4BCB430C60}" srcOrd="0" destOrd="0" presId="urn:microsoft.com/office/officeart/2005/8/layout/radial1"/>
    <dgm:cxn modelId="{E3C52752-74A0-471E-A265-176D2897E48D}" type="presOf" srcId="{891263BD-8479-4C74-A834-CB8617512C78}" destId="{1B542E2A-9FE2-4419-A485-A60A6A9871D8}" srcOrd="0" destOrd="0" presId="urn:microsoft.com/office/officeart/2005/8/layout/radial1"/>
    <dgm:cxn modelId="{C910329A-78EA-4EDE-9C44-AE207C294C41}" type="presOf" srcId="{4C294254-7165-4D66-8594-8161AB99F118}" destId="{4F5BCA65-EB32-4928-A4F4-649D78CC0E88}" srcOrd="0" destOrd="0" presId="urn:microsoft.com/office/officeart/2005/8/layout/radial1"/>
    <dgm:cxn modelId="{F63C4790-DBE9-449E-8EFA-98C3A753E1B2}" type="presOf" srcId="{15BFCFA8-E42B-42B1-9EE7-344E0BFA0AF3}" destId="{5DB5F4E4-593B-407A-B5E0-51522F959DFF}" srcOrd="1" destOrd="0" presId="urn:microsoft.com/office/officeart/2005/8/layout/radial1"/>
    <dgm:cxn modelId="{180D13DD-F4CE-4A1B-A35A-2996D5BC197B}" type="presOf" srcId="{21BAD747-3F27-4687-803A-C11AC36A3781}" destId="{7EBC24BF-69CA-4CBD-8F8C-FE4C48DE108E}" srcOrd="0" destOrd="0" presId="urn:microsoft.com/office/officeart/2005/8/layout/radial1"/>
    <dgm:cxn modelId="{EA584B92-4777-4624-AC37-F187BC235736}" type="presOf" srcId="{A38A8274-C9B6-4EDB-A023-3238B1AA5F27}" destId="{33EE383D-217A-45BE-AA5E-65B41522723F}" srcOrd="1" destOrd="0" presId="urn:microsoft.com/office/officeart/2005/8/layout/radial1"/>
    <dgm:cxn modelId="{E257EDF7-0E0D-4DB2-B433-BCF2588E4F3B}" type="presOf" srcId="{70A13B3F-1910-40A4-83A1-C8DE9B5BC969}" destId="{17E5D216-1F7F-4C5A-B08D-C81C48B69316}" srcOrd="0" destOrd="0" presId="urn:microsoft.com/office/officeart/2005/8/layout/radial1"/>
    <dgm:cxn modelId="{E7FA925A-B38B-4BA2-BA36-3BFA1873F96D}" type="presOf" srcId="{D1F1EB3A-53F2-49B5-9846-7447F444CE7D}" destId="{93453042-3CF8-4075-ADED-01382460915A}" srcOrd="1" destOrd="0" presId="urn:microsoft.com/office/officeart/2005/8/layout/radial1"/>
    <dgm:cxn modelId="{09F668FD-0E0F-40C1-8F8A-08BBC087FDCC}" type="presOf" srcId="{9613A691-8E61-4ED7-9252-A8B631CA1BFC}" destId="{9F89F86D-38C5-4204-B3AD-E9DCA2A71AC1}" srcOrd="0" destOrd="0" presId="urn:microsoft.com/office/officeart/2005/8/layout/radial1"/>
    <dgm:cxn modelId="{7D54A0CD-7AD6-4F1C-A55E-8195C9F84FC4}" type="presOf" srcId="{A38A8274-C9B6-4EDB-A023-3238B1AA5F27}" destId="{7F339CBC-2640-4765-AC9D-5745987249C6}" srcOrd="0" destOrd="0" presId="urn:microsoft.com/office/officeart/2005/8/layout/radial1"/>
    <dgm:cxn modelId="{AFCF2EDF-4973-4B57-AEE0-03EFC85CE4B6}" srcId="{891263BD-8479-4C74-A834-CB8617512C78}" destId="{21BAD747-3F27-4687-803A-C11AC36A3781}" srcOrd="2" destOrd="0" parTransId="{15BFCFA8-E42B-42B1-9EE7-344E0BFA0AF3}" sibTransId="{D47F0443-DEC8-4395-BF35-0A2D01BF78B8}"/>
    <dgm:cxn modelId="{51E6F7D8-7FEA-419A-A162-0C1B91273D47}" type="presOf" srcId="{5D6C854C-D416-4BC8-9E44-4E7BCBDFEABF}" destId="{8D05C7E0-55BC-4DF3-BB15-5148EC00077B}" srcOrd="1" destOrd="0" presId="urn:microsoft.com/office/officeart/2005/8/layout/radial1"/>
    <dgm:cxn modelId="{DB83DBB8-7C21-4FA5-A640-C33CDD3BB56E}" type="presOf" srcId="{94192918-3D5C-4A23-B8D9-C606CACB0547}" destId="{0AEFC908-046F-41EA-8810-4417A3E16445}" srcOrd="0" destOrd="0" presId="urn:microsoft.com/office/officeart/2005/8/layout/radial1"/>
    <dgm:cxn modelId="{6C1EE67C-C7D5-4A3F-B827-D9D0654758C0}" type="presOf" srcId="{9613A691-8E61-4ED7-9252-A8B631CA1BFC}" destId="{B1686EF0-2D00-4784-9782-838F935AB59A}" srcOrd="1" destOrd="0" presId="urn:microsoft.com/office/officeart/2005/8/layout/radial1"/>
    <dgm:cxn modelId="{2F4EF9E2-6D35-4D3D-B0DA-63326A69A1A0}" type="presOf" srcId="{D1F1EB3A-53F2-49B5-9846-7447F444CE7D}" destId="{748783EE-335B-4A03-B835-86C707AC0914}" srcOrd="0" destOrd="0" presId="urn:microsoft.com/office/officeart/2005/8/layout/radial1"/>
    <dgm:cxn modelId="{87232284-9E9A-4387-83F8-706B7850F3E6}" srcId="{891263BD-8479-4C74-A834-CB8617512C78}" destId="{94192918-3D5C-4A23-B8D9-C606CACB0547}" srcOrd="1" destOrd="0" parTransId="{9613A691-8E61-4ED7-9252-A8B631CA1BFC}" sibTransId="{89DF0085-D80F-4A81-BEE6-02A931F5ACC1}"/>
    <dgm:cxn modelId="{53AD3832-D51C-4129-B5BF-AE8D983ED8FA}" srcId="{891263BD-8479-4C74-A834-CB8617512C78}" destId="{70A13B3F-1910-40A4-83A1-C8DE9B5BC969}" srcOrd="0" destOrd="0" parTransId="{A38A8274-C9B6-4EDB-A023-3238B1AA5F27}" sibTransId="{C49C17B3-9322-4B81-9A23-3E02EAE15970}"/>
    <dgm:cxn modelId="{265B2636-F4AF-4B9F-B341-4C795D7A55FB}" type="presParOf" srcId="{2A8B6E90-47B9-4FEE-BC30-1C60166BB14F}" destId="{1B542E2A-9FE2-4419-A485-A60A6A9871D8}" srcOrd="0" destOrd="0" presId="urn:microsoft.com/office/officeart/2005/8/layout/radial1"/>
    <dgm:cxn modelId="{6DB86F83-BB73-4DE4-B327-DCCB82D59954}" type="presParOf" srcId="{2A8B6E90-47B9-4FEE-BC30-1C60166BB14F}" destId="{7F339CBC-2640-4765-AC9D-5745987249C6}" srcOrd="1" destOrd="0" presId="urn:microsoft.com/office/officeart/2005/8/layout/radial1"/>
    <dgm:cxn modelId="{7A58C5D0-795D-440C-8D00-5F2E1DBF3881}" type="presParOf" srcId="{7F339CBC-2640-4765-AC9D-5745987249C6}" destId="{33EE383D-217A-45BE-AA5E-65B41522723F}" srcOrd="0" destOrd="0" presId="urn:microsoft.com/office/officeart/2005/8/layout/radial1"/>
    <dgm:cxn modelId="{E7EC3252-5057-41FF-BCF2-8DA05F9B27F9}" type="presParOf" srcId="{2A8B6E90-47B9-4FEE-BC30-1C60166BB14F}" destId="{17E5D216-1F7F-4C5A-B08D-C81C48B69316}" srcOrd="2" destOrd="0" presId="urn:microsoft.com/office/officeart/2005/8/layout/radial1"/>
    <dgm:cxn modelId="{A4EFE57D-7050-4FE5-8854-6EE49724ED82}" type="presParOf" srcId="{2A8B6E90-47B9-4FEE-BC30-1C60166BB14F}" destId="{9F89F86D-38C5-4204-B3AD-E9DCA2A71AC1}" srcOrd="3" destOrd="0" presId="urn:microsoft.com/office/officeart/2005/8/layout/radial1"/>
    <dgm:cxn modelId="{9E2375E7-D683-46DD-B758-1C0D363A35E9}" type="presParOf" srcId="{9F89F86D-38C5-4204-B3AD-E9DCA2A71AC1}" destId="{B1686EF0-2D00-4784-9782-838F935AB59A}" srcOrd="0" destOrd="0" presId="urn:microsoft.com/office/officeart/2005/8/layout/radial1"/>
    <dgm:cxn modelId="{76FE7094-BDD5-497E-9221-AD1D7350DD5E}" type="presParOf" srcId="{2A8B6E90-47B9-4FEE-BC30-1C60166BB14F}" destId="{0AEFC908-046F-41EA-8810-4417A3E16445}" srcOrd="4" destOrd="0" presId="urn:microsoft.com/office/officeart/2005/8/layout/radial1"/>
    <dgm:cxn modelId="{2B670046-0EFF-4CB3-BABF-DC7F511A99B5}" type="presParOf" srcId="{2A8B6E90-47B9-4FEE-BC30-1C60166BB14F}" destId="{39B790EC-39E0-41F2-9C6C-4E3F9DB39CDD}" srcOrd="5" destOrd="0" presId="urn:microsoft.com/office/officeart/2005/8/layout/radial1"/>
    <dgm:cxn modelId="{664CD0C4-B949-44DE-B86D-B35CEFA5AC77}" type="presParOf" srcId="{39B790EC-39E0-41F2-9C6C-4E3F9DB39CDD}" destId="{5DB5F4E4-593B-407A-B5E0-51522F959DFF}" srcOrd="0" destOrd="0" presId="urn:microsoft.com/office/officeart/2005/8/layout/radial1"/>
    <dgm:cxn modelId="{E760F773-FDE9-40CF-83CA-7477BB55A279}" type="presParOf" srcId="{2A8B6E90-47B9-4FEE-BC30-1C60166BB14F}" destId="{7EBC24BF-69CA-4CBD-8F8C-FE4C48DE108E}" srcOrd="6" destOrd="0" presId="urn:microsoft.com/office/officeart/2005/8/layout/radial1"/>
    <dgm:cxn modelId="{71449935-D0CD-4378-8CB9-89A8ED398F2A}" type="presParOf" srcId="{2A8B6E90-47B9-4FEE-BC30-1C60166BB14F}" destId="{34A35526-A184-414D-AFC2-5B4BCB430C60}" srcOrd="7" destOrd="0" presId="urn:microsoft.com/office/officeart/2005/8/layout/radial1"/>
    <dgm:cxn modelId="{32436D1D-371D-4715-8B21-2584A272E801}" type="presParOf" srcId="{34A35526-A184-414D-AFC2-5B4BCB430C60}" destId="{8D05C7E0-55BC-4DF3-BB15-5148EC00077B}" srcOrd="0" destOrd="0" presId="urn:microsoft.com/office/officeart/2005/8/layout/radial1"/>
    <dgm:cxn modelId="{FED15FAE-DB00-4504-84DF-8D8AB90EEDCD}" type="presParOf" srcId="{2A8B6E90-47B9-4FEE-BC30-1C60166BB14F}" destId="{4F5BCA65-EB32-4928-A4F4-649D78CC0E88}" srcOrd="8" destOrd="0" presId="urn:microsoft.com/office/officeart/2005/8/layout/radial1"/>
    <dgm:cxn modelId="{7BAC258C-8598-4A87-A863-3FFBA39C1D76}" type="presParOf" srcId="{2A8B6E90-47B9-4FEE-BC30-1C60166BB14F}" destId="{748783EE-335B-4A03-B835-86C707AC0914}" srcOrd="9" destOrd="0" presId="urn:microsoft.com/office/officeart/2005/8/layout/radial1"/>
    <dgm:cxn modelId="{6BD183BC-84D3-45E9-B04F-16BBEBABAB8D}" type="presParOf" srcId="{748783EE-335B-4A03-B835-86C707AC0914}" destId="{93453042-3CF8-4075-ADED-01382460915A}" srcOrd="0" destOrd="0" presId="urn:microsoft.com/office/officeart/2005/8/layout/radial1"/>
    <dgm:cxn modelId="{B94B12A9-6C73-4025-80F6-CCC0A8186821}" type="presParOf" srcId="{2A8B6E90-47B9-4FEE-BC30-1C60166BB14F}" destId="{0E7AAE61-4BAB-4EDC-932A-7B956B21E9DB}" srcOrd="10" destOrd="0" presId="urn:microsoft.com/office/officeart/2005/8/layout/radial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D65E0CC-704F-4991-B5CD-C9B7F413C549}" type="doc">
      <dgm:prSet loTypeId="urn:microsoft.com/office/officeart/2005/8/layout/radial1" loCatId="cycle" qsTypeId="urn:microsoft.com/office/officeart/2005/8/quickstyle/3d1" qsCatId="3D" csTypeId="urn:microsoft.com/office/officeart/2005/8/colors/accent2_2" csCatId="accent2" phldr="1"/>
      <dgm:spPr/>
      <dgm:t>
        <a:bodyPr/>
        <a:lstStyle/>
        <a:p>
          <a:endParaRPr lang="en-GB"/>
        </a:p>
      </dgm:t>
    </dgm:pt>
    <dgm:pt modelId="{53149068-99CB-451E-8195-5C7B7F2B6253}">
      <dgm:prSet phldrT="[Text]" custT="1"/>
      <dgm:spPr>
        <a:solidFill>
          <a:schemeClr val="accent2">
            <a:lumMod val="60000"/>
            <a:lumOff val="40000"/>
          </a:schemeClr>
        </a:solidFill>
      </dgm:spPr>
      <dgm:t>
        <a:bodyPr/>
        <a:lstStyle/>
        <a:p>
          <a:r>
            <a:rPr lang="en-GB" sz="2800" dirty="0"/>
            <a:t>Build good relationships</a:t>
          </a:r>
        </a:p>
      </dgm:t>
    </dgm:pt>
    <dgm:pt modelId="{29691639-9ABC-4E7E-BDDB-62CD355649F5}" type="parTrans" cxnId="{447340AE-7B91-40A2-8E30-23347B69B0B5}">
      <dgm:prSet/>
      <dgm:spPr/>
      <dgm:t>
        <a:bodyPr/>
        <a:lstStyle/>
        <a:p>
          <a:endParaRPr lang="en-GB"/>
        </a:p>
      </dgm:t>
    </dgm:pt>
    <dgm:pt modelId="{735C53E7-458F-4957-938F-B63C9972CF19}" type="sibTrans" cxnId="{447340AE-7B91-40A2-8E30-23347B69B0B5}">
      <dgm:prSet/>
      <dgm:spPr/>
      <dgm:t>
        <a:bodyPr/>
        <a:lstStyle/>
        <a:p>
          <a:endParaRPr lang="en-GB"/>
        </a:p>
      </dgm:t>
    </dgm:pt>
    <dgm:pt modelId="{155508CB-3F59-4CDA-A5FA-DBC7C8353542}">
      <dgm:prSet phldrT="[Text]"/>
      <dgm:spPr>
        <a:solidFill>
          <a:schemeClr val="accent2">
            <a:lumMod val="60000"/>
            <a:lumOff val="40000"/>
          </a:schemeClr>
        </a:solidFill>
      </dgm:spPr>
      <dgm:t>
        <a:bodyPr/>
        <a:lstStyle/>
        <a:p>
          <a:r>
            <a:rPr lang="en-GB" dirty="0"/>
            <a:t>Respect</a:t>
          </a:r>
        </a:p>
      </dgm:t>
    </dgm:pt>
    <dgm:pt modelId="{9AAD17E0-06BD-459D-95E7-41B45791D1E9}" type="parTrans" cxnId="{9ABCF3DB-CC0B-473C-9F09-A01AC29FA2D5}">
      <dgm:prSet/>
      <dgm:spPr/>
      <dgm:t>
        <a:bodyPr/>
        <a:lstStyle/>
        <a:p>
          <a:endParaRPr lang="en-GB"/>
        </a:p>
      </dgm:t>
    </dgm:pt>
    <dgm:pt modelId="{0F02ECBA-D085-4457-8D16-39B63504C70D}" type="sibTrans" cxnId="{9ABCF3DB-CC0B-473C-9F09-A01AC29FA2D5}">
      <dgm:prSet/>
      <dgm:spPr/>
      <dgm:t>
        <a:bodyPr/>
        <a:lstStyle/>
        <a:p>
          <a:endParaRPr lang="en-GB"/>
        </a:p>
      </dgm:t>
    </dgm:pt>
    <dgm:pt modelId="{491BA5B2-C7F1-47D8-998D-88C02423A816}">
      <dgm:prSet phldrT="[Text]"/>
      <dgm:spPr>
        <a:solidFill>
          <a:schemeClr val="accent2">
            <a:lumMod val="60000"/>
            <a:lumOff val="40000"/>
          </a:schemeClr>
        </a:solidFill>
      </dgm:spPr>
      <dgm:t>
        <a:bodyPr/>
        <a:lstStyle/>
        <a:p>
          <a:r>
            <a:rPr lang="en-GB" dirty="0"/>
            <a:t>Empathy</a:t>
          </a:r>
        </a:p>
      </dgm:t>
    </dgm:pt>
    <dgm:pt modelId="{EEF52362-2BD4-4502-BD02-E42EBD2437B6}" type="parTrans" cxnId="{BF6AC087-E88F-4F9D-9F5C-94A1B73B9635}">
      <dgm:prSet/>
      <dgm:spPr/>
      <dgm:t>
        <a:bodyPr/>
        <a:lstStyle/>
        <a:p>
          <a:endParaRPr lang="en-GB"/>
        </a:p>
      </dgm:t>
    </dgm:pt>
    <dgm:pt modelId="{D4A634E4-F469-4760-8889-3D132FCB88AF}" type="sibTrans" cxnId="{BF6AC087-E88F-4F9D-9F5C-94A1B73B9635}">
      <dgm:prSet/>
      <dgm:spPr/>
      <dgm:t>
        <a:bodyPr/>
        <a:lstStyle/>
        <a:p>
          <a:endParaRPr lang="en-GB"/>
        </a:p>
      </dgm:t>
    </dgm:pt>
    <dgm:pt modelId="{120C0F8E-3256-4564-A30D-AC6C43B1788B}">
      <dgm:prSet phldrT="[Text]"/>
      <dgm:spPr>
        <a:solidFill>
          <a:schemeClr val="accent2">
            <a:lumMod val="60000"/>
            <a:lumOff val="40000"/>
          </a:schemeClr>
        </a:solidFill>
      </dgm:spPr>
      <dgm:t>
        <a:bodyPr/>
        <a:lstStyle/>
        <a:p>
          <a:r>
            <a:rPr lang="en-GB" dirty="0"/>
            <a:t>Trust</a:t>
          </a:r>
        </a:p>
      </dgm:t>
    </dgm:pt>
    <dgm:pt modelId="{B3D68A6F-4641-4208-BF07-9E837F0977C3}" type="parTrans" cxnId="{7B4FE859-806A-44FC-BA5A-AAD5DCAF7F16}">
      <dgm:prSet/>
      <dgm:spPr/>
      <dgm:t>
        <a:bodyPr/>
        <a:lstStyle/>
        <a:p>
          <a:endParaRPr lang="en-GB"/>
        </a:p>
      </dgm:t>
    </dgm:pt>
    <dgm:pt modelId="{D7A540E6-5151-4A23-B731-5A46E12FF592}" type="sibTrans" cxnId="{7B4FE859-806A-44FC-BA5A-AAD5DCAF7F16}">
      <dgm:prSet/>
      <dgm:spPr/>
      <dgm:t>
        <a:bodyPr/>
        <a:lstStyle/>
        <a:p>
          <a:endParaRPr lang="en-GB"/>
        </a:p>
      </dgm:t>
    </dgm:pt>
    <dgm:pt modelId="{1F741F1F-7E6D-4393-8291-E9C85F8F4C93}" type="pres">
      <dgm:prSet presAssocID="{0D65E0CC-704F-4991-B5CD-C9B7F413C549}" presName="cycle" presStyleCnt="0">
        <dgm:presLayoutVars>
          <dgm:chMax val="1"/>
          <dgm:dir/>
          <dgm:animLvl val="ctr"/>
          <dgm:resizeHandles val="exact"/>
        </dgm:presLayoutVars>
      </dgm:prSet>
      <dgm:spPr/>
      <dgm:t>
        <a:bodyPr/>
        <a:lstStyle/>
        <a:p>
          <a:endParaRPr lang="en-GB"/>
        </a:p>
      </dgm:t>
    </dgm:pt>
    <dgm:pt modelId="{2062343D-BFA9-4406-80C8-1BDB88275928}" type="pres">
      <dgm:prSet presAssocID="{53149068-99CB-451E-8195-5C7B7F2B6253}" presName="centerShape" presStyleLbl="node0" presStyleIdx="0" presStyleCnt="1" custScaleX="188134" custScaleY="131143"/>
      <dgm:spPr/>
      <dgm:t>
        <a:bodyPr/>
        <a:lstStyle/>
        <a:p>
          <a:endParaRPr lang="en-GB"/>
        </a:p>
      </dgm:t>
    </dgm:pt>
    <dgm:pt modelId="{FC564BBF-0CDE-4A67-A783-B3096AF9A76D}" type="pres">
      <dgm:prSet presAssocID="{9AAD17E0-06BD-459D-95E7-41B45791D1E9}" presName="Name9" presStyleLbl="parChTrans1D2" presStyleIdx="0" presStyleCnt="3"/>
      <dgm:spPr/>
      <dgm:t>
        <a:bodyPr/>
        <a:lstStyle/>
        <a:p>
          <a:endParaRPr lang="en-GB"/>
        </a:p>
      </dgm:t>
    </dgm:pt>
    <dgm:pt modelId="{BB07A6BE-80EE-4299-890F-450E7982EEA7}" type="pres">
      <dgm:prSet presAssocID="{9AAD17E0-06BD-459D-95E7-41B45791D1E9}" presName="connTx" presStyleLbl="parChTrans1D2" presStyleIdx="0" presStyleCnt="3"/>
      <dgm:spPr/>
      <dgm:t>
        <a:bodyPr/>
        <a:lstStyle/>
        <a:p>
          <a:endParaRPr lang="en-GB"/>
        </a:p>
      </dgm:t>
    </dgm:pt>
    <dgm:pt modelId="{DFD130C6-3472-457D-A812-8E13E0658A36}" type="pres">
      <dgm:prSet presAssocID="{155508CB-3F59-4CDA-A5FA-DBC7C8353542}" presName="node" presStyleLbl="node1" presStyleIdx="0" presStyleCnt="3" custRadScaleRad="120491" custRadScaleInc="-1059">
        <dgm:presLayoutVars>
          <dgm:bulletEnabled val="1"/>
        </dgm:presLayoutVars>
      </dgm:prSet>
      <dgm:spPr/>
      <dgm:t>
        <a:bodyPr/>
        <a:lstStyle/>
        <a:p>
          <a:endParaRPr lang="en-GB"/>
        </a:p>
      </dgm:t>
    </dgm:pt>
    <dgm:pt modelId="{67CEBBAE-3207-4AD5-B751-2C7CAE09ADD4}" type="pres">
      <dgm:prSet presAssocID="{EEF52362-2BD4-4502-BD02-E42EBD2437B6}" presName="Name9" presStyleLbl="parChTrans1D2" presStyleIdx="1" presStyleCnt="3"/>
      <dgm:spPr/>
      <dgm:t>
        <a:bodyPr/>
        <a:lstStyle/>
        <a:p>
          <a:endParaRPr lang="en-GB"/>
        </a:p>
      </dgm:t>
    </dgm:pt>
    <dgm:pt modelId="{3D8C003E-C612-43B0-AEEA-58DE4963178C}" type="pres">
      <dgm:prSet presAssocID="{EEF52362-2BD4-4502-BD02-E42EBD2437B6}" presName="connTx" presStyleLbl="parChTrans1D2" presStyleIdx="1" presStyleCnt="3"/>
      <dgm:spPr/>
      <dgm:t>
        <a:bodyPr/>
        <a:lstStyle/>
        <a:p>
          <a:endParaRPr lang="en-GB"/>
        </a:p>
      </dgm:t>
    </dgm:pt>
    <dgm:pt modelId="{402A3ED3-2AEA-444D-B31F-A27CBFDA138C}" type="pres">
      <dgm:prSet presAssocID="{491BA5B2-C7F1-47D8-998D-88C02423A816}" presName="node" presStyleLbl="node1" presStyleIdx="1" presStyleCnt="3" custRadScaleRad="134689" custRadScaleInc="-14053">
        <dgm:presLayoutVars>
          <dgm:bulletEnabled val="1"/>
        </dgm:presLayoutVars>
      </dgm:prSet>
      <dgm:spPr/>
      <dgm:t>
        <a:bodyPr/>
        <a:lstStyle/>
        <a:p>
          <a:endParaRPr lang="en-GB"/>
        </a:p>
      </dgm:t>
    </dgm:pt>
    <dgm:pt modelId="{4BA8DD96-E8AD-4C66-B196-D5A5A12BD449}" type="pres">
      <dgm:prSet presAssocID="{B3D68A6F-4641-4208-BF07-9E837F0977C3}" presName="Name9" presStyleLbl="parChTrans1D2" presStyleIdx="2" presStyleCnt="3"/>
      <dgm:spPr/>
      <dgm:t>
        <a:bodyPr/>
        <a:lstStyle/>
        <a:p>
          <a:endParaRPr lang="en-GB"/>
        </a:p>
      </dgm:t>
    </dgm:pt>
    <dgm:pt modelId="{3F0C5599-BD72-433D-88BD-2DCBA9B6529E}" type="pres">
      <dgm:prSet presAssocID="{B3D68A6F-4641-4208-BF07-9E837F0977C3}" presName="connTx" presStyleLbl="parChTrans1D2" presStyleIdx="2" presStyleCnt="3"/>
      <dgm:spPr/>
      <dgm:t>
        <a:bodyPr/>
        <a:lstStyle/>
        <a:p>
          <a:endParaRPr lang="en-GB"/>
        </a:p>
      </dgm:t>
    </dgm:pt>
    <dgm:pt modelId="{C796F8DD-ADD0-435F-998B-B42B0F33E5BE}" type="pres">
      <dgm:prSet presAssocID="{120C0F8E-3256-4564-A30D-AC6C43B1788B}" presName="node" presStyleLbl="node1" presStyleIdx="2" presStyleCnt="3" custRadScaleRad="133370" custRadScaleInc="8031">
        <dgm:presLayoutVars>
          <dgm:bulletEnabled val="1"/>
        </dgm:presLayoutVars>
      </dgm:prSet>
      <dgm:spPr/>
      <dgm:t>
        <a:bodyPr/>
        <a:lstStyle/>
        <a:p>
          <a:endParaRPr lang="en-GB"/>
        </a:p>
      </dgm:t>
    </dgm:pt>
  </dgm:ptLst>
  <dgm:cxnLst>
    <dgm:cxn modelId="{2C774CA1-45CD-4790-871E-32511582AE70}" type="presOf" srcId="{155508CB-3F59-4CDA-A5FA-DBC7C8353542}" destId="{DFD130C6-3472-457D-A812-8E13E0658A36}" srcOrd="0" destOrd="0" presId="urn:microsoft.com/office/officeart/2005/8/layout/radial1"/>
    <dgm:cxn modelId="{447340AE-7B91-40A2-8E30-23347B69B0B5}" srcId="{0D65E0CC-704F-4991-B5CD-C9B7F413C549}" destId="{53149068-99CB-451E-8195-5C7B7F2B6253}" srcOrd="0" destOrd="0" parTransId="{29691639-9ABC-4E7E-BDDB-62CD355649F5}" sibTransId="{735C53E7-458F-4957-938F-B63C9972CF19}"/>
    <dgm:cxn modelId="{B20F4C91-8255-4277-A303-F9FC6D665CAD}" type="presOf" srcId="{B3D68A6F-4641-4208-BF07-9E837F0977C3}" destId="{3F0C5599-BD72-433D-88BD-2DCBA9B6529E}" srcOrd="1" destOrd="0" presId="urn:microsoft.com/office/officeart/2005/8/layout/radial1"/>
    <dgm:cxn modelId="{DA8A4483-E54F-4F79-80DD-F00DC0E7BAFB}" type="presOf" srcId="{EEF52362-2BD4-4502-BD02-E42EBD2437B6}" destId="{67CEBBAE-3207-4AD5-B751-2C7CAE09ADD4}" srcOrd="0" destOrd="0" presId="urn:microsoft.com/office/officeart/2005/8/layout/radial1"/>
    <dgm:cxn modelId="{29654D2A-22EB-4F7D-9D71-BC0BA4AA2F5C}" type="presOf" srcId="{0D65E0CC-704F-4991-B5CD-C9B7F413C549}" destId="{1F741F1F-7E6D-4393-8291-E9C85F8F4C93}" srcOrd="0" destOrd="0" presId="urn:microsoft.com/office/officeart/2005/8/layout/radial1"/>
    <dgm:cxn modelId="{FE0C0A7D-3592-4E59-B5D7-17614229F042}" type="presOf" srcId="{B3D68A6F-4641-4208-BF07-9E837F0977C3}" destId="{4BA8DD96-E8AD-4C66-B196-D5A5A12BD449}" srcOrd="0" destOrd="0" presId="urn:microsoft.com/office/officeart/2005/8/layout/radial1"/>
    <dgm:cxn modelId="{141D6DE9-7CFC-466A-A669-5D166AC7A39A}" type="presOf" srcId="{53149068-99CB-451E-8195-5C7B7F2B6253}" destId="{2062343D-BFA9-4406-80C8-1BDB88275928}" srcOrd="0" destOrd="0" presId="urn:microsoft.com/office/officeart/2005/8/layout/radial1"/>
    <dgm:cxn modelId="{19208C4A-BB77-4D75-A0C4-AB1827067322}" type="presOf" srcId="{491BA5B2-C7F1-47D8-998D-88C02423A816}" destId="{402A3ED3-2AEA-444D-B31F-A27CBFDA138C}" srcOrd="0" destOrd="0" presId="urn:microsoft.com/office/officeart/2005/8/layout/radial1"/>
    <dgm:cxn modelId="{BF6AC087-E88F-4F9D-9F5C-94A1B73B9635}" srcId="{53149068-99CB-451E-8195-5C7B7F2B6253}" destId="{491BA5B2-C7F1-47D8-998D-88C02423A816}" srcOrd="1" destOrd="0" parTransId="{EEF52362-2BD4-4502-BD02-E42EBD2437B6}" sibTransId="{D4A634E4-F469-4760-8889-3D132FCB88AF}"/>
    <dgm:cxn modelId="{9ABCF3DB-CC0B-473C-9F09-A01AC29FA2D5}" srcId="{53149068-99CB-451E-8195-5C7B7F2B6253}" destId="{155508CB-3F59-4CDA-A5FA-DBC7C8353542}" srcOrd="0" destOrd="0" parTransId="{9AAD17E0-06BD-459D-95E7-41B45791D1E9}" sibTransId="{0F02ECBA-D085-4457-8D16-39B63504C70D}"/>
    <dgm:cxn modelId="{290BE529-AFE5-48F0-98FB-F06834D809EE}" type="presOf" srcId="{9AAD17E0-06BD-459D-95E7-41B45791D1E9}" destId="{FC564BBF-0CDE-4A67-A783-B3096AF9A76D}" srcOrd="0" destOrd="0" presId="urn:microsoft.com/office/officeart/2005/8/layout/radial1"/>
    <dgm:cxn modelId="{7B4FE859-806A-44FC-BA5A-AAD5DCAF7F16}" srcId="{53149068-99CB-451E-8195-5C7B7F2B6253}" destId="{120C0F8E-3256-4564-A30D-AC6C43B1788B}" srcOrd="2" destOrd="0" parTransId="{B3D68A6F-4641-4208-BF07-9E837F0977C3}" sibTransId="{D7A540E6-5151-4A23-B731-5A46E12FF592}"/>
    <dgm:cxn modelId="{A21A1C29-BA00-4679-8277-B04F7BC17199}" type="presOf" srcId="{9AAD17E0-06BD-459D-95E7-41B45791D1E9}" destId="{BB07A6BE-80EE-4299-890F-450E7982EEA7}" srcOrd="1" destOrd="0" presId="urn:microsoft.com/office/officeart/2005/8/layout/radial1"/>
    <dgm:cxn modelId="{135BEE85-9AB7-4F40-A481-7AF00AFDB8FC}" type="presOf" srcId="{120C0F8E-3256-4564-A30D-AC6C43B1788B}" destId="{C796F8DD-ADD0-435F-998B-B42B0F33E5BE}" srcOrd="0" destOrd="0" presId="urn:microsoft.com/office/officeart/2005/8/layout/radial1"/>
    <dgm:cxn modelId="{D8F2C06E-431B-4C04-B041-59D6EE77036E}" type="presOf" srcId="{EEF52362-2BD4-4502-BD02-E42EBD2437B6}" destId="{3D8C003E-C612-43B0-AEEA-58DE4963178C}" srcOrd="1" destOrd="0" presId="urn:microsoft.com/office/officeart/2005/8/layout/radial1"/>
    <dgm:cxn modelId="{3AF0E7EB-FB83-4101-99A7-0B736EC2B216}" type="presParOf" srcId="{1F741F1F-7E6D-4393-8291-E9C85F8F4C93}" destId="{2062343D-BFA9-4406-80C8-1BDB88275928}" srcOrd="0" destOrd="0" presId="urn:microsoft.com/office/officeart/2005/8/layout/radial1"/>
    <dgm:cxn modelId="{7D49631A-DE69-4AA4-AF45-ED3AF827D8A3}" type="presParOf" srcId="{1F741F1F-7E6D-4393-8291-E9C85F8F4C93}" destId="{FC564BBF-0CDE-4A67-A783-B3096AF9A76D}" srcOrd="1" destOrd="0" presId="urn:microsoft.com/office/officeart/2005/8/layout/radial1"/>
    <dgm:cxn modelId="{E0D7A31A-13BC-40DF-B09E-F4703466663C}" type="presParOf" srcId="{FC564BBF-0CDE-4A67-A783-B3096AF9A76D}" destId="{BB07A6BE-80EE-4299-890F-450E7982EEA7}" srcOrd="0" destOrd="0" presId="urn:microsoft.com/office/officeart/2005/8/layout/radial1"/>
    <dgm:cxn modelId="{47B04E85-1A3E-414C-82A4-2C3E32965E42}" type="presParOf" srcId="{1F741F1F-7E6D-4393-8291-E9C85F8F4C93}" destId="{DFD130C6-3472-457D-A812-8E13E0658A36}" srcOrd="2" destOrd="0" presId="urn:microsoft.com/office/officeart/2005/8/layout/radial1"/>
    <dgm:cxn modelId="{82B2ADC9-EB65-4708-A9D5-7512347A971A}" type="presParOf" srcId="{1F741F1F-7E6D-4393-8291-E9C85F8F4C93}" destId="{67CEBBAE-3207-4AD5-B751-2C7CAE09ADD4}" srcOrd="3" destOrd="0" presId="urn:microsoft.com/office/officeart/2005/8/layout/radial1"/>
    <dgm:cxn modelId="{3E35B450-6AB0-44AC-BB47-B08025D8DAB2}" type="presParOf" srcId="{67CEBBAE-3207-4AD5-B751-2C7CAE09ADD4}" destId="{3D8C003E-C612-43B0-AEEA-58DE4963178C}" srcOrd="0" destOrd="0" presId="urn:microsoft.com/office/officeart/2005/8/layout/radial1"/>
    <dgm:cxn modelId="{996D2DB0-1C12-408A-9151-618E120B3DFB}" type="presParOf" srcId="{1F741F1F-7E6D-4393-8291-E9C85F8F4C93}" destId="{402A3ED3-2AEA-444D-B31F-A27CBFDA138C}" srcOrd="4" destOrd="0" presId="urn:microsoft.com/office/officeart/2005/8/layout/radial1"/>
    <dgm:cxn modelId="{46F39490-FD31-4569-A758-03250C4DE0F7}" type="presParOf" srcId="{1F741F1F-7E6D-4393-8291-E9C85F8F4C93}" destId="{4BA8DD96-E8AD-4C66-B196-D5A5A12BD449}" srcOrd="5" destOrd="0" presId="urn:microsoft.com/office/officeart/2005/8/layout/radial1"/>
    <dgm:cxn modelId="{AF0AB6A6-ADE1-40CB-9D2E-C0982FA9D7FC}" type="presParOf" srcId="{4BA8DD96-E8AD-4C66-B196-D5A5A12BD449}" destId="{3F0C5599-BD72-433D-88BD-2DCBA9B6529E}" srcOrd="0" destOrd="0" presId="urn:microsoft.com/office/officeart/2005/8/layout/radial1"/>
    <dgm:cxn modelId="{5E690760-7F2C-401B-905D-AB0B9FCC925F}" type="presParOf" srcId="{1F741F1F-7E6D-4393-8291-E9C85F8F4C93}" destId="{C796F8DD-ADD0-435F-998B-B42B0F33E5BE}" srcOrd="6"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542E2A-9FE2-4419-A485-A60A6A9871D8}">
      <dsp:nvSpPr>
        <dsp:cNvPr id="0" name=""/>
        <dsp:cNvSpPr/>
      </dsp:nvSpPr>
      <dsp:spPr>
        <a:xfrm>
          <a:off x="2736303" y="1481549"/>
          <a:ext cx="2788230" cy="2055344"/>
        </a:xfrm>
        <a:prstGeom prst="ellipse">
          <a:avLst/>
        </a:prstGeom>
        <a:solidFill>
          <a:schemeClr val="accent2">
            <a:lumMod val="60000"/>
            <a:lumOff val="40000"/>
          </a:scheme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GB" sz="2800" kern="1200" dirty="0"/>
            <a:t>Facilitate contributions</a:t>
          </a:r>
        </a:p>
      </dsp:txBody>
      <dsp:txXfrm>
        <a:off x="3144630" y="1782547"/>
        <a:ext cx="1971576" cy="1453348"/>
      </dsp:txXfrm>
    </dsp:sp>
    <dsp:sp modelId="{7F339CBC-2640-4765-AC9D-5745987249C6}">
      <dsp:nvSpPr>
        <dsp:cNvPr id="0" name=""/>
        <dsp:cNvSpPr/>
      </dsp:nvSpPr>
      <dsp:spPr>
        <a:xfrm rot="16050473">
          <a:off x="3989812" y="1375630"/>
          <a:ext cx="183810" cy="29256"/>
        </a:xfrm>
        <a:custGeom>
          <a:avLst/>
          <a:gdLst/>
          <a:ahLst/>
          <a:cxnLst/>
          <a:rect l="0" t="0" r="0" b="0"/>
          <a:pathLst>
            <a:path>
              <a:moveTo>
                <a:pt x="0" y="14628"/>
              </a:moveTo>
              <a:lnTo>
                <a:pt x="183810" y="14628"/>
              </a:lnTo>
            </a:path>
          </a:pathLst>
        </a:custGeom>
        <a:noFill/>
        <a:ln w="25400" cap="flat" cmpd="sng" algn="ctr">
          <a:solidFill>
            <a:schemeClr val="accent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dirty="0"/>
        </a:p>
      </dsp:txBody>
      <dsp:txXfrm rot="10800000">
        <a:off x="4077122" y="1385663"/>
        <a:ext cx="9190" cy="9190"/>
      </dsp:txXfrm>
    </dsp:sp>
    <dsp:sp modelId="{17E5D216-1F7F-4C5A-B08D-C81C48B69316}">
      <dsp:nvSpPr>
        <dsp:cNvPr id="0" name=""/>
        <dsp:cNvSpPr/>
      </dsp:nvSpPr>
      <dsp:spPr>
        <a:xfrm>
          <a:off x="3178703" y="-307072"/>
          <a:ext cx="1728187" cy="1606169"/>
        </a:xfrm>
        <a:prstGeom prst="ellipse">
          <a:avLst/>
        </a:prstGeom>
        <a:solidFill>
          <a:schemeClr val="accent2">
            <a:lumMod val="60000"/>
            <a:lumOff val="40000"/>
          </a:scheme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GB" sz="2800" kern="1200" dirty="0"/>
            <a:t>Fund raising</a:t>
          </a:r>
        </a:p>
      </dsp:txBody>
      <dsp:txXfrm>
        <a:off x="3431790" y="-71854"/>
        <a:ext cx="1222013" cy="1135733"/>
      </dsp:txXfrm>
    </dsp:sp>
    <dsp:sp modelId="{9F89F86D-38C5-4204-B3AD-E9DCA2A71AC1}">
      <dsp:nvSpPr>
        <dsp:cNvPr id="0" name=""/>
        <dsp:cNvSpPr/>
      </dsp:nvSpPr>
      <dsp:spPr>
        <a:xfrm rot="19760791">
          <a:off x="5157447" y="1633658"/>
          <a:ext cx="851267" cy="29256"/>
        </a:xfrm>
        <a:custGeom>
          <a:avLst/>
          <a:gdLst/>
          <a:ahLst/>
          <a:cxnLst/>
          <a:rect l="0" t="0" r="0" b="0"/>
          <a:pathLst>
            <a:path>
              <a:moveTo>
                <a:pt x="0" y="14628"/>
              </a:moveTo>
              <a:lnTo>
                <a:pt x="851267" y="14628"/>
              </a:lnTo>
            </a:path>
          </a:pathLst>
        </a:custGeom>
        <a:noFill/>
        <a:ln w="25400" cap="flat" cmpd="sng" algn="ctr">
          <a:solidFill>
            <a:schemeClr val="accent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dirty="0"/>
        </a:p>
      </dsp:txBody>
      <dsp:txXfrm>
        <a:off x="5561799" y="1627005"/>
        <a:ext cx="42563" cy="42563"/>
      </dsp:txXfrm>
    </dsp:sp>
    <dsp:sp modelId="{0AEFC908-046F-41EA-8810-4417A3E16445}">
      <dsp:nvSpPr>
        <dsp:cNvPr id="0" name=""/>
        <dsp:cNvSpPr/>
      </dsp:nvSpPr>
      <dsp:spPr>
        <a:xfrm>
          <a:off x="5698975" y="0"/>
          <a:ext cx="2344579" cy="1769667"/>
        </a:xfrm>
        <a:prstGeom prst="ellipse">
          <a:avLst/>
        </a:prstGeom>
        <a:solidFill>
          <a:schemeClr val="accent2">
            <a:lumMod val="60000"/>
            <a:lumOff val="40000"/>
          </a:scheme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GB" sz="2800" kern="1200" dirty="0"/>
            <a:t>Helpers e.g. listen to reading</a:t>
          </a:r>
        </a:p>
      </dsp:txBody>
      <dsp:txXfrm>
        <a:off x="6042331" y="259162"/>
        <a:ext cx="1657867" cy="1251343"/>
      </dsp:txXfrm>
    </dsp:sp>
    <dsp:sp modelId="{39B790EC-39E0-41F2-9C6C-4E3F9DB39CDD}">
      <dsp:nvSpPr>
        <dsp:cNvPr id="0" name=""/>
        <dsp:cNvSpPr/>
      </dsp:nvSpPr>
      <dsp:spPr>
        <a:xfrm rot="1325150">
          <a:off x="5335384" y="3073907"/>
          <a:ext cx="445451" cy="29256"/>
        </a:xfrm>
        <a:custGeom>
          <a:avLst/>
          <a:gdLst/>
          <a:ahLst/>
          <a:cxnLst/>
          <a:rect l="0" t="0" r="0" b="0"/>
          <a:pathLst>
            <a:path>
              <a:moveTo>
                <a:pt x="0" y="14628"/>
              </a:moveTo>
              <a:lnTo>
                <a:pt x="445451" y="14628"/>
              </a:lnTo>
            </a:path>
          </a:pathLst>
        </a:custGeom>
        <a:noFill/>
        <a:ln w="25400" cap="flat" cmpd="sng" algn="ctr">
          <a:solidFill>
            <a:schemeClr val="accent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dirty="0"/>
        </a:p>
      </dsp:txBody>
      <dsp:txXfrm>
        <a:off x="5546974" y="3077399"/>
        <a:ext cx="22272" cy="22272"/>
      </dsp:txXfrm>
    </dsp:sp>
    <dsp:sp modelId="{7EBC24BF-69CA-4CBD-8F8C-FE4C48DE108E}">
      <dsp:nvSpPr>
        <dsp:cNvPr id="0" name=""/>
        <dsp:cNvSpPr/>
      </dsp:nvSpPr>
      <dsp:spPr>
        <a:xfrm>
          <a:off x="5658113" y="2460231"/>
          <a:ext cx="2550801" cy="2372803"/>
        </a:xfrm>
        <a:prstGeom prst="ellipse">
          <a:avLst/>
        </a:prstGeom>
        <a:solidFill>
          <a:schemeClr val="accent2">
            <a:lumMod val="60000"/>
            <a:lumOff val="40000"/>
          </a:scheme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GB" sz="2800" kern="1200" dirty="0"/>
            <a:t>Share knowledge with children</a:t>
          </a:r>
        </a:p>
      </dsp:txBody>
      <dsp:txXfrm>
        <a:off x="6031669" y="2807720"/>
        <a:ext cx="1803689" cy="1677825"/>
      </dsp:txXfrm>
    </dsp:sp>
    <dsp:sp modelId="{34A35526-A184-414D-AFC2-5B4BCB430C60}">
      <dsp:nvSpPr>
        <dsp:cNvPr id="0" name=""/>
        <dsp:cNvSpPr/>
      </dsp:nvSpPr>
      <dsp:spPr>
        <a:xfrm rot="9483684">
          <a:off x="2281271" y="3108639"/>
          <a:ext cx="649254" cy="29256"/>
        </a:xfrm>
        <a:custGeom>
          <a:avLst/>
          <a:gdLst/>
          <a:ahLst/>
          <a:cxnLst/>
          <a:rect l="0" t="0" r="0" b="0"/>
          <a:pathLst>
            <a:path>
              <a:moveTo>
                <a:pt x="0" y="14628"/>
              </a:moveTo>
              <a:lnTo>
                <a:pt x="649254" y="14628"/>
              </a:lnTo>
            </a:path>
          </a:pathLst>
        </a:custGeom>
        <a:noFill/>
        <a:ln w="25400" cap="flat" cmpd="sng" algn="ctr">
          <a:solidFill>
            <a:schemeClr val="accent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dirty="0"/>
        </a:p>
      </dsp:txBody>
      <dsp:txXfrm rot="10800000">
        <a:off x="2589667" y="3107036"/>
        <a:ext cx="32462" cy="32462"/>
      </dsp:txXfrm>
    </dsp:sp>
    <dsp:sp modelId="{4F5BCA65-EB32-4928-A4F4-649D78CC0E88}">
      <dsp:nvSpPr>
        <dsp:cNvPr id="0" name=""/>
        <dsp:cNvSpPr/>
      </dsp:nvSpPr>
      <dsp:spPr>
        <a:xfrm>
          <a:off x="216022" y="2647653"/>
          <a:ext cx="2180987" cy="1997960"/>
        </a:xfrm>
        <a:prstGeom prst="ellipse">
          <a:avLst/>
        </a:prstGeom>
        <a:solidFill>
          <a:schemeClr val="accent2">
            <a:lumMod val="60000"/>
            <a:lumOff val="40000"/>
          </a:scheme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GB" sz="2800" kern="1200" dirty="0"/>
            <a:t>Form groups or clubs</a:t>
          </a:r>
        </a:p>
      </dsp:txBody>
      <dsp:txXfrm>
        <a:off x="535420" y="2940247"/>
        <a:ext cx="1542191" cy="1412772"/>
      </dsp:txXfrm>
    </dsp:sp>
    <dsp:sp modelId="{748783EE-335B-4A03-B835-86C707AC0914}">
      <dsp:nvSpPr>
        <dsp:cNvPr id="0" name=""/>
        <dsp:cNvSpPr/>
      </dsp:nvSpPr>
      <dsp:spPr>
        <a:xfrm rot="12320720">
          <a:off x="2291571" y="1789296"/>
          <a:ext cx="699664" cy="29256"/>
        </a:xfrm>
        <a:custGeom>
          <a:avLst/>
          <a:gdLst/>
          <a:ahLst/>
          <a:cxnLst/>
          <a:rect l="0" t="0" r="0" b="0"/>
          <a:pathLst>
            <a:path>
              <a:moveTo>
                <a:pt x="0" y="14628"/>
              </a:moveTo>
              <a:lnTo>
                <a:pt x="699664" y="14628"/>
              </a:lnTo>
            </a:path>
          </a:pathLst>
        </a:custGeom>
        <a:noFill/>
        <a:ln w="25400" cap="flat" cmpd="sng" algn="ctr">
          <a:solidFill>
            <a:schemeClr val="accent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dirty="0"/>
        </a:p>
      </dsp:txBody>
      <dsp:txXfrm rot="10800000">
        <a:off x="2623911" y="1786433"/>
        <a:ext cx="34983" cy="34983"/>
      </dsp:txXfrm>
    </dsp:sp>
    <dsp:sp modelId="{0E7AAE61-4BAB-4EDC-932A-7B956B21E9DB}">
      <dsp:nvSpPr>
        <dsp:cNvPr id="0" name=""/>
        <dsp:cNvSpPr/>
      </dsp:nvSpPr>
      <dsp:spPr>
        <a:xfrm>
          <a:off x="10343" y="0"/>
          <a:ext cx="2448432" cy="2275103"/>
        </a:xfrm>
        <a:prstGeom prst="ellipse">
          <a:avLst/>
        </a:prstGeom>
        <a:solidFill>
          <a:schemeClr val="accent2">
            <a:lumMod val="60000"/>
            <a:lumOff val="40000"/>
          </a:scheme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GB" sz="2800" kern="1200" dirty="0"/>
            <a:t>Workshops for other families - skill share</a:t>
          </a:r>
        </a:p>
      </dsp:txBody>
      <dsp:txXfrm>
        <a:off x="368908" y="333181"/>
        <a:ext cx="1731302" cy="160874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2343D-BFA9-4406-80C8-1BDB88275928}">
      <dsp:nvSpPr>
        <dsp:cNvPr id="0" name=""/>
        <dsp:cNvSpPr/>
      </dsp:nvSpPr>
      <dsp:spPr>
        <a:xfrm>
          <a:off x="2674639" y="1756794"/>
          <a:ext cx="2880321" cy="2007792"/>
        </a:xfrm>
        <a:prstGeom prst="ellipse">
          <a:avLst/>
        </a:prstGeom>
        <a:solidFill>
          <a:schemeClr val="accent2">
            <a:lumMod val="60000"/>
            <a:lumOff val="40000"/>
          </a:scheme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GB" sz="2800" kern="1200" dirty="0"/>
            <a:t>Build good relationships</a:t>
          </a:r>
        </a:p>
      </dsp:txBody>
      <dsp:txXfrm>
        <a:off x="3096452" y="2050828"/>
        <a:ext cx="2036695" cy="1419724"/>
      </dsp:txXfrm>
    </dsp:sp>
    <dsp:sp modelId="{FC564BBF-0CDE-4A67-A783-B3096AF9A76D}">
      <dsp:nvSpPr>
        <dsp:cNvPr id="0" name=""/>
        <dsp:cNvSpPr/>
      </dsp:nvSpPr>
      <dsp:spPr>
        <a:xfrm rot="16154168">
          <a:off x="3986944" y="1627139"/>
          <a:ext cx="225931" cy="33486"/>
        </a:xfrm>
        <a:custGeom>
          <a:avLst/>
          <a:gdLst/>
          <a:ahLst/>
          <a:cxnLst/>
          <a:rect l="0" t="0" r="0" b="0"/>
          <a:pathLst>
            <a:path>
              <a:moveTo>
                <a:pt x="0" y="16743"/>
              </a:moveTo>
              <a:lnTo>
                <a:pt x="225931" y="16743"/>
              </a:lnTo>
            </a:path>
          </a:pathLst>
        </a:custGeom>
        <a:noFill/>
        <a:ln w="25400" cap="flat" cmpd="sng" algn="ctr">
          <a:solidFill>
            <a:schemeClr val="accent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rot="10800000">
        <a:off x="4094261" y="1638234"/>
        <a:ext cx="11296" cy="11296"/>
      </dsp:txXfrm>
    </dsp:sp>
    <dsp:sp modelId="{DFD130C6-3472-457D-A812-8E13E0658A36}">
      <dsp:nvSpPr>
        <dsp:cNvPr id="0" name=""/>
        <dsp:cNvSpPr/>
      </dsp:nvSpPr>
      <dsp:spPr>
        <a:xfrm>
          <a:off x="3322701" y="0"/>
          <a:ext cx="1530994" cy="1530994"/>
        </a:xfrm>
        <a:prstGeom prst="ellipse">
          <a:avLst/>
        </a:prstGeom>
        <a:solidFill>
          <a:schemeClr val="accent2">
            <a:lumMod val="60000"/>
            <a:lumOff val="40000"/>
          </a:scheme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GB" sz="2300" kern="1200" dirty="0"/>
            <a:t>Respect</a:t>
          </a:r>
        </a:p>
      </dsp:txBody>
      <dsp:txXfrm>
        <a:off x="3546910" y="224209"/>
        <a:ext cx="1082576" cy="1082576"/>
      </dsp:txXfrm>
    </dsp:sp>
    <dsp:sp modelId="{67CEBBAE-3207-4AD5-B751-2C7CAE09ADD4}">
      <dsp:nvSpPr>
        <dsp:cNvPr id="0" name=""/>
        <dsp:cNvSpPr/>
      </dsp:nvSpPr>
      <dsp:spPr>
        <a:xfrm rot="1294092">
          <a:off x="5347641" y="3343705"/>
          <a:ext cx="568864" cy="33486"/>
        </a:xfrm>
        <a:custGeom>
          <a:avLst/>
          <a:gdLst/>
          <a:ahLst/>
          <a:cxnLst/>
          <a:rect l="0" t="0" r="0" b="0"/>
          <a:pathLst>
            <a:path>
              <a:moveTo>
                <a:pt x="0" y="16743"/>
              </a:moveTo>
              <a:lnTo>
                <a:pt x="568864" y="16743"/>
              </a:lnTo>
            </a:path>
          </a:pathLst>
        </a:custGeom>
        <a:noFill/>
        <a:ln w="25400" cap="flat" cmpd="sng" algn="ctr">
          <a:solidFill>
            <a:schemeClr val="accent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5617852" y="3346226"/>
        <a:ext cx="28443" cy="28443"/>
      </dsp:txXfrm>
    </dsp:sp>
    <dsp:sp modelId="{402A3ED3-2AEA-444D-B31F-A27CBFDA138C}">
      <dsp:nvSpPr>
        <dsp:cNvPr id="0" name=""/>
        <dsp:cNvSpPr/>
      </dsp:nvSpPr>
      <dsp:spPr>
        <a:xfrm>
          <a:off x="5842990" y="2980914"/>
          <a:ext cx="1530994" cy="1530994"/>
        </a:xfrm>
        <a:prstGeom prst="ellipse">
          <a:avLst/>
        </a:prstGeom>
        <a:solidFill>
          <a:schemeClr val="accent2">
            <a:lumMod val="60000"/>
            <a:lumOff val="40000"/>
          </a:scheme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GB" sz="2300" kern="1200" dirty="0"/>
            <a:t>Empathy</a:t>
          </a:r>
        </a:p>
      </dsp:txBody>
      <dsp:txXfrm>
        <a:off x="6067199" y="3205123"/>
        <a:ext cx="1082576" cy="1082576"/>
      </dsp:txXfrm>
    </dsp:sp>
    <dsp:sp modelId="{4BA8DD96-E8AD-4C66-B196-D5A5A12BD449}">
      <dsp:nvSpPr>
        <dsp:cNvPr id="0" name=""/>
        <dsp:cNvSpPr/>
      </dsp:nvSpPr>
      <dsp:spPr>
        <a:xfrm rot="9444530">
          <a:off x="2399620" y="3354066"/>
          <a:ext cx="497653" cy="33486"/>
        </a:xfrm>
        <a:custGeom>
          <a:avLst/>
          <a:gdLst/>
          <a:ahLst/>
          <a:cxnLst/>
          <a:rect l="0" t="0" r="0" b="0"/>
          <a:pathLst>
            <a:path>
              <a:moveTo>
                <a:pt x="0" y="16743"/>
              </a:moveTo>
              <a:lnTo>
                <a:pt x="497653" y="16743"/>
              </a:lnTo>
            </a:path>
          </a:pathLst>
        </a:custGeom>
        <a:noFill/>
        <a:ln w="25400" cap="flat" cmpd="sng" algn="ctr">
          <a:solidFill>
            <a:schemeClr val="accent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rot="10800000">
        <a:off x="2636005" y="3358368"/>
        <a:ext cx="24882" cy="24882"/>
      </dsp:txXfrm>
    </dsp:sp>
    <dsp:sp modelId="{C796F8DD-ADD0-435F-998B-B42B0F33E5BE}">
      <dsp:nvSpPr>
        <dsp:cNvPr id="0" name=""/>
        <dsp:cNvSpPr/>
      </dsp:nvSpPr>
      <dsp:spPr>
        <a:xfrm>
          <a:off x="946455" y="2994968"/>
          <a:ext cx="1530994" cy="1530994"/>
        </a:xfrm>
        <a:prstGeom prst="ellipse">
          <a:avLst/>
        </a:prstGeom>
        <a:solidFill>
          <a:schemeClr val="accent2">
            <a:lumMod val="60000"/>
            <a:lumOff val="40000"/>
          </a:scheme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GB" sz="2300" kern="1200" dirty="0"/>
            <a:t>Trust</a:t>
          </a:r>
        </a:p>
      </dsp:txBody>
      <dsp:txXfrm>
        <a:off x="1170664" y="3219177"/>
        <a:ext cx="1082576" cy="1082576"/>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31/05/2017</a:t>
            </a:fld>
            <a:endParaRPr lang="en-AU"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dirty="0"/>
          </a:p>
        </p:txBody>
      </p:sp>
    </p:spTree>
    <p:extLst>
      <p:ext uri="{BB962C8B-B14F-4D97-AF65-F5344CB8AC3E}">
        <p14:creationId xmlns:p14="http://schemas.microsoft.com/office/powerpoint/2010/main" val="339297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7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7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83.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84.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8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9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93.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94.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99.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200.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20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20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a:t>
            </a:fld>
            <a:endParaRPr lang="en-AU"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a:t>
            </a:fld>
            <a:endParaRPr lang="en-CA"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a:t>
            </a:fld>
            <a:endParaRPr lang="en-AU"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14</a:t>
            </a:fld>
            <a:endParaRPr lang="en-CA"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15</a:t>
            </a:fld>
            <a:endParaRPr lang="en-AU"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19</a:t>
            </a:fld>
            <a:endParaRPr lang="en-CA"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20</a:t>
            </a:fld>
            <a:endParaRPr lang="en-AU"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23</a:t>
            </a:fld>
            <a:endParaRPr lang="en-CA"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24</a:t>
            </a:fld>
            <a:endParaRPr lang="en-AU"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29</a:t>
            </a:fld>
            <a:endParaRPr lang="en-CA"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30</a:t>
            </a:fld>
            <a:endParaRPr lang="en-AU"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34</a:t>
            </a:fld>
            <a:endParaRPr lang="en-CA"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35</a:t>
            </a:fld>
            <a:endParaRPr lang="en-AU"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41</a:t>
            </a:fld>
            <a:endParaRPr lang="en-CA"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42</a:t>
            </a:fld>
            <a:endParaRPr lang="en-AU"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48</a:t>
            </a:fld>
            <a:endParaRPr lang="en-CA"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49</a:t>
            </a:fld>
            <a:endParaRPr lang="en-AU"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53</a:t>
            </a:fld>
            <a:endParaRPr lang="en-CA"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54</a:t>
            </a:fld>
            <a:endParaRPr lang="en-AU"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59</a:t>
            </a:fld>
            <a:endParaRPr lang="en-CA"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60</a:t>
            </a:fld>
            <a:endParaRPr lang="en-AU"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64</a:t>
            </a:fld>
            <a:endParaRPr lang="en-CA"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65</a:t>
            </a:fld>
            <a:endParaRPr lang="en-AU"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68</a:t>
            </a:fld>
            <a:endParaRPr lang="en-CA"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69</a:t>
            </a:fld>
            <a:endParaRPr lang="en-AU"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72</a:t>
            </a:fld>
            <a:endParaRPr lang="en-CA"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73</a:t>
            </a:fld>
            <a:endParaRPr lang="en-AU"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78</a:t>
            </a:fld>
            <a:endParaRPr lang="en-CA"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79</a:t>
            </a:fld>
            <a:endParaRPr lang="en-AU"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83</a:t>
            </a:fld>
            <a:endParaRPr lang="en-CA"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84</a:t>
            </a:fld>
            <a:endParaRPr lang="en-AU"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89</a:t>
            </a:fld>
            <a:endParaRPr lang="en-CA"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90</a:t>
            </a:fld>
            <a:endParaRPr lang="en-AU"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94</a:t>
            </a:fld>
            <a:endParaRPr lang="en-CA"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95</a:t>
            </a:fld>
            <a:endParaRPr lang="en-AU"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100</a:t>
            </a:fld>
            <a:endParaRPr lang="en-CA"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101</a:t>
            </a:fld>
            <a:endParaRPr lang="en-AU"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105</a:t>
            </a:fld>
            <a:endParaRPr lang="en-CA"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106</a:t>
            </a:fld>
            <a:endParaRPr lang="en-AU"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110</a:t>
            </a:fld>
            <a:endParaRPr lang="en-CA"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111</a:t>
            </a:fld>
            <a:endParaRPr lang="en-AU"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116</a:t>
            </a:fld>
            <a:endParaRPr lang="en-CA"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117</a:t>
            </a:fld>
            <a:endParaRPr lang="en-AU"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123</a:t>
            </a:fld>
            <a:endParaRPr lang="en-CA"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124</a:t>
            </a:fld>
            <a:endParaRPr lang="en-AU"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128</a:t>
            </a:fld>
            <a:endParaRPr lang="en-CA"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129</a:t>
            </a:fld>
            <a:endParaRPr lang="en-AU"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132</a:t>
            </a:fld>
            <a:endParaRPr lang="en-CA"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133</a:t>
            </a:fld>
            <a:endParaRPr lang="en-AU"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138</a:t>
            </a:fld>
            <a:endParaRPr lang="en-CA"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139</a:t>
            </a:fld>
            <a:endParaRPr lang="en-AU"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144</a:t>
            </a:fld>
            <a:endParaRPr lang="en-CA"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145</a:t>
            </a:fld>
            <a:endParaRPr lang="en-AU" dirty="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149</a:t>
            </a:fld>
            <a:endParaRPr lang="en-CA" dirty="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150</a:t>
            </a:fld>
            <a:endParaRPr lang="en-AU" dirty="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155</a:t>
            </a:fld>
            <a:endParaRPr lang="en-CA" dirty="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156</a:t>
            </a:fld>
            <a:endParaRPr lang="en-AU" dirty="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161</a:t>
            </a:fld>
            <a:endParaRPr lang="en-CA" dirty="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162</a:t>
            </a:fld>
            <a:endParaRPr lang="en-AU" dirty="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166</a:t>
            </a:fld>
            <a:endParaRPr lang="en-CA" dirty="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167</a:t>
            </a:fld>
            <a:endParaRPr lang="en-AU" dirty="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173</a:t>
            </a:fld>
            <a:endParaRPr lang="en-CA" dirty="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174</a:t>
            </a:fld>
            <a:endParaRPr lang="en-AU" dirty="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178</a:t>
            </a:fld>
            <a:endParaRPr lang="en-CA" dirty="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179</a:t>
            </a:fld>
            <a:endParaRPr lang="en-AU" dirty="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183</a:t>
            </a:fld>
            <a:endParaRPr lang="en-CA" dirty="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184</a:t>
            </a:fld>
            <a:endParaRPr lang="en-AU" dirty="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189</a:t>
            </a:fld>
            <a:endParaRPr lang="en-CA" dirty="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190</a:t>
            </a:fld>
            <a:endParaRPr lang="en-AU" dirty="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193</a:t>
            </a:fld>
            <a:endParaRPr lang="en-CA" dirty="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194</a:t>
            </a:fld>
            <a:endParaRPr lang="en-AU" dirty="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199</a:t>
            </a:fld>
            <a:endParaRPr lang="en-CA" dirty="0"/>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200</a:t>
            </a:fld>
            <a:endParaRPr lang="en-AU" dirty="0"/>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205</a:t>
            </a:fld>
            <a:endParaRPr lang="en-CA" dirty="0"/>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207</a:t>
            </a:fld>
            <a:endParaRPr lang="en-CA"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31/05/2017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31/05/2017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31/05/2017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31/05/2017</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31/05/2017</a:t>
            </a:fld>
            <a:endParaRPr lang="en-AU" dirty="0"/>
          </a:p>
        </p:txBody>
      </p:sp>
      <p:sp>
        <p:nvSpPr>
          <p:cNvPr id="8" name="Footer Placeholder 7"/>
          <p:cNvSpPr>
            <a:spLocks noGrp="1"/>
          </p:cNvSpPr>
          <p:nvPr>
            <p:ph type="ftr" sz="quarter" idx="11"/>
          </p:nvPr>
        </p:nvSpPr>
        <p:spPr/>
        <p:txBody>
          <a:bodyPr/>
          <a:lstStyle/>
          <a:p>
            <a:endParaRPr lang="en-AU" dirty="0"/>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31/05/2017</a:t>
            </a:fld>
            <a:endParaRPr lang="en-AU" dirty="0"/>
          </a:p>
        </p:txBody>
      </p:sp>
      <p:sp>
        <p:nvSpPr>
          <p:cNvPr id="4" name="Footer Placeholder 3"/>
          <p:cNvSpPr>
            <a:spLocks noGrp="1"/>
          </p:cNvSpPr>
          <p:nvPr>
            <p:ph type="ftr" sz="quarter" idx="11"/>
          </p:nvPr>
        </p:nvSpPr>
        <p:spPr/>
        <p:txBody>
          <a:bodyPr/>
          <a:lstStyle/>
          <a:p>
            <a:endParaRPr lang="en-AU" dirty="0"/>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31/05/2017</a:t>
            </a:fld>
            <a:endParaRPr lang="en-AU" dirty="0"/>
          </a:p>
        </p:txBody>
      </p:sp>
      <p:sp>
        <p:nvSpPr>
          <p:cNvPr id="3" name="Footer Placeholder 2"/>
          <p:cNvSpPr>
            <a:spLocks noGrp="1"/>
          </p:cNvSpPr>
          <p:nvPr>
            <p:ph type="ftr" sz="quarter" idx="11"/>
          </p:nvPr>
        </p:nvSpPr>
        <p:spPr/>
        <p:txBody>
          <a:bodyPr/>
          <a:lstStyle/>
          <a:p>
            <a:endParaRPr lang="en-AU" dirty="0"/>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31/05/2017</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31/05/2017</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31/05/2017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31/05/2017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31/05/2017</a:t>
            </a:fld>
            <a:endParaRPr lang="en-AU"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dirty="0"/>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2.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191.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2.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19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195.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2.xml"/></Relationships>
</file>

<file path=ppt/slides/_rels/slide19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8.xml.rels><?xml version="1.0" encoding="UTF-8" standalone="yes"?>
<Relationships xmlns="http://schemas.openxmlformats.org/package/2006/relationships"><Relationship Id="rId2" Type="http://schemas.openxmlformats.org/officeDocument/2006/relationships/image" Target="../media/image105.png"/><Relationship Id="rId1" Type="http://schemas.openxmlformats.org/officeDocument/2006/relationships/slideLayout" Target="../slideLayouts/slideLayout2.xml"/></Relationships>
</file>

<file path=ppt/slides/_rels/slide19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20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201.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2.xml"/></Relationships>
</file>

<file path=ppt/slides/_rels/slide20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03.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2.xml"/></Relationships>
</file>

<file path=ppt/slides/_rels/slide204.xml.rels><?xml version="1.0" encoding="UTF-8" standalone="yes"?>
<Relationships xmlns="http://schemas.openxmlformats.org/package/2006/relationships"><Relationship Id="rId2" Type="http://schemas.openxmlformats.org/officeDocument/2006/relationships/image" Target="../media/image108.jpeg"/><Relationship Id="rId1" Type="http://schemas.openxmlformats.org/officeDocument/2006/relationships/slideLayout" Target="../slideLayouts/slideLayout2.xml"/></Relationships>
</file>

<file path=ppt/slides/_rels/slide20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20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07.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notesSlide" Target="../notesSlides/notesSlide76.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Kelsey\Pictures\Pictures\ArtWork\holding_hands_group_line_spectrum_800_wht.png"/>
          <p:cNvPicPr/>
          <p:nvPr/>
        </p:nvPicPr>
        <p:blipFill>
          <a:blip r:embed="rId3">
            <a:extLst>
              <a:ext uri="{28A0092B-C50C-407E-A947-70E740481C1C}">
                <a14:useLocalDpi xmlns:a14="http://schemas.microsoft.com/office/drawing/2010/main" val="0"/>
              </a:ext>
            </a:extLst>
          </a:blip>
          <a:srcRect/>
          <a:stretch>
            <a:fillRect/>
          </a:stretch>
        </p:blipFill>
        <p:spPr bwMode="auto">
          <a:xfrm>
            <a:off x="971600" y="3789040"/>
            <a:ext cx="4919980" cy="2160905"/>
          </a:xfrm>
          <a:prstGeom prst="rect">
            <a:avLst/>
          </a:prstGeom>
          <a:noFill/>
          <a:ln>
            <a:noFill/>
          </a:ln>
        </p:spPr>
      </p:pic>
      <p:sp>
        <p:nvSpPr>
          <p:cNvPr id="4099" name="Text Box 6"/>
          <p:cNvSpPr txBox="1">
            <a:spLocks noChangeArrowheads="1"/>
          </p:cNvSpPr>
          <p:nvPr/>
        </p:nvSpPr>
        <p:spPr bwMode="auto">
          <a:xfrm>
            <a:off x="1259608" y="1124743"/>
            <a:ext cx="7000875" cy="3875881"/>
          </a:xfrm>
          <a:prstGeom prst="rect">
            <a:avLst/>
          </a:prstGeom>
          <a:noFill/>
          <a:ln w="9525">
            <a:noFill/>
            <a:miter lim="800000"/>
            <a:headEnd/>
            <a:tailEnd/>
          </a:ln>
        </p:spPr>
        <p:txBody>
          <a:bodyPr/>
          <a:lstStyle/>
          <a:p>
            <a:pPr algn="r"/>
            <a:r>
              <a:rPr lang="en-AU" sz="4400" b="1" dirty="0" smtClean="0">
                <a:solidFill>
                  <a:srgbClr val="FF0000"/>
                </a:solidFill>
              </a:rPr>
              <a:t>CHCECE010 </a:t>
            </a:r>
            <a:endParaRPr lang="en-GB" sz="4400" dirty="0">
              <a:solidFill>
                <a:srgbClr val="FF0000"/>
              </a:solidFill>
            </a:endParaRPr>
          </a:p>
          <a:p>
            <a:pPr algn="r"/>
            <a:r>
              <a:rPr lang="en-AU" sz="4400" b="1" dirty="0" smtClean="0">
                <a:solidFill>
                  <a:srgbClr val="FF0000"/>
                </a:solidFill>
              </a:rPr>
              <a:t>Support the holistic development of children in early childhood</a:t>
            </a:r>
            <a:endParaRPr lang="en-GB" sz="4400" dirty="0">
              <a:solidFill>
                <a:srgbClr val="FF000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476672"/>
            <a:ext cx="8229600" cy="1143000"/>
          </a:xfrm>
        </p:spPr>
        <p:txBody>
          <a:bodyPr>
            <a:normAutofit/>
          </a:bodyPr>
          <a:lstStyle/>
          <a:p>
            <a:r>
              <a:rPr lang="en-AU" dirty="0"/>
              <a:t>Support physical development</a:t>
            </a:r>
            <a:endParaRPr lang="en-GB" dirty="0"/>
          </a:p>
        </p:txBody>
      </p:sp>
      <p:sp>
        <p:nvSpPr>
          <p:cNvPr id="6" name="TextBox 5"/>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1.1 </a:t>
            </a:r>
            <a:r>
              <a:rPr lang="en-AU" sz="2800" dirty="0"/>
              <a:t>Use daily routines as opportunities to support children to acquire and practise skills</a:t>
            </a:r>
            <a:r>
              <a:rPr lang="en-AU" sz="2800" b="1" dirty="0" smtClean="0">
                <a:latin typeface="+mj-lt"/>
              </a:rPr>
              <a:t>  </a:t>
            </a:r>
            <a:endParaRPr lang="en-AU" sz="2800" dirty="0">
              <a:latin typeface="+mj-l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1143000"/>
          </a:xfrm>
        </p:spPr>
        <p:txBody>
          <a:bodyPr>
            <a:noAutofit/>
          </a:bodyPr>
          <a:lstStyle/>
          <a:p>
            <a:r>
              <a:rPr lang="en-GB" dirty="0"/>
              <a:t>Using daily routines to support skills</a:t>
            </a:r>
          </a:p>
        </p:txBody>
      </p:sp>
      <p:sp>
        <p:nvSpPr>
          <p:cNvPr id="3" name="Content Placeholder 2"/>
          <p:cNvSpPr>
            <a:spLocks noGrp="1"/>
          </p:cNvSpPr>
          <p:nvPr>
            <p:ph idx="1"/>
          </p:nvPr>
        </p:nvSpPr>
        <p:spPr>
          <a:xfrm>
            <a:off x="467544" y="1988840"/>
            <a:ext cx="8229600" cy="4281339"/>
          </a:xfrm>
        </p:spPr>
        <p:txBody>
          <a:bodyPr/>
          <a:lstStyle/>
          <a:p>
            <a:pPr marL="0" indent="0">
              <a:buNone/>
            </a:pPr>
            <a:r>
              <a:rPr lang="en-GB" dirty="0"/>
              <a:t>Daily practices and routines are a great opportunity to encourage children to learn new skills and develop existing ones. You’re going to be doing these things anyway – so why not make them useful? </a:t>
            </a:r>
            <a:endParaRPr lang="en-GB" dirty="0" smtClean="0"/>
          </a:p>
          <a:p>
            <a:pPr marL="0" indent="0">
              <a:buNone/>
            </a:pPr>
            <a:r>
              <a:rPr lang="en-GB" dirty="0" smtClean="0"/>
              <a:t>How you use daily </a:t>
            </a:r>
            <a:r>
              <a:rPr lang="en-GB" dirty="0"/>
              <a:t>routines as an opportunity to support children to acquire and practice </a:t>
            </a:r>
            <a:r>
              <a:rPr lang="en-GB" dirty="0" smtClean="0"/>
              <a:t>skills will </a:t>
            </a:r>
            <a:r>
              <a:rPr lang="en-GB" dirty="0"/>
              <a:t>largely depend on what your daily routines are.</a:t>
            </a:r>
          </a:p>
          <a:p>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76672"/>
            <a:ext cx="8229600" cy="1143000"/>
          </a:xfrm>
        </p:spPr>
        <p:txBody>
          <a:bodyPr>
            <a:noAutofit/>
          </a:bodyPr>
          <a:lstStyle/>
          <a:p>
            <a:r>
              <a:rPr lang="en-GB" dirty="0"/>
              <a:t>Using daily routines to support skills</a:t>
            </a:r>
          </a:p>
        </p:txBody>
      </p:sp>
      <p:sp>
        <p:nvSpPr>
          <p:cNvPr id="3" name="Content Placeholder 2"/>
          <p:cNvSpPr>
            <a:spLocks noGrp="1"/>
          </p:cNvSpPr>
          <p:nvPr>
            <p:ph idx="1"/>
          </p:nvPr>
        </p:nvSpPr>
        <p:spPr>
          <a:xfrm>
            <a:off x="467544" y="2204864"/>
            <a:ext cx="8229600" cy="4209331"/>
          </a:xfrm>
        </p:spPr>
        <p:txBody>
          <a:bodyPr/>
          <a:lstStyle/>
          <a:p>
            <a:pPr marL="0" indent="0">
              <a:buNone/>
            </a:pPr>
            <a:r>
              <a:rPr lang="en-GB" b="1" dirty="0" smtClean="0"/>
              <a:t>Daily routines might include:</a:t>
            </a:r>
          </a:p>
          <a:p>
            <a:r>
              <a:rPr lang="en-GB" dirty="0" smtClean="0"/>
              <a:t>Playing</a:t>
            </a:r>
            <a:endParaRPr lang="en-GB" dirty="0"/>
          </a:p>
          <a:p>
            <a:r>
              <a:rPr lang="en-GB" dirty="0"/>
              <a:t>Mealtimes</a:t>
            </a:r>
          </a:p>
          <a:p>
            <a:r>
              <a:rPr lang="en-GB" dirty="0"/>
              <a:t>Toileting </a:t>
            </a:r>
          </a:p>
          <a:p>
            <a:r>
              <a:rPr lang="en-GB" dirty="0" smtClean="0"/>
              <a:t>Learning.</a:t>
            </a:r>
            <a:endParaRPr lang="en-GB" dirty="0"/>
          </a:p>
        </p:txBody>
      </p:sp>
      <p:pic>
        <p:nvPicPr>
          <p:cNvPr id="4" name="Picture 3" descr="C:\Users\Kelsey\Pictures\Pictures\ArtWork\reading_blocks_800_wht.png"/>
          <p:cNvPicPr/>
          <p:nvPr/>
        </p:nvPicPr>
        <p:blipFill>
          <a:blip r:embed="rId2">
            <a:extLst>
              <a:ext uri="{28A0092B-C50C-407E-A947-70E740481C1C}">
                <a14:useLocalDpi xmlns:a14="http://schemas.microsoft.com/office/drawing/2010/main" val="0"/>
              </a:ext>
            </a:extLst>
          </a:blip>
          <a:srcRect/>
          <a:stretch>
            <a:fillRect/>
          </a:stretch>
        </p:blipFill>
        <p:spPr bwMode="auto">
          <a:xfrm>
            <a:off x="5724128" y="2492896"/>
            <a:ext cx="2339340" cy="3745230"/>
          </a:xfrm>
          <a:prstGeom prst="rect">
            <a:avLst/>
          </a:prstGeom>
          <a:noFill/>
          <a:ln>
            <a:noFill/>
          </a:ln>
        </p:spPr>
      </p:pic>
    </p:spTree>
    <p:extLst>
      <p:ext uri="{BB962C8B-B14F-4D97-AF65-F5344CB8AC3E}">
        <p14:creationId xmlns:p14="http://schemas.microsoft.com/office/powerpoint/2010/main" val="36015133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Support physical development</a:t>
            </a:r>
            <a:endParaRPr lang="en-GB" dirty="0"/>
          </a:p>
        </p:txBody>
      </p:sp>
      <p:sp>
        <p:nvSpPr>
          <p:cNvPr id="8" name="TextBox 7"/>
          <p:cNvSpPr txBox="1"/>
          <p:nvPr/>
        </p:nvSpPr>
        <p:spPr>
          <a:xfrm>
            <a:off x="5220072" y="2204864"/>
            <a:ext cx="3744416" cy="3970318"/>
          </a:xfrm>
          <a:prstGeom prst="rect">
            <a:avLst/>
          </a:prstGeom>
          <a:noFill/>
        </p:spPr>
        <p:txBody>
          <a:bodyPr wrap="square" rtlCol="0">
            <a:spAutoFit/>
          </a:bodyPr>
          <a:lstStyle/>
          <a:p>
            <a:r>
              <a:rPr lang="en-AU" sz="2800" b="1" dirty="0" smtClean="0">
                <a:latin typeface="+mj-lt"/>
              </a:rPr>
              <a:t>1.2 </a:t>
            </a:r>
            <a:r>
              <a:rPr lang="en-AU" sz="2800" dirty="0"/>
              <a:t>Assist in selecting and arranging equipment that will develop fine and gross motor skills, and to challenge and encourage choice and spontaneity in physically active play</a:t>
            </a:r>
            <a:r>
              <a:rPr lang="en-AU" sz="2800" b="1" dirty="0" smtClean="0">
                <a:latin typeface="+mj-lt"/>
              </a:rPr>
              <a:t> </a:t>
            </a:r>
            <a:endParaRPr lang="en-AU" sz="2800" dirty="0">
              <a:latin typeface="+mj-l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D# 10037 - Industrial Gears On Floor - Presentation Clipart"/>
          <p:cNvPicPr>
            <a:picLocks noChangeAspect="1" noChangeArrowheads="1"/>
          </p:cNvPicPr>
          <p:nvPr/>
        </p:nvPicPr>
        <p:blipFill rotWithShape="1">
          <a:blip r:embed="rId2">
            <a:extLst>
              <a:ext uri="{28A0092B-C50C-407E-A947-70E740481C1C}">
                <a14:useLocalDpi xmlns:a14="http://schemas.microsoft.com/office/drawing/2010/main" val="0"/>
              </a:ext>
            </a:extLst>
          </a:blip>
          <a:srcRect t="8328" b="12775"/>
          <a:stretch/>
        </p:blipFill>
        <p:spPr bwMode="auto">
          <a:xfrm>
            <a:off x="5393519" y="4509120"/>
            <a:ext cx="2857500" cy="225446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a:bodyPr>
          <a:lstStyle/>
          <a:p>
            <a:r>
              <a:rPr lang="en-GB" dirty="0"/>
              <a:t>What are motor skills</a:t>
            </a:r>
            <a:r>
              <a:rPr lang="en-GB" dirty="0" smtClean="0"/>
              <a:t>?</a:t>
            </a:r>
            <a:endParaRPr lang="en-GB" dirty="0"/>
          </a:p>
        </p:txBody>
      </p:sp>
      <p:sp>
        <p:nvSpPr>
          <p:cNvPr id="3" name="Content Placeholder 2"/>
          <p:cNvSpPr>
            <a:spLocks noGrp="1"/>
          </p:cNvSpPr>
          <p:nvPr>
            <p:ph idx="1"/>
          </p:nvPr>
        </p:nvSpPr>
        <p:spPr/>
        <p:txBody>
          <a:bodyPr/>
          <a:lstStyle/>
          <a:p>
            <a:pPr marL="0" indent="0">
              <a:buNone/>
            </a:pPr>
            <a:r>
              <a:rPr lang="en-GB" dirty="0"/>
              <a:t>A motor skill is an action which requires us to use our muscles. As adults, it’s easy to forget about the development which we went through which allows us now to work and move in a coordinated and effortless way. Whilst </a:t>
            </a:r>
            <a:r>
              <a:rPr lang="en-GB" dirty="0" smtClean="0"/>
              <a:t>young </a:t>
            </a:r>
            <a:r>
              <a:rPr lang="en-GB" dirty="0"/>
              <a:t>children and babies are still learning and developing these skills you should be giving them all the encouragement you possibly can.</a:t>
            </a:r>
          </a:p>
          <a:p>
            <a:pPr marL="0" indent="0">
              <a:buNone/>
            </a:pPr>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Fine motor skills</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a:t>Fine motor skills refer to performing small actions. Fine motor skills are often referred to in terms of hand coordination but they can also incorporate the use of any part of the body, for example, toes or even the tongue. </a:t>
            </a:r>
          </a:p>
          <a:p>
            <a:pPr marL="0" indent="0">
              <a:buNone/>
            </a:pPr>
            <a:r>
              <a:rPr lang="en-GB" b="1" dirty="0"/>
              <a:t>Fine motor skills might include:</a:t>
            </a:r>
          </a:p>
          <a:p>
            <a:pPr lvl="0"/>
            <a:r>
              <a:rPr lang="en-GB" dirty="0"/>
              <a:t>Writing/drawing</a:t>
            </a:r>
          </a:p>
          <a:p>
            <a:pPr lvl="0"/>
            <a:r>
              <a:rPr lang="en-GB" dirty="0"/>
              <a:t>Eating</a:t>
            </a:r>
          </a:p>
          <a:p>
            <a:pPr lvl="0"/>
            <a:r>
              <a:rPr lang="en-GB" dirty="0"/>
              <a:t>Cutting with scissors</a:t>
            </a:r>
          </a:p>
          <a:p>
            <a:pPr lvl="0"/>
            <a:r>
              <a:rPr lang="en-GB" dirty="0"/>
              <a:t>Cleaning teeth.</a:t>
            </a:r>
          </a:p>
          <a:p>
            <a:endParaRPr lang="en-GB" dirty="0"/>
          </a:p>
        </p:txBody>
      </p:sp>
      <p:pic>
        <p:nvPicPr>
          <p:cNvPr id="4" name="Picture 3" descr="C:\Users\Kelsey\Pictures\Pictures\ArtWork\MWritng.jpg"/>
          <p:cNvPicPr/>
          <p:nvPr/>
        </p:nvPicPr>
        <p:blipFill>
          <a:blip r:embed="rId2">
            <a:extLst>
              <a:ext uri="{28A0092B-C50C-407E-A947-70E740481C1C}">
                <a14:useLocalDpi xmlns:a14="http://schemas.microsoft.com/office/drawing/2010/main" val="0"/>
              </a:ext>
            </a:extLst>
          </a:blip>
          <a:srcRect/>
          <a:stretch>
            <a:fillRect/>
          </a:stretch>
        </p:blipFill>
        <p:spPr bwMode="auto">
          <a:xfrm>
            <a:off x="5364088" y="3717032"/>
            <a:ext cx="2707005" cy="2707005"/>
          </a:xfrm>
          <a:prstGeom prst="rect">
            <a:avLst/>
          </a:prstGeom>
          <a:noFill/>
          <a:ln>
            <a:noFill/>
          </a:ln>
        </p:spPr>
      </p:pic>
    </p:spTree>
    <p:extLst>
      <p:ext uri="{BB962C8B-B14F-4D97-AF65-F5344CB8AC3E}">
        <p14:creationId xmlns:p14="http://schemas.microsoft.com/office/powerpoint/2010/main" val="21602133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Gross motor skills</a:t>
            </a:r>
            <a:endParaRPr lang="en-GB" dirty="0"/>
          </a:p>
        </p:txBody>
      </p:sp>
      <p:sp>
        <p:nvSpPr>
          <p:cNvPr id="3" name="Content Placeholder 2"/>
          <p:cNvSpPr>
            <a:spLocks noGrp="1"/>
          </p:cNvSpPr>
          <p:nvPr>
            <p:ph idx="1"/>
          </p:nvPr>
        </p:nvSpPr>
        <p:spPr/>
        <p:txBody>
          <a:bodyPr/>
          <a:lstStyle/>
          <a:p>
            <a:pPr marL="0" indent="0">
              <a:buNone/>
            </a:pPr>
            <a:r>
              <a:rPr lang="en-GB" dirty="0"/>
              <a:t>Gross motor skills are larger movements which often require greater levels of coordination. </a:t>
            </a:r>
          </a:p>
          <a:p>
            <a:pPr marL="0" indent="0">
              <a:buNone/>
            </a:pPr>
            <a:r>
              <a:rPr lang="en-GB" b="1" dirty="0"/>
              <a:t>Gross motor skills include things such as:</a:t>
            </a:r>
          </a:p>
          <a:p>
            <a:pPr lvl="0"/>
            <a:r>
              <a:rPr lang="en-GB" dirty="0"/>
              <a:t>Crawling</a:t>
            </a:r>
          </a:p>
          <a:p>
            <a:pPr lvl="0"/>
            <a:r>
              <a:rPr lang="en-GB" dirty="0"/>
              <a:t>Walking/running</a:t>
            </a:r>
          </a:p>
          <a:p>
            <a:pPr lvl="0"/>
            <a:r>
              <a:rPr lang="en-GB" dirty="0"/>
              <a:t>Jumping.</a:t>
            </a:r>
          </a:p>
          <a:p>
            <a:endParaRPr lang="en-GB" dirty="0"/>
          </a:p>
        </p:txBody>
      </p:sp>
      <p:pic>
        <p:nvPicPr>
          <p:cNvPr id="1026" name="Picture 2" descr="C:\Users\Kelsey\Pictures\Pictures\ArtWork\MRu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3284984"/>
            <a:ext cx="3277220" cy="3277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4512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D# 10031 - Construction Helmet Gears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3978902"/>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67544" y="332656"/>
            <a:ext cx="8229600" cy="1143000"/>
          </a:xfrm>
        </p:spPr>
        <p:txBody>
          <a:bodyPr>
            <a:noAutofit/>
          </a:bodyPr>
          <a:lstStyle/>
          <a:p>
            <a:r>
              <a:rPr lang="en-GB" dirty="0"/>
              <a:t>Selecting and arranging equipment to support motor </a:t>
            </a:r>
            <a:r>
              <a:rPr lang="en-GB" dirty="0" smtClean="0"/>
              <a:t>skills</a:t>
            </a:r>
            <a:endParaRPr lang="en-GB" dirty="0"/>
          </a:p>
        </p:txBody>
      </p:sp>
      <p:sp>
        <p:nvSpPr>
          <p:cNvPr id="3" name="Content Placeholder 2"/>
          <p:cNvSpPr>
            <a:spLocks noGrp="1"/>
          </p:cNvSpPr>
          <p:nvPr>
            <p:ph idx="1"/>
          </p:nvPr>
        </p:nvSpPr>
        <p:spPr>
          <a:xfrm>
            <a:off x="457200" y="1988840"/>
            <a:ext cx="8229600" cy="4137323"/>
          </a:xfrm>
        </p:spPr>
        <p:txBody>
          <a:bodyPr/>
          <a:lstStyle/>
          <a:p>
            <a:pPr marL="0" indent="0">
              <a:buNone/>
            </a:pPr>
            <a:r>
              <a:rPr lang="en-GB" dirty="0"/>
              <a:t>Your environment and the way that this is organised should be facilitating of physical development and specifically the development of fine and gross motor skills. How you arrange </a:t>
            </a:r>
            <a:r>
              <a:rPr lang="en-GB" dirty="0" smtClean="0"/>
              <a:t>your </a:t>
            </a:r>
            <a:r>
              <a:rPr lang="en-GB" dirty="0"/>
              <a:t>equipment will, of course, depend on the specific tasks which you will have in place within your workplace. </a:t>
            </a:r>
          </a:p>
          <a:p>
            <a:endParaRPr lang="en-GB" dirty="0"/>
          </a:p>
        </p:txBody>
      </p:sp>
    </p:spTree>
    <p:extLst>
      <p:ext uri="{BB962C8B-B14F-4D97-AF65-F5344CB8AC3E}">
        <p14:creationId xmlns:p14="http://schemas.microsoft.com/office/powerpoint/2010/main" val="5713622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Safety</a:t>
            </a:r>
            <a:endParaRPr lang="en-GB" dirty="0"/>
          </a:p>
        </p:txBody>
      </p:sp>
      <p:sp>
        <p:nvSpPr>
          <p:cNvPr id="3" name="Content Placeholder 2"/>
          <p:cNvSpPr>
            <a:spLocks noGrp="1"/>
          </p:cNvSpPr>
          <p:nvPr>
            <p:ph idx="1"/>
          </p:nvPr>
        </p:nvSpPr>
        <p:spPr/>
        <p:txBody>
          <a:bodyPr/>
          <a:lstStyle/>
          <a:p>
            <a:pPr marL="0" indent="0">
              <a:buNone/>
            </a:pPr>
            <a:r>
              <a:rPr lang="en-GB" dirty="0"/>
              <a:t>The key thing to consider within your environment is safety. For young children who are still learning how to coordinate their actions, their concept of safety will not be fully developed and so it is your job to ensure that the environment is safe for them to explore. </a:t>
            </a:r>
          </a:p>
        </p:txBody>
      </p:sp>
      <p:pic>
        <p:nvPicPr>
          <p:cNvPr id="2050" name="Picture 2" descr="C:\Users\Kelsey\Pictures\Pictures\ArtWork\safety_siren_alert_905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3861048"/>
            <a:ext cx="6337300" cy="2374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02581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Choice</a:t>
            </a:r>
            <a:endParaRPr lang="en-GB" dirty="0"/>
          </a:p>
        </p:txBody>
      </p:sp>
      <p:sp>
        <p:nvSpPr>
          <p:cNvPr id="3" name="Content Placeholder 2"/>
          <p:cNvSpPr>
            <a:spLocks noGrp="1"/>
          </p:cNvSpPr>
          <p:nvPr>
            <p:ph idx="1"/>
          </p:nvPr>
        </p:nvSpPr>
        <p:spPr/>
        <p:txBody>
          <a:bodyPr/>
          <a:lstStyle/>
          <a:p>
            <a:pPr marL="0" indent="0">
              <a:buNone/>
            </a:pPr>
            <a:r>
              <a:rPr lang="en-GB" dirty="0" smtClean="0"/>
              <a:t>Provide enough </a:t>
            </a:r>
            <a:r>
              <a:rPr lang="en-GB" dirty="0"/>
              <a:t>equipment to allow children to choose what they want to do when they are engaging with physical play. </a:t>
            </a:r>
            <a:r>
              <a:rPr lang="en-GB" dirty="0" smtClean="0"/>
              <a:t>This will </a:t>
            </a:r>
            <a:r>
              <a:rPr lang="en-GB" dirty="0"/>
              <a:t>ensure that physical development is child-centred as opposed to adult-centred. </a:t>
            </a:r>
          </a:p>
        </p:txBody>
      </p:sp>
      <p:pic>
        <p:nvPicPr>
          <p:cNvPr id="4" name="Picture 3" descr="C:\Users\Kelsey\Pictures\Pictures\ArtWork\Fotolia_3384017_XS.jpg"/>
          <p:cNvPicPr/>
          <p:nvPr/>
        </p:nvPicPr>
        <p:blipFill>
          <a:blip r:embed="rId2">
            <a:extLst>
              <a:ext uri="{28A0092B-C50C-407E-A947-70E740481C1C}">
                <a14:useLocalDpi xmlns:a14="http://schemas.microsoft.com/office/drawing/2010/main" val="0"/>
              </a:ext>
            </a:extLst>
          </a:blip>
          <a:srcRect/>
          <a:stretch>
            <a:fillRect/>
          </a:stretch>
        </p:blipFill>
        <p:spPr bwMode="auto">
          <a:xfrm>
            <a:off x="4572000" y="3548487"/>
            <a:ext cx="3070597" cy="2998589"/>
          </a:xfrm>
          <a:prstGeom prst="rect">
            <a:avLst/>
          </a:prstGeom>
          <a:noFill/>
          <a:ln>
            <a:noFill/>
          </a:ln>
        </p:spPr>
      </p:pic>
    </p:spTree>
    <p:extLst>
      <p:ext uri="{BB962C8B-B14F-4D97-AF65-F5344CB8AC3E}">
        <p14:creationId xmlns:p14="http://schemas.microsoft.com/office/powerpoint/2010/main" val="3938161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Spontaneity</a:t>
            </a:r>
            <a:endParaRPr lang="en-GB" dirty="0"/>
          </a:p>
        </p:txBody>
      </p:sp>
      <p:sp>
        <p:nvSpPr>
          <p:cNvPr id="3" name="Content Placeholder 2"/>
          <p:cNvSpPr>
            <a:spLocks noGrp="1"/>
          </p:cNvSpPr>
          <p:nvPr>
            <p:ph idx="1"/>
          </p:nvPr>
        </p:nvSpPr>
        <p:spPr/>
        <p:txBody>
          <a:bodyPr/>
          <a:lstStyle/>
          <a:p>
            <a:pPr marL="0" indent="0">
              <a:buNone/>
            </a:pPr>
            <a:r>
              <a:rPr lang="en-GB" dirty="0"/>
              <a:t>Choice and spontaneity are closely linked. Giving children choice in the activities which they engage with will allow them to play in whatever way they want to – spontaneously. Spontaneity has many benefits including encouraging children’s thoughts and creativity. </a:t>
            </a:r>
          </a:p>
        </p:txBody>
      </p:sp>
      <p:pic>
        <p:nvPicPr>
          <p:cNvPr id="3074" name="Picture 2" descr="C:\Users\Kelsey\Pictures\Pictures\ArtWork\Fotolia_3383912_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4221088"/>
            <a:ext cx="3329947" cy="24974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91086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Support physical development</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1.3 </a:t>
            </a:r>
            <a:r>
              <a:rPr lang="en-AU" sz="2800" dirty="0"/>
              <a:t>Help to create opportunities to support the emerging physical skills of individual children </a:t>
            </a:r>
            <a:r>
              <a:rPr lang="en-AU" sz="2800" b="1" dirty="0" smtClean="0">
                <a:latin typeface="+mj-lt"/>
              </a:rPr>
              <a:t> </a:t>
            </a:r>
            <a:endParaRPr lang="en-AU" sz="2800" dirty="0">
              <a:latin typeface="+mj-lt"/>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Creating opportunities</a:t>
            </a:r>
            <a:endParaRPr lang="en-GB" dirty="0"/>
          </a:p>
        </p:txBody>
      </p:sp>
      <p:sp>
        <p:nvSpPr>
          <p:cNvPr id="3" name="Content Placeholder 2"/>
          <p:cNvSpPr>
            <a:spLocks noGrp="1"/>
          </p:cNvSpPr>
          <p:nvPr>
            <p:ph idx="1"/>
          </p:nvPr>
        </p:nvSpPr>
        <p:spPr/>
        <p:txBody>
          <a:bodyPr/>
          <a:lstStyle/>
          <a:p>
            <a:pPr marL="0" indent="0">
              <a:buNone/>
            </a:pPr>
            <a:r>
              <a:rPr lang="en-GB" dirty="0"/>
              <a:t>It is important that all children have regular opportunities to develop their physical skills. You should be constantly looking for different ways in which you can create opportunities for children and put these into motion wherever you </a:t>
            </a:r>
            <a:r>
              <a:rPr lang="en-GB" dirty="0" smtClean="0"/>
              <a:t>can.</a:t>
            </a:r>
            <a:endParaRPr lang="en-GB" dirty="0"/>
          </a:p>
        </p:txBody>
      </p:sp>
      <p:pic>
        <p:nvPicPr>
          <p:cNvPr id="4" name="Picture 3" descr="C:\Users\Kelsey\Pictures\Pictures\ArtWork\MRun.jpg"/>
          <p:cNvPicPr/>
          <p:nvPr/>
        </p:nvPicPr>
        <p:blipFill>
          <a:blip r:embed="rId2">
            <a:extLst>
              <a:ext uri="{28A0092B-C50C-407E-A947-70E740481C1C}">
                <a14:useLocalDpi xmlns:a14="http://schemas.microsoft.com/office/drawing/2010/main" val="0"/>
              </a:ext>
            </a:extLst>
          </a:blip>
          <a:srcRect/>
          <a:stretch>
            <a:fillRect/>
          </a:stretch>
        </p:blipFill>
        <p:spPr bwMode="auto">
          <a:xfrm>
            <a:off x="5364088" y="3462000"/>
            <a:ext cx="2814320" cy="281432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Opportunities for babies</a:t>
            </a:r>
            <a:endParaRPr lang="en-GB" dirty="0"/>
          </a:p>
        </p:txBody>
      </p:sp>
      <p:sp>
        <p:nvSpPr>
          <p:cNvPr id="3" name="Content Placeholder 2"/>
          <p:cNvSpPr>
            <a:spLocks noGrp="1"/>
          </p:cNvSpPr>
          <p:nvPr>
            <p:ph idx="1"/>
          </p:nvPr>
        </p:nvSpPr>
        <p:spPr/>
        <p:txBody>
          <a:bodyPr/>
          <a:lstStyle/>
          <a:p>
            <a:pPr marL="0" indent="0">
              <a:buNone/>
            </a:pPr>
            <a:r>
              <a:rPr lang="en-GB" dirty="0"/>
              <a:t>E</a:t>
            </a:r>
            <a:r>
              <a:rPr lang="en-GB" dirty="0" smtClean="0"/>
              <a:t>ven </a:t>
            </a:r>
            <a:r>
              <a:rPr lang="en-GB" dirty="0"/>
              <a:t>the youngest babies enjoy time to stretch and explore. If babies are unable to sit or crawl, you could lay a blanket on the floor and give them time to wriggle and </a:t>
            </a:r>
            <a:r>
              <a:rPr lang="en-GB" dirty="0" smtClean="0"/>
              <a:t>stretch </a:t>
            </a:r>
            <a:r>
              <a:rPr lang="en-GB" dirty="0"/>
              <a:t>with no obstacles around </a:t>
            </a:r>
            <a:r>
              <a:rPr lang="en-GB" dirty="0" smtClean="0"/>
              <a:t>them.</a:t>
            </a:r>
          </a:p>
          <a:p>
            <a:pPr marL="0" indent="0">
              <a:buNone/>
            </a:pPr>
            <a:r>
              <a:rPr lang="en-GB" dirty="0"/>
              <a:t>For babies who are able to crawl and are beginning to </a:t>
            </a:r>
            <a:r>
              <a:rPr lang="en-GB" dirty="0" smtClean="0"/>
              <a:t>walk </a:t>
            </a:r>
            <a:r>
              <a:rPr lang="en-GB" dirty="0"/>
              <a:t>y</a:t>
            </a:r>
            <a:r>
              <a:rPr lang="en-GB" dirty="0" smtClean="0"/>
              <a:t>ou </a:t>
            </a:r>
            <a:r>
              <a:rPr lang="en-GB" dirty="0"/>
              <a:t>could do a similar thing by laying a blanket on the ground but, this time, have toys or other things placed within a short </a:t>
            </a:r>
            <a:r>
              <a:rPr lang="en-GB" dirty="0" smtClean="0"/>
              <a:t>distance</a:t>
            </a:r>
            <a:r>
              <a:rPr lang="en-GB" dirty="0"/>
              <a:t> </a:t>
            </a:r>
            <a:r>
              <a:rPr lang="en-GB" dirty="0" smtClean="0"/>
              <a:t>for them to reach for.</a:t>
            </a:r>
            <a:endParaRPr lang="en-GB" dirty="0"/>
          </a:p>
        </p:txBody>
      </p:sp>
    </p:spTree>
    <p:extLst>
      <p:ext uri="{BB962C8B-B14F-4D97-AF65-F5344CB8AC3E}">
        <p14:creationId xmlns:p14="http://schemas.microsoft.com/office/powerpoint/2010/main" val="27543972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Kelsey\Pictures\Pictures\ArtWork\MBasketBall.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64893" y="4642098"/>
            <a:ext cx="2143894" cy="2215902"/>
          </a:xfrm>
          <a:prstGeom prst="rect">
            <a:avLst/>
          </a:prstGeom>
          <a:noFill/>
          <a:ln>
            <a:noFill/>
          </a:ln>
        </p:spPr>
      </p:pic>
      <p:sp>
        <p:nvSpPr>
          <p:cNvPr id="2" name="Title 1"/>
          <p:cNvSpPr>
            <a:spLocks noGrp="1"/>
          </p:cNvSpPr>
          <p:nvPr>
            <p:ph type="title"/>
          </p:nvPr>
        </p:nvSpPr>
        <p:spPr/>
        <p:txBody>
          <a:bodyPr/>
          <a:lstStyle/>
          <a:p>
            <a:r>
              <a:rPr lang="en-GB" dirty="0" smtClean="0"/>
              <a:t>Opportunities for young children</a:t>
            </a:r>
            <a:endParaRPr lang="en-GB" dirty="0"/>
          </a:p>
        </p:txBody>
      </p:sp>
      <p:sp>
        <p:nvSpPr>
          <p:cNvPr id="3" name="Content Placeholder 2"/>
          <p:cNvSpPr>
            <a:spLocks noGrp="1"/>
          </p:cNvSpPr>
          <p:nvPr>
            <p:ph idx="1"/>
          </p:nvPr>
        </p:nvSpPr>
        <p:spPr/>
        <p:txBody>
          <a:bodyPr/>
          <a:lstStyle/>
          <a:p>
            <a:pPr marL="0" indent="0">
              <a:buNone/>
            </a:pPr>
            <a:r>
              <a:rPr lang="en-GB" dirty="0"/>
              <a:t>Once children have mastered the basics of their physical skills, and are able to be more active and mobile, your aim should be to create opportunities for them to further their development. </a:t>
            </a:r>
            <a:endParaRPr lang="en-GB" dirty="0" smtClean="0"/>
          </a:p>
          <a:p>
            <a:pPr marL="0" indent="0">
              <a:buNone/>
            </a:pPr>
            <a:r>
              <a:rPr lang="en-GB" dirty="0" smtClean="0"/>
              <a:t>Young </a:t>
            </a:r>
            <a:r>
              <a:rPr lang="en-GB" dirty="0"/>
              <a:t>children need lots of time to run and play, not only will this help to encourage development, it will also give them time to burn off their </a:t>
            </a:r>
            <a:r>
              <a:rPr lang="en-GB" dirty="0" smtClean="0"/>
              <a:t>energy.</a:t>
            </a:r>
            <a:endParaRPr lang="en-GB" dirty="0"/>
          </a:p>
        </p:txBody>
      </p:sp>
    </p:spTree>
    <p:extLst>
      <p:ext uri="{BB962C8B-B14F-4D97-AF65-F5344CB8AC3E}">
        <p14:creationId xmlns:p14="http://schemas.microsoft.com/office/powerpoint/2010/main" val="5772503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Support physical development</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1.4 </a:t>
            </a:r>
            <a:r>
              <a:rPr lang="en-AU" sz="2800" dirty="0"/>
              <a:t>Support children to take increasing responsibility for their own health and wellbeing</a:t>
            </a:r>
            <a:r>
              <a:rPr lang="en-AU" sz="2800" b="1" dirty="0" smtClean="0">
                <a:latin typeface="+mj-lt"/>
              </a:rPr>
              <a:t>  </a:t>
            </a:r>
            <a:endParaRPr lang="en-AU" sz="2800" dirty="0">
              <a:latin typeface="+mj-lt"/>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Health and wellbeing</a:t>
            </a:r>
            <a:endParaRPr lang="en-GB" dirty="0"/>
          </a:p>
        </p:txBody>
      </p:sp>
      <p:sp>
        <p:nvSpPr>
          <p:cNvPr id="3" name="Content Placeholder 2"/>
          <p:cNvSpPr>
            <a:spLocks noGrp="1"/>
          </p:cNvSpPr>
          <p:nvPr>
            <p:ph idx="1"/>
          </p:nvPr>
        </p:nvSpPr>
        <p:spPr/>
        <p:txBody>
          <a:bodyPr/>
          <a:lstStyle/>
          <a:p>
            <a:pPr marL="0" indent="0">
              <a:buNone/>
            </a:pPr>
            <a:r>
              <a:rPr lang="en-GB" dirty="0"/>
              <a:t>Encouraging and supporting children to take responsibility for their own health and wellbeing will provide them with the knowledge required to follow a well-rounded and healthy lifestyle as they grow older. </a:t>
            </a:r>
          </a:p>
          <a:p>
            <a:endParaRPr lang="en-GB" dirty="0"/>
          </a:p>
        </p:txBody>
      </p:sp>
      <p:pic>
        <p:nvPicPr>
          <p:cNvPr id="4" name="Picture 3" descr="C:\Users\Kelsey\Pictures\Pictures\ArtWork\corporate_think_tank_solution_800_wht.png"/>
          <p:cNvPicPr/>
          <p:nvPr/>
        </p:nvPicPr>
        <p:blipFill>
          <a:blip r:embed="rId2">
            <a:extLst>
              <a:ext uri="{28A0092B-C50C-407E-A947-70E740481C1C}">
                <a14:useLocalDpi xmlns:a14="http://schemas.microsoft.com/office/drawing/2010/main" val="0"/>
              </a:ext>
            </a:extLst>
          </a:blip>
          <a:srcRect/>
          <a:stretch>
            <a:fillRect/>
          </a:stretch>
        </p:blipFill>
        <p:spPr bwMode="auto">
          <a:xfrm>
            <a:off x="2699792" y="3589279"/>
            <a:ext cx="3474457" cy="3117587"/>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Kelsey\Pictures\Pictures\ArtWork\MApple.jpg"/>
          <p:cNvPicPr/>
          <p:nvPr/>
        </p:nvPicPr>
        <p:blipFill>
          <a:blip r:embed="rId2">
            <a:extLst>
              <a:ext uri="{28A0092B-C50C-407E-A947-70E740481C1C}">
                <a14:useLocalDpi xmlns:a14="http://schemas.microsoft.com/office/drawing/2010/main" val="0"/>
              </a:ext>
            </a:extLst>
          </a:blip>
          <a:srcRect/>
          <a:stretch>
            <a:fillRect/>
          </a:stretch>
        </p:blipFill>
        <p:spPr bwMode="auto">
          <a:xfrm>
            <a:off x="6156176" y="3861048"/>
            <a:ext cx="2993686" cy="2996952"/>
          </a:xfrm>
          <a:prstGeom prst="rect">
            <a:avLst/>
          </a:prstGeom>
          <a:noFill/>
          <a:ln>
            <a:noFill/>
          </a:ln>
        </p:spPr>
      </p:pic>
      <p:sp>
        <p:nvSpPr>
          <p:cNvPr id="2" name="Title 1"/>
          <p:cNvSpPr>
            <a:spLocks noGrp="1"/>
          </p:cNvSpPr>
          <p:nvPr>
            <p:ph type="title"/>
          </p:nvPr>
        </p:nvSpPr>
        <p:spPr>
          <a:xfrm>
            <a:off x="395536" y="404664"/>
            <a:ext cx="8229600" cy="1143000"/>
          </a:xfrm>
        </p:spPr>
        <p:txBody>
          <a:bodyPr>
            <a:noAutofit/>
          </a:bodyPr>
          <a:lstStyle/>
          <a:p>
            <a:r>
              <a:rPr lang="en-GB" dirty="0" smtClean="0"/>
              <a:t>Supporting children to take responsibility</a:t>
            </a:r>
            <a:endParaRPr lang="en-GB" dirty="0"/>
          </a:p>
        </p:txBody>
      </p:sp>
      <p:sp>
        <p:nvSpPr>
          <p:cNvPr id="3" name="Content Placeholder 2"/>
          <p:cNvSpPr>
            <a:spLocks noGrp="1"/>
          </p:cNvSpPr>
          <p:nvPr>
            <p:ph idx="1"/>
          </p:nvPr>
        </p:nvSpPr>
        <p:spPr>
          <a:xfrm>
            <a:off x="426842" y="1772816"/>
            <a:ext cx="8033589" cy="4525963"/>
          </a:xfrm>
        </p:spPr>
        <p:txBody>
          <a:bodyPr/>
          <a:lstStyle/>
          <a:p>
            <a:pPr marL="0" indent="0">
              <a:buNone/>
            </a:pPr>
            <a:r>
              <a:rPr lang="en-GB" dirty="0"/>
              <a:t>There are many different ways in which you can support children to take increasing responsibility for their own health and wellbeing.</a:t>
            </a:r>
          </a:p>
          <a:p>
            <a:pPr marL="0" indent="0">
              <a:buNone/>
            </a:pPr>
            <a:r>
              <a:rPr lang="en-GB" b="1" dirty="0"/>
              <a:t>For </a:t>
            </a:r>
            <a:r>
              <a:rPr lang="en-GB" b="1" dirty="0" smtClean="0"/>
              <a:t>example:</a:t>
            </a:r>
            <a:endParaRPr lang="en-GB" b="1" dirty="0"/>
          </a:p>
          <a:p>
            <a:r>
              <a:rPr lang="en-GB" dirty="0"/>
              <a:t>Planning activities </a:t>
            </a:r>
          </a:p>
          <a:p>
            <a:r>
              <a:rPr lang="en-GB" dirty="0"/>
              <a:t>Discussing feelings </a:t>
            </a:r>
          </a:p>
          <a:p>
            <a:r>
              <a:rPr lang="en-GB" dirty="0"/>
              <a:t>Communicate throughout routines </a:t>
            </a:r>
          </a:p>
          <a:p>
            <a:r>
              <a:rPr lang="en-GB" dirty="0"/>
              <a:t>Promote and discuss healthy eating</a:t>
            </a:r>
          </a:p>
          <a:p>
            <a:r>
              <a:rPr lang="en-GB" dirty="0"/>
              <a:t>Work with </a:t>
            </a:r>
            <a:r>
              <a:rPr lang="en-GB" dirty="0" smtClean="0"/>
              <a:t>families.</a:t>
            </a:r>
            <a:endParaRPr lang="en-GB" dirty="0"/>
          </a:p>
          <a:p>
            <a:endParaRPr lang="en-GB" dirty="0"/>
          </a:p>
        </p:txBody>
      </p:sp>
    </p:spTree>
    <p:extLst>
      <p:ext uri="{BB962C8B-B14F-4D97-AF65-F5344CB8AC3E}">
        <p14:creationId xmlns:p14="http://schemas.microsoft.com/office/powerpoint/2010/main" val="2120196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Support social development</a:t>
            </a:r>
            <a:endParaRPr lang="en-GB" dirty="0"/>
          </a:p>
        </p:txBody>
      </p:sp>
      <p:sp>
        <p:nvSpPr>
          <p:cNvPr id="6" name="TextBox 5"/>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2.1 </a:t>
            </a:r>
            <a:r>
              <a:rPr lang="en-AU" sz="2800" dirty="0"/>
              <a:t>Support children to understand and accept responsibility for their own actions appropriate to their level of understanding</a:t>
            </a:r>
            <a:r>
              <a:rPr lang="en-AU" sz="2800" b="1" dirty="0" smtClean="0">
                <a:latin typeface="+mj-lt"/>
              </a:rPr>
              <a:t> </a:t>
            </a:r>
            <a:endParaRPr lang="en-AU" sz="2800" dirty="0">
              <a:latin typeface="+mj-lt"/>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8229600" cy="1143000"/>
          </a:xfrm>
        </p:spPr>
        <p:txBody>
          <a:bodyPr>
            <a:noAutofit/>
          </a:bodyPr>
          <a:lstStyle/>
          <a:p>
            <a:r>
              <a:rPr lang="en-GB" dirty="0"/>
              <a:t>Accepting responsibility for own </a:t>
            </a:r>
            <a:r>
              <a:rPr lang="en-GB" dirty="0" smtClean="0"/>
              <a:t>actions</a:t>
            </a:r>
            <a:endParaRPr lang="en-GB" dirty="0"/>
          </a:p>
        </p:txBody>
      </p:sp>
      <p:sp>
        <p:nvSpPr>
          <p:cNvPr id="3" name="Content Placeholder 2"/>
          <p:cNvSpPr>
            <a:spLocks noGrp="1"/>
          </p:cNvSpPr>
          <p:nvPr>
            <p:ph idx="1"/>
          </p:nvPr>
        </p:nvSpPr>
        <p:spPr>
          <a:xfrm>
            <a:off x="457200" y="1844824"/>
            <a:ext cx="8229600" cy="4281339"/>
          </a:xfrm>
        </p:spPr>
        <p:txBody>
          <a:bodyPr/>
          <a:lstStyle/>
          <a:p>
            <a:pPr marL="0" indent="0">
              <a:buNone/>
            </a:pPr>
            <a:r>
              <a:rPr lang="en-GB" dirty="0"/>
              <a:t>Teaching children to understand and accept responsibility for their own actions means encouraging them to have an awareness of the things that they do, how this affects other people and to accept the consequences which their actions might have. </a:t>
            </a:r>
          </a:p>
        </p:txBody>
      </p:sp>
      <p:pic>
        <p:nvPicPr>
          <p:cNvPr id="4" name="Picture 3" descr="C:\Users\Kelsey\Pictures\Pictures\ArtWork\Fotolia_10056608_XS.jpg"/>
          <p:cNvPicPr/>
          <p:nvPr/>
        </p:nvPicPr>
        <p:blipFill>
          <a:blip r:embed="rId2">
            <a:extLst>
              <a:ext uri="{28A0092B-C50C-407E-A947-70E740481C1C}">
                <a14:useLocalDpi xmlns:a14="http://schemas.microsoft.com/office/drawing/2010/main" val="0"/>
              </a:ext>
            </a:extLst>
          </a:blip>
          <a:srcRect/>
          <a:stretch>
            <a:fillRect/>
          </a:stretch>
        </p:blipFill>
        <p:spPr bwMode="auto">
          <a:xfrm>
            <a:off x="3419872" y="4304307"/>
            <a:ext cx="2505075" cy="2505075"/>
          </a:xfrm>
          <a:prstGeom prst="rect">
            <a:avLst/>
          </a:prstGeom>
          <a:ln>
            <a:noFill/>
          </a:ln>
          <a:effectLst>
            <a:softEdge rad="112500"/>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D# 11300 - Got Tiger By The Tail - Presentation Clipart"/>
          <p:cNvPicPr>
            <a:picLocks noChangeAspect="1" noChangeArrowheads="1"/>
          </p:cNvPicPr>
          <p:nvPr/>
        </p:nvPicPr>
        <p:blipFill rotWithShape="1">
          <a:blip r:embed="rId2">
            <a:extLst>
              <a:ext uri="{28A0092B-C50C-407E-A947-70E740481C1C}">
                <a14:useLocalDpi xmlns:a14="http://schemas.microsoft.com/office/drawing/2010/main" val="0"/>
              </a:ext>
            </a:extLst>
          </a:blip>
          <a:srcRect b="15267"/>
          <a:stretch/>
        </p:blipFill>
        <p:spPr bwMode="auto">
          <a:xfrm>
            <a:off x="5321434" y="4509120"/>
            <a:ext cx="2569468" cy="217719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Natural consequences</a:t>
            </a:r>
            <a:endParaRPr lang="en-GB" dirty="0"/>
          </a:p>
        </p:txBody>
      </p:sp>
      <p:sp>
        <p:nvSpPr>
          <p:cNvPr id="3" name="Content Placeholder 2"/>
          <p:cNvSpPr>
            <a:spLocks noGrp="1"/>
          </p:cNvSpPr>
          <p:nvPr>
            <p:ph idx="1"/>
          </p:nvPr>
        </p:nvSpPr>
        <p:spPr/>
        <p:txBody>
          <a:bodyPr/>
          <a:lstStyle/>
          <a:p>
            <a:pPr marL="0" indent="0">
              <a:buNone/>
            </a:pPr>
            <a:r>
              <a:rPr lang="en-GB" dirty="0"/>
              <a:t>I</a:t>
            </a:r>
            <a:r>
              <a:rPr lang="en-GB" dirty="0" smtClean="0"/>
              <a:t>t </a:t>
            </a:r>
            <a:r>
              <a:rPr lang="en-GB" dirty="0"/>
              <a:t>is a good idea to allow </a:t>
            </a:r>
            <a:r>
              <a:rPr lang="en-GB" dirty="0" smtClean="0"/>
              <a:t>children </a:t>
            </a:r>
            <a:r>
              <a:rPr lang="en-GB" dirty="0"/>
              <a:t>to experience the natural consequences of the things they do. Natural consequences refer to the inevitable results of our actions. </a:t>
            </a:r>
            <a:endParaRPr lang="en-GB" dirty="0" smtClean="0"/>
          </a:p>
          <a:p>
            <a:pPr marL="0" indent="0">
              <a:buNone/>
            </a:pPr>
            <a:r>
              <a:rPr lang="en-GB" dirty="0" smtClean="0"/>
              <a:t>For </a:t>
            </a:r>
            <a:r>
              <a:rPr lang="en-GB" dirty="0"/>
              <a:t>example, if a child refuses to wear a coat to go outside, letting them go out without a coat and experience the cold will decrease the chances of them doing this again in the future.</a:t>
            </a:r>
          </a:p>
        </p:txBody>
      </p:sp>
    </p:spTree>
    <p:extLst>
      <p:ext uri="{BB962C8B-B14F-4D97-AF65-F5344CB8AC3E}">
        <p14:creationId xmlns:p14="http://schemas.microsoft.com/office/powerpoint/2010/main" val="37785974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Different levels of understanding</a:t>
            </a:r>
            <a:endParaRPr lang="en-GB" dirty="0"/>
          </a:p>
        </p:txBody>
      </p:sp>
      <p:sp>
        <p:nvSpPr>
          <p:cNvPr id="3" name="Content Placeholder 2"/>
          <p:cNvSpPr>
            <a:spLocks noGrp="1"/>
          </p:cNvSpPr>
          <p:nvPr>
            <p:ph idx="1"/>
          </p:nvPr>
        </p:nvSpPr>
        <p:spPr>
          <a:xfrm>
            <a:off x="457200" y="1772816"/>
            <a:ext cx="4618856" cy="4353347"/>
          </a:xfrm>
        </p:spPr>
        <p:txBody>
          <a:bodyPr/>
          <a:lstStyle/>
          <a:p>
            <a:pPr marL="0" indent="0">
              <a:buNone/>
            </a:pPr>
            <a:r>
              <a:rPr lang="en-GB" dirty="0"/>
              <a:t>Y</a:t>
            </a:r>
            <a:r>
              <a:rPr lang="en-GB" dirty="0" smtClean="0"/>
              <a:t>ou </a:t>
            </a:r>
            <a:r>
              <a:rPr lang="en-GB" dirty="0"/>
              <a:t>can’t expect children of different ages or abilities to take responsibility for their own actions in the same way. A 2-year-old will not have the same levels of understanding as a 6-year-old and it would be unreasonable and unfair to expect them to. </a:t>
            </a:r>
          </a:p>
        </p:txBody>
      </p:sp>
      <p:pic>
        <p:nvPicPr>
          <p:cNvPr id="2050" name="Picture 2" descr="ID# 18197 - Figure Holding Justice Scales Uneven Rt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65645" y="2132856"/>
            <a:ext cx="3528392" cy="3528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1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Give children time</a:t>
            </a:r>
            <a:endParaRPr lang="en-GB" dirty="0"/>
          </a:p>
        </p:txBody>
      </p:sp>
      <p:sp>
        <p:nvSpPr>
          <p:cNvPr id="3" name="Content Placeholder 2"/>
          <p:cNvSpPr>
            <a:spLocks noGrp="1"/>
          </p:cNvSpPr>
          <p:nvPr>
            <p:ph idx="1"/>
          </p:nvPr>
        </p:nvSpPr>
        <p:spPr/>
        <p:txBody>
          <a:bodyPr>
            <a:normAutofit/>
          </a:bodyPr>
          <a:lstStyle/>
          <a:p>
            <a:pPr marL="0" indent="0">
              <a:buNone/>
            </a:pPr>
            <a:r>
              <a:rPr lang="en-GB" dirty="0"/>
              <a:t>The process of accepting responsibility for our own actions is something that might take some time. </a:t>
            </a:r>
            <a:endParaRPr lang="en-GB" dirty="0" smtClean="0"/>
          </a:p>
          <a:p>
            <a:pPr marL="0" indent="0">
              <a:buNone/>
            </a:pPr>
            <a:r>
              <a:rPr lang="en-GB" dirty="0" smtClean="0"/>
              <a:t>For </a:t>
            </a:r>
            <a:r>
              <a:rPr lang="en-GB" dirty="0"/>
              <a:t>children who have learning difficulties their sense of responsibility may be delayed, or something that they will never possess. Alternatively, some children may just pick up on concepts slower than others. </a:t>
            </a:r>
            <a:endParaRPr lang="en-GB" dirty="0" smtClean="0"/>
          </a:p>
          <a:p>
            <a:pPr marL="0" indent="0">
              <a:buNone/>
            </a:pPr>
            <a:r>
              <a:rPr lang="en-GB" dirty="0" smtClean="0"/>
              <a:t>All </a:t>
            </a:r>
            <a:r>
              <a:rPr lang="en-GB" dirty="0"/>
              <a:t>courses of learning should be respected and valued throughout your </a:t>
            </a:r>
            <a:r>
              <a:rPr lang="en-GB" dirty="0" smtClean="0"/>
              <a:t>practice.</a:t>
            </a:r>
            <a:endParaRPr lang="en-GB" dirty="0"/>
          </a:p>
        </p:txBody>
      </p:sp>
    </p:spTree>
    <p:extLst>
      <p:ext uri="{BB962C8B-B14F-4D97-AF65-F5344CB8AC3E}">
        <p14:creationId xmlns:p14="http://schemas.microsoft.com/office/powerpoint/2010/main" val="28070297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Support social development</a:t>
            </a:r>
            <a:endParaRPr lang="en-GB" dirty="0"/>
          </a:p>
        </p:txBody>
      </p:sp>
      <p:sp>
        <p:nvSpPr>
          <p:cNvPr id="8" name="TextBox 7"/>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2.2 </a:t>
            </a:r>
            <a:r>
              <a:rPr lang="en-AU" sz="2800" dirty="0"/>
              <a:t>Create opportunities for one-on-one interactions</a:t>
            </a:r>
            <a:r>
              <a:rPr lang="en-AU" sz="2800" b="1" dirty="0" smtClean="0">
                <a:latin typeface="+mj-lt"/>
              </a:rPr>
              <a:t> </a:t>
            </a:r>
            <a:endParaRPr lang="en-AU" sz="2800" dirty="0">
              <a:latin typeface="+mj-lt"/>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8229600" cy="1143000"/>
          </a:xfrm>
        </p:spPr>
        <p:txBody>
          <a:bodyPr>
            <a:noAutofit/>
          </a:bodyPr>
          <a:lstStyle/>
          <a:p>
            <a:r>
              <a:rPr lang="en-GB" dirty="0" smtClean="0"/>
              <a:t>The importance of one-on-one interactions</a:t>
            </a:r>
            <a:endParaRPr lang="en-GB" dirty="0"/>
          </a:p>
        </p:txBody>
      </p:sp>
      <p:sp>
        <p:nvSpPr>
          <p:cNvPr id="3" name="Content Placeholder 2"/>
          <p:cNvSpPr>
            <a:spLocks noGrp="1"/>
          </p:cNvSpPr>
          <p:nvPr>
            <p:ph idx="1"/>
          </p:nvPr>
        </p:nvSpPr>
        <p:spPr>
          <a:xfrm>
            <a:off x="457200" y="1844824"/>
            <a:ext cx="8229600" cy="4281339"/>
          </a:xfrm>
        </p:spPr>
        <p:txBody>
          <a:bodyPr/>
          <a:lstStyle/>
          <a:p>
            <a:pPr marL="0" indent="0">
              <a:buNone/>
            </a:pPr>
            <a:r>
              <a:rPr lang="en-GB" b="1" dirty="0"/>
              <a:t>S</a:t>
            </a:r>
            <a:r>
              <a:rPr lang="en-GB" b="1" dirty="0" smtClean="0"/>
              <a:t>ome </a:t>
            </a:r>
            <a:r>
              <a:rPr lang="en-GB" b="1" dirty="0"/>
              <a:t>benefits of one-on-one interaction </a:t>
            </a:r>
            <a:r>
              <a:rPr lang="en-GB" b="1" dirty="0" smtClean="0"/>
              <a:t>include:</a:t>
            </a:r>
            <a:endParaRPr lang="en-GB" b="1" dirty="0"/>
          </a:p>
          <a:p>
            <a:r>
              <a:rPr lang="en-GB" dirty="0"/>
              <a:t>Helps to strengthen children’s relationship with key carers </a:t>
            </a:r>
            <a:endParaRPr lang="en-GB" dirty="0" smtClean="0"/>
          </a:p>
          <a:p>
            <a:r>
              <a:rPr lang="en-GB" dirty="0" smtClean="0"/>
              <a:t>Provides </a:t>
            </a:r>
            <a:r>
              <a:rPr lang="en-GB" dirty="0"/>
              <a:t>children with more personalised care</a:t>
            </a:r>
          </a:p>
          <a:p>
            <a:r>
              <a:rPr lang="en-GB" dirty="0" smtClean="0"/>
              <a:t>Enhances </a:t>
            </a:r>
            <a:r>
              <a:rPr lang="en-GB" dirty="0"/>
              <a:t>language and communication skills</a:t>
            </a:r>
          </a:p>
          <a:p>
            <a:r>
              <a:rPr lang="en-GB" dirty="0" smtClean="0"/>
              <a:t>Promotes </a:t>
            </a:r>
            <a:r>
              <a:rPr lang="en-GB" dirty="0"/>
              <a:t>children’s </a:t>
            </a:r>
            <a:r>
              <a:rPr lang="en-GB" dirty="0" smtClean="0"/>
              <a:t>confidence.</a:t>
            </a:r>
            <a:endParaRPr lang="en-GB" dirty="0"/>
          </a:p>
          <a:p>
            <a:endParaRPr lang="en-GB" dirty="0"/>
          </a:p>
        </p:txBody>
      </p:sp>
      <p:pic>
        <p:nvPicPr>
          <p:cNvPr id="3074" name="Picture 2" descr="ID# 11665 - Two Thumbs Up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4509120"/>
            <a:ext cx="2065412" cy="20654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9043 - Reading To Child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292080" y="3501008"/>
            <a:ext cx="2861945" cy="2861945"/>
          </a:xfrm>
          <a:prstGeom prst="rect">
            <a:avLst/>
          </a:prstGeom>
          <a:noFill/>
          <a:ln>
            <a:noFill/>
          </a:ln>
        </p:spPr>
      </p:pic>
      <p:sp>
        <p:nvSpPr>
          <p:cNvPr id="2" name="Title 1"/>
          <p:cNvSpPr>
            <a:spLocks noGrp="1"/>
          </p:cNvSpPr>
          <p:nvPr>
            <p:ph type="title"/>
          </p:nvPr>
        </p:nvSpPr>
        <p:spPr/>
        <p:txBody>
          <a:bodyPr/>
          <a:lstStyle/>
          <a:p>
            <a:r>
              <a:rPr lang="en-GB" dirty="0" smtClean="0"/>
              <a:t>Creating opportunities</a:t>
            </a:r>
            <a:endParaRPr lang="en-GB" dirty="0"/>
          </a:p>
        </p:txBody>
      </p:sp>
      <p:sp>
        <p:nvSpPr>
          <p:cNvPr id="3" name="Content Placeholder 2"/>
          <p:cNvSpPr>
            <a:spLocks noGrp="1"/>
          </p:cNvSpPr>
          <p:nvPr>
            <p:ph idx="1"/>
          </p:nvPr>
        </p:nvSpPr>
        <p:spPr/>
        <p:txBody>
          <a:bodyPr/>
          <a:lstStyle/>
          <a:p>
            <a:pPr marL="0" indent="0">
              <a:buNone/>
            </a:pPr>
            <a:r>
              <a:rPr lang="en-GB" dirty="0"/>
              <a:t>There will be many opportunities throughout your daily practices to incorporate one-on-one interaction with children of a range of ages.</a:t>
            </a:r>
          </a:p>
          <a:p>
            <a:pPr marL="0" indent="0">
              <a:buNone/>
            </a:pPr>
            <a:r>
              <a:rPr lang="en-GB" b="1" dirty="0"/>
              <a:t>For example, opportunities might include:</a:t>
            </a:r>
          </a:p>
          <a:p>
            <a:r>
              <a:rPr lang="en-GB" dirty="0"/>
              <a:t>Feeding/mealtimes </a:t>
            </a:r>
          </a:p>
          <a:p>
            <a:r>
              <a:rPr lang="en-GB" dirty="0"/>
              <a:t>Nappy changes/toilet training </a:t>
            </a:r>
          </a:p>
          <a:p>
            <a:r>
              <a:rPr lang="en-GB" dirty="0"/>
              <a:t>Reading a book </a:t>
            </a:r>
          </a:p>
          <a:p>
            <a:r>
              <a:rPr lang="en-GB" dirty="0"/>
              <a:t>Playing games</a:t>
            </a:r>
          </a:p>
          <a:p>
            <a:r>
              <a:rPr lang="en-GB" dirty="0" smtClean="0"/>
              <a:t>Learning/teaching.</a:t>
            </a:r>
            <a:endParaRPr lang="en-GB" dirty="0"/>
          </a:p>
          <a:p>
            <a:endParaRPr lang="en-GB" dirty="0"/>
          </a:p>
        </p:txBody>
      </p:sp>
    </p:spTree>
    <p:extLst>
      <p:ext uri="{BB962C8B-B14F-4D97-AF65-F5344CB8AC3E}">
        <p14:creationId xmlns:p14="http://schemas.microsoft.com/office/powerpoint/2010/main" val="17921407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Kelsey\Pictures\Pictures\ArtWork\Fotolia_16474678_S.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36657" y="3977903"/>
            <a:ext cx="3224143" cy="2880097"/>
          </a:xfrm>
          <a:prstGeom prst="rect">
            <a:avLst/>
          </a:prstGeom>
          <a:noFill/>
          <a:ln>
            <a:noFill/>
          </a:ln>
        </p:spPr>
      </p:pic>
      <p:sp>
        <p:nvSpPr>
          <p:cNvPr id="2" name="Title 1"/>
          <p:cNvSpPr>
            <a:spLocks noGrp="1"/>
          </p:cNvSpPr>
          <p:nvPr>
            <p:ph type="title"/>
          </p:nvPr>
        </p:nvSpPr>
        <p:spPr/>
        <p:txBody>
          <a:bodyPr/>
          <a:lstStyle/>
          <a:p>
            <a:r>
              <a:rPr lang="en-GB" dirty="0" smtClean="0"/>
              <a:t>Making time</a:t>
            </a:r>
            <a:endParaRPr lang="en-GB" dirty="0"/>
          </a:p>
        </p:txBody>
      </p:sp>
      <p:sp>
        <p:nvSpPr>
          <p:cNvPr id="3" name="Content Placeholder 2"/>
          <p:cNvSpPr>
            <a:spLocks noGrp="1"/>
          </p:cNvSpPr>
          <p:nvPr>
            <p:ph idx="1"/>
          </p:nvPr>
        </p:nvSpPr>
        <p:spPr/>
        <p:txBody>
          <a:bodyPr/>
          <a:lstStyle/>
          <a:p>
            <a:pPr marL="0" indent="0">
              <a:buNone/>
            </a:pPr>
            <a:r>
              <a:rPr lang="en-GB" dirty="0"/>
              <a:t>One-on-one interaction is really important for children, but this can be given, however, and wherever, you have time. </a:t>
            </a:r>
          </a:p>
          <a:p>
            <a:pPr marL="0" indent="0">
              <a:buNone/>
            </a:pPr>
            <a:r>
              <a:rPr lang="en-GB" dirty="0"/>
              <a:t>It is more about letting children know that you have time for them and building a relationship between the two of you than investing unreasonably large periods of time in individual children.</a:t>
            </a:r>
          </a:p>
          <a:p>
            <a:endParaRPr lang="en-GB" dirty="0"/>
          </a:p>
        </p:txBody>
      </p:sp>
    </p:spTree>
    <p:extLst>
      <p:ext uri="{BB962C8B-B14F-4D97-AF65-F5344CB8AC3E}">
        <p14:creationId xmlns:p14="http://schemas.microsoft.com/office/powerpoint/2010/main" val="16249357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Support social development</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2.3 </a:t>
            </a:r>
            <a:r>
              <a:rPr lang="en-AU" sz="2800" dirty="0"/>
              <a:t>Model care, empathy and respect for children, educators and families</a:t>
            </a:r>
            <a:r>
              <a:rPr lang="en-AU" sz="2800" b="1" dirty="0" smtClean="0">
                <a:latin typeface="+mj-lt"/>
              </a:rPr>
              <a:t> </a:t>
            </a:r>
            <a:endParaRPr lang="en-AU" sz="2800" dirty="0">
              <a:latin typeface="+mj-lt"/>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Modelling behaviour</a:t>
            </a:r>
            <a:endParaRPr lang="en-GB" dirty="0"/>
          </a:p>
        </p:txBody>
      </p:sp>
      <p:sp>
        <p:nvSpPr>
          <p:cNvPr id="3" name="Content Placeholder 2"/>
          <p:cNvSpPr>
            <a:spLocks noGrp="1"/>
          </p:cNvSpPr>
          <p:nvPr>
            <p:ph idx="1"/>
          </p:nvPr>
        </p:nvSpPr>
        <p:spPr/>
        <p:txBody>
          <a:bodyPr/>
          <a:lstStyle/>
          <a:p>
            <a:pPr marL="0" indent="0">
              <a:buNone/>
            </a:pPr>
            <a:r>
              <a:rPr lang="en-GB" dirty="0"/>
              <a:t>O</a:t>
            </a:r>
            <a:r>
              <a:rPr lang="en-GB" dirty="0" smtClean="0"/>
              <a:t>ften </a:t>
            </a:r>
            <a:r>
              <a:rPr lang="en-GB" dirty="0"/>
              <a:t>the best way to guide </a:t>
            </a:r>
            <a:r>
              <a:rPr lang="en-GB" dirty="0" smtClean="0"/>
              <a:t>children’s </a:t>
            </a:r>
            <a:r>
              <a:rPr lang="en-GB" dirty="0"/>
              <a:t>behaviour in a positive direction is to practice the desired behaviour yourself and </a:t>
            </a:r>
            <a:r>
              <a:rPr lang="en-GB" dirty="0" smtClean="0"/>
              <a:t>be </a:t>
            </a:r>
            <a:r>
              <a:rPr lang="en-GB" dirty="0"/>
              <a:t>a role-model for children to look up to. </a:t>
            </a:r>
            <a:endParaRPr lang="en-GB" dirty="0" smtClean="0"/>
          </a:p>
          <a:p>
            <a:pPr marL="0" indent="0">
              <a:buNone/>
            </a:pPr>
            <a:r>
              <a:rPr lang="en-GB" dirty="0"/>
              <a:t>B</a:t>
            </a:r>
            <a:r>
              <a:rPr lang="en-GB" dirty="0" smtClean="0"/>
              <a:t>eing </a:t>
            </a:r>
            <a:r>
              <a:rPr lang="en-GB" dirty="0"/>
              <a:t>a role-model for children means that you must always be on your best behaviour! You should be conscious of your own behaviour around children – particularly the way in which you are treating other people. </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5766 - Figure Sitting On Floor Comforting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067944" y="4941168"/>
            <a:ext cx="1777380" cy="1772816"/>
          </a:xfrm>
          <a:prstGeom prst="rect">
            <a:avLst/>
          </a:prstGeom>
          <a:noFill/>
          <a:ln>
            <a:noFill/>
          </a:ln>
        </p:spPr>
      </p:pic>
      <p:sp>
        <p:nvSpPr>
          <p:cNvPr id="2" name="Title 1"/>
          <p:cNvSpPr>
            <a:spLocks noGrp="1"/>
          </p:cNvSpPr>
          <p:nvPr>
            <p:ph type="title"/>
          </p:nvPr>
        </p:nvSpPr>
        <p:spPr/>
        <p:txBody>
          <a:bodyPr/>
          <a:lstStyle/>
          <a:p>
            <a:r>
              <a:rPr lang="en-GB" dirty="0" smtClean="0"/>
              <a:t>Care, empathy, and respect</a:t>
            </a:r>
            <a:endParaRPr lang="en-GB" dirty="0"/>
          </a:p>
        </p:txBody>
      </p:sp>
      <p:sp>
        <p:nvSpPr>
          <p:cNvPr id="3" name="Content Placeholder 2"/>
          <p:cNvSpPr>
            <a:spLocks noGrp="1"/>
          </p:cNvSpPr>
          <p:nvPr>
            <p:ph idx="1"/>
          </p:nvPr>
        </p:nvSpPr>
        <p:spPr/>
        <p:txBody>
          <a:bodyPr/>
          <a:lstStyle/>
          <a:p>
            <a:pPr marL="0" indent="0">
              <a:buNone/>
            </a:pPr>
            <a:r>
              <a:rPr lang="en-GB" dirty="0"/>
              <a:t>Care, empathy, and respect are three really important values to teach children. Each refers to ensuring that others feel valued and understood. </a:t>
            </a:r>
            <a:endParaRPr lang="en-GB" dirty="0" smtClean="0"/>
          </a:p>
          <a:p>
            <a:pPr marL="0" indent="0">
              <a:buNone/>
            </a:pPr>
            <a:r>
              <a:rPr lang="en-GB" dirty="0" smtClean="0"/>
              <a:t>Teaching </a:t>
            </a:r>
            <a:r>
              <a:rPr lang="en-GB" dirty="0"/>
              <a:t>children these skills will help to ensure that they are able to build and maintain effective and positive relationships with those around them, as well as teaching them how they can expect to be treated by others. </a:t>
            </a:r>
          </a:p>
          <a:p>
            <a:endParaRPr lang="en-GB" dirty="0"/>
          </a:p>
        </p:txBody>
      </p:sp>
    </p:spTree>
    <p:extLst>
      <p:ext uri="{BB962C8B-B14F-4D97-AF65-F5344CB8AC3E}">
        <p14:creationId xmlns:p14="http://schemas.microsoft.com/office/powerpoint/2010/main" val="11044965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You can model care by:</a:t>
            </a:r>
            <a:endParaRPr lang="en-GB" dirty="0"/>
          </a:p>
        </p:txBody>
      </p:sp>
      <p:sp>
        <p:nvSpPr>
          <p:cNvPr id="3" name="Content Placeholder 2"/>
          <p:cNvSpPr>
            <a:spLocks noGrp="1"/>
          </p:cNvSpPr>
          <p:nvPr>
            <p:ph idx="1"/>
          </p:nvPr>
        </p:nvSpPr>
        <p:spPr/>
        <p:txBody>
          <a:bodyPr>
            <a:normAutofit/>
          </a:bodyPr>
          <a:lstStyle/>
          <a:p>
            <a:pPr lvl="0"/>
            <a:r>
              <a:rPr lang="en-GB" dirty="0"/>
              <a:t>Showing a constant interest in the wellbeing of children, educators, and families</a:t>
            </a:r>
          </a:p>
          <a:p>
            <a:pPr lvl="0"/>
            <a:r>
              <a:rPr lang="en-GB" dirty="0"/>
              <a:t>Demonstrating kindness </a:t>
            </a:r>
            <a:endParaRPr lang="en-GB" dirty="0" smtClean="0"/>
          </a:p>
          <a:p>
            <a:pPr lvl="0"/>
            <a:r>
              <a:rPr lang="en-GB" dirty="0" smtClean="0"/>
              <a:t>Discussing </a:t>
            </a:r>
            <a:r>
              <a:rPr lang="en-GB" dirty="0"/>
              <a:t>with children how they care for </a:t>
            </a:r>
            <a:r>
              <a:rPr lang="en-GB" dirty="0" smtClean="0"/>
              <a:t>others.</a:t>
            </a:r>
            <a:endParaRPr lang="en-GB" dirty="0"/>
          </a:p>
        </p:txBody>
      </p:sp>
      <p:pic>
        <p:nvPicPr>
          <p:cNvPr id="4" name="Picture 3" descr="ID# 19300 - Autism Heart Puzzle Insert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3347864" y="3718689"/>
            <a:ext cx="3139053" cy="3139053"/>
          </a:xfrm>
          <a:prstGeom prst="rect">
            <a:avLst/>
          </a:prstGeom>
          <a:noFill/>
          <a:ln>
            <a:noFill/>
          </a:ln>
        </p:spPr>
      </p:pic>
    </p:spTree>
    <p:extLst>
      <p:ext uri="{BB962C8B-B14F-4D97-AF65-F5344CB8AC3E}">
        <p14:creationId xmlns:p14="http://schemas.microsoft.com/office/powerpoint/2010/main" val="39341655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D# 20559 - Figure Compassion To Another - Presentation Clipart"/>
          <p:cNvPicPr>
            <a:picLocks noChangeAspect="1" noChangeArrowheads="1"/>
          </p:cNvPicPr>
          <p:nvPr/>
        </p:nvPicPr>
        <p:blipFill rotWithShape="1">
          <a:blip r:embed="rId2">
            <a:extLst>
              <a:ext uri="{28A0092B-C50C-407E-A947-70E740481C1C}">
                <a14:useLocalDpi xmlns:a14="http://schemas.microsoft.com/office/drawing/2010/main" val="0"/>
              </a:ext>
            </a:extLst>
          </a:blip>
          <a:srcRect b="23136"/>
          <a:stretch/>
        </p:blipFill>
        <p:spPr bwMode="auto">
          <a:xfrm>
            <a:off x="4211960" y="3861048"/>
            <a:ext cx="3505572" cy="269452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Empathy</a:t>
            </a:r>
            <a:endParaRPr lang="en-GB" dirty="0"/>
          </a:p>
        </p:txBody>
      </p:sp>
      <p:sp>
        <p:nvSpPr>
          <p:cNvPr id="3" name="Content Placeholder 2"/>
          <p:cNvSpPr>
            <a:spLocks noGrp="1"/>
          </p:cNvSpPr>
          <p:nvPr>
            <p:ph idx="1"/>
          </p:nvPr>
        </p:nvSpPr>
        <p:spPr/>
        <p:txBody>
          <a:bodyPr/>
          <a:lstStyle/>
          <a:p>
            <a:pPr marL="0" indent="0">
              <a:buNone/>
            </a:pPr>
            <a:r>
              <a:rPr lang="en-GB" dirty="0"/>
              <a:t>The best way to demonstrate empathy to children is to show it to them. Experiencing others empathy towards them will enable children to identify how it feels when this happens, and appreciate how they can make others feel when they display this behaviour </a:t>
            </a:r>
            <a:r>
              <a:rPr lang="en-GB" dirty="0" smtClean="0"/>
              <a:t>themselves.</a:t>
            </a:r>
            <a:endParaRPr lang="en-GB" dirty="0"/>
          </a:p>
        </p:txBody>
      </p:sp>
    </p:spTree>
    <p:extLst>
      <p:ext uri="{BB962C8B-B14F-4D97-AF65-F5344CB8AC3E}">
        <p14:creationId xmlns:p14="http://schemas.microsoft.com/office/powerpoint/2010/main" val="23984323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D# 5823 - A Spectrum Line of Colored Circles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03640" y="2348880"/>
            <a:ext cx="3240360" cy="324036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Respect</a:t>
            </a:r>
            <a:endParaRPr lang="en-GB" dirty="0"/>
          </a:p>
        </p:txBody>
      </p:sp>
      <p:sp>
        <p:nvSpPr>
          <p:cNvPr id="3" name="Content Placeholder 2"/>
          <p:cNvSpPr>
            <a:spLocks noGrp="1"/>
          </p:cNvSpPr>
          <p:nvPr>
            <p:ph idx="1"/>
          </p:nvPr>
        </p:nvSpPr>
        <p:spPr>
          <a:xfrm>
            <a:off x="457200" y="1600200"/>
            <a:ext cx="6419056" cy="4525963"/>
          </a:xfrm>
        </p:spPr>
        <p:txBody>
          <a:bodyPr/>
          <a:lstStyle/>
          <a:p>
            <a:pPr marL="0" indent="0">
              <a:buNone/>
            </a:pPr>
            <a:r>
              <a:rPr lang="en-GB" b="1" dirty="0"/>
              <a:t>You might consider modelling respect by:</a:t>
            </a:r>
          </a:p>
          <a:p>
            <a:pPr lvl="0"/>
            <a:r>
              <a:rPr lang="en-GB" dirty="0"/>
              <a:t>Ensuring that the workplace is representative of all cultures, religions, and ethnicities of the children and their families wherever possible</a:t>
            </a:r>
          </a:p>
          <a:p>
            <a:pPr lvl="0"/>
            <a:r>
              <a:rPr lang="en-GB" dirty="0"/>
              <a:t>Engaging with the wider community</a:t>
            </a:r>
          </a:p>
          <a:p>
            <a:pPr lvl="0"/>
            <a:r>
              <a:rPr lang="en-GB" dirty="0"/>
              <a:t>Making arrangements to cater for any requirements or choices of individuals.</a:t>
            </a:r>
          </a:p>
          <a:p>
            <a:endParaRPr lang="en-GB" dirty="0"/>
          </a:p>
        </p:txBody>
      </p:sp>
    </p:spTree>
    <p:extLst>
      <p:ext uri="{BB962C8B-B14F-4D97-AF65-F5344CB8AC3E}">
        <p14:creationId xmlns:p14="http://schemas.microsoft.com/office/powerpoint/2010/main" val="88452980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Support social development</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2.4 </a:t>
            </a:r>
            <a:r>
              <a:rPr lang="en-AU" sz="2800" dirty="0"/>
              <a:t>Join in play and social experiences with other children</a:t>
            </a:r>
            <a:r>
              <a:rPr lang="en-AU" sz="2800" b="1" dirty="0" smtClean="0">
                <a:latin typeface="+mj-lt"/>
              </a:rPr>
              <a:t> </a:t>
            </a:r>
            <a:endParaRPr lang="en-AU" sz="2800" dirty="0">
              <a:latin typeface="+mj-lt"/>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D# 19551 - Puzzle Wall Construction Team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3795161"/>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Encourage children to join in play</a:t>
            </a:r>
            <a:endParaRPr lang="en-GB" dirty="0"/>
          </a:p>
        </p:txBody>
      </p:sp>
      <p:sp>
        <p:nvSpPr>
          <p:cNvPr id="3" name="Content Placeholder 2"/>
          <p:cNvSpPr>
            <a:spLocks noGrp="1"/>
          </p:cNvSpPr>
          <p:nvPr>
            <p:ph idx="1"/>
          </p:nvPr>
        </p:nvSpPr>
        <p:spPr/>
        <p:txBody>
          <a:bodyPr/>
          <a:lstStyle/>
          <a:p>
            <a:pPr marL="0" indent="0">
              <a:buNone/>
            </a:pPr>
            <a:r>
              <a:rPr lang="en-GB" dirty="0"/>
              <a:t>Whilst solo play can be useful for children, social play can help build skills such as learning how to share, take turns, cooperate, listen to others, manage disagreements and negotiate different ways of thinking about things. Each of these skills requires the participation of more than one child! </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Encourage children to join in play</a:t>
            </a:r>
            <a:endParaRPr lang="en-GB" dirty="0"/>
          </a:p>
        </p:txBody>
      </p:sp>
      <p:sp>
        <p:nvSpPr>
          <p:cNvPr id="3" name="Content Placeholder 2"/>
          <p:cNvSpPr>
            <a:spLocks noGrp="1"/>
          </p:cNvSpPr>
          <p:nvPr>
            <p:ph idx="1"/>
          </p:nvPr>
        </p:nvSpPr>
        <p:spPr/>
        <p:txBody>
          <a:bodyPr/>
          <a:lstStyle/>
          <a:p>
            <a:pPr marL="0" indent="0">
              <a:buNone/>
            </a:pPr>
            <a:r>
              <a:rPr lang="en-GB" b="1" dirty="0" smtClean="0"/>
              <a:t>You can do this by:</a:t>
            </a:r>
          </a:p>
          <a:p>
            <a:r>
              <a:rPr lang="en-GB" dirty="0" smtClean="0"/>
              <a:t>Trying </a:t>
            </a:r>
            <a:r>
              <a:rPr lang="en-GB" dirty="0"/>
              <a:t>to find a common ground </a:t>
            </a:r>
          </a:p>
          <a:p>
            <a:r>
              <a:rPr lang="en-GB" dirty="0" smtClean="0"/>
              <a:t>Planning </a:t>
            </a:r>
            <a:r>
              <a:rPr lang="en-GB" dirty="0"/>
              <a:t>group activities and games </a:t>
            </a:r>
          </a:p>
          <a:p>
            <a:r>
              <a:rPr lang="en-GB" dirty="0" smtClean="0"/>
              <a:t>Playing </a:t>
            </a:r>
            <a:r>
              <a:rPr lang="en-GB" dirty="0"/>
              <a:t>with </a:t>
            </a:r>
            <a:r>
              <a:rPr lang="en-GB" dirty="0" smtClean="0"/>
              <a:t>them.</a:t>
            </a:r>
            <a:endParaRPr lang="en-GB" dirty="0"/>
          </a:p>
          <a:p>
            <a:endParaRPr lang="en-GB" dirty="0"/>
          </a:p>
        </p:txBody>
      </p:sp>
      <p:pic>
        <p:nvPicPr>
          <p:cNvPr id="4" name="Picture 3" descr="ID# 9039 - Children School Study Earth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572000" y="3356992"/>
            <a:ext cx="3077969" cy="3077969"/>
          </a:xfrm>
          <a:prstGeom prst="rect">
            <a:avLst/>
          </a:prstGeom>
          <a:noFill/>
          <a:ln>
            <a:noFill/>
          </a:ln>
        </p:spPr>
      </p:pic>
    </p:spTree>
    <p:extLst>
      <p:ext uri="{BB962C8B-B14F-4D97-AF65-F5344CB8AC3E}">
        <p14:creationId xmlns:p14="http://schemas.microsoft.com/office/powerpoint/2010/main" val="199754520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ID# 12574 - Group Jumping Up - Presentation Clipart"/>
          <p:cNvPicPr>
            <a:picLocks noChangeAspect="1" noChangeArrowheads="1"/>
          </p:cNvPicPr>
          <p:nvPr/>
        </p:nvPicPr>
        <p:blipFill rotWithShape="1">
          <a:blip r:embed="rId2">
            <a:extLst>
              <a:ext uri="{28A0092B-C50C-407E-A947-70E740481C1C}">
                <a14:useLocalDpi xmlns:a14="http://schemas.microsoft.com/office/drawing/2010/main" val="0"/>
              </a:ext>
            </a:extLst>
          </a:blip>
          <a:srcRect t="10069" b="17103"/>
          <a:stretch/>
        </p:blipFill>
        <p:spPr bwMode="auto">
          <a:xfrm>
            <a:off x="4860032" y="4581128"/>
            <a:ext cx="2857500" cy="208104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67544" y="476672"/>
            <a:ext cx="8229600" cy="1143000"/>
          </a:xfrm>
        </p:spPr>
        <p:txBody>
          <a:bodyPr>
            <a:noAutofit/>
          </a:bodyPr>
          <a:lstStyle/>
          <a:p>
            <a:r>
              <a:rPr lang="en-GB" dirty="0" smtClean="0"/>
              <a:t>Encourage children to join in social experiences</a:t>
            </a:r>
            <a:endParaRPr lang="en-GB" dirty="0"/>
          </a:p>
        </p:txBody>
      </p:sp>
      <p:sp>
        <p:nvSpPr>
          <p:cNvPr id="3" name="Content Placeholder 2"/>
          <p:cNvSpPr>
            <a:spLocks noGrp="1"/>
          </p:cNvSpPr>
          <p:nvPr>
            <p:ph idx="1"/>
          </p:nvPr>
        </p:nvSpPr>
        <p:spPr>
          <a:xfrm>
            <a:off x="467544" y="1844824"/>
            <a:ext cx="8229600" cy="4525963"/>
          </a:xfrm>
        </p:spPr>
        <p:txBody>
          <a:bodyPr/>
          <a:lstStyle/>
          <a:p>
            <a:pPr marL="0" indent="0">
              <a:buNone/>
            </a:pPr>
            <a:r>
              <a:rPr lang="en-GB" dirty="0"/>
              <a:t>As well as encouraging children to join in playtime to develop their social skills and help them to build friendships, you might also want to encourage them to join in social experiences with other children too. Social experiences and relationships help children to develop their own sense of being – and determine how they fit into their environment.</a:t>
            </a:r>
          </a:p>
          <a:p>
            <a:endParaRPr lang="en-GB" dirty="0"/>
          </a:p>
        </p:txBody>
      </p:sp>
    </p:spTree>
    <p:extLst>
      <p:ext uri="{BB962C8B-B14F-4D97-AF65-F5344CB8AC3E}">
        <p14:creationId xmlns:p14="http://schemas.microsoft.com/office/powerpoint/2010/main" val="86181652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29600" cy="1143000"/>
          </a:xfrm>
        </p:spPr>
        <p:txBody>
          <a:bodyPr>
            <a:noAutofit/>
          </a:bodyPr>
          <a:lstStyle/>
          <a:p>
            <a:r>
              <a:rPr lang="en-GB" dirty="0"/>
              <a:t>Encourage children to join in social experiences</a:t>
            </a:r>
          </a:p>
        </p:txBody>
      </p:sp>
      <p:pic>
        <p:nvPicPr>
          <p:cNvPr id="8194" name="Picture 2" descr="ID# 15777 - Figures Huddle Team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2153497"/>
            <a:ext cx="4032448" cy="4032448"/>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457200" y="2204864"/>
            <a:ext cx="4258816" cy="3921299"/>
          </a:xfrm>
        </p:spPr>
        <p:txBody>
          <a:bodyPr/>
          <a:lstStyle/>
          <a:p>
            <a:pPr marL="0" indent="0">
              <a:buNone/>
            </a:pPr>
            <a:r>
              <a:rPr lang="en-GB" b="1" dirty="0" smtClean="0"/>
              <a:t>You can do this by:</a:t>
            </a:r>
          </a:p>
          <a:p>
            <a:r>
              <a:rPr lang="en-GB" dirty="0"/>
              <a:t>Making routines social </a:t>
            </a:r>
          </a:p>
          <a:p>
            <a:r>
              <a:rPr lang="en-GB" dirty="0"/>
              <a:t>Modelling social behaviour yourself </a:t>
            </a:r>
          </a:p>
          <a:p>
            <a:r>
              <a:rPr lang="en-GB" dirty="0"/>
              <a:t>Engaging with the wider </a:t>
            </a:r>
            <a:r>
              <a:rPr lang="en-GB" dirty="0" smtClean="0"/>
              <a:t>community.</a:t>
            </a:r>
            <a:endParaRPr lang="en-GB" dirty="0"/>
          </a:p>
          <a:p>
            <a:endParaRPr lang="en-GB" dirty="0"/>
          </a:p>
        </p:txBody>
      </p:sp>
    </p:spTree>
    <p:extLst>
      <p:ext uri="{BB962C8B-B14F-4D97-AF65-F5344CB8AC3E}">
        <p14:creationId xmlns:p14="http://schemas.microsoft.com/office/powerpoint/2010/main" val="286448673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Different personalities</a:t>
            </a:r>
            <a:endParaRPr lang="en-GB" dirty="0"/>
          </a:p>
        </p:txBody>
      </p:sp>
      <p:sp>
        <p:nvSpPr>
          <p:cNvPr id="3" name="Content Placeholder 2"/>
          <p:cNvSpPr>
            <a:spLocks noGrp="1"/>
          </p:cNvSpPr>
          <p:nvPr>
            <p:ph idx="1"/>
          </p:nvPr>
        </p:nvSpPr>
        <p:spPr/>
        <p:txBody>
          <a:bodyPr/>
          <a:lstStyle/>
          <a:p>
            <a:pPr marL="0" indent="0">
              <a:buNone/>
            </a:pPr>
            <a:r>
              <a:rPr lang="en-GB" dirty="0"/>
              <a:t>For some children, joining in play and making friends will come easy. They will enjoy meeting new people and be confident in introducing themselves. However, some children may need more time to prepare themselves for interaction with others. You should be respectful of individual children and respond to the cues which they give you. </a:t>
            </a:r>
          </a:p>
        </p:txBody>
      </p:sp>
      <p:pic>
        <p:nvPicPr>
          <p:cNvPr id="4" name="Picture 3" descr="ID# 15114 - Cute Girl Shy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436096" y="4450589"/>
            <a:ext cx="2386330" cy="2386330"/>
          </a:xfrm>
          <a:prstGeom prst="rect">
            <a:avLst/>
          </a:prstGeom>
          <a:noFill/>
          <a:ln>
            <a:noFill/>
          </a:ln>
        </p:spPr>
      </p:pic>
    </p:spTree>
    <p:extLst>
      <p:ext uri="{BB962C8B-B14F-4D97-AF65-F5344CB8AC3E}">
        <p14:creationId xmlns:p14="http://schemas.microsoft.com/office/powerpoint/2010/main" val="150549561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Support social development</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2.5 </a:t>
            </a:r>
            <a:r>
              <a:rPr lang="en-AU" sz="2800" dirty="0"/>
              <a:t>Assist and support children when they are having difficulty understanding or communicating with each other</a:t>
            </a:r>
            <a:r>
              <a:rPr lang="en-AU" sz="2800" b="1" dirty="0" smtClean="0">
                <a:latin typeface="+mj-lt"/>
              </a:rPr>
              <a:t> </a:t>
            </a:r>
            <a:endParaRPr lang="en-AU" sz="2800" dirty="0">
              <a:latin typeface="+mj-lt"/>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1143000"/>
          </a:xfrm>
        </p:spPr>
        <p:txBody>
          <a:bodyPr>
            <a:noAutofit/>
          </a:bodyPr>
          <a:lstStyle/>
          <a:p>
            <a:r>
              <a:rPr lang="en-GB" dirty="0"/>
              <a:t>Facilitating children’s understanding of each other</a:t>
            </a:r>
          </a:p>
        </p:txBody>
      </p:sp>
      <p:sp>
        <p:nvSpPr>
          <p:cNvPr id="3" name="Content Placeholder 2"/>
          <p:cNvSpPr>
            <a:spLocks noGrp="1"/>
          </p:cNvSpPr>
          <p:nvPr>
            <p:ph idx="1"/>
          </p:nvPr>
        </p:nvSpPr>
        <p:spPr>
          <a:xfrm>
            <a:off x="467544" y="1844824"/>
            <a:ext cx="4608512" cy="4608512"/>
          </a:xfrm>
        </p:spPr>
        <p:txBody>
          <a:bodyPr>
            <a:normAutofit/>
          </a:bodyPr>
          <a:lstStyle/>
          <a:p>
            <a:pPr marL="0" indent="0">
              <a:buNone/>
            </a:pPr>
            <a:r>
              <a:rPr lang="en-GB" dirty="0"/>
              <a:t>For young children, communicating in the way that they want to can be challenging. </a:t>
            </a:r>
            <a:r>
              <a:rPr lang="en-GB" dirty="0" smtClean="0"/>
              <a:t>Whilst adults can usually gage what children are trying to say, </a:t>
            </a:r>
            <a:r>
              <a:rPr lang="en-GB" dirty="0"/>
              <a:t>for children who are at similar development stages, it can often prove difficult for them to communicate with each other. </a:t>
            </a:r>
          </a:p>
        </p:txBody>
      </p:sp>
      <p:pic>
        <p:nvPicPr>
          <p:cNvPr id="4" name="Picture 3" descr="ID# 19088 - Figures Tangled Communication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292080" y="2420888"/>
            <a:ext cx="3614920" cy="3312368"/>
          </a:xfrm>
          <a:prstGeom prst="rect">
            <a:avLst/>
          </a:prstGeom>
          <a:noFill/>
          <a:ln>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332656"/>
            <a:ext cx="8229600" cy="1143000"/>
          </a:xfrm>
        </p:spPr>
        <p:txBody>
          <a:bodyPr>
            <a:noAutofit/>
          </a:bodyPr>
          <a:lstStyle/>
          <a:p>
            <a:r>
              <a:rPr lang="en-GB" dirty="0" smtClean="0"/>
              <a:t>Facilitating children’s understanding of each other</a:t>
            </a:r>
            <a:endParaRPr lang="en-GB" dirty="0"/>
          </a:p>
        </p:txBody>
      </p:sp>
      <p:sp>
        <p:nvSpPr>
          <p:cNvPr id="3" name="Content Placeholder 2"/>
          <p:cNvSpPr>
            <a:spLocks noGrp="1"/>
          </p:cNvSpPr>
          <p:nvPr>
            <p:ph idx="1"/>
          </p:nvPr>
        </p:nvSpPr>
        <p:spPr>
          <a:xfrm>
            <a:off x="395536" y="2060848"/>
            <a:ext cx="8229600" cy="4309939"/>
          </a:xfrm>
        </p:spPr>
        <p:txBody>
          <a:bodyPr/>
          <a:lstStyle/>
          <a:p>
            <a:pPr marL="0" indent="0">
              <a:buNone/>
            </a:pPr>
            <a:r>
              <a:rPr lang="en-GB" b="1" dirty="0"/>
              <a:t>There are some things that you can do to support children’s understanding of each other whilst also encouraging their communication skills:</a:t>
            </a:r>
          </a:p>
          <a:p>
            <a:r>
              <a:rPr lang="en-GB" dirty="0"/>
              <a:t>Don’t interfere too soon </a:t>
            </a:r>
          </a:p>
          <a:p>
            <a:r>
              <a:rPr lang="en-GB" dirty="0"/>
              <a:t>Provide prompts </a:t>
            </a:r>
          </a:p>
          <a:p>
            <a:r>
              <a:rPr lang="en-GB" dirty="0"/>
              <a:t>Be on guard for any escalating </a:t>
            </a:r>
            <a:r>
              <a:rPr lang="en-GB" dirty="0" smtClean="0"/>
              <a:t>situations. </a:t>
            </a:r>
            <a:endParaRPr lang="en-GB" dirty="0"/>
          </a:p>
          <a:p>
            <a:endParaRPr lang="en-GB" dirty="0"/>
          </a:p>
        </p:txBody>
      </p:sp>
    </p:spTree>
    <p:extLst>
      <p:ext uri="{BB962C8B-B14F-4D97-AF65-F5344CB8AC3E}">
        <p14:creationId xmlns:p14="http://schemas.microsoft.com/office/powerpoint/2010/main" val="136142649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Cultural competency</a:t>
            </a:r>
            <a:endParaRPr lang="en-GB" dirty="0"/>
          </a:p>
        </p:txBody>
      </p:sp>
      <p:sp>
        <p:nvSpPr>
          <p:cNvPr id="3" name="Content Placeholder 2"/>
          <p:cNvSpPr>
            <a:spLocks noGrp="1"/>
          </p:cNvSpPr>
          <p:nvPr>
            <p:ph idx="1"/>
          </p:nvPr>
        </p:nvSpPr>
        <p:spPr/>
        <p:txBody>
          <a:bodyPr/>
          <a:lstStyle/>
          <a:p>
            <a:pPr marL="0" indent="0">
              <a:buNone/>
            </a:pPr>
            <a:r>
              <a:rPr lang="en-GB" dirty="0"/>
              <a:t>Some barriers to communication may be more complex than early development. </a:t>
            </a:r>
            <a:endParaRPr lang="en-GB" dirty="0" smtClean="0"/>
          </a:p>
          <a:p>
            <a:pPr marL="0" indent="0">
              <a:buNone/>
            </a:pPr>
            <a:r>
              <a:rPr lang="en-GB" dirty="0" smtClean="0"/>
              <a:t>In </a:t>
            </a:r>
            <a:r>
              <a:rPr lang="en-GB" dirty="0"/>
              <a:t>order to fully support children’s understanding of each other in these cases, it is important that you possess cultural competency. </a:t>
            </a:r>
          </a:p>
          <a:p>
            <a:endParaRPr lang="en-GB" dirty="0"/>
          </a:p>
        </p:txBody>
      </p:sp>
      <p:pic>
        <p:nvPicPr>
          <p:cNvPr id="4" name="Picture 3" descr="ID# 17812 - Stairway To a Solution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508104" y="3853180"/>
            <a:ext cx="2734940" cy="2924944"/>
          </a:xfrm>
          <a:prstGeom prst="rect">
            <a:avLst/>
          </a:prstGeom>
          <a:noFill/>
          <a:ln>
            <a:noFill/>
          </a:ln>
        </p:spPr>
      </p:pic>
    </p:spTree>
    <p:extLst>
      <p:ext uri="{BB962C8B-B14F-4D97-AF65-F5344CB8AC3E}">
        <p14:creationId xmlns:p14="http://schemas.microsoft.com/office/powerpoint/2010/main" val="215343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2E</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Support social development</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2.6 </a:t>
            </a:r>
            <a:r>
              <a:rPr lang="en-AU" sz="2800" dirty="0"/>
              <a:t>Model language that children can use to express ideas, negotiate roles and collaborate to achieve goals</a:t>
            </a:r>
            <a:r>
              <a:rPr lang="en-AU" sz="2800" b="1" dirty="0" smtClean="0">
                <a:latin typeface="+mj-lt"/>
              </a:rPr>
              <a:t> </a:t>
            </a:r>
            <a:endParaRPr lang="en-AU" sz="2800" dirty="0">
              <a:latin typeface="+mj-lt"/>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Modelling </a:t>
            </a:r>
            <a:r>
              <a:rPr lang="en-GB" dirty="0" smtClean="0"/>
              <a:t>language</a:t>
            </a:r>
            <a:endParaRPr lang="en-GB" dirty="0"/>
          </a:p>
        </p:txBody>
      </p:sp>
      <p:sp>
        <p:nvSpPr>
          <p:cNvPr id="3" name="Content Placeholder 2"/>
          <p:cNvSpPr>
            <a:spLocks noGrp="1"/>
          </p:cNvSpPr>
          <p:nvPr>
            <p:ph idx="1"/>
          </p:nvPr>
        </p:nvSpPr>
        <p:spPr/>
        <p:txBody>
          <a:bodyPr/>
          <a:lstStyle/>
          <a:p>
            <a:pPr marL="0" indent="0">
              <a:buNone/>
            </a:pPr>
            <a:r>
              <a:rPr lang="en-GB" dirty="0"/>
              <a:t>As mentioned a number of times previously, children learn from what they see. They will pick things up from the key influencers in their life and this is likely to include carers/educators as well as their family members. </a:t>
            </a:r>
          </a:p>
        </p:txBody>
      </p:sp>
      <p:pic>
        <p:nvPicPr>
          <p:cNvPr id="2050" name="Picture 2" descr="ID# 5814 - Stick Figures Using Tin Can Phone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9952" y="3685577"/>
            <a:ext cx="3168352" cy="316835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Expressing </a:t>
            </a:r>
            <a:r>
              <a:rPr lang="en-GB" dirty="0" smtClean="0"/>
              <a:t>ideas</a:t>
            </a:r>
            <a:endParaRPr lang="en-GB" dirty="0"/>
          </a:p>
        </p:txBody>
      </p:sp>
      <p:sp>
        <p:nvSpPr>
          <p:cNvPr id="3" name="Content Placeholder 2"/>
          <p:cNvSpPr>
            <a:spLocks noGrp="1"/>
          </p:cNvSpPr>
          <p:nvPr>
            <p:ph idx="1"/>
          </p:nvPr>
        </p:nvSpPr>
        <p:spPr/>
        <p:txBody>
          <a:bodyPr/>
          <a:lstStyle/>
          <a:p>
            <a:pPr marL="0" indent="0">
              <a:buNone/>
            </a:pPr>
            <a:r>
              <a:rPr lang="en-GB" dirty="0"/>
              <a:t>Children need to feel that they are in an environment where their ideas and feelings will be listened to and respected. </a:t>
            </a:r>
            <a:endParaRPr lang="en-GB" dirty="0" smtClean="0"/>
          </a:p>
          <a:p>
            <a:pPr marL="0" indent="0">
              <a:buNone/>
            </a:pPr>
            <a:r>
              <a:rPr lang="en-GB" dirty="0" smtClean="0"/>
              <a:t>Your </a:t>
            </a:r>
            <a:r>
              <a:rPr lang="en-GB" dirty="0"/>
              <a:t>organisation should be aiming to facilitate an environment which encourages children to express their ideas, as well as encourages them to show respect for others who share their ideas. </a:t>
            </a:r>
          </a:p>
          <a:p>
            <a:endParaRPr lang="en-GB" dirty="0"/>
          </a:p>
        </p:txBody>
      </p:sp>
      <p:pic>
        <p:nvPicPr>
          <p:cNvPr id="4" name="Picture 3" descr="ID# 18188 - Figure Drawing Light Bulb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6555740" y="4269740"/>
            <a:ext cx="2588260" cy="2588260"/>
          </a:xfrm>
          <a:prstGeom prst="rect">
            <a:avLst/>
          </a:prstGeom>
          <a:noFill/>
          <a:ln>
            <a:noFill/>
          </a:ln>
        </p:spPr>
      </p:pic>
    </p:spTree>
    <p:extLst>
      <p:ext uri="{BB962C8B-B14F-4D97-AF65-F5344CB8AC3E}">
        <p14:creationId xmlns:p14="http://schemas.microsoft.com/office/powerpoint/2010/main" val="315670883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Negotiate roles</a:t>
            </a:r>
            <a:endParaRPr lang="en-GB" dirty="0"/>
          </a:p>
        </p:txBody>
      </p:sp>
      <p:sp>
        <p:nvSpPr>
          <p:cNvPr id="3" name="Content Placeholder 2"/>
          <p:cNvSpPr>
            <a:spLocks noGrp="1"/>
          </p:cNvSpPr>
          <p:nvPr>
            <p:ph idx="1"/>
          </p:nvPr>
        </p:nvSpPr>
        <p:spPr>
          <a:xfrm>
            <a:off x="467544" y="1340768"/>
            <a:ext cx="8229600" cy="4525963"/>
          </a:xfrm>
        </p:spPr>
        <p:txBody>
          <a:bodyPr/>
          <a:lstStyle/>
          <a:p>
            <a:pPr marL="0" indent="0">
              <a:buNone/>
            </a:pPr>
            <a:r>
              <a:rPr lang="en-GB" dirty="0"/>
              <a:t>When you are modelling negotiation yourself, you should ensure that this is done with respect and morality. Your negotiations shouldn’t always be to reach an outcome which is beneficial to only </a:t>
            </a:r>
            <a:r>
              <a:rPr lang="en-GB" dirty="0" smtClean="0"/>
              <a:t>you. </a:t>
            </a:r>
            <a:r>
              <a:rPr lang="en-GB" dirty="0"/>
              <a:t>Instead, you should make negotiations which aim to benefit everybody involved. </a:t>
            </a:r>
          </a:p>
        </p:txBody>
      </p:sp>
      <p:pic>
        <p:nvPicPr>
          <p:cNvPr id="1026" name="Picture 2" descr="ID# 6537 - Stick Figure Colored Podium Debate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3933056"/>
            <a:ext cx="2520280" cy="2520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265959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Collaborate to achieve goals</a:t>
            </a:r>
            <a:endParaRPr lang="en-GB" dirty="0"/>
          </a:p>
        </p:txBody>
      </p:sp>
      <p:sp>
        <p:nvSpPr>
          <p:cNvPr id="3" name="Content Placeholder 2"/>
          <p:cNvSpPr>
            <a:spLocks noGrp="1"/>
          </p:cNvSpPr>
          <p:nvPr>
            <p:ph idx="1"/>
          </p:nvPr>
        </p:nvSpPr>
        <p:spPr/>
        <p:txBody>
          <a:bodyPr/>
          <a:lstStyle/>
          <a:p>
            <a:pPr marL="0" indent="0">
              <a:buNone/>
            </a:pPr>
            <a:r>
              <a:rPr lang="en-GB" dirty="0"/>
              <a:t>A good way to demonstrate how to collaborate to achieve goals is to practice your work in front of children. Where possible, discuss the child’s goals and potential strategies to achieve these with their family and have the child present. This will show children how adults can work together to achieve a shared, agreed outcome.</a:t>
            </a:r>
          </a:p>
        </p:txBody>
      </p:sp>
      <p:pic>
        <p:nvPicPr>
          <p:cNvPr id="4" name="Picture 3" descr="ID# 13647 - Four Legged Teamwork Race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937097" y="4365105"/>
            <a:ext cx="2501905" cy="2492896"/>
          </a:xfrm>
          <a:prstGeom prst="rect">
            <a:avLst/>
          </a:prstGeom>
          <a:noFill/>
          <a:ln>
            <a:noFill/>
          </a:ln>
        </p:spPr>
      </p:pic>
    </p:spTree>
    <p:extLst>
      <p:ext uri="{BB962C8B-B14F-4D97-AF65-F5344CB8AC3E}">
        <p14:creationId xmlns:p14="http://schemas.microsoft.com/office/powerpoint/2010/main" val="356566100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2F</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Support social development</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2.7 </a:t>
            </a:r>
            <a:r>
              <a:rPr lang="en-AU" sz="2800" dirty="0"/>
              <a:t>Assist children to develop trusting relationships with educators and other adults</a:t>
            </a:r>
            <a:endParaRPr lang="en-AU" sz="2800" dirty="0">
              <a:latin typeface="+mj-lt"/>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Why are trusting relationships important</a:t>
            </a:r>
            <a:r>
              <a:rPr lang="en-GB" dirty="0" smtClean="0"/>
              <a:t>?</a:t>
            </a:r>
            <a:endParaRPr lang="en-GB" dirty="0"/>
          </a:p>
        </p:txBody>
      </p:sp>
      <p:sp>
        <p:nvSpPr>
          <p:cNvPr id="3" name="Content Placeholder 2"/>
          <p:cNvSpPr>
            <a:spLocks noGrp="1"/>
          </p:cNvSpPr>
          <p:nvPr>
            <p:ph idx="1"/>
          </p:nvPr>
        </p:nvSpPr>
        <p:spPr>
          <a:xfrm>
            <a:off x="457200" y="1700808"/>
            <a:ext cx="8229600" cy="4425355"/>
          </a:xfrm>
        </p:spPr>
        <p:txBody>
          <a:bodyPr/>
          <a:lstStyle/>
          <a:p>
            <a:pPr marL="0" indent="0">
              <a:buNone/>
            </a:pPr>
            <a:r>
              <a:rPr lang="en-GB" dirty="0" smtClean="0"/>
              <a:t>Building </a:t>
            </a:r>
            <a:r>
              <a:rPr lang="en-GB" dirty="0"/>
              <a:t>a positive, respectful and trusting relationship with children is really important. </a:t>
            </a:r>
          </a:p>
          <a:p>
            <a:pPr marL="0" indent="0">
              <a:buNone/>
            </a:pPr>
            <a:r>
              <a:rPr lang="en-GB" dirty="0"/>
              <a:t>Not only does establishing a trusting relationship have many benefits for the child, it will also make your job much easier if you are able to gain the trust of the child. </a:t>
            </a:r>
          </a:p>
          <a:p>
            <a:endParaRPr lang="en-GB" dirty="0"/>
          </a:p>
        </p:txBody>
      </p:sp>
      <p:pic>
        <p:nvPicPr>
          <p:cNvPr id="4" name="Picture 3" descr="ID# 7204 - Trust Me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211960" y="4221088"/>
            <a:ext cx="2573913" cy="2636912"/>
          </a:xfrm>
          <a:prstGeom prst="rect">
            <a:avLst/>
          </a:prstGeom>
          <a:noFill/>
          <a:ln>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76672"/>
            <a:ext cx="8229600" cy="1143000"/>
          </a:xfrm>
        </p:spPr>
        <p:txBody>
          <a:bodyPr>
            <a:noAutofit/>
          </a:bodyPr>
          <a:lstStyle/>
          <a:p>
            <a:r>
              <a:rPr lang="en-GB" dirty="0" smtClean="0"/>
              <a:t>Helping children to build trusting relationships</a:t>
            </a:r>
            <a:endParaRPr lang="en-GB" dirty="0"/>
          </a:p>
        </p:txBody>
      </p:sp>
      <p:sp>
        <p:nvSpPr>
          <p:cNvPr id="3" name="Content Placeholder 2"/>
          <p:cNvSpPr>
            <a:spLocks noGrp="1"/>
          </p:cNvSpPr>
          <p:nvPr>
            <p:ph idx="1"/>
          </p:nvPr>
        </p:nvSpPr>
        <p:spPr>
          <a:xfrm>
            <a:off x="457200" y="1988840"/>
            <a:ext cx="8229600" cy="4536504"/>
          </a:xfrm>
        </p:spPr>
        <p:txBody>
          <a:bodyPr/>
          <a:lstStyle/>
          <a:p>
            <a:pPr marL="0" indent="0">
              <a:buNone/>
            </a:pPr>
            <a:r>
              <a:rPr lang="en-GB" dirty="0"/>
              <a:t>There are many different practices which services adopt to help children to build trusting and positive relationships with staff members and any other relevant adult.</a:t>
            </a:r>
          </a:p>
          <a:p>
            <a:pPr marL="0" indent="0">
              <a:buNone/>
            </a:pPr>
            <a:r>
              <a:rPr lang="en-GB" b="1" dirty="0"/>
              <a:t>For example, your organisation might:</a:t>
            </a:r>
          </a:p>
          <a:p>
            <a:pPr lvl="0"/>
            <a:r>
              <a:rPr lang="en-GB" dirty="0"/>
              <a:t>Provide time for settling in</a:t>
            </a:r>
          </a:p>
          <a:p>
            <a:pPr lvl="0"/>
            <a:r>
              <a:rPr lang="en-GB" dirty="0"/>
              <a:t>Delegate staff to specific children</a:t>
            </a:r>
          </a:p>
          <a:p>
            <a:pPr lvl="0"/>
            <a:r>
              <a:rPr lang="en-GB" dirty="0"/>
              <a:t>Spend time with the families of children.</a:t>
            </a:r>
          </a:p>
          <a:p>
            <a:endParaRPr lang="en-GB" dirty="0"/>
          </a:p>
        </p:txBody>
      </p:sp>
    </p:spTree>
    <p:extLst>
      <p:ext uri="{BB962C8B-B14F-4D97-AF65-F5344CB8AC3E}">
        <p14:creationId xmlns:p14="http://schemas.microsoft.com/office/powerpoint/2010/main" val="357598597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8490 - Teacher help Student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6496050" y="4210050"/>
            <a:ext cx="2647950" cy="2647950"/>
          </a:xfrm>
          <a:prstGeom prst="rect">
            <a:avLst/>
          </a:prstGeom>
          <a:noFill/>
          <a:ln>
            <a:noFill/>
          </a:ln>
        </p:spPr>
      </p:pic>
      <p:sp>
        <p:nvSpPr>
          <p:cNvPr id="2" name="Title 1"/>
          <p:cNvSpPr>
            <a:spLocks noGrp="1"/>
          </p:cNvSpPr>
          <p:nvPr>
            <p:ph type="title"/>
          </p:nvPr>
        </p:nvSpPr>
        <p:spPr/>
        <p:txBody>
          <a:bodyPr>
            <a:noAutofit/>
          </a:bodyPr>
          <a:lstStyle/>
          <a:p>
            <a:r>
              <a:rPr lang="en-GB" dirty="0"/>
              <a:t>Helping children to build trusting relationships</a:t>
            </a:r>
          </a:p>
        </p:txBody>
      </p:sp>
      <p:sp>
        <p:nvSpPr>
          <p:cNvPr id="3" name="Content Placeholder 2"/>
          <p:cNvSpPr>
            <a:spLocks noGrp="1"/>
          </p:cNvSpPr>
          <p:nvPr>
            <p:ph idx="1"/>
          </p:nvPr>
        </p:nvSpPr>
        <p:spPr/>
        <p:txBody>
          <a:bodyPr>
            <a:normAutofit/>
          </a:bodyPr>
          <a:lstStyle/>
          <a:p>
            <a:pPr marL="0" indent="0">
              <a:buNone/>
            </a:pPr>
            <a:r>
              <a:rPr lang="en-GB" dirty="0"/>
              <a:t>There are also more specific practices that you can adopt within your </a:t>
            </a:r>
            <a:r>
              <a:rPr lang="en-GB" dirty="0" smtClean="0"/>
              <a:t>own practices.</a:t>
            </a:r>
            <a:endParaRPr lang="en-GB" dirty="0"/>
          </a:p>
          <a:p>
            <a:pPr marL="0" indent="0">
              <a:buNone/>
            </a:pPr>
            <a:r>
              <a:rPr lang="en-GB" b="1" dirty="0"/>
              <a:t>For </a:t>
            </a:r>
            <a:r>
              <a:rPr lang="en-GB" b="1" dirty="0" smtClean="0"/>
              <a:t>example:</a:t>
            </a:r>
          </a:p>
          <a:p>
            <a:r>
              <a:rPr lang="en-GB" dirty="0" smtClean="0"/>
              <a:t>Showing </a:t>
            </a:r>
            <a:r>
              <a:rPr lang="en-GB" dirty="0"/>
              <a:t>warmth and welcome - demonstrating to children that you are happy to see them, sharing a laugh with them  </a:t>
            </a:r>
          </a:p>
          <a:p>
            <a:pPr lvl="0"/>
            <a:r>
              <a:rPr lang="en-GB" dirty="0"/>
              <a:t>Respecting each child’s uniqueness and communicating that respect to the child </a:t>
            </a:r>
            <a:r>
              <a:rPr lang="en-GB" dirty="0" smtClean="0"/>
              <a:t>.</a:t>
            </a:r>
            <a:endParaRPr lang="en-GB" dirty="0"/>
          </a:p>
          <a:p>
            <a:pPr marL="0" indent="0">
              <a:buNone/>
            </a:pPr>
            <a:endParaRPr lang="en-GB" dirty="0"/>
          </a:p>
        </p:txBody>
      </p:sp>
    </p:spTree>
    <p:extLst>
      <p:ext uri="{BB962C8B-B14F-4D97-AF65-F5344CB8AC3E}">
        <p14:creationId xmlns:p14="http://schemas.microsoft.com/office/powerpoint/2010/main" val="390073091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2G</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Support social development</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2.8 </a:t>
            </a:r>
            <a:r>
              <a:rPr lang="en-AU" sz="2800" dirty="0"/>
              <a:t>Encourage children to respect and regard each other’s individual differences</a:t>
            </a:r>
            <a:r>
              <a:rPr lang="en-AU" sz="2800" b="1" dirty="0" smtClean="0">
                <a:latin typeface="+mj-lt"/>
              </a:rPr>
              <a:t> </a:t>
            </a:r>
            <a:endParaRPr lang="en-AU" sz="2800" dirty="0">
              <a:latin typeface="+mj-lt"/>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Diversity</a:t>
            </a:r>
            <a:endParaRPr lang="en-GB" dirty="0"/>
          </a:p>
        </p:txBody>
      </p:sp>
      <p:sp>
        <p:nvSpPr>
          <p:cNvPr id="3" name="Content Placeholder 2"/>
          <p:cNvSpPr>
            <a:spLocks noGrp="1"/>
          </p:cNvSpPr>
          <p:nvPr>
            <p:ph idx="1"/>
          </p:nvPr>
        </p:nvSpPr>
        <p:spPr/>
        <p:txBody>
          <a:bodyPr/>
          <a:lstStyle/>
          <a:p>
            <a:pPr marL="0" indent="0">
              <a:buNone/>
            </a:pPr>
            <a:r>
              <a:rPr lang="en-GB" dirty="0"/>
              <a:t>Diversity can relate to many things including culture, religions, gender and sexuality. It can also relate to simple things such as hair colour or the hobbies which we prefer. </a:t>
            </a:r>
          </a:p>
          <a:p>
            <a:endParaRPr lang="en-GB" dirty="0"/>
          </a:p>
        </p:txBody>
      </p:sp>
      <p:pic>
        <p:nvPicPr>
          <p:cNvPr id="4" name="Picture 3" descr="ID# 12953 - Colored Chairs Diversity Circle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644008" y="3212976"/>
            <a:ext cx="3253957" cy="3149977"/>
          </a:xfrm>
          <a:prstGeom prst="rect">
            <a:avLst/>
          </a:prstGeom>
          <a:noFill/>
          <a:ln>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D# 17397 - Custom Colored Crayons Box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3993134"/>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67544" y="404664"/>
            <a:ext cx="8229600" cy="1143000"/>
          </a:xfrm>
        </p:spPr>
        <p:txBody>
          <a:bodyPr>
            <a:noAutofit/>
          </a:bodyPr>
          <a:lstStyle/>
          <a:p>
            <a:r>
              <a:rPr lang="en-GB" dirty="0" smtClean="0"/>
              <a:t>Encouraging children to respect differences</a:t>
            </a:r>
            <a:endParaRPr lang="en-GB" dirty="0"/>
          </a:p>
        </p:txBody>
      </p:sp>
      <p:sp>
        <p:nvSpPr>
          <p:cNvPr id="3" name="Content Placeholder 2"/>
          <p:cNvSpPr>
            <a:spLocks noGrp="1"/>
          </p:cNvSpPr>
          <p:nvPr>
            <p:ph idx="1"/>
          </p:nvPr>
        </p:nvSpPr>
        <p:spPr>
          <a:xfrm>
            <a:off x="457200" y="1772816"/>
            <a:ext cx="8229600" cy="4353347"/>
          </a:xfrm>
        </p:spPr>
        <p:txBody>
          <a:bodyPr/>
          <a:lstStyle/>
          <a:p>
            <a:pPr marL="0" indent="0">
              <a:buNone/>
            </a:pPr>
            <a:r>
              <a:rPr lang="en-GB" dirty="0" smtClean="0"/>
              <a:t>It </a:t>
            </a:r>
            <a:r>
              <a:rPr lang="en-GB" dirty="0"/>
              <a:t>is a good idea to incorporate diversity into the practices of your organisation. There are many things that you can do within your organisation to aid children’s understanding of diversity and encourage them to respect the differences of others.</a:t>
            </a:r>
          </a:p>
          <a:p>
            <a:endParaRPr lang="en-GB" dirty="0"/>
          </a:p>
        </p:txBody>
      </p:sp>
    </p:spTree>
    <p:extLst>
      <p:ext uri="{BB962C8B-B14F-4D97-AF65-F5344CB8AC3E}">
        <p14:creationId xmlns:p14="http://schemas.microsoft.com/office/powerpoint/2010/main" val="44200746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2H</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Support social development</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2.9 </a:t>
            </a:r>
            <a:r>
              <a:rPr lang="en-AU" sz="2800" dirty="0"/>
              <a:t>Offer children play choices and respect children’s choice to watch and observe</a:t>
            </a:r>
            <a:r>
              <a:rPr lang="en-AU" sz="2800" b="1" dirty="0" smtClean="0">
                <a:latin typeface="+mj-lt"/>
              </a:rPr>
              <a:t> </a:t>
            </a:r>
            <a:endParaRPr lang="en-AU" sz="2800" dirty="0">
              <a:latin typeface="+mj-lt"/>
            </a:endParaRPr>
          </a:p>
        </p:txBody>
      </p:sp>
    </p:spTree>
    <p:extLst>
      <p:ext uri="{BB962C8B-B14F-4D97-AF65-F5344CB8AC3E}">
        <p14:creationId xmlns:p14="http://schemas.microsoft.com/office/powerpoint/2010/main" val="207552955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Offering children play </a:t>
            </a:r>
            <a:r>
              <a:rPr lang="en-GB" dirty="0" smtClean="0"/>
              <a:t>choices</a:t>
            </a:r>
            <a:endParaRPr lang="en-GB" dirty="0"/>
          </a:p>
        </p:txBody>
      </p:sp>
      <p:sp>
        <p:nvSpPr>
          <p:cNvPr id="3" name="Content Placeholder 2"/>
          <p:cNvSpPr>
            <a:spLocks noGrp="1"/>
          </p:cNvSpPr>
          <p:nvPr>
            <p:ph idx="1"/>
          </p:nvPr>
        </p:nvSpPr>
        <p:spPr/>
        <p:txBody>
          <a:bodyPr>
            <a:normAutofit/>
          </a:bodyPr>
          <a:lstStyle/>
          <a:p>
            <a:pPr marL="0" indent="0">
              <a:buNone/>
            </a:pPr>
            <a:r>
              <a:rPr lang="en-GB" dirty="0"/>
              <a:t>Playtime is a good and risk-free way to provide children with choice. </a:t>
            </a:r>
          </a:p>
          <a:p>
            <a:pPr marL="0" indent="0">
              <a:buNone/>
            </a:pPr>
            <a:r>
              <a:rPr lang="en-GB" dirty="0"/>
              <a:t>There are many different choices which you might provide to children during their </a:t>
            </a:r>
            <a:r>
              <a:rPr lang="en-GB" dirty="0" smtClean="0"/>
              <a:t>playtime.</a:t>
            </a:r>
          </a:p>
          <a:p>
            <a:pPr marL="0" indent="0">
              <a:buNone/>
            </a:pPr>
            <a:r>
              <a:rPr lang="en-GB" b="1" dirty="0" smtClean="0"/>
              <a:t>For example:</a:t>
            </a:r>
            <a:endParaRPr lang="en-GB" b="1" dirty="0"/>
          </a:p>
          <a:p>
            <a:pPr lvl="0"/>
            <a:r>
              <a:rPr lang="en-GB" dirty="0"/>
              <a:t>Who they play with</a:t>
            </a:r>
          </a:p>
          <a:p>
            <a:pPr lvl="0"/>
            <a:r>
              <a:rPr lang="en-GB" dirty="0"/>
              <a:t>Where they play</a:t>
            </a:r>
          </a:p>
          <a:p>
            <a:pPr lvl="0"/>
            <a:r>
              <a:rPr lang="en-GB" dirty="0"/>
              <a:t>What game they play</a:t>
            </a:r>
          </a:p>
          <a:p>
            <a:pPr lvl="0"/>
            <a:r>
              <a:rPr lang="en-GB" dirty="0"/>
              <a:t>Whether they want you to participate.</a:t>
            </a:r>
          </a:p>
          <a:p>
            <a:endParaRPr lang="en-GB" dirty="0"/>
          </a:p>
        </p:txBody>
      </p:sp>
    </p:spTree>
    <p:extLst>
      <p:ext uri="{BB962C8B-B14F-4D97-AF65-F5344CB8AC3E}">
        <p14:creationId xmlns:p14="http://schemas.microsoft.com/office/powerpoint/2010/main" val="288601931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Respect reserved children</a:t>
            </a:r>
            <a:endParaRPr lang="en-GB" dirty="0"/>
          </a:p>
        </p:txBody>
      </p:sp>
      <p:sp>
        <p:nvSpPr>
          <p:cNvPr id="3" name="Content Placeholder 2"/>
          <p:cNvSpPr>
            <a:spLocks noGrp="1"/>
          </p:cNvSpPr>
          <p:nvPr>
            <p:ph idx="1"/>
          </p:nvPr>
        </p:nvSpPr>
        <p:spPr/>
        <p:txBody>
          <a:bodyPr/>
          <a:lstStyle/>
          <a:p>
            <a:pPr marL="0" indent="0">
              <a:buNone/>
            </a:pPr>
            <a:r>
              <a:rPr lang="en-GB" dirty="0"/>
              <a:t>Some children will be less inclined to join in at playtime. This may because they are more reserved on the whole, or they may not be feeling up to it. </a:t>
            </a:r>
          </a:p>
          <a:p>
            <a:pPr marL="0" indent="0">
              <a:buNone/>
            </a:pPr>
            <a:r>
              <a:rPr lang="en-GB" dirty="0"/>
              <a:t>Y</a:t>
            </a:r>
            <a:r>
              <a:rPr lang="en-GB" dirty="0" smtClean="0"/>
              <a:t>ou </a:t>
            </a:r>
            <a:r>
              <a:rPr lang="en-GB" dirty="0"/>
              <a:t>should respect their decision to sit out when they wish – this is a choice they have made themselves after all. </a:t>
            </a:r>
          </a:p>
          <a:p>
            <a:endParaRPr lang="en-GB" dirty="0"/>
          </a:p>
        </p:txBody>
      </p:sp>
      <p:pic>
        <p:nvPicPr>
          <p:cNvPr id="4" name="Picture 3" descr="ID# 15206 - Signs Going Everywhere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436096" y="4041030"/>
            <a:ext cx="2592288" cy="2645921"/>
          </a:xfrm>
          <a:prstGeom prst="rect">
            <a:avLst/>
          </a:prstGeom>
          <a:noFill/>
          <a:ln>
            <a:noFill/>
          </a:ln>
        </p:spPr>
      </p:pic>
    </p:spTree>
    <p:extLst>
      <p:ext uri="{BB962C8B-B14F-4D97-AF65-F5344CB8AC3E}">
        <p14:creationId xmlns:p14="http://schemas.microsoft.com/office/powerpoint/2010/main" val="11873049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2I</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227438110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Support emotional development</a:t>
            </a:r>
            <a:endParaRPr lang="en-GB" dirty="0"/>
          </a:p>
        </p:txBody>
      </p:sp>
      <p:sp>
        <p:nvSpPr>
          <p:cNvPr id="6" name="TextBox 5"/>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3.1 </a:t>
            </a:r>
            <a:r>
              <a:rPr lang="en-AU" sz="2800" dirty="0"/>
              <a:t>Provide children with a range of strategies to make informed choices about their behaviours appropriate to their level of understanding</a:t>
            </a:r>
            <a:r>
              <a:rPr lang="en-AU" sz="2800" b="1" dirty="0" smtClean="0">
                <a:latin typeface="+mj-lt"/>
              </a:rPr>
              <a:t> </a:t>
            </a:r>
            <a:endParaRPr lang="en-AU" sz="2800" dirty="0">
              <a:latin typeface="+mj-lt"/>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Making informed choices</a:t>
            </a:r>
          </a:p>
        </p:txBody>
      </p:sp>
      <p:sp>
        <p:nvSpPr>
          <p:cNvPr id="3" name="Content Placeholder 2"/>
          <p:cNvSpPr>
            <a:spLocks noGrp="1"/>
          </p:cNvSpPr>
          <p:nvPr>
            <p:ph idx="1"/>
          </p:nvPr>
        </p:nvSpPr>
        <p:spPr/>
        <p:txBody>
          <a:bodyPr/>
          <a:lstStyle/>
          <a:p>
            <a:pPr marL="0" indent="0">
              <a:buNone/>
            </a:pPr>
            <a:r>
              <a:rPr lang="en-GB" dirty="0"/>
              <a:t>Making informed choices refers to the process of making decisions by reflecting on our existing knowledge. </a:t>
            </a:r>
          </a:p>
          <a:p>
            <a:pPr marL="0" indent="0">
              <a:buNone/>
            </a:pPr>
            <a:r>
              <a:rPr lang="en-GB" dirty="0"/>
              <a:t>Learning to make informed choices will equip </a:t>
            </a:r>
            <a:r>
              <a:rPr lang="en-GB" dirty="0" smtClean="0"/>
              <a:t>children </a:t>
            </a:r>
            <a:r>
              <a:rPr lang="en-GB" dirty="0"/>
              <a:t>with the ability to stand up for themselves as they grow older and make decisions which reflect their best interests. </a:t>
            </a:r>
          </a:p>
          <a:p>
            <a:endParaRPr lang="en-GB" dirty="0"/>
          </a:p>
        </p:txBody>
      </p:sp>
      <p:pic>
        <p:nvPicPr>
          <p:cNvPr id="4" name="Picture 3" descr="ID# 19549 - Too Many Ways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940152" y="4486276"/>
            <a:ext cx="2019186" cy="2235210"/>
          </a:xfrm>
          <a:prstGeom prst="rect">
            <a:avLst/>
          </a:prstGeom>
          <a:noFill/>
          <a:ln>
            <a:noFill/>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D# 18190 - Lots Of Ideas One Winner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9912" y="4228011"/>
            <a:ext cx="2647182" cy="264718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67544" y="404664"/>
            <a:ext cx="8229600" cy="1143000"/>
          </a:xfrm>
        </p:spPr>
        <p:txBody>
          <a:bodyPr>
            <a:noAutofit/>
          </a:bodyPr>
          <a:lstStyle/>
          <a:p>
            <a:r>
              <a:rPr lang="en-GB" dirty="0" smtClean="0"/>
              <a:t>Strategies to make informed decisions</a:t>
            </a:r>
            <a:endParaRPr lang="en-GB" dirty="0"/>
          </a:p>
        </p:txBody>
      </p:sp>
      <p:sp>
        <p:nvSpPr>
          <p:cNvPr id="3" name="Content Placeholder 2"/>
          <p:cNvSpPr>
            <a:spLocks noGrp="1"/>
          </p:cNvSpPr>
          <p:nvPr>
            <p:ph idx="1"/>
          </p:nvPr>
        </p:nvSpPr>
        <p:spPr>
          <a:xfrm>
            <a:off x="467544" y="1772816"/>
            <a:ext cx="8229600" cy="4525963"/>
          </a:xfrm>
        </p:spPr>
        <p:txBody>
          <a:bodyPr/>
          <a:lstStyle/>
          <a:p>
            <a:pPr marL="0" indent="0">
              <a:buNone/>
            </a:pPr>
            <a:r>
              <a:rPr lang="en-GB" dirty="0"/>
              <a:t>In order to ensure that children are able to make informed choices about their behaviours, you might want to put strategies in place which help them to do this. Your strategies should aim to support and guide children to make sound decisions by themselves, whilst also protecting their safety should this be required.</a:t>
            </a:r>
          </a:p>
          <a:p>
            <a:endParaRPr lang="en-GB" dirty="0"/>
          </a:p>
        </p:txBody>
      </p:sp>
    </p:spTree>
    <p:extLst>
      <p:ext uri="{BB962C8B-B14F-4D97-AF65-F5344CB8AC3E}">
        <p14:creationId xmlns:p14="http://schemas.microsoft.com/office/powerpoint/2010/main" val="311177370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D# 10501 - Question The Direction - Presentation Clipart"/>
          <p:cNvPicPr>
            <a:picLocks noChangeAspect="1" noChangeArrowheads="1"/>
          </p:cNvPicPr>
          <p:nvPr/>
        </p:nvPicPr>
        <p:blipFill rotWithShape="1">
          <a:blip r:embed="rId2">
            <a:extLst>
              <a:ext uri="{28A0092B-C50C-407E-A947-70E740481C1C}">
                <a14:useLocalDpi xmlns:a14="http://schemas.microsoft.com/office/drawing/2010/main" val="0"/>
              </a:ext>
            </a:extLst>
          </a:blip>
          <a:srcRect b="12059"/>
          <a:stretch/>
        </p:blipFill>
        <p:spPr bwMode="auto">
          <a:xfrm>
            <a:off x="5485442" y="4077072"/>
            <a:ext cx="2857500" cy="251291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Autofit/>
          </a:bodyPr>
          <a:lstStyle/>
          <a:p>
            <a:r>
              <a:rPr lang="en-GB" dirty="0"/>
              <a:t>Strategies to make informed decisions</a:t>
            </a:r>
          </a:p>
        </p:txBody>
      </p:sp>
      <p:sp>
        <p:nvSpPr>
          <p:cNvPr id="3" name="Content Placeholder 2"/>
          <p:cNvSpPr>
            <a:spLocks noGrp="1"/>
          </p:cNvSpPr>
          <p:nvPr>
            <p:ph idx="1"/>
          </p:nvPr>
        </p:nvSpPr>
        <p:spPr>
          <a:xfrm>
            <a:off x="467544" y="1772816"/>
            <a:ext cx="8229600" cy="4525963"/>
          </a:xfrm>
        </p:spPr>
        <p:txBody>
          <a:bodyPr/>
          <a:lstStyle/>
          <a:p>
            <a:pPr marL="0" indent="0">
              <a:buNone/>
            </a:pPr>
            <a:r>
              <a:rPr lang="en-GB" dirty="0"/>
              <a:t>S</a:t>
            </a:r>
            <a:r>
              <a:rPr lang="en-GB" dirty="0" smtClean="0"/>
              <a:t>trategies </a:t>
            </a:r>
            <a:r>
              <a:rPr lang="en-GB" dirty="0"/>
              <a:t>might include:</a:t>
            </a:r>
          </a:p>
          <a:p>
            <a:r>
              <a:rPr lang="en-GB" dirty="0"/>
              <a:t>Allowing children to experience their own emotions during interaction </a:t>
            </a:r>
          </a:p>
          <a:p>
            <a:r>
              <a:rPr lang="en-GB" dirty="0"/>
              <a:t>Avoiding telling children what to do straight away </a:t>
            </a:r>
          </a:p>
          <a:p>
            <a:r>
              <a:rPr lang="en-GB" dirty="0"/>
              <a:t>Explaining the reasons why some decisions are </a:t>
            </a:r>
            <a:r>
              <a:rPr lang="en-GB" dirty="0" smtClean="0"/>
              <a:t>beneficial.</a:t>
            </a:r>
            <a:endParaRPr lang="en-GB" dirty="0"/>
          </a:p>
        </p:txBody>
      </p:sp>
    </p:spTree>
    <p:extLst>
      <p:ext uri="{BB962C8B-B14F-4D97-AF65-F5344CB8AC3E}">
        <p14:creationId xmlns:p14="http://schemas.microsoft.com/office/powerpoint/2010/main" val="93946473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D# 13608 - Question Between Figures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66214" y="4077072"/>
            <a:ext cx="2533012" cy="253301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Level of understanding</a:t>
            </a:r>
            <a:endParaRPr lang="en-GB" dirty="0"/>
          </a:p>
        </p:txBody>
      </p:sp>
      <p:sp>
        <p:nvSpPr>
          <p:cNvPr id="3" name="Content Placeholder 2"/>
          <p:cNvSpPr>
            <a:spLocks noGrp="1"/>
          </p:cNvSpPr>
          <p:nvPr>
            <p:ph idx="1"/>
          </p:nvPr>
        </p:nvSpPr>
        <p:spPr/>
        <p:txBody>
          <a:bodyPr/>
          <a:lstStyle/>
          <a:p>
            <a:pPr marL="0" indent="0">
              <a:buNone/>
            </a:pPr>
            <a:r>
              <a:rPr lang="en-GB" dirty="0"/>
              <a:t>Allowing children to experience control over their own behaviour can be beneficial to those of all ages. Even babies will enjoy choosing from a range of toys, for example. However, you will need to identify what kind of decisions children are able to make based on their level of understanding. </a:t>
            </a:r>
          </a:p>
        </p:txBody>
      </p:sp>
    </p:spTree>
    <p:extLst>
      <p:ext uri="{BB962C8B-B14F-4D97-AF65-F5344CB8AC3E}">
        <p14:creationId xmlns:p14="http://schemas.microsoft.com/office/powerpoint/2010/main" val="394817492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Support emotional development</a:t>
            </a:r>
            <a:endParaRPr lang="en-GB" dirty="0"/>
          </a:p>
        </p:txBody>
      </p:sp>
      <p:sp>
        <p:nvSpPr>
          <p:cNvPr id="8" name="TextBox 7"/>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3.2 </a:t>
            </a:r>
            <a:r>
              <a:rPr lang="en-AU" sz="2800" dirty="0"/>
              <a:t>Ensure children experience pride and confidence in their achievements</a:t>
            </a:r>
            <a:r>
              <a:rPr lang="en-AU" sz="2800" b="1" dirty="0" smtClean="0">
                <a:latin typeface="+mj-lt"/>
              </a:rPr>
              <a:t> </a:t>
            </a:r>
            <a:endParaRPr lang="en-AU" sz="2800" dirty="0">
              <a:latin typeface="+mj-lt"/>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Children’s </a:t>
            </a:r>
            <a:r>
              <a:rPr lang="en-GB" dirty="0" smtClean="0"/>
              <a:t>achievements</a:t>
            </a:r>
            <a:endParaRPr lang="en-GB" dirty="0"/>
          </a:p>
        </p:txBody>
      </p:sp>
      <p:sp>
        <p:nvSpPr>
          <p:cNvPr id="3" name="Content Placeholder 2"/>
          <p:cNvSpPr>
            <a:spLocks noGrp="1"/>
          </p:cNvSpPr>
          <p:nvPr>
            <p:ph idx="1"/>
          </p:nvPr>
        </p:nvSpPr>
        <p:spPr/>
        <p:txBody>
          <a:bodyPr/>
          <a:lstStyle/>
          <a:p>
            <a:pPr marL="0" indent="0">
              <a:buNone/>
            </a:pPr>
            <a:r>
              <a:rPr lang="en-GB" dirty="0"/>
              <a:t>Young children will consistently be learning new skills and accomplishing different achievements on an almost daily basis. These achievements can include a large variety of things, some may be milestones and some may be smaller victories.</a:t>
            </a:r>
          </a:p>
          <a:p>
            <a:endParaRPr lang="en-GB" dirty="0"/>
          </a:p>
        </p:txBody>
      </p:sp>
      <p:pic>
        <p:nvPicPr>
          <p:cNvPr id="4" name="Picture 3" descr="ID# 12366 - Balloon Jump Celebration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292080" y="3696262"/>
            <a:ext cx="2892802" cy="2996952"/>
          </a:xfrm>
          <a:prstGeom prst="rect">
            <a:avLst/>
          </a:prstGeom>
          <a:noFill/>
          <a:ln>
            <a:noFill/>
          </a:ln>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ID# 17666 - Teamwork Reach For The Stars - Presentation Clipart"/>
          <p:cNvPicPr>
            <a:picLocks noChangeAspect="1" noChangeArrowheads="1"/>
          </p:cNvPicPr>
          <p:nvPr/>
        </p:nvPicPr>
        <p:blipFill rotWithShape="1">
          <a:blip r:embed="rId2">
            <a:extLst>
              <a:ext uri="{28A0092B-C50C-407E-A947-70E740481C1C}">
                <a14:useLocalDpi xmlns:a14="http://schemas.microsoft.com/office/drawing/2010/main" val="0"/>
              </a:ext>
            </a:extLst>
          </a:blip>
          <a:srcRect t="-30" r="26807" b="30"/>
          <a:stretch/>
        </p:blipFill>
        <p:spPr bwMode="auto">
          <a:xfrm>
            <a:off x="5868144" y="2420888"/>
            <a:ext cx="2618526" cy="357758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a:bodyPr>
          <a:lstStyle/>
          <a:p>
            <a:r>
              <a:rPr lang="en-GB" dirty="0"/>
              <a:t>Celebrating </a:t>
            </a:r>
            <a:r>
              <a:rPr lang="en-GB" dirty="0" smtClean="0"/>
              <a:t>achievements</a:t>
            </a:r>
            <a:endParaRPr lang="en-GB" dirty="0"/>
          </a:p>
        </p:txBody>
      </p:sp>
      <p:sp>
        <p:nvSpPr>
          <p:cNvPr id="3" name="Content Placeholder 2"/>
          <p:cNvSpPr>
            <a:spLocks noGrp="1"/>
          </p:cNvSpPr>
          <p:nvPr>
            <p:ph idx="1"/>
          </p:nvPr>
        </p:nvSpPr>
        <p:spPr>
          <a:xfrm>
            <a:off x="440357" y="1700808"/>
            <a:ext cx="6291883" cy="4525963"/>
          </a:xfrm>
        </p:spPr>
        <p:txBody>
          <a:bodyPr/>
          <a:lstStyle/>
          <a:p>
            <a:pPr marL="0" indent="0">
              <a:buNone/>
            </a:pPr>
            <a:r>
              <a:rPr lang="en-GB" dirty="0" smtClean="0"/>
              <a:t>The </a:t>
            </a:r>
            <a:r>
              <a:rPr lang="en-GB" dirty="0"/>
              <a:t>most effective way to ensure that children feel proud and confident in their achievements is to celebrate them! </a:t>
            </a:r>
            <a:endParaRPr lang="en-GB" dirty="0" smtClean="0"/>
          </a:p>
          <a:p>
            <a:pPr marL="0" indent="0">
              <a:buNone/>
            </a:pPr>
            <a:r>
              <a:rPr lang="en-GB" dirty="0"/>
              <a:t>You can celebrate achievements by doing simple things such as verbally praising children </a:t>
            </a:r>
            <a:r>
              <a:rPr lang="en-GB" dirty="0" smtClean="0"/>
              <a:t>or </a:t>
            </a:r>
            <a:r>
              <a:rPr lang="en-GB" dirty="0"/>
              <a:t>providing them with rewards such as golden stickers which they can wear on their clothes. </a:t>
            </a:r>
          </a:p>
          <a:p>
            <a:endParaRPr lang="en-GB" dirty="0"/>
          </a:p>
        </p:txBody>
      </p:sp>
      <p:sp>
        <p:nvSpPr>
          <p:cNvPr id="4" name="AutoShape 2" descr="data:image/png;base64,iVBORw0KGgoAAAANSUhEUgAAAN8AAAH0CAYAAAC95fhtAAAgAElEQVR4Xuy9B3hcZ5X//71tetWoFxfJRW5yjUtiO05CSINQQ12WsOzSdmFhYam7i2kBAst/yY+lLRB6QgghkEKIA6QnpBgnsR33IquPNH3mzu3/51zNK19PRo6LbEvyzJPJWNLMvTPvfT9z+jkcqrfqClRX4JysAHdOzlo9aXUFqiuAKnzVTVBdgXO0AlX4ztHCV09bXYEqfNU9UF2Bc7QCVfjO0cJXT1tdgWkPn2VZL/mMHMdZ1UtfXYFzvQLTFr4SdPT5Kn1Ggs+qQniut9/5ff5pCV8JPB4Auzs/pwmA7gSgWQXw/AbgXH76aQefAzwBgAiAHulOn5WAMwDopbsN4vkIIFPHz8fPfi6Bc557OsJH0o5gkwC4AbhKELLPTeApAFQAGsHIcRxBOO1vDlW8/LPaNnAVxLO7BaYVfKXNxcDzAPDSvb+/vzGbzS4NhUJPNTY2JgEUAMgAiiUJSABOWydMmf1L15y+oJgmYNu/VTX87IJnf9md/VOeuTNalkWbilRNknh+AEEAgZ07d75TVdV367r+uVWrVm0BkAeQKUFIElCfztKvtC7M/mVqOP1MN5L6pIqz+3mphp+5XTn+kacNfA5bj9RNXwm8yODgYFtPT88NhmEskWV5y6q1q270u/1DAFIAsiUJSOrntNx0Dm2AaQSkhtMaMfgIOqaC22r4dF2LcwHY8c45neBjth5tLpJ6EQDRnp6eC+JDQ1+Si8WQZRnpGTMab2xrm/sggDiAdEkK0uabdraf4wuJtAFaF6aKu5LJJP3bikajpH6TDczU8PPKDj6XQE43+JiThdTNGrrv37//+kwmc30+l4fbI6Ktrf4vjY313wQCBwAkStKPNh85YqaV9Cupm0zikf0boC+mVCoVGx4e/ntVVfXGxsaf1NTU0DrkSl9EtBbTVhM4l7CVn3vKw+fIYHFushBJvUQiMTuRSHwpk8l05vN5eL0iZs5sSdXVhb4B8PcBoeESfOSAsTdcyfEw3jWaMl7BMjWcbGACLwwgtGPHjte4XK6PFAoFVdf1/1i5cuXDJRuY1HBaC2YHT1sn1GSAcNLDV5YeVun9siwWgo9UK7L3CL7wkSNHNhYK+c+l05mAphURCEiYNavDCgR8TwiCfCuAvYCeBSQZ4IcAJQE0kQSkTVd+LqdXcNJnyDiknnNNInv37p2bzWY3C4Iwv1gsQlXVW9atW/dtURRJ+pEdTBLQ9gJPZydUFb7jrEBZTIoBxoBwgsH+5vRyEnyhw4cPvEtV1X/UNBmSJCAcjiAYrIUoimlJMvcA8uOAtQ/gDgD6HqAwDMwkh0O5J3jMFc8cEiUpOSnV1DJbj6mbJPWi27Zte4tlWe/TdV3QdZ3ge7qrq+tz0Wi0FwCFYcgLTPZfVfU8w4ROSsnnAM+ZIsayVMrzNVncisFnezozmUxdMhn/gmHoq0ibFEUeHo8PgUAEPM8XJCn3M0EQ7wG8fYCRBYK04Qg8pmo5z2OnopU2JG1KliEzaTyDzoyVClKPbODI0NDQjMHBwS8ahrFIlunjAoqiDNfX139m4cKFW0vwkROKqZ7TOv55htl62cNPOvgc4LF4FDlRCCyWKsYCxM4Px+J7TMXyxOPxzmw2e2M2m6lVlCIohi4IHKLREElArVjMfb25ed4fS54+UrOcNp8zEE3/JvBYZgw9l+6TJkNmdM0+xwELS9fzOnp0agK2rbdt27bXS5L0YVmWXaqqUkYLdF3XJEn6ytq1a+8ueX9J9aQ4KDlepp0H+GWJOItPmKzwsbxMgomcBeQWp0cC0ZmnydRB+hzOlDJx//79r7cs64PpdIY3DOJm9CZJHGpqQpBl+fezZy/4f26324ZIlmXT6/XaaWa6rkt0NwyDnQuapml+vz8jSRI5JWhzknSYFF5Sy9rMA2+XAI8fyKiAbgFuHphPa0ZSLxiPx5sHBga+CGAlOZ9MczSjjgA0DOOXa9euJbuP1E6SfPQZq3bfGQZxUsHnkHosLkX2CqmR9OgvFot+AsLv9xtkr+TzeZ4e6SaKIs9xnEg3RVFCyWTyw6qqrsnlcrCsUU2SNhpJQJ/PDcviBiXJdYdlcQXDMDy6rvvcbrdmWZaQz+cjpmkGOY6TBEGQisWiSM4JQRAOzZkz59tNTU0HSwAyiXlO1bNR+F7nBWZ2AoU80DcMtPJAyAV47Uyf7du3X+VyuT6Vz+e99FnYmvA8j2KxSHbfZ2pqagYc8FXtvvMQPqZCkrTzDQ8PNyZHRq4uFIvzc7lcTBAEeL3eomEYkizLYcuyiDfe5XKJHMfxPM8LXq83zHFcmyzLgqaRNnnsTRB4iKIAnhdtKg3D4GgzkjQwDMN+ZJKBfk+/o+MYhjHY1tb23nnz5m0reQVZiOIcw3ebAHjdwAWrAf9CoOdhwC8DEQEIeo4cOdKYSCQ+73K51mSzWZLsYwtCa6Gqak9zc8vHOjo6dpccLiT9CD6WfFANOZwBECej5CP4SL0k+ALJZHLW4ODgtwVBWJJKpUhdtL+1SYrRtzZ7pH+zOwFKv2cAManH1o9969PPDDr2yMBzvpbAK+TzRV4Qblm/fv13Q6HQYFlq2inDdwKhlHE3PksGt6zNIrDQAyyfCzRfD+T3AfG/AjUmEOZ37DiwSZKk/5Jl2X90/Zg2wBOMRUkSP7969VrKeyVvJ7P7qvG+MwAdO+Rkh8/20j311DPXe9zS+yLRqC+ZTIIgJGlUCTwnhKNq5lFInfCNB53z95Ik2RIvnckMetzuXyxfvvyuWCxGeaEkGSgedsrZIBUqDSqFURh45Y/294ZjX/DAfT7AWw8sfj0QeiUwch+g7BwcNIWhoexHPR7PxaNSjxwtoy/nONIARHuNLAs/XrZs6f8BY3ZfNd53BsGzBcIZPv5JHb7M5iPJR/YK2W91Bw4ceKUoSm+PxWraCYihoSEUCqT1gWwxW+qxRwagE076txM+kmyVpB2TeDzHkTpmKbr6XGNj881dnYv/BtGWCnSnjel0x59UPWBZKIWcOs6QinPNygP7TujKJOILPiBdB8x6JdD8HkDLAMN/7usbEopFzz+rqh6W5YL9mUfVbhEej99eM3LAFAr5Py9cuOiLfn+Ysn5Y0vmYF3g6l1yd1CadwCdPKvhKaqCzGJYFiCloHjxw4MD8ZDL5hmg0emkgEPCOjIwgkUjYUtAJnxNCJv3K4XNKOGbn0aMgiOB5DplMhuzKP8+bN++ns2bNOlyCjeU/smTkk84HPU4oxenJZZCx+KIzyO/8m8PbO+QB+muB0Cag5XrAVWdZhcFksi+kaUZnoaDANEkTEGzo6FGW88jnC1BVDblc/kBjY/3H589ftK8s1YxVOhwDexXG06dwMsLnDJqzTHxWm+fLZDLh/fv3X+LxeF4fi8XmqqrKxeNx2xZkkq6SBBwPPqeDRZJcsCwTmWw27vV4ftTe3v5AfX09ud8JNpJ0dGcxPgbeqUi9SqEUVnHvLHRltXYs5/SYwtejRbAyDyS8QL4BwGpgxlsAT6NpGi5NU2KGoYqGQYfgUShk7LVSFAWyrMAwLPL80u8yXq/06VWr1j1ZkuzH1Ds6Cm7HFIiy7fcS27QK6PEBnXTwlaQfi9uxfE2KV9nhhtKj5/Dhw7PS6fSbozU1l/t9PvKKIp1O22qV0+5jThmn04Wew7yYpmHYxpPH7bHVzHxB3h4M+n+4ePHip0RRZBXvDDpm49ngnUoHNEfB79gXSz6fD2QymWixWPSKIhAMRtVIJGIHuVmlvcPGcwJIEQ8O0CWgEABSLUBoI9DwCssSfYahhy0LQfpCIVsvlxtGMpmAohgwDIBCfaNRGFvFNgzD+OaGDRt+XfqSYfCx98EaTzklbzmIlWzUKZOMfvqy7OSOMCnhc6ifTAUtr0ej2J8nn8+HDx8+vMntdl8XDAbnaZrKDQ+P2E4SBp1T7WTSzwmfA1Y1m80+1NzcfHN7ezuVG5GEo2A63Z3Szk4pO0XwnFKd2bSBF/e+eK2hGG9NpVJuRVE0QRCToigkeZ5PBYNByrmkoHcqFAqN6JSUKegKz3t1t9syYrGwZRg5r9utRgFhOVC3AfC1GIbhMk0zRiFQSjLI54eQTA5Dlil0Qp7g0Y1C8LH1yOVy96xevfobfr+fqdfORAKWeudUhctV4Erq8jFSuyoNjwI6aeFzSEAGYCUpaEvC3t7embIsv7Wuru7ywcFBMZOhL+3RoLoTwmM8GaW4Hv1OpNCEZd05q6Pjh8FgkBXY0oanTcjiXSTtTiuXs0KPmWA6na7529/+9tlZs2a9lr40yIalOBy9d4HCJ4JgSpKkW5ZV5Hk+b1mWYhhazrKMPGDmJMlMSxKn1dfX+8Lhxg6e98XoMxuGYdfukQNJ0wpIJo8gm1Wgabxt+zHoSutsL40sy9vmzZv32fr6enK4sDS6sSwelkzO+r04VNFyxxCTks72FKf8pXVy8mTqPHtSw+cA0CkxWAzQ9oSW0qdc2Wx2haIonx8cHPQxL2h5mGHUpT6qGbFve9qctFkB3Ll48eJvu91u+rYnehmETOqddpvBMvhIjQ6mC4XYzd///mfnzJlz7cqVK20HyPBwfCwQfmw4hbO9k5SjSh5Lj0dCKBSC2+21HUUcx1s8z1mCIFocJ9q2I31OVc1hePgI8nlSNwk+JvWOrgWdp1gsJoLB4ObFixe/UPqiGctfddQ6vqS0qgKEDDpy1tCdHeeU7OSpg9PJvdNJD984ALIGSXbdnqIowd7e3vdZlvUGigEyyVFJ5RwzUkqSj+Cj52madnDGjBmfbGtr63bAd1qxvPJLUVbgSmonxTHDP/vZz67Yv//gp5YvXxpbs2aN7b0dGBiwQyksoWAUwlHoqDwqGAwgEAjC5XJB10miyTAMUrc5+3eS5IbL5Yco+mEYRRu+QkGHrvO2g8X5JeT8MuJ5/nmfz7c1l8vlVFVN6bqe83q9FH4oiKIo19XVZXme18LhsOr1enVy3ni9XqetR9DTzwQcSU1niwo7aF9K2D7vs2amBHxlAL6kbm9oaKgtk8l8RVGUeRRIPrphSfUc7RPEQCyHj21C07QUj8d9w4oVK+5nNpazsHQiWkyUxTHHvkBkWY786Ac/euPA0MB7VqxYEV6/fj04cOjp7UUud/TzEHgul2TD5/G4YZokyTTbQzv6GY9m/AgCJZETpFF4PEEkEv3I58m7WVnysXWg+B8lF1iWZZEHxjRNzTAMRdd1usuiKGZcLlfe5XINm6aZlmVZVlWVQC14vVLa7/do4XBQMk3uoCT5B0OhUMJhQ7J80Wqh7mQLsr+c0K7QGpBKZUjqbSgUCl/MZDI+ljTslHqkqgUCARtK+qYmyUI3Fmi3nS6CANMw7l+2bNmX/X4/q+qe8O5mFfqq2GGUZDIZ/c1vfnvZkd4j/7Rg3vyWDRs32O+5r68PyVSK3ltJ8lHqHIE2ulok6UbtWnYflZCjktKyqzjC4Rr7s5I3eNTZMir5jn7xjCYcsJvTMVVuJ48G6Un1FZxJCqau65TsrhuGqsViEUuWsyPJZL5HFD23X3zxuj8BaQUwDUBKADXkxJqUhcgvtwcn8u9TTfI5k65tlY3u3d3d78nn8++k1DOWNGzDZ1c7SAiFQwiHIvB4PXY2x0hiBEVZPhY+2sAW1zOrfda/Nzc37y1leZDtRxtlwhKMx+koRgAGKPdyy5Yty599euuHZrXPWnDppZcgFovZKih5cclrSdAddSKNSjqmkvL8aE7r0Z/puZYtLf3+EPL5HFRVH4OPqZvOL6Fym9gJKft3eW6sU22l5t91dRFEo7UYHu6nL7o/LFrUcRsgUUhkL5DZDsykL7UqfBNJ8pk8lmPTHtOTZGRkpDWZTN6QzWYXk5dzLD2M5+H3++D3B0gqKKZpbaeCh2A4NE8SBTGZGAHBStkdpL5ROpkgilrQ5/ta1/Ll95TgowA7s/smTFVyOF6cIRQKnxCEnjvvvHPxtm3Pv7+hsfGCSzZt5GfMmGHDNzQ0YL9fZ86q05tbHl4ZlYoEIODxeGzpKMtFR3zvqOPJmfHjhKwczHIAnXCO5osaaGyMoqVlnl2+xfPm8y6X+XNAexKg1h315MiiL7PzfkrUVJN8TnuP+nKGDx06tFGW5c+mUqkA83K6JAnhoB/+QBCGZfapqn5na2vrH4ua5jrU3f1Kn9d/TV0s1qRrKkc5orls1gawlGT8wAUXXPB1t9tNCdQjjp4mJ51KNt6XUVluJwOQbEAC0I5hPv74420P/OUv14eDwVddsmmTNGfOHFttHBwcJK/kMQA6vbrloZVRFZQ0AHLUuCiYXspqGQXPKbWcHuBK/3YC6nzdKHRkY/KIhP1obGqD2x0k6HOCkLtZEOSfA94eIFZN1nZsiqkEX7nKGQOUmj17Dl8vy7KtcpJa5vV4EA2FEA54NJPjH4Eo3NLY2LZbFEVWpS7sO3x4VjJbeG3A67s0HAyElTy54uNQVXLMYWjWrFmfmjlzJrnbme3HkqgnTFWqACDrOcoKiD179uypveOOO94mudxvWrd2TaCrq8tOCyM7kPVgKS+rckrFo46mURtx1E6j+sWjNp5Tkh0PvuNJQKqNpALlSCRE3lgLMIfD4WhPMBh2cVzq/wD+XqCW1pI5XKrtKaaKw6VCN64QoLfm8/HVhw8n35fNZufLhQJCIT/CgQAEXoh73eIdkUjdb92hEF10FiC3fRRkClJV/Pade1fnFeUdjXWxBT6vR4zHh5BNp02XS7pp3bp1t5QaCjlr2065bq+SFKxQ3cAAtAuJKYEgG88GfvHbW67OpJLvu2DVBbGVF6yCaZi2HUhV+qNOl6NezvLEAuY8Kc9tZZKr3PHEpJsTNmcFCPu7fR6yL3keoiTasUdVkTOWpf+ltrbmD+3t9YOC4F4EWCmAvwuI0jpOirYbZ9I8OpljTwnJVxYfI8kQAlIzslnlI0eO9L8qncpKXrcLkUjEFARhG8+7ftLQ3LxVFMXy1DAGH8ur9HX39rYM9A9v1CzjDeFQqJkzNeQy+fsXLly2ORgUWUt5lmY1ofCVAKBrwO7OeQr2hCW6J+SE/45f3LEpkUi8d+HixbPXrVlj23AEINm5LEXOKfXKqzmc8DnBc6qS4wFXXmBMsLM6QPqboigFVVWfkiThnqVLlz8diUSyQF6l0CDgaQX054EorSVrR3hSyegns6Gn0nOnKHzxGsBYpqr+/8plc12ZdBI8uLTglv4Y9EXuCEVrWQkQS4y2vZWlC+OslGc2lu+FF3bN6+nvfXUwHLyktqa2u7Gt+X0Rj+eIo2J9wjyex5GCx81lvffee5ds2/b8RzrmdnRt3LDBzm4ZGhwExTZZskAlAMtDCOPB55R6TuAYlORNlSQqubLT18j21AqF3Is+X+D2efPmPdrQ0MCcKaXA+qAKGG4gVAQCJPns/NBqfufoFZlK8NF79QCDswHXRkBYp+uey5Si3DCS6HnWNMXbm5pm/c3tdrO0MAYeU3Wc8LE80bEZftTtOpVK+Xbv29fJCdKixfPn/tTn8/U7yojOeBNZh4R3tkJk79HOY91y35bOZ7f97T0trS0Xblh/oVBTEzumsPionTcacihPLnCCX27vlQNHgDGpSoF3OhY9R1U1s1CQD3OcdWdzc/OfZ86cOeD1elk2Cz06Wysylb8KXtm37pSAr/RNzQM9bkBqBLhGiouZpri6WDTXqKr8w0ikjaQUXWgy6tnEHQYeawHPvnDY5nZOr2X1dKaiKJbb7aYNxIpmWVrUGf/WLiu2dYYi7Fgg2YIvvrin8f777//79tkzr9l0ySZXKplCKp06Rvo5IXT+e7wY3XjgsYwXOgY5ewqFwoCum/fGYtEtnZ2d+0vQ0frQerGJv2NpZI5GxGd87aaSyjllJJ/DNiorQs2EAXUl4DoAhCgswJJ4nXV3Y9n0pYvD7Cuniudsykt/Z3V0LDGYVTOcFVulAoAsDEGJBZTP6uvv748WCoVP1NXVraXwAwuzMNAqwVe+OctDDU4ASeoReJQnSuGJQqGQURTlkVAo9NslS5bs8Hq9zHPJoGNrzirfq1UML/NtMJUkn9MpwWCRgDTF+6hLF2VNMGjGyn8qZVKUNS9iELI+KmzJ2OY5J5vIoYI6B8CwrJ7A0NBQq2VZn1NVdQ7F/yizh+W0lqueTiCd9h77oJWcLvQ3n89Htp2SSCSe9fl8d7S3t2+NxWLMrnN27j6masFRelSd834cAKcMfA7p52w25ASGFXmyWrKXLXg9Tgcx+3TO+9l2EpRJP2dWT6hYLIaOHDnyFrfb/U/5fF4gddDZgbqS3Vdu6znBq5TRQk4V0zSHXC7XT+vr6x9tamqiygYCrrydBptd4dQwqirmCejAUwo+B4BO9/wx+4oBczKwOHpnlq/HOdtEFSog2OizYHd3d7uqqjfwPE/jvk5I6h0v1FDJ8ULPz+fzu+bNnftfzS0tFCYgNdNZYMzUTFa7Z39Zncy6n8D+nNZPmXLwOb6xK7736XLxK9T+kbMlJMty4NChQ2/2+XwfyufzImW6lDcHLvdwHs/jaZpU3TDazMV0pJvROhcKhXhdXd2nFy1atKuUYM76lY6VBp1qS41pTdUJfrgpC98Jfr4p+7RxxnyR1Gsjqcdx3BIKsFPrCeY4cULmlHQvzXKhy35sXictlLNFPv1M/WR4nv/q+vXr7y0lmDuHqIxNdZouX3hne7NU4TvbK34C5ytLp7Pb5peq3v27d+++VhTFTxYKBReTeszRUimVbOx0pXQwp/Pl5cqFStkrP7nkkku+V1I5XwJfFbwTuKDjPKUK36mv3Rl7ZZnUs3u90P3w4cMtsix/nuf5VeVSr9yj6XxzkijahbmiJNHMCaj28BhSN4+WFJXs6WMqHQhmRVEeXLVq1eZAIEA5sgy+6gSjCbj6VfgmYBEn8hAVpB5rGBzYtm3ba30+37/LsuymuB5L+xoPPPJYer1e+Lw+uL0ehENhaJqKoaF4qT/MaHWDM97nhJDgKxQKB1tbWz/W2dlZ3smawgsTVuUxkWs4VY5VhW+SXakSfBTHpOwb8nDajhYa85XL5T7H8/xaiutR4NuZreL8GFQ65HZ77F4shmnAMkwbPo/Xh4b6ehi6jsHB0aRsnVpqlAA8tjB2tO9NsVjM+Xy+T69du/YRRydr5+Ta874R0qluoSp8p7pyZ+B1ZVKPslps8Ohx27ZtV3m93k/JsuylVhisDw2TVATK6PATqljnbNVydABKwRQF4UhTU9ORTCa3gOP52Pz58+H3eTA4NISR4eFjnDblAFIPJcuyvrFp06ZbHU4XBt+EVfefgeWc9IeswjeJLpGjvQQF1ZmtF87n87WHDx/+T8uyLnbaeszRwqAjiUcSkZ6TzeUMRVEOeLzev8zt6Hhs9uzZ8b/+9emlzz679R1NLU0L1q1bxzXW1yOZStqVEVQd7ywpYstC5ygUCr+76KKLbgwGg1SZwMIN9gQjjpq2VG+ntAJV+E5p2c7Mi8q6s5HUowZRod27d2/QdZ2GW4aYrUfvYFS9dNkNcwm6bC6LbDana5q2TxLFB+Z2dj64cP78AVG0J/DaiQkPPfRo66OPP3J9NBy9dN2F66S5c+eiWJTR39c3VprktAFLdt9zXV1dn2hqauqrOl0m7tpX4Zu4tTytI1UuGEYkkUg0HDp06OM8z19GaiTF9QgI8mBSFTn9nM3maL6eqijKPrfbfX9nZ+eDc+bMoTIfluRM0omuNeWJCrt27ar5wx/ueYNu4E3Lli+PLFu+HC5BwMBAv92u3jlKm5w2qqqORKPRjy9fvvzZUsjBOcFowguMT2shp9CLq/BNkotVpnKSh5OkXnTPnj2r8/n85xVFqSEJRcBRU8RSpQG1l9dUVXuxpqbmrvb2WX9tb28n6FiiM6vKYPAxR46bbMdbb711Y/eR3g/Mmz9v5rq161Abq7F72VCVBMsXJfgsy6Lu1J9bvXr1fQ74nHZf1elyCvuoCt8pLNqZeInDy8kcLRFd12u3bdv2AY7j3krqJkkkez68LFO8TtV1fYfH49uyePHCRxctWkSFv86SqvJKA7rWDD5WoOu+9dbfLN2164X31DU0XnDRRRfx7bNnI5vN2GooSVpH9sz3L7744ptLaieL99n1klW779R2RBW+U1u3l7yqQnL2mDQ4kSyQSvYelQ0NDAx81eV2raCCWZrEm0wmFdM0d/r9/i3Lly9/uL29fbDUB5PNRqDHSiU+TO10Nmkip45727ZtzXfdddc7XW7Pa1avWeNevHgxYJl2l7RUMmk7YjRNe2jNmjVfCIfD1FKRHC+keladLqexf6rwncbildz8zgoL9m/7T6VDv2xpU+k4rK5wbIbDzp07OwYGBr7Z1NQ0b3h4uNDT07M7GAzft3Tpkifb2toIAlbIyto2OKFjAzzZfDx6b86R23Qe1iXNvXv37pp77rnndbl84W2dCzpr16xZazccHujvtcMRxWJxb1dX18ebmpoOlbq6EXzVTJfT2D9V+E5j8cpa/zmLchl8ztrC40JYZvPZwfWdO3e2Hjp06KMNtQ2i5JEeqq2t3d3c3Ex1daxPyvFaNziHUrJPOR6Adpc0alf/q1/9Zv2+fXve1zpjRseFF16IpuYmxIeG0N/bk6ytrf3U0qVLny7BR6on1fad8d42p3GJJvVLq/Cd4uUZp+ktq7CndaXNT9KH7mNex/Hso7IW8nbbCEVRfENDQ1GqKI/FYqwPjXP0FlMx2XkY7BVr6yr0Ca008dd3zz33LH766aff5fMH161Zu0bonN+JVCqpFJXiF5cuWcJa6VfhO8W94/wmPM1DnJ8vH2feAkFDG5rdCDqndBq35XxZ5Xp5YycKEdCN4GIeTFZBXq5evmxBa1mLinInDHla/Xv27Gm683e/e7tpWte88pWv9Hk8ngLHc59eMH/+n0r23oRPcDrfdlJV8p3CFS+rMmctHuzWfgcPHlyQz+dnxuLy1Q4AACAASURBVGKxp0utF0g1I7f8y86mqwAFgUHgsYGTBJ9z1PJxJd3xPlqFNoXOdvU2gCR1H3jggYtb22a81TJNj8/n/cgFF1ywrZRmxhoST9gMi1O4FFP6JVX4TuHyOaQebViyl+x6u+7u7tmyLH+hWCwuGhkZuXX58uXfi0ajNOmIjRqzvYPHm8xaBoU92tnRX9XZp2asx8yJeFMrfcwKauhL5kVQgvfevYdnDA4eaWpvb3+iubmZSovYlwlrJFxNMTuFfVSF7xQWzREWIKnHAuKhHTt2vJHjuI/Ksiym0+nhSCSyecWKFU+W4HPO+jtubKyssVP5O2TQTUhnsApOIwKQPhep0PRIP9ONSdzyprjVsqJT2EP0kip8J7lwFXqrUKFrpL+/v6m3t/c/OY5bz6bfGoZxx8aNG28SRZFNO6LJJifsnnfEDsfe5alKuZf7mBXUUOY8okfWd4IAdPYyrU4bermFPc7fq/Cd5OJVCAlQyU94//791FPlq6qqNrL5ebqu97W0tPzH/Pnzny9lhrCcSJIek27jVpCCrDUj2yfMxjwnvUxP8lJN+qdX4TvJS+Ro8eCstwvv2LHjGsMwPpXNZl1US2ePz+I4S9f1H2/cuPEHoig6y3FY271JqbKVQejUkM5pL9OTvFST/ulV+E7iEjk2JdlBrLFRWNf1yO7duz+s6/p1rDrcTqQURRpi+WJnZ+en2traKDOEJB+56Flwmmy/SZuUPF7K3GR+zydxOc/5U6vwncQlcNhFzmLX0MDAQNvQ0NCNqqouomRk1oKP4KM8S0EQvnrhhRf+rkIbBoKPTU86iXdSfep0WIEqfCdxFR32HhtcQvZe8MUXX1xnmuYNuVwuQs4WVglA5TjUR6VYLD68dOnSzbFYjDo/k+RzBqir9XAncQ2m01Or8J3E1axQeWDD9/zzz79dFMUPpVIp3tnYiIpeacqPrmnpQDD4mRUrVjzukH5s2m21JOckrsF0emoVvhO8mmXNjVhgPZzNZsNDQ0OfVhTlGqoCp2lBtoeCG11akn52bxVZvn3l6tXfCAaDrBbupMIOJ/g2q0+bQitQhe8EL1ZZVgtVHdiz8vr6+mblcrlvyLLcQS39ytv5sa5ixUKhu6ml5eMLFiyguQdM9STpV80SOcFrMN2eVoXvBK+oo9KcZbXYLf327NlzKcdxX0in0z6qNq8EX2nclmGa+k2bNl36y1J6Fnk+SfpRylk1P/IEr8N0eloVvhO8mg57j4UYaGJQcN++fe93u93vSiaTdvu9SjemehYKha2LFi36dFNTE7V8YPA5pd+kDTuc4DJVn3YSK1CF7wQWqyyljNl7od7e3vpMJnMDgLUEn7PrV/mUIAo7GLpecHs8X7jgggvuL0k9Uj+d1QEvWw403tutlIrmfG41NncCF/osP6UK3wkseIWUMntwSW9v71xFUf4nn8+3UnDd2UWaHdbpeKF/ZzKZB1atWvXF2tpamiHPpN9Yvmf5gMlxoKp03Zy/Y/92StIJTcg+gWWrPuVlVqAK3wlskbKUMqpisO29ffv2XcHz/OZ0Oj02uMTp6XTOSKffk9czn88P1dbWfnzZsmXPOaTfmOpZKpgdY9fx9ti1qgQZKzsqf46zjwxrK3FCPWVOYFmqTznNFajC9zILWBZicNp7oQMHDnzI4/G8jVRO6nP5cjdbClqWZZjmDzZs2PDDMtXTbsPngM8JkrOmrxJo9Dtn7Z9T8hGAlEVDx3YW4p6yivtyn7P69xNbgfMKPqbCHc/+qaDmsY3NCmftEMOhQ4eaFUX5Csdxy1Kp1Fh8zyn56N/l3k9yvsiFwvZ58+d/sqWlhRwvZPMdUxVeunROyJz/LofMCV55FQIrvmVlQCyhm4FYBfDEODkjzzov4BtVGz/HA6/igLst4LNMBbNZqbCyzt+xrmTOfM7Arl27lkqS9PVisViby+WOmYt+HKeIrXoaul4EZ33twgvXUwdosvdYtsvo1MrRGwOOweaErhxAJ3ROUJnUY42W6Fx0p59tAKuOmDPC1QkddFrBVyELnxaBBx4SAdkFrIsBcg5IpIGFTmfEePYU28iUIc3yOallhO/AgQNXC4LwmXQ6LbHxzEzqVYr1Oeem0/Oy2Sw1of1KKBQijydJJAYEa8kwnuQb+30mkxF1XRdcLpegKIq7t7c3kkqlIhzHeU3T9FqW5dJ13QwEAv0dHR3P1dXVUVkTy6ypBvdPCJEz96QpC98oaL/mgZ3cqERbybx5ZSraPheg+oDmeYArCOSfBRJ5YD6bX1BuWzmlDlPpnPD5i8Wiv7u7+18lSXodqZzl+ZxM3SQbr9IAS5J+uq6P1NbWfm7u3LlUaMtsMrs9YCKRkDiOEziOE1VVlRKJRCiRSMR0XQ9xHOdzu91+juMC+Xy+wev1Br1eL8EWLBaLUU3T/KZpuk3TlAzDoOZLnGEYiXA4/B9r1659uKz5kS1pq9LvzAF2vCNPYfhuE4ANNYAWAobSQE4HGo2jUB0WgbwHUALAzC7A2wokHwGMQaCNNvvY2CyHiucE0anuMfjI4UISplFV1S8ZhjGfzcurtMjjwUe/JwBN03wyGAz+uVAoiBzHuUVRpLtXUZRaqo4XBMHL87xX07SwYRgEld1ThcAkie6UplTGRKEOdh/92YRpGjQw04pEIjd0dXVRdg1LbWPNnCZlQe+5weHsnnUKw7dZBP4+BsQuAXQvMLADKKSBkApEOEB2A1oYiK4AfLOA1J8A9xFA0oCgU+qVq3eVJB9tdtbfUtq1a9fFXq/3E4VCwU4pow3vDCs4A+zsco6X8+l2u+1MbAKKpDk9jw2ppEf2bzqHc3il899smmz5jHZN0yHLBRv0cDj83Y0bN/6vY75eFb6zy9pLzjbF4VvjA+bOBZquB7gaYGQrUOgBVBVwh4CGZYC7DcjcDXh2A0HacM42d7ymabyu60y95IeGhjyaprkkSRJ5npeKxaI3k8nUulwuv8/nI5WzVRCEi0VRbCfwymejVwKvEoAMVgKDSchy8BhUzkc6lhMy5xhndky3xwNNVZFKpyEXZHAcDrW1tX3xoosuopKmak7pOYaOnX5Kwnc09jboAUZigG8t0PJ+gKsHtEFAywJSjWVJUV0fuT+dTj7d05PiAMnyegMcOSWKxWJIVdUYBcvJjhIEwc/zvM/lctUIghDged4jCIKbHqk3J4EoSZJAN1o8iusReKxqnTlbxha2VFI0HngMGgarcxosg3A80MqBY6+lwl1qLa8bhj3chOKPhmEcaa6v/5/Lr3rFg4DE2lhQaMN28FTHe507EqcyfASBBAxHgMF2w6i/juMirzdNLmBZlmhZllAoJNWBgYMD6bQBRTEIKLKXRNM0Pezf3OjuLz2M1t+V52UysOj37O/MxnL+bTzwmAPGCaITIPb3SpKuXOqVP4e91uPxIBKJUM8YDPQPIJFMUKL3rtbW1m9fcsklT3i9XgLOmUt63Oa9525Lnj9nnurwuYB8EEjOzGZzr5Gk1g/yvCvIpFEuF0dPzyEUChZKNa4VS37KoSHI2J3+xoBzwuf0aDJYyx+d28hp840HUCXbrZKKWQ5kMBgE3al/TF9/P4bjw6Zh6E90ds79zoYNm6h+kLWsp0c2Tsxu/1f1dJ472KcqfI7A90gYyM9WFO3VQOMHBMETJA8fbVpZzqK7ezfS6SI0jbJNRhe6EixO2JyQOUEsh+/ljuMEtFytPFFp54Sv3OFC5w+FQvD7/ZSwjd7eXiSSSVUUhLvXrl37wwULFvSVYCPoWCB/LJ5YBe/cgWfvw3N7+lM7+9Eqg91egKsFzEVAyzuLRelyw9DDkiTY0krXTQwOHrY3paKQ630UQCc05dCNBxv7PR23XNUsf40TcOYEOZ60c9p25c8r92qyn8n0rKmpgSSKGB5JoH+gn2y8jMft/sUrXvGKX7e0tFCXbJbRQo8skM8kXnW+wqltvwl71VSGTwS6A0C6FWh5HRC5TtOKyu7dz9WkUslZrW1tXFNjKyxLRG/vEQwMDKFY1GA6tlw5NC8HXiXJdzzwyq/SeF7L49l6zrADc8S43W6a12d/iQwNDdmqZjqdHvD5/Te/9tpr7woGg2yQCVMzWU5nFbwJQ+f0DzSF4XvIDfgiwMxLgfBbgOIRIPPC/oPd4kMPP3+FpePi+fPmBBcsWIhgKGLPM+/t7Uc2m4euGy+Rfk5pxiAjKed0wBxPHS1/faXMlkpeykrglauXznif1+tFbW2tHVskiT7QP4h8Ib+zvr7uO1dcccVTXq+XgHNKPDYq2k4sqHo3Tx+aiTrCFIWPsltoNNfFSwD/1UBhHzC0F4hpQJgbHMz4H3nkoQt6e4+8paG+YcmSriXizJmzbJVzcHAI8fiw7RVkKmEl1dPpaGGqJovJlUNYbkeOF+s7nueykoRjko79jew78mhSInd/fx9Jc1NV9YcWLJj3vQ0bNuwpqZYMPOZYYRUMVefKRFEzQceZovBRdsu7G4DAKkAZAA73Ak0mUMsDXkqAplYP7ue3bm166LHHrrUs89WzO2Y3Ll2yFPX19SgUZPT399vueE3VjvFsHk8VZZLQ6f0s94w6Qa7k7RxP0lWSdvRcknB0TIKO4CPHSnd3N4bicc00jLsvvPDC7y1atGigDLzyRO0qeBMEzEQeZorC94wENDUCGR14IQtstIAGWhc23JEC43YepizLvnu33Lvk8L7Drw8Eg+uXLF4c6OzsBKlv1GdzYGDAliQsPFFJqpWHGsaD70RCDcdTM5l66XwkaUtqJr3f4eFh9PT0Yng4nuF5/vaLLrroF/PmzRsueTSZxHPad0zVrDZmmkhqJuhYUxQ+qs97VhitzaPbZ+mRhR+cwx0ZhK6enp7QI488smZoKP7WpqbGJYsXLxZnzpxpv5qcFvF43O4+RnCMBxf7/fHgG0/lpPOM53Apz+VkeZyUsUKOFcnlotgduo90I5lIDPj9/h9cdtll99bX17PyIAKPzX63g+elNLpqxcIEgXImDjMl4SttZPu9U6yqwnhjlgTNJqzaUpAmrT777LNNTz31FI3zura9o6NlaVcX6urqkC8UMDQ4aKdkURey43k+K8HHbESn/Xciame5rceqEqjNPKnI9Pf+/gFbTU6mU7uaGhr+9+KLL/5rKBRiks4ZOGfg2eVV1TjemUBm4o45ZeGr4MYvq+NDKf1sTBUl+AhClyzLni1btizef/Dg62qi0Y2LFi0KzZs7F+TCJ/gGBwdBSdO08cfzcJbH+8ptv/EukVP6VXKyULt5eg5JPFI5KX7X19dvFVX1sUWdnd9as2bN3jI1s+pYmTgezuqRpg18bNUqTFdl442ZFByDMJlMBv70pz+tGh4efmtjU/PyRQsXSC0tLfbmJ/uKbEJKnma38WJ6lZwuzqvIVFFnqIHZdfQ8J4SsPCkajdq26P79+/VisfinRV1d/7dm1aqDJfBYHK/qWDmruEzsyaYdfGUQsoJYZz1euSoq7dixo/7xxx+/xgJe19HR0bJo4QKupiZmSz+yB7PZ7FhPzvEyYpi6WW7zOX8uj/NVqs+j35HEI8mXy+UKBw8evGPZkiW3zZ4zhzyalXI0Wcezqpo5sWyc8aNNW/gcdiFTR5lDhiQhAXgMhKSKPvTQQwsOdne/PhIOXbygszM8p2OOrXZSTC2TORZAJ2zlXs5KTpfy3M7yn53Sj+Bzu92Wx+P5ZXNz889DoRA5VkjaOZvsOnu+VME746hM/AmmNXzHUUXL7UG7Zo9swpGRkeCjTzyxKjEcf0tb64ylK1Yspz4qth3oVEHL4asEYHklg9PjWe79dAbU6Viln2/esGHDz0uqJoFH48XYcBVyrlQb4E48E2ftiOcFfONA6FRFmR1Io7+oI7V397599Qf27n31smXL3kQ/E3zkBWVAOWErV0UZmKcCH1NN6ZiFQmHHggUL/rO1tZUNVnHCV51sdNYwOTMnOq/gO44qSrFBkn4EHrUGpMa4nkQisYjn+c8nEoloqSrcvgrOtLRyW88JZXl+Z6X0MqcEdOZw2vDl80VeEL78ile84o8licfgozBDFb4zw8RZO+p5B984UtDZGpDAC5O0O3jw4NWiKH4sk8kILPRwopKv0hVkr3W2nqgUemC/o7BDOpu9/8K1a7/c0NDABqtU57mfNTzO7InOW/jKpCCpoOSAIbWThqCE0+k0jXv+N1EUX0UTZ6lni9NbWa52MgnovFzOEIPz9+M5X5ySj0nXVCo11NjY+O+rV6+m/p5k75HtxwpjqeN0tS7vzDJyxo5+XsPnAJB5QBl8oX379rVzHHejYRjtrDen0x6r5GBhjhLn4/EkYMV0M2oXaFljqq2mqpZuGN++8sorf+KArzrR9owhcfYOXIXPnuNgZ8OQ04WN/wpu3br1smg0ujmfz/uoNwrLtzwq4WjprGMqIsov2/EqHI5XXjT2N1jgOQ7ZbG7HwoXzP9HePrfb0fSWzVwYm7dACQbVlLKzB8/pnqkK3yh8rBqCnC1hWZYD+/fvf6/f7383tYNnsxjK7b1Kqqb9u9E/2PWDPD+6xOUqqFOFJYiPwng044V+RzG/YrFY5Hn+S5dffvk9jngfa/9nAL92VC3spEEw1bjf6ZJxFl5/XsNXYdyzPf4rlUrFRkZGvmia5nrycpb35xwPunJ7j9r5UWUC2YssbazcA0otYQhMw9BH1U2TwXfUq0rHlXO5P6xbv/6GaDSaPNoCMK4A3SZwwAIKJQAXG8DdBsdtrtqCZwGg0zlFFb5RlZOcLaRy2uOe9+zZ0yUIAo3/qidnC3kdTXN0Dst46WNOJwpLD2toaLCTtUltpTYWlKt5NFZIxwJEUbC7jymKjKJShGlQu3i6jzZ7ouPSPPdCodDX2tr6sSVLlrwIZAuAVgDSGnBAH22P3xQDXOZoYfHdxSp8p4PF2Xnt+Q4fqZwszDA27nn79u2v83q9n6QRXAQO9XwZheul8DlCF/ZzqPauob4elBhNLdvdkgR/KGT/LZlIID48bMM4WqFOtYNAOBxCMBhCIjFk55NSlzXDhpCk4KjqaVkWVaN/55JLNvwSyBeBdBEgyVfjB2ILAZcEjDwJ3NENJLQqfGcHoNM5y3kLX9m4Z0otI3svFI/HawYGBj7pdruvIZWTCmydvTPZYjOPZsljav/aHwiApB21bCcJl06lwfEcONGFYDCAWCQM09BtKTg8PIJisQDLMuByCWhpabNV1MHBbuRyBDy1kCAIR89I0k9R5B0LFsz+UmtrcAAoGEBtC+BbCuhxIPdH4OFDo23gd+pV+E4Hi7Pz2vMdPpbjSSEG297r7e1ty+VyX9d1vZMV1jrhq1SlwHpoUlGuKEooKgoy2SyymcyIKIhPx5PJ0PBIcllbW6tvbsds1NZEoWsaRkZonsIwVLWAYNCPmTPnQtMUDA4esispNNWCTupnSfoZhlYMhaTvLFvW9SLgWQy4GoDiY8DgA8DgAJBSgGdV4LPVibNnh5/TOsv5DJ9z3POYynngwIF1pml+NZPJBAkAVtzq9HQ6PZVk0zU2NiIaDttSLpuXqWu0lclkdnrdrp+vWLHi2WQyKT30yCMrBwbirw6EIl1z5s5xz5nTjtpwEIpSwMjIIPL5JOrqmlBb24piMYORkR6k01RPqNsqKBXvulxuhMPRfTNmzB3iOCsJZH8H9D8JqMNAPA/MKAK/rkq900Li7L34fIeP7D3K6bRVTlmWg/v373+X2+1+P6mGbPbeqGpp/9++Miz7JBgKoamxAX6v11ZNSV2MJ5KFXDZ7f3193a1dXV09pRfZL9y+fXvNU89sXZ+Ti1cEw9HFc+a0S3Nnz0Qk6IFSTEHTighHWiCKHvvf+fwI8vmEbXNKkheBQAwul9cUReshScr8CjC2A4U4EE4ARh5oVTmOKymqZ28TVc90aitwXsI3Xoiht7e3LpVKfZ7juPUEH4UIWB6m05tJ9hd1FKuvjcElCtAMA4lkGsl0utcCfjJvzpwtDQ0NlIPJxj3T1RmrJ9y/f3/swYcfvSyVy7+mJhZrnz+3XZjb0YJwQIAoBMDxpAWPQm6aOkUBIfCi/V7i8W6k04O3d3a2/RzgB4HAEMClgBClnNllRtVA+6nBcLZfdT7DV57PGdy9e/cijuO+XigUmpi9Vx4M93i8aGpqRDQYBK+ptseyP5m2BoeTz3s8ge9cdNHqrY65CNTmgY2gZp5Vu5BXlmXX1q1b257Z+tzVHG9d0TKrpWXhgpnc7NZZ8LiiY/Ad3RAWkql+9PYeQDqV39HR0fGlpqaGfYB7BHCzfE8qsK3ae2ebolM83/kKX3lKGVUxBHbv3n0Vx3H/lUwmXc7WEUz6hcNhtLQ0I+TzgTN1KHIOyXSmMJjM/TEUrvn58uVd5G0k4JyDSaj0h7U2ZF3VKJXN7qaWyyUD27f/bUHfYN/VvqB707Ila6INtW0vyYjRdQU9PTswHB9BQbYKPl/oKxdcsO5+AKlSkS1lvFAzpWqy9SnCcLZfdj7Dx2r4WEpZ8PDhwx8yDONtpHI6QwyscW1TQz08bhcMTUMylUIileyxTO4nszo67m9sbKRaOwYey7scqzYvZZ05C3g9QNYLqCHArDXN+MyRlPFqv2fmZR5PgOzQY/JGNa2A7u7tGBykoZccVNX6/YYNG/7H7/dTqRHLeqnW+Z1tgk7jfOcdfA57j9Q/iu/Z9XsDAwMt8Xj8K6qqdlE+J/NykjezqbER9bGIbd9lsnn0x4fNRDqzNeiPfG/t2pXbStCR1KnUvHY0Oj+a8kl3AlAAMm4gEQTMOiDfAgTXAPWvBXwdNFXXGs055ei/0ZiiikymF319ccTjGWQyhQNLlnR9atasWftL8BH8zO6rqp6nAcXZeun5Cp8zpYzq90LPPffcRZZlfTGfz4cpDYxsPUr7amlqRCwSgsgDqXQG3f1DhVQu88eGhoafrVi6ohTUHpsK9JIemmMu0tErasP3/X1HZuxLqnNXNmjiqxq0ot8dXgHUvQXwLAI4em+UWEapnjyBSK8zLQPZ3ICd9SIXaO5gXJFE19e6uroo2Zpm8ZH6SaqnbWdWnS5nC6FTP8/5Ch9LKbNVToLvqaee+jtBEP4lk8nwlEhNGSlN9fUIBQPQNRWJZArxRKpXN4yfLVy48L7Gxkba7E41k81IGHcqEEnd+wb21f54J/ddw+u/ssljFN7YzG3d2FDbCEhzADMPaMOAEh/N3eQlwFVvWe4W0+IjPT37+d6BPjTUtyEYDCOVSv+2febM/xZFkeY10PuhOj/mdKkmVp86F2fllecjfM58TlI5I8ViMfbiiy9+UlXVqynvMhjw22EEr8eDTDaHoZGEmc/Lz4TDke8vWbLwea/XSxJuPDVzbDgJSS0Wd7OszTywkPufv3Ut/+OQ8LuO1obmiyIc1oQEs83P75X44jNAcjeQiz8+yHf2K572mT61d1kN1yvy/jYgtiabVToeffIhc2Q45Z83b6EQq6l9sqGu7pOBQIDGP5PaOVZmVK1wPyv8nNZJzmf4yKlhw3f48OGZQ0NDXxNFcaEkCoiGAuAFAfGRJIZHkrIsF+6fPXv2jxYuXHjEIe0YgKx/5thwEorp/cvTfZt6Nd/bAi7zhRaOu/krK2/KAgvFLz/VuWZX3n/nFXMba1o9HHaNJK1md/67r5oV/xmgFO7Y39j1+wHvjZIv2GgW0/n1weIP3rWYfxgIdAC1l2ayueAjDz84qJtC57x589P1tbFPx2INpP6S1CObrxpuOC0kzt6Lz3f4bLVzYGBggaooN7klsYUC6wW5gGQ6i2wu32ta5i/mzZnzx/b2dvIqVpJ2Y2pmyUNpbX5qR+PjmfDdrlDtyqIia0Y+/d3rmjOfff8SVXm0t+Xqvw5ZP9C8vvCRooae4RHMdxW/e+PG+BcAXXvzlo5Pj7iiHw4H/EiNDKDRzPzsF1f6/hswo0B4BlCzyTC0/uHh3uc5zq36/aG9fn+UbD42MKUaaD97/JzWmc5n+FjbiHA8Hp+djA98w+fxLBhKpDGSzhiapj3bWN/4wwUL5j3n9XqPNxGIbKtjskq++eSBhl/1qvd6GlpXSAKPdCqu1pn5z/z+6sZf7Rk2Lvzs08mvx33hVr/bZedv+pX8z++5dtd7btq+KnTLAe5Od039Wg46MoO9mCsYN9z62rpvAvkwYPiBaCsQWAbouwB1J+DLAR42CprAs+OKVYfLaXFxVl58PsJHn9nZMCmoaVpk+zOPvT+vmu/OFfUUeO7uRZ2dt7e1tZEt5ZxvXtGbWb7Ryda79Gfbvhb3hz4Sqa2BWiyAz6f2v2GW/x2X1wnd//JE7jbZH7rQ63Mhn0kBqeQdW//+3uve9MA7rtqr+H5ZG6sJ5fMpqIN9w5dHXW/+8lULHwd6fIDlAWQ3EG0CAk1AcTcgDQK9RWD+WPv4KnhnhZ3TPsn5Ch8LdrNGub7dO3a07z98+CrJ59u7aunSbdFolGWMMHWOTQQi247Zd/Z8wEpX4TU/embNXh13cHXRZq/HDUNTUGPJ3//xpvCn3n5/4f9GXMHXR8NeFAs5cJnUw5/pDL7mW73C5qQr+K9RvxtDAz2I5tJ3/tO62e98+5waei8iEJcAWQKKAtAYATge0AeBqJ3ZUm0ff9o8nNUDnK/wMenHslzsGe4liTjalmzUcUHAMejY4MkTGrVM0m/jdx7/zIDH/1/+xlqBmrMIuWz8ilr3mx8axiXDkv8/G+proCtZKMn47pUBvO1pNfwdTzi62ieaSPQezi2w1Hf88s3L7jx27Nk+AfCQx5acmyIwoAEXs0yacb8Mzuquqp7shFbgvIOPVqWsip0AZHc7oF2SIGQ70aZmdpRt252MPfWBO59ue6xHv7VQE7rQE/QDmoawodxSD+nPzxWlbwUaatwuToWeTfVFXNKvBnTXe+prwv5cagRCIn7/pbWut3zlVV2UOmbfHBA6r1t1Cu0JbfXJ96TzXA57mAAAIABJREFUEr7SRibpwe6llC/7Z/vPDjWOqXOnVKpz5Xcfe80BU/qxp60xwos8jHwuXe/1PNBfwFU1dTFfyOOCrBTMolI0VN2QDFUBEiOJDlF422/+fiXNaKh4K4FYlXSTj6kTfkfnM3ws15I9MvDY4tlSjt1P1Ylx00173T8X4v+bCATf7YmFEPYGIPIcDNOCx+UGx/OQVQWqpsDQVcjZDMJ68dD6WeFXfO2iuZS3Wb1N0xU4b+ErU+Xox/K1sB0ppwqdc7+88yfbVv81U/wNmmpbA6GQ3YUa1mjBOSVwGqZhdzOj3p1aLodGTo9f11X7ug8unvnYNN131Y9VYcOd14typlS5m/budf/gwcwv837f673hEDySBJ6zwFFHanJYcqONcjVDQy6RRAO05HWLG974waWtfz6vL8g0//DnveQ7W9d3/W27bxrkhA/GamoRC/ghcpbdJJdKlzTTgGro9s+FZApNopl51cK66/592Qwqlq3epukKVOGb4AtLIYaPPt67seCvWyZY+u46I/3g5lXNhat/v+8LBzXuP2I1dQh6PBA4QNEUyMUCVE2DqqsoygUoiSxmBaXcNfNb3vSxC5r+MMFvr3q4SbQCVfgm+GK8447n6g9y/nsCTTNWCaaeLcaP3DLDjx/syXNvU8XAh4OhSGkoigld16CoMjRVga6rUDN56KksZtX60tcsanjDR1fM/NMEv73q4SbRClThm+CL8dYfvNCw2ydscTW1LaHK98RQr+ExzHSkrs7L8aLX5fJA1jRo+uhdteErwtBUaKkcApaOWfX+HRfNcl/zsRULD0/w26sebhKtQBW+Cb4YlmWJV/3qhY/08d7PGJIrbFoaJI5DY13TWNt5wyKVU4Wmq3ahLjVHMlQVZjaP1qAL7bX+b37/srn/Vq3Jm+CLM8kOV4XvDFyQzT9+0PNsuOaS/pT57qzFXQaXGPYFQ5woSbBg2sNPDMuERXfToI4RMHUNeiaHJp9oLG4K/dO3NnXcfAbeWvWQk2gFqvCdwYux+bYdgX2mtapPM1YN5vWNBrhVNN3ENA3e4DhBDHoh+TwQaQqRaUBJpRHidH1pU/DdP7piwU/P4FurHnoSrEAVvrN0Ea677TYvtM6FiYI8W9Gsjt6c8Qkj7It6YyG4XKMSUUmn4VdkLGwJ/PMvr1r87bP01qqnOUcrUIXvHCw8Bd1/fF/ysyOG9TGpNiR5qW0FD6iFPCJawVpSH/7n71/e8Z1z8NaqpzyLKzDt4aOslZ1x+A/KaYk6DFGrstnesLawDvmJSB071Wv1/rufjz7Wb/5EjYRfHYvFwMNENpuCW06rGxq97/z6pnm3nuqxq6+bGiswreAj0D730OHwdk6abVjiIkkQFmY0s94lCc26bgQ00+Q5mLoALquo2oBHQAom9ouieiiqufYuzXJ9//amNqpcPyu3Tbfv/buUy3dzQ229yFsG4sk4tNRIcV29+23ffeWC356VN1E9yTlbgWkBH6lx2weCy5IWf23awAaDc83nRamG4wWREiftyljdsBOYLdOEYeq2h5ESmS3TMGEaMm+ZQy7O3Blw8Q838dZfFi327fxYYyNVkJ+x2788sG/TkwXPb+vqGiMiZ6J/eBCFkbiyNCj+3S2v77r9jJ24euBJsQKTGj6KmZUqzKm8RymPe33vmT7f7xPKqrzl/gdOcl8pubz1oiRx5MqnOBrdKYvENA27emB0vJ5VcvFbMJm7v9QIYrSnu2VJnDUU4K1HQ4LwyyUh8S9fXj8jdSZU1LfdvX/uHtO9pba2fqZb4NA/PID8SNxo81j/eN+bVv54UuyQ6ps4YyswaeGzLGulYeAfLN7qpGpykeMeB/ALjuP2Pzcw4N/Sp7/+7gHtOt3lX+fxBmpdktsexyzLeRQ16vzAwSWKcEkS3KLL/jcRbHfM5VkVgQ5FVZFTina2iaEb0Ek62lDSQAWrEBC5p1q80i3zRNfdN14+gxoqTdjtfX860vJsznwgUtvY6ZMEDAwPIhMfRNjS//XJ61ffNGEnqh5oUq7ApITPsqwVRVX/aa4gtxeLygAnQHQLYszrce1U4d78rocPzityrs/L7nDA7wvANHSkMikUVQVetwc+jw+CINmlOgQTSUJSPjWT6vMAl0BDKHkIAg+e46GTyDMNO79SLhbt42i21KSRzDoEmKrfJTwfcUk/7XS5fvOtCYKQ+nve0+25P9TQsiTokdA/PITUYB8aRNz48N+t/MSk3DHVNzVhKzAp4SsUi59XDbw2Ppz6dJ7X/tbmCy3iBeuGVL64/LY+LXHboOkKhWtDbsmNTC6NTDYFl+RCOBC2H2lSLAFUUGSoigJOVxEUgBq3gKiLR0Ti4OU5uyu1yYtQBDc0yQtZkJCzeORVA7l8AUpRhlpSXUl95SxT90vC1jaf+K15in7nja/ppOmzp3z7zv3P1f8o5ftDsLF1RdjnxuBIHIn+HrS5+R/f/5Zl/1gd8XzKSzslXjgp4RtOJt/hktzvDvq9n4rH4y/U1dV5t8cz//h/O0c++mROiAUi9XY1eCIZhywXEApFEA6EoBsGcoUccrksLLmAJsHA4oiIuW4DESMPPTkEJZtELplAIZe1xWAgGEIoWgN/tBaBxlZo4Xr0CEHsLLpwqGAhIytQ7LIfavNAqilJQisfdrm2zAt5b7rm0paH33SKc9B/9Eh/3fd6Mnd7m1pXx4I+DI4MI97bjZgLv3nn/BVvfe8qjpo3VW/TdAUmJXwDAwN+QXJ/VJKky1RV2/vIkLLls9uG3sH7glfFYg08vel4vN92ptREYwj5QygoRQwnh4FMGos8OjbEeMTkYfTt2YFD+/cikU5D50W4/CHwLhc4ToBlaLAMHXo+C62Qs+3DutpaLFjShXnLLsBwqBUPF3zYngPyMgOQkqE1mLoOtygMhNzStxbzvu9979XNNCnopG6/fKav9n/2Zu9yNzSvrQsHMDQyjKHebtQK5l8+fFHH697UUUOhyeptmq7ApISP1po8nXqxuO7Ph9Pv+dLz8aVJ0bs4Eq3naFBkYnjAtsWi0VoE/UEbjOTIENq0NF7TIKJeHsSzj/4Few8dhq+xDc1LVqKmZTZ8Pr+tlrp4E26y/UQRkscDiSpbtSKK6REMHtiLXc/9DYnhYaxauRIrNlyK54UG3Jf1YVBW7fIfsgc1TbErEniO04Nu95ZZAfFzv7581lMn4xUl+P6/3anfC/Ut6+rCQYwkRxDvO4Iml/X8qxbUXfXxFRPr4Jmme3jKfqxJCx+t6MfufnHx8wX19j645odrGuxOX4mRIZi6inC0FpFgBNlCHtmRAWxyF3BNrYkXHv8z/vbcC6hbuBJtay8BzVH3awWEzCKCvAmPeNTZIkkSXG43eEGCwQtQaRye2wsjn8XA/l146vHHQCOiX33ttcjVz8WvslEcLhg2gFSFrlIRrKrYEYyA23Wgzuv+jzc2zLz9RNVFG75dqd+jrnldfSSEVCaJ4f4jqBeMfZfNjFy2eX1H95TdWdU3/rIrMGnh+/TvDzT8JZv+bgLCa0PROng9PiQSg9CUIiLRGCLhGhR1HfnhfrzGn8M6dxb3/e4OpC0B865+C0J1jfCl+lGHIqJ+Dzwk4UQRVNZD0pNAlkQJLpcLvK3IApqqQlYUkFUHl8e2CQ/ufA6PPfwwNm3cCLVpPn6SqUFv0SwBWLQBNBQFVKPncXuSMwOur72m3vXN965qpjbzx70RfN/Ylfo9V9e8ri0WRiqbwUDPYcR4rW9DR/SqG9a2P/9yx6j+fequwKSEb/ODD3r+eCjwhRGL+4gnEhWCgTBy2ZTtJPGHwqA+KC6XGyMjg7jWPYKNnhzu/PWt4Js60PHKNyCs5+EaOoTagAehUAiiKEEUBRu6w4cPY+fOnUimkvB6vOjs7ERXVxcCgYDdvk/TNBTyeSiahmB9E4RACPHuA3j4vj9g/YXrsM/bhp9nY8ipKhRFtpsekSTUFRWUHe12uwqtQf9Xr1jc+rV/a+OOm6pmw7cj9Xs0NK2bVRdBOptDX88h1HBa6rI59W/YvKbavWzqovXy73xSwnfJz556e1/B/DZCwVA4ErN7nOTSCbh9fsRq6hH0BZApylih9+KtURkP3H0ncsFGzL789ajND8Hq24eaSAShcMiWdKIo2l7KO++8E3fffTdSqZRdVU43n8+H1atX4x/+4R/Q1NQETdOhGzryuRyKxSJmdMyFWN+Ann27se+ZZ7Cwayl+LTfgCdlv919h8GlFGYamwxIEuD2uQkvQ+5W3eWZ87fpNHA0xqXgjb+f/HkzcZcQa18ysr0E2n0N/zyEETUVe0xS97v9d3kHz1qu3aboCkw6+N97+9PIXh5RbZMk1319ba0stOZMEzwsIRmKIhiIQRAne3AA+EE1h6MWtePZgP9qveTs6+AKSu/5mz1OnSgFSKcmukyQXHnr4Ifz3178OGn5ZfrMsC1deeSU++KEP2dKRpB+poJlMxu6k27ViFWR/AHu2Po2AZSHurcf3s01IabrdZZpU4YKcg1IowKTMGEkiNTfb5HN99L6rZvxgPCfMTX/or/tRPHGPFa2/oKW+1g6bDPQdhk/Na8ubQu/4wRXzfzVN9131Y022prmfeuDF2Jb9Iz8aUaxrXdEQ3MEQVDlPuWDwB8J2PM/n9dnexivQjU2eHP744MNwrbwcK1tjyO7eikw6jZaWFgRDoVEbr3T/zne+g1//+tf2zwQYuxF4pG7OmjULN954I4LBIFSVGhspyOVytpTs6OjAnEVLsC+ZQ7F7HzweH36Ub8JOzWeP/lLUImQ5Bzmfg6Fo4EUBvEuCz+090hkJvPuWyxq2VNptm+8fqL9zcOReM9KwsrkuBlWRMdDfDU8xa62fFf34TZvmfL26S6fvCkwayUflQJf96ImPHs6oX7I8Lpe7JgIOHHSlCI8vAF8gBL/Xb0uxgJLC+wIDMBN9eCZhoHNxF9qtJJ7+619t72ZDQwP8fv8oeJTb6XLhrrvuwk033QRBEOw7AUiqJ4GnqirWr9+AT3zi4+B53paOdM/n80gkEnC73XjlFVcirpgY6u9D0FJxrxzDfcWonZZWJPiKMoqFLLR8wW4NKLok8C43Qh73Y4tC3Nt/eOnsl3Qi23z/c/V39Iv3oaZhOcGnawoGBnog5JJY0xa54fuvmPuZ6bv1qp9s0sB33W1PLdveV7hdttAhBv0Q/F5A12210+UP2t5Oj8sDQRSxQBvAu2oy2NvTj0SwFatrRRRTI/jrU0+hpbkZ9fX1ti1H8BE4pHoSSDfffDOeeOIJGzwCkACjhrUd7e14z3vfaz9SorVSVFCgEEYuZ8NHcF551dXw+IPoGRqBW8vjibwXP8vV2juIgv1k+ynFPJRCHqaiQZAEiC4XBMll1fg9N31g1oyPv2kRRzP/xm7k0b0rpWzho/VLmupq7KB//0AvjFQcnXWB//3NtQv/pbpFp+8KTAr4duywXO95+NGbenPqezm3C3zAB0HkIVA4gKSd22snTHskNw0bx6XowWujCnakKMuEx8JaH/r6+/H444+jra3NlnykPhJ0DD6K59GH3bdvH7q7u22gSPLV1NRg4cKFtqSkqghNpUa2iu1wSSaTGBgchCzLeNWrXo1QpAbJZAK8oeHZnIDvp2pg8RJ0Q7NVYfJ+kuNFLyr2uVxuieCDW/IkZ0a9/3j7pU13OLfSex5+semJbn4LF6pd1NZQA5g6egf6oCYG0V7j/9ldr114fbV9YBW+M7oCr/vpM+t3DKZ/o/JcPe/zgAAUeR6ix43/n73vAJOkLtN/K6fO3ZPz5kB2QRBQUHIG3RVRTzCA4f56JgTOw1FPzoQJTwUVJAksQXIWA4qBDALLLpt38kznWFXd9X++r6pnx7vz8Dj2dnd2+nn6md2e7uqqX/3e+dL7vZ+sGdDoqWhcl6NNfaq0DUcl6liXLiMq1dHX2Y7R0VHcd9996O7uRnt7O4OKgEdJF3oahsGAJLeUrB65hmQBazUbuXwOhXyes5tkCauVKvNDR0ZHuTRBIF25chUDqVapMOD/lBNwRSZG2RUGH1HOSIeTMrP1ahUNpw5Flfm7BVlF1DAee2OXt/LrM1gr1FL06Ej1YTEcX9LXnoDQaGBkfBSVqRF0x8w7zuhdtvLvLdjv0Bs0d/AdsgI73fK94Hnq+7//m8tGS/a5gqFD1BROWHDMpOlQCXiqDk1RGXwePJwmbsPRKQ8jE5MwdB0dHe3sQv78+uuZQtbd3YWWlhYGmw9ADZZlcs0vFotxXNd8kAWkpEqOwFepoFqlWI/czQy2bduGDRs2YGDeAE4+5VRuNyIuKLUk3Tcl4cZcmK2zQ/zQgHTNQri1GjxKvIgCVF2FrKiQZM3tMtXz7zi++9vN7z7zgVd6np3EL0UrurCvLQnqZh8dH0Nxchjz4tZjRw2YJ/7Tfv3ZHXLn5w6601dgp4PvI6uffMMjG6ZurwhCt2QaEChTqMgMQoXAp+pQAqtH2UtK5R8tjeLtrS4KxRIgSmhva2P5vQceeADPPfssZydTqRTi8TgXz8nqUQxIVo9eI2tED7J+5XLZB18uj1K5hGKhiFwuh4mJCQbfxOQEVq16J3p7e/m9iiLDqTfww2EFf6qa1OEAUqJg6+e6aNSp88GBW7UhNDxoOrFoNLZ+Ed14/oRu7e3n79+yjr7/mDtfHthckB4Wjci8vvYkVBEYnRhFcXwY8xLm0yvmJY8b3Ld9fKfvkrkT2CErsNPBd/ClD39quOJ8U9A1QWCrJzP4JHI9OVmisbuncje6wlZrL28K56QKUCWRWSWJRBKSKHCMRtaPrBmBhcBG1o4sID3p3/SaYRqQRJmtVbFYYrczn8tzXY+AN5WeYjd2aGgIbz3ySBx04EEoBnGcpSt4NlPHd0Z15D0JIrW8sy4MNeM63NhLHQ+u7cCzXciKBN3QyPJBUvR6p6l8+o7jOr9Ld/OCx4b2v2NT9S5PC3f1dSShCp7vdk6OYF7cfGFBSjz6229eOrJD7vzcQXf6CuxU8H31ofXRa59cd2u+jrdJugZBJeApEBh8frJCVjR220gmgiwfdZ7HG2V8ODKOgagGt+EhFKZRyxIDc3R0BLfccgsnSbq6uxEJQEfgIytIT90g8EksHUFUMspqFgr0zCOTyWJ8bAzZTBpvOuxwLH7DwXgu66BSc/C2Dh1Fp4HvbxPxdFWHSJRqlntvTpf1gUeWr0FtR7YLoo2qusYEbknWYarmb5bH9dN/eHgs86mHth1870j1DliR1t6OFBTUMTIxhurkKIFv7Twj8rbvHd+9bafvkrkT2CErsFPB984f/+7gJ0Zyd9qy3CLpKgMPiszgk9kKKgw+ctsUmbKGKsdbpDx2jDSCE1INiJIIQRBhmgazYMj9JDeSXNCXXnyJwUalh3CEyhVEsDYgk1srilzjo1iRgFoqljiTmU5PwYgmMe+QtyLbOh9PZesQXAcf6BbQZ4j42dY6HiwarAfjK6A1AgD6NUNqdSLwgdgvtsNWUdEVKHQNCsWwoVKfpb/7xqPid3z8gaE3PThauxOhcLKnPcEu7PjkGKpTIxiI6q/0hfS3/uDYBVt3yJ2fO+hOX4GdCr43fevhj27LVS+DpoiiprLlE4iBospBjUyBRKCjuE+mYrkGRZK5hSfu5nFOZAIL4oZf1Kbfa9o0o4VeW7/+Ffz5z3/Gli1bma9JzbIEPipBMI2MpsJyW5ANRxDhxdohL9wPle6lGIOBdMVGq1fFOR0eFlrAdZtruLcchkcua92XIWzU6wywRoPiPXrNn6/uUQKm5gD1OiRZgsKJFwKghbZw6Nq7jo6//7z7Nxz8m3HhTjEcjXe1xjnhMjk1jsrkMHojxoZOQ3jrT0+cGxO201Gyg05gp4FvnedpZ37t3ivHKo2zRF2DqMqQ1KblU/jfxOEknqRKFoNdT5V1V4j5QjHW/vVRnNlioyVqoU4Whut6OpcSyLJRJ4PX8NgSDo8MY4zcyWwWtWqVSxayqsE1o8hHOzAe6cKUkUDBk1GukdtoY4Fs451tHtqUBn6+oYiHanHUZRWkZ+hnOF1WOqOEC7mfJFFIBG7+N/2e4j6HXE8BuqFCJpKAYiBshDYe2KkdO7ltou3RKfFuORKLdrdFeVT01NQEShNDGIgaG9t0HDkHvh2083eBw+408H3iJ39su39o4v5i3duP4j2K8QSySBT3UZlB8ZMvkiT72U5FpX45TrwwNYzirFoJb3E34+RuA8lomIHArmdgAQUSSRIEBiLFeJT6J4uYtT1srIp4qSbjpaqEcRuoOj5wyHqFPBuHWjbelhSQr7m4blMVTzdikFQN9gyLRxaONUEDMV6yegRIAh+VJOh4ddvl+h25w5pB4NOhaZF6zDQ+lKhlX/nDRP1uJZqI9LZHoIkeJqcmkR/biv6osanHEo/80XFLNu0C+2TuFHbACuw08L3ziocPfHxL6R5bElpIU4Wym2A+JMV8BD55GnwkA0gxE7NcVAJgIAtIMVYhjUMq63F8bwidrUkGGonhMmhVlcdvEVgrDRHbbBEvViS8UJYw6gioeWRBGwwO2asjAQd76TYOijQQVUX8YdLB3RMCJsQQW1wCG0kRUr2DrRxbugB8pPUZAM4HYx0NhxIwdXY9yQpTzU9VDUhqCBEzcvuAVPzRr4acG6RIPN7dFoYle5iYSiM/tgW9YXVLSlWOuPaUxRt3wH2fO+QusAI7DXynff+Rs54ezl5Zl2WNwEegA1HLOOHiu50gfc3A+lG8RJbP1HQWwSXXkrKMFLeVs+NYnN+Io1sFLOttQzQcZn1OBhYEZFwJfyypeL6qIlPnHCV0ATDEBqJiHR1yHfONOvp1gD7xdB74TUbAeluBJykstMsDLBsNOE2wBbEdxZJNC8gWj6wfWcfgCdf/N1ldRVOhajoU1YRmxLfurblffXBr+WIxHG3rbAsjogmYnEojN7oFfWFta3vMOuLKo/o27AL7ZO4UdsAK7DTwve0bD57/8mT+ayArx8kWBVTnI9DxvynxwsK29JNag1QYmgFd1TjxIktUdiBoAU7DRblUhDG1BfsIGaxo0bCgNcquKHU0EB+01qAnYHv+7AaZ4jCJ1KtFtoBbKsBTOeDpooSJugzQ8enoHsnLb7d0VJ5wyaJRTEc1PbaABEyygM1ps2QFKelCwKN4sMElB5noZhr1GBpQ9bjba5mXP7l58ngvFJnX3hZB0hQxlc4iM7IJ/RFteGHKPOo7b+l/aQfc97lD7gIrsNPAt+KLd3xlpFi7iFxNiUSMNAVgC+jX+ehJNDMGn+j/VFSdXc8m1YxqfkTvYisXWEFq61GLU2hzcugPCegI60hYOsIGJW2ol09EteEh74Ct4LAtY6stIdNQYQsyH49sI4tYE/CCAjrHb00aGVk7tnwB2AicLDFP8yD8f9cdBx4lZOg9AfgUSWLrx/VLNYKUGf3DltFMsqyai1rbYmgLS8jk8pga2oh5EWXy8M7IiZ87pOfPu8A+mTuFHbACOw18+/zLrd+YrLifISvnWz7V/6nIQMBy4Qyo5D/J+lHsR9QwIllT3EfxHCVSCH0EQJKFp5jMDfr0hGAQCv1kkJLFC8DsCSInZ4ghQ+JHKvM9fSvHlo5reH7dji0cJVfoJ7mfBDKmp/l3hBtyg+lHbrkCr1aFoKhw0UCdtF3gQaI2JnI9VUogUTLJhKYnJnOThWxeVBYk25LoSirI54qY3LYe/ZacPqg7fvLgm7poRsXcYxauwE4D37J/ue3SbMn+FLma3EZE7P/A5eS4jzme2zOeZP1o4hfV+5jxwqJIZKkkZr3Qgy0VPUGzGfwsJ/+fMp6Bi6pTPCn4QGzAg10nl9D//bR7SYkVahNia+cPTmm+x0/o+Ja22QVPZOpKIY/SK2tQXvsiGpUKCy9Ze+8PKUGtQgT+IOsqiVzkV4hupsXr+Uy9nHfdcLQ1hb4OA5ViGeNb12PAkrLLW+OnfP0tnY/Own03d0k7U0Ziv4tvuWS8YF9IwOPnDJfTT7r4VDPmelL8FYCvaQkJhJSBZEvGwAE8gWej8P8JkIrkAyUwUH4TLb9OtUICnw9YH3hUr/Nrd9OWjixnYC3J1SXrSf+nhAo9baKnVcpQi2nknvg9ci8/z7MhHDoRyqDGWxA/4njI0ShnQmkwi/8M5C20MMpVA1OZIsxUHAM9MdRrZYxt3YB+UyzslYie+vW3df9qbqfOzhXYaZbv0C/dftHGqdJXOMPZTLg063tBxpPcTh98Esd9zdiPN2/THaUYjSwZAWgaeAxBzjDS73zL6AWtREIAUnJVBc5ksovpujyPgYryzfcS4KnQT+4tvUquI1nDqmNz57pbymNvpYwjozZym9ez67ltbAq3/PY5ZEo1wHVgLV+B5JvfxpxPiv2oSZiOx+ev6GhIcYyPlgBTR/+8FiheDaNbNqDPFMrzY+YZ3z964IHZufXmrmqnge+Eb9714We35i7zVFWejvWCEgPX+ZhkTe6nAoHBJzL4GBBkCYMNTHQzIlVT0Oeye0huKKOQQcejwETJj9MCy9cUUKLXOFvJsZ3D1ozcSmLSEF2NY82goC8E3QvFagWVQhbz5ApO6NSwf1yCZ1cxNj7OHRLEFb3l10/igafWM7BFI4T2U98FPR5nZg09SAqDrC8zeLQoslkRxaqD7gUdCGt1jGxej24d1f6E8Y4r5uQDZy1Kdxr4TvnWPcc9vWnqFldWLKKXMbslcDU5CdPkedJrVNMLuhYIfE0QsuJ00OlAwKrz4EtKwogc51EZwQeawDEaZzLJCnIFYTvwOJHCVkmBSdxPWQ3A6ydxqo4vLeFVi+j08thHyOItvTEs6u1EsVRiyb9clrohxlEqlzGeLeLqB5/EhtEsu7Otbz0Jqb324Q4K23ZZ34V4pnRdimrAbkQxNlJAqr8NrQkFI5tfQadat3ti4VVXHTdwx6zdfXv4he008J17+S+yGpt+AAAgAElEQVQPePDF4burgtghkr4Ku5x+gZ1biqjITrU+eo2GWHLcR9bPt4BNF1SlseuUqZy2dH65gKhlvlPpW0F2G4MOdgZekFShDgQCNMkBklwFZ0CpdEENsq4Du1qG7pSwWLdxaIuMpWERXqWATDaHRQsXMoir1QqKhTye+ssaPPDYM1jY046nNozjd2uGOCUa3/8Q9B56OIsyFcs17sRQVAUKJZVoiKcaw8SIAyUWRk9PCBNb16NFcpx58dA//PT4+Tfu4Xt01l7+TgTfbzsefmnTA+WGsLfvdvo1Pmop4kI7u5xU7Jb8zCeRpYPYzweh74oqkoJGMHuhafUYmIHVa8aDXBIISgkU35HgEVkl4owaJoktaX6tkIZhklxhvYIOr4BFWg3HLO5Cb0SD2KAWpCp3tE+MjyMajcC0Qnhx3QY8+uQLeODxNdg0nuN6YkOQ0ZCoY15AdOk+mHf44SxDkc6XeDORuBJlPampV9ZDKBZ1FKoeBhalkBnZgIRQa+zXFvt/3z2q/wezdvft4Re208B3+V1PmJf+6oWb8jXvJEnXgz4+n93ChXayevyUOOajgjtZQN/99LsW6CclLgh84II7/d8HpZ9w8d1OP5vZ7L8j4PmThUwzwpovtuPCLuWRQA2LQgKWx2QsjkhISC4KmSlfkiIRZxVrKp7btSq2btuGe3/3NP64Zgs2DE8iU6wyNY3dYonOn7K4pm/5lu+H+W88kIewjGUKQQuUyGwX3/XU4QlRjE+46FnciuLEJkS9ire8NfTpHx2zcFrzZQ/fq7Pu8nca+Ggl9zr/2ksnCvanJE3fzm6ZYfUIfD7oJN8CUiYlaBdqlh7oJ9fxOBHTtHi+G9osOdBFEiOFXE1KrJALS9ZOonajja9g/KXncEibgvOOW4F9F/TDUBXucqeyAclK5HNZDAz0M4iHhkfx2NN/wZ2/fQp/fnkbKkHLkB9LBhaZkkSKAUE12N62HHQI+pcuRrlqYzRb4BIHJXBUlYCnckZXUELI5TUkOmKw80OIo4p5Seuiq45b8G+zbtfNXZAfDe3MdTjowuvetzVT+QkUjWgf20sOvHnJ3aR4L7B8gV4Lg0/2mSm+BfSfZO18JWo/LmwW3pu9f822H3JJDTOExtQEtv76ftjDG3Hgom684y37oTNuYsH8eUglk36XOrunNTz7l5fwpxc3YDJbwOMvbsD6bRMos0SED3BaRvoD4MejBCSSPzRZVlA2LbQdejh6OlpQqNQwli+D2DVUByTmDbmfRDkTJBU1IQQjkoCTH0HMK6M3Hvry9ScuuHhn3qO5795xK7BTwfe2r1x3wMtbS/c4gtLuF9l9lgvLSVCcRzEf8Tu51ieiQe4kA41Yyn4MyGWHJgCpGz0ABGU6OdEScDM5xU+vSQq8fBZDd9wArZLBh844GmccdQiiIRNr174MRRSwaME8hEIWstkcHn3iOVxx+yN4Ys0Wv1ePygczivkMdvoe/m7f5dSsEAzTQgMijEVLoff2ozcZRbpUxUSp5v/xoPNyXJ6KS422RJ8TFBOylUC1kEYcFfTEzK/9/KRFF+y42z935J25AjsVfMd/77rIiy+Vbq/WhSMFktebAT7OeBLPM0i00E8CFkizheMqkS0jDyXhBEvw+6CoHsy7nB4FRmCkmIwK4dWRrZi4ezVWHrYc7z/9KMRiUYQsC5lsFk8++RTaUnFsm8zh/seexR9f3Mjg6kxG0BILQVdI9ayOTIFKCgWO9WpOHZZpoqs1gUQ0hAMW9SBpShgWE/gdWlAoV9DdEsN4oYKSJ0yDr2E7EBp1aGT9WFpeQ0NUWD+0VRPQETK/ddNpCz+9MzfI3HfvuBXYqeCjy1ry/378+WzV/bInEdMlACDX+4IiexDveWz1glIDlR5mJGP8up8fc9GT3MHpB9HHOPEi+p0INEvdttExvh4f27cF0bDFI8XGpnL4xa8fxx+fXQNJaGAiV0YiZOCI/Rfi0H0Wor+zld9LCmqUEc0XSpjMZDFVrMH2ZLS3xBFSRVTLJY4Zh10ZtxbieGk0D7VuIxoxka7WAV33OadBs63nOJBFwDQ0bhgmy0naoW1hA32J0JVXHdt/niAIvsmde8yqFdjp4DvmklsPfXHT+C9sT2whhWq/nUjlckPT7fSBJ/jga8aA5LpNZ0H9up+fZAkK60HLAQNR8LvbqZjODa8eENFkrOpSIW9+AU+/sA5/XrMFQ5M5jvWIlrZiYSdOP3xfLJvXw4K75OoyBa1W8xM5ksSMmJ7ePlZII9n5dCaDyckprC2LeNBuwUtTJTi5LDRQAV+GTU3AJAzcdIdJtqJmQ/QasAyF1dVI54UyqlFNRk/UvOU9x/S99wjhbw/YnFW7cQ+7mJ0OvsG7njCvu//Ja/JV9+2UqPD7+XzhJG4vInczkILgYjoBsJkBbfb7Nf8fFNF55rrP9JwuOxCFjAaRENOaY0YI0Mh6Dm3Ctt//CrWpMQhocOH78L37ceIbl6MlEWF3tjlGTNe1YPZflJksuWwOkVgU0UiERZTGSjYeGW/gl1kJY4Uy3FIRbqkMmQBPCSXL4t5F+n7ikDZY4czmaUyGJsEyNGi6ydbVEIGUqd2zct++VSd3Cq86330P27ez4nJ3OvhoFQ+56OpVm8aLVzUEyRQUjZktbPkUknHwi+xcuwtcS5H8NGK2BEkXtoZBBrTpcTL82FhK3JFOfXlUaqAUP2coibMJgUEuVioor30epbXPY0WniWPfsBCmpnCChSwdMV3mL1iIpUuXIplIMEdzanKCldAqbgNirA1rajp+nxWwLu+gXC6iTmOiazXUK1UIpOFC8wJDll8yme6iqIPivkatBkUELFODZRg+20YEopryyGn95qmrlrcWZ8Vum7uIv1qBXQJ8H/zJ6sRvnsnclKu4R3FxmjKYgQUkIFKSxed3+gAkF45d0RnsF78O6NPKWPqBrZ4/h4/bh6jGR2JGFANykcUHJzfVEtiJ5OzYmKfU0I0CYrUczUtAdyrh9+JJItpa22BYFnJVF5unClhfqOOlsohRIYSxah2VahkeDUpxbLZoDdsGxXT0/QqBzzDgUWKI/gDQjAeO+wh8NossmbqCaNiEaVjQJAlhRfrdIVL4xI8fn8zP7dvZtwK7BPi2W7/CT+uQQtTJQIVwcj+9oOTAVLOm29lkunDcR3GgD1DfOjaL60H8F/yfp9DOAJ8Q9P9RwZuAzMANOg2oo8GURbRbOtpCBkKKCLtShqiocCAj5wJpu45czUWN4jbX5niS5rNT61DzyTISbt3vwDB0P5sbxKYsMU/WmGXlbcB2oKkSElELIZMSOwqB74kl7erxgys6J2ff1pu7ol0GfCv/fXXo6eczP8s77tu5lkfgm6aY+dISzdaimYkXAl2zHEEA8mZ0jLO2RFD3o+4EFjgiPZWAYUK3n8HXLJBTsiYAMVtWqtsFLUxEW+OsKdX5AukIEs6leh0dpSkzQUkZFk0iHilrfHrcQMs1TG5T8hNDTXI3z3Wo1Rh8sughEjYRJSup6ohr0po395onfnSftjkFs1mI1V0GfLS2x/zrTW9+aUv6hlq90cllA3I/Fdq0TYI1AdKv8/kADFxPiuua3E9yI2mzN4vsBECu8Xlga0dgIbePXVO/y51b/dhCbreezWI9vdYEDNPHApe1qWrGiZ1AaMnzAgUzSuowldT/HWVPm9fAPYLsdAZuJ0lVkNtZq0FCA5alIRKyYBgWIqq0ef8O/biLVnSumYV7b4+/pF0KfJ7niQd85up/HsmWLm54kH1O54zuBsqATvM8A6AEbieDL2DAUEKG3cggqcLWkIBKkGg0RZJI0q8pMOFLTzQBR7tiO/iCz3IN0bekhDf+Z8DOo+4IehKkmsBiTNI3Etjp2IFrS+BjOlrQT0iuKZUWGtUqJFLLtlREwuR6hmBp2tjSiHj0l9/S8/wev1Nn4QLsUuCj9V35rdWJJ9bnflSq1FYyWLiuN7O9aDvfk4HYrP3NKDf4rUd+8oVtULM8EbiNPFnIb3P4q1vaVCNjqxVIUnACZwbwfAtJnRKUtWxaTt/C+Q3025eUu+cJlE19GXZr/UEvvrX01awJfDRKGo7D9b5kPMJxn6Zq6V5TO+67R3U8Pgv33h5/Sbsc+OiOHPy5G5cO53NXV2rOgXyCgXSgbwV9zudMC+gFlLMm9YxoaU3GC2c0iWhNtcMgnqtPWzyygowEfyOQRZuJQIJTkBVtuqQMvIAxwxYscF6bFo9++noyPiCbLm4zvmTXdYZSGpUhCHxutQbPtrne10lsGdOiCU2FpIKTfnriwG/3+J06CxdglwQfrfPyT119ULZY/rHtuPs0uwX+sxWcUf8L+J4EQMpWEiBpo/u1vgB85LZy/Ldd6YzisqYl4nBu5k32A7ygZcnvlGjGkmwNgwZdv2TfBOKMfwc9hPwbSvj4FY5pd5U7LUgP1Hb8Oe62DU2R0N0WRzwcQV2Sq6Ysn37DiT33z8K9t8df0i4LProzyz5z5RtzhdrljlPflzf3dBY0iAVntBdRvc4vF4g+M6aZlGlKSlCmkSlrRMD2Qbk9ZgusVACOmRBkYAbZUGK7MHuGPh9sHd/LDJbRLzHyw3/FHxlN1pQyraxq3XxvkKRhuhtZvqAuSF0VXe1xpKJRiLLWMHXpH649tuf6PX6nzsIF2KXBR+u99/nXrMjny5dVbfdg3tec2fSHqExbwmYyJYjPmhIUzcI8J2IoDgymHzUL8tzh3ozvpoE3Q+ezSVIL9GH8JE7AHQ1iuyaAm4hrurFNa+qrnvmTjFyKNTlQ9KXluSRBtDe2fjbqtg0JQHtrFKlYFKpmIKypn7r6+O65bvY58O2cFXjb4Opl60bTX6vVnBOZHBbEgBzrzch+TmcjqTZHEg0BE6ZZQG/WDacJ2YEIbrMW6APJjwOnSwoEykD/cztx21dAm2njuPYXqGI33dFmXdGfXtRgMd7p2kazPOHWmX5GxXaK/Yhk3ZIMozWV4OEwlq5+6YaT+r+wc1Z+7lt35Ars8pavefHLP/vv7eWc9I2y67zL8wTJZ7X4koI+ALfLBBIofbVr30Iy+IgNw/1/TU4ouaZ+JnO6xjcjUzkTWwzKmR0Tgfxgs4udC+8zrGjznP0R0VSA92ez89RaTsLQj2CiLWmFkksalBzICibjIXS2JXkWvaZol60+tf/jO3ITzB1756zAbgM+Wp4jBn+eGp2qDGZLlQ82PGg+sIICfJBgYZYLYYXpaf6AFZ90HchRUJc8x4q+JGGzWO+LLvnR2syuiOCVaaYMN/QGPYNNlWx/DkTTbvozIPwqg2/xmMXSnNnHpYcgARPMcydgMhvGcYG6i3BIR3dnC4MvrCurz1iw4L2rlgs0cWXuMYtWYLcCH637+T+9I/zAX6b+aSxf+WS94cV9yllgxQhgzAH1L4uZMNNNt77VayZjfMu4vU7IatZBJpSt3IwqYNPCzaSr+TL0PjnbT91s/4w/KsyP63hwpuv4cR1ZuCbgmuDkmiOBr8GJF3JRdU1GX3cbNF2Doch37VMcWzV49hG+3PXcY9aswG4HPlr5wcFB+a5K36qxTOVLNacxn93Opvuo+i1J7NpRppHlJnwpQt/l/OsJSE3XtUlJ85OVM7KX2+1hAOqgyN6s9U0nXvw3+h0LfhGdh2bWietJgzL9liZ/Xh91VzQL7X7Bn86VwVevQ1VE9Pe0IRwKQVPkuw9xjVWfWtVTmTW7bu5CZu6y3W81PM8T3vT5aw4cmar8W7nmHOEJHNlB0A0Iuu6n9F2HN7s/+8FPwFAPoJ948QHpg89P3PhivH7VbrrEEMRzPlUtmAERAK+ZKfW75ZutTH6hnp7+AE0feP6UWmroJQtIGdDg08FPAh/FfdRYS6JK3Z0ppBJxhHRl9UULFrx3+Zzbuftt0lc5493S8s28pqPPv6FzQzl/YbFsn9NwXUvQDEjhCEtRcJKjXPbJzSzQ5EvQMw90Bvia0hTNht1m7Y4pZtQTGBTUaRYEx3dN0nZwIk2ZQr93fjt5mxMuNMPddX2OJw/Y9Dsd2Co3L4Rn/TUCgLqQBA/trXG0tqWgKvr3fvH2BZ+YdTtv7oJ2rm7n67X+K7+12nhufebsfLl6kesJ3VIsAcm02LLRoMp6oeBbNxo/TQmXIDb0pyD589enM6YBsJoUMH8GRGAJm3FkU6+TDV7AbwncT5/U4gOsCTbwXPYAeG4Q4zH4Ag3CgIbG7mndZbvbkoqgs7MDlqF/avWp8+bqfK/XZtmFjrPbW77txsMTln76yiMK2dLX6lbkQCkah2Sa7Ha6U5Ool0r+EBbSUGGw+bEgAZClKv6qZNHsYAhYMDPAxu4sg86nmjF5m7zIJqm6yVzhIjq5nHW2euxWBjGfn4wJIstpbrdv/bjo3qgjFrMwf6C3FI2ap197bO9Du9CemTuV12kFZg34mutx0OeuOXao5N6EaCIqR6LcPe4WCnBGR9FwbJYnnLZ+AetlOuYLShJNOtl00Z5jvSazpelrBi1KbPh86zedIg1m+fmWrPn0AcjNt+xmBh8L4kg/Q+TPk6AnKVkvHugeXdYZP+5bb+1+9nW633OH2YVWYNaBb+X3Vrc8sa50px2KHCyT+xkKs8VxJiZgj4368R8BMGDGTHfIB5KE021KAf/Tr/sF/M4ZsvD+i0GQxzHhjOJEQB1jsHGMFwAvaGXySxHTTYEzXNdADpuOJstIJSLOgvbkJ24+ff4Pd6E9M3cqr9MKzDrwURZ04Sev+nZZDX1CSaagROPwRBn1Shm14WE4k5P+vD8uwG/nh1IW1Bfl9bOe1IDbtHYsM/9XFi5oNWparb8S6Q3KDYGV893N7eWE6SxnE7lBdnWaFB6UQiRdYxnDVkt9vsO0zrh51YJXXqd7PneYXWQFZh34aF2XfPLqd+QF5Tq5pVVT4ymIis7Wx87nUd22DY1C1hdaCqQHfYU0n4bWnAHIY8eCbniaxb69wB6YuyAJE6RNtvuQAXVMDOp4BDwiVTfrjtvbHoKlp/PgUoef/KFZhTQyTTNDkCgrW82jJaR99ZGzlv+zIAhc7Zh7zI4VmJXg2+uzl8/P2OaDYqplntbSDkkPcUaEpOKrE5OoDQ8BdgXUQuDP/muCb/sMwOa0W06s+E142+O66YbZoFw3YxXpn5ToFAPXkmp67H7Sg2M9X2qimbRhNg5LICogaycZJrRQGFY4yrMHi5lRhARnU68VO/HmVX0vzo5tN3cVzYhl1q3EeZffZT60JntzLRw7QW/vgmLF/MI5zVbPpNFIZ1BOpyE0qj4ImippzcGaTYHe6eGazfHSPudsuwBFM84L4sJAm2V6QT1fq2Xa2gUAbFpRf5Cm6A8GVTXIJgEvCpOeVhiyKCCXHYedHfM6I9rnHzprr0tm3c3agy9oVlo+up/Lzr/+SznZ/Betowt6tAUQZe6Zc/M5JBQNWzcOw8mPQvAcdkF5MAt1QXCsJ7BF9EnUAWuzyfcMwNfcM3+9gIF7Ok1PC+qDQSfD9D4LOiS42E9zKQwdomlCMUIwQhFWLtM0DZIAlMsFZMa3IuTVntsrLJ36szP327QH79dZdemzFnyHXXzTyZtq4o1ye5dpJtshyTocGumczaArGnFz6fKLI5s2zveqWUuA69f9SCW7KWobSNM36WZNN8HHUeA6+r7kDC6oH7/x8EtOkAYd71x68ECCSr5UfSBvSGPBDJMtnkKAM0PQAuDJssTTi1zHQTYzgfLkcCOm45JPR1YMrlolENlm7rGbr8CsBd8xn79z4OVq6X6vpX2R1dYD1Qgz1aucTaNVVb15LS1f+PMTz2bzmamLPbecguht1wFlClkz+9ksI/gYY+ZKALrpLvbpOt9fK52xhkyg3dms7QWo9LOqJGtBk4mIEkc/dQM0ItswSTLehK75Uvc0Miw9tgViNT810GKee8+Z+962m++7udP/j3pBs2lFBlevVq/+o32dE0utDHX1wwgn+HLL+Ty0WgXzWtvuWFCtv/u2Z554Z7FaudTznBhp/HEM1lSwbs6HaCqyBHKDJAU4DaKg9hdkUNjaseJZ0GjEJOpptzNopKUPBzqe/qTdYBZFUPRXKOGSaEEsEef2olrNQXZyBOXJISo9PLt3i7Xqx6cvXTub7teeeC2z1vLRzVxy/vWfLiihbxo9AwgnOyCJCiqlIpxsGr3J+HBvNHTClSfFn+v75G0frbqNf/U8N+Y34m6f3cDg4IYFvwH2Pz6mZ7I3M5h+QXD6bZxw4TJfM/HyH6JEQahLAoqCIBQgCK7XaMRdUYoq0RiMVCusRIqF0qrFLGrZCShuBd2J0M9WJIyPf/3UJYU9cdPOlmue1eA7cPDGN43U5LuU9p5EpK0PumHBrtZQnBxHUpMbfYnYP910RutlRwwOyhuLB7zPdpxLXNdplUwaaqJMM0+a+pvcjRDIzDdjwCbTpanBO81zaaZEAypZU6Y+MImeLAhbFUn4jaYKv4oa2tpU2MxapljfPJJuH805H3IE6VRouqUkUlBjMZDgYcOpolEpwJS8akvM+PyR79vv24Nztb/dFouzGnynX3hN8ilXvRvJtoPD3fMRjqY47stPTUCqlDCvLX734sXymd/ct720cvVqac2z4VMy+cK/NuLxZUoi4buL1I1AnejUjxfQxHwr5hf0pgnTgUTgdA4myMU024ea0vSSJAxHNPUmUVWuekt3fM3l561w/uPuOeYz11pDSvwdmVrjyw3d7CGmDs33o5kPaNC5VKEI9QlLFz75xPsP+LkgTDvCu+1G3BNPfFaDj27oovNv/FrVip5vdM9DvKWbJ80WclmUJ8fRFQmNdsXCJ/389JYnmzd/wWfvPNWJxa43u/ssVdN9KQjX5Zl7fi+e3xrEEu/lMtxymbVXqBVoevZDwG5pFtUJqJIgTGiafHe7qV7x/pPiT5634j+DbuYGJJrc3hfdt2rSwWVCNNaixpM81VZWVJaXkODALk5sbBMb7/rV+/f90564eXf3a5714Nv3czcdm5a1W5SOnlCicx4sM4xKuYz08DaExQbaYpF/vv+s3uni9YILbjnCibTdHe1fYMXJ5VMkkLy849Th1OuwazYq5SIquQzXDGnss8cd89QK5LulTQlsEUJZErDJ0JRHYoayujXx0uP3ffzjtb930wwOeuK11Xs/XYL6JTnVpsuROLRQBNGoAdGrozg1Cqmavf2N8yJnX3H0/Nzfe9y59+0aKzDrwXfMZ25rfVnx7vFiqRWxnoWIxlq4dpaZGINXyKIrEf7NPlH5tO+c1p+lW9L52V8cI0UTd0T75uvJVCtPiyU8UQ9szXZRKBRQyEyimklzky5JvPtz+HjuX0URxS2yKD6ryNLTqtJ4piUs/qVloDBy86pVr6k2d8TgPe3rKsqdiMUOlMNhyKoCSRZYEU1oONDgVjqSoQ89vHLh9Z7n0QikxhwHdNcA16udxawHHy3AggtXf62qhc+3uuch0tIDWZRRymdQmRyl6bNTC9rDp191Uuej9N7+C245wjUTd4d6Bqxkqh0hS+f5m5VaHVNTaRTTE6hmMqgXiww8odGoS4K3QZHFh6Oa9kB7u/ic5A0M3/fxhX+3hfvvbtJ+F//y9AmIV4kRK8qdGAEDp1mioFnuC1Ph3199QucjIVVaKgsY9YCbZeD3gjBXjH81AOzM3+8R4Dv0krsP31rFL+RURzLSMQDLjKBWrSA/PgLDrWJeW/j8X6wa+AbdiP2/eve+add8UGvrbk22dCAUDrGsQ3oqi8mRIdTSkww8od7wFBEvaqp8dVSo/+KC/asbV71G6/a3NsDg4M/0a+2Oa6q6tlIyNAikwk21Rx70GaikCRLaYiFc8Kb24QO6zBclAcssQHJr1U8mQsYNO3NzzX33f78CewT4zv7O7bFHJ3CzE0kcFe1egHC8lQgtKKQnUZ0aQ2fcuu0tK+a/a3C5YC8ZvKOzKkd/pbS0LUq0diIajaBatTG6dSvKE2MQKmUa45wxJPwsqkj//sSXj9uwo7KNKy55YMloSbgfhtpH8veSYTAbxh/AEiih0Sx4Gqpp6lsXtpr/+JWj5g+FJVxueraaGy2fPDAQ3zwHgl1zBfYI8NHSLx28/aNFOfQ9q71XMiNJ3ryVQgF2Poe2iPXy4pbQ0Ved1rV1+eA97WUt8oiSal+a6uhmt3NibAoTmzdCtquImNqwYlfPX5EwV/9XZYLX8zYvG3zg/dk6LhdURaZMpxGNIRRNcD6n7tqcgaWfdq3CStepSPRPfVbo7V8/rfttUa/+Q6dQPa8tFbru9TynuWO9fiuwx4Bv/y/fujDj6vc0NHOhZEWCLgeHZQFTkUiuJWSccM+ZXY8d9O0/L5+oew+pyfaOWEsHd5NPbNuKyvgwwprsRC3tot+ft8+lO8raNW/tyn9fHXp8KHS9LYqnEP9TMg2EEq1IptqYjkYJF8epoVYto1YpoVbIoCUcqrfEoh+55u29j0lu49elXOGHnanYxa/fdpk70uu5AnsM+FZ7nvTPF978g5KgnKu2dEBQTXi2A1VRETFNuyOknXXXO7tv3eurvzuipJl3ma1doShRu+BhbOtm6NUiWqLmIyGl8c67zlo8+XrehP/qWIf960OHbShUbxd0PUnupmRZiCTbkEi2coc71R6p+F+tVVEu5lDKjKFVl5FKJm76/kmdP0pK8m2lYunKtljkCgBZQRDGd/Q5zx3/f7YCewz4OJnyuRveMd6Qr1U6enVZD3F/n6HpiFhWrU2Tz7z9nZ237/PdJ95XFNSfRtq6pWRLHLZdx9iWLYjC8Rak4p+44YzWy/5nS/za3r3wgjveX6wLPxHDIYHAR2TrcKIViUQSiizCrXtc6K9WyygVsihNjaLDlNGaSDz3jWP7Hms3hHNtp75V1ORJSRDSioBv6IIwJ0H42m7HDvnUHgW+IwZv7N9QEu+XOgcWy9RiVKsibFqIh8K5lpBw/HhEoIkAACAASURBVM0nt/1hr2/+cbCih77Q0t2PUMRCuWJjamgbklIju6A1evI1J7f+bkfcCSqo393xpNTVHtLbTEV89Dfr35MuO9+TLE2UIyHosQTC8RTCLC9BbqcLx7U5a1shyzcxjKQmYlF3e/WSo3pdS254Zbv+fUWRb/Gg7BfScEREwkcFQSjuiPOfO+b/fAX2GPARXeuwK+8MjWwUrhFae0+jDnKq0yWjMSRC1oYWVTlq/lPf2XqTdfz1Qiy5qqWrB6qqIp8vIjs2hC5LW7N3R/TY7x6d2PI/X+a//gSdyzlXPxsdhjh/pOQscUV5gdLweqrwkpIgxTyvodulSnslW+5vVKsQJA96IolwWydCiRQUVeER05RwoZiPOh4qkyNIaCKW9Xfh4jd3olbI/VQspT+6fPlyO+95ixp1fDIq4XOCIOT/t+c/9/nXZwVmNfhok59w8yup0WxjhaApRwqyvLCUy+7jNDCP+uyIDtKRSCGsaw+bjeQpU6NPdg4L+r3x7v5F0biFuushmy2gODGMvljowb3c7jO++V6h9FqX/qjL10en6ukDa7bwtrogHNKQlSWCrCRVVZdlKqALpOjk6740x4m51Rpq2SxqmSmWvpcUFWooDCUU4iSMJwtwahXYmXG0hTQcte8Azt4r7payU2e/Ycm868ue112t4cOeiPVJVbjqtZ773Ode/xWYleBbudqTRosvLs677qk1u3GqDWEvSdYsIxTlXrtSbgoN20HEMJCKxtBqyV+64ZTUF/b+1h/P8WKdV6S6u2RDF2E7QD5bQGFsCD0x/RcnH9j/ro8vFP5HzJVBzxMf+8lzfUM194SKXT+jAXGFqKgRzSKFsgh03YAiK740RaCURlxSsmxUU6CEj+u6qJVLKE5NojQ2AptEoCoVXwktGP6pKAKOXTEfHzt6KWKCk69XKicv7G9/sgKc6zpIFxXc3CkI5dd/C80d8bWuwKwD31HXr503UXHPrTqNdzaAXn+kEOA5NhRVh6dacKpVeOUCkiELpq5uarHUM/b6S+ezN8Sfv8Zs7X53ojUOGmhUrQH5TM4HX1S/J6HPW3nzKuHvmpNHVvf4y//Ut62inFV26+9y4C0RZUXWrTCLJBHoJJrzUHfhutQx4frMFQgQJZmfLDXBP31aGTX10rnn05MoTo3DyWVBbinPgxBF6JEIlszrwNJWK283xPdedmLP3QAUAPaOLo281g24J39u1oDviO/8Oma39pxeqNb/sSHI+0OUhLpjQ9UMViWzC2mEFRWTxSrscgWolhEyjVLE0j71p4/uc8WbL3t2YAza/bGu3kWRmMFj+6pVD7l0FqWJIfQmIg8cFlXOGDy581Wtx6E/XRPOFvJnVpzGx+qesBdEQaL5ENQOJNFoMpr1522f18eSE4EuqE8aC/Q9PY9boHTTghmOQVb1YI6gALtSQnZqHKVcBnW75ltJVtpmRTRP1dQNlqpeHZVCP/vtOV1b9+RNvqte+24PPrIwB1/x7BFFt/7ZUGvvkaKi6dltG9Eg1kc4CnI1nVoNTikPy/OQzhSghCMwIxG4bq3klPPnrfvkQdfvf+kTK6uh5DWJzm7dtGRWEKzWGshOpTmZ0ZeKPBJTzFNvXtX632YLD/vB4/NGcs4XbM9bBVHUJZmmIAmQyJqRMC4/Zcj0ZAsn8U+JR5f5k4/oQZQxp1ZFpZjnhApxOcPRBKxokmcN8oQkwUO5kGcQVssFHsLiq6OR2rYEUVHriqo+oyvyt/eWwrdf+9721xyv7qobeHc+r90afNR9vja7YKXTkL+mGOHeWEsnculJTD3/ODeexpfsy5s0PzXuczLLNUS6+xFu7UClWkFmaCNQyPzsM8eFz/3Oo+J3pXjnRxKtrdB1f1lqtQYykxOopsfRm4j+ThFCJ973nuR/mS3k5tdv/eGQol3/huuJh4iSJLDcOw9gIXCpUHQDOilS6wbkYBIuDdZsijZx3BdIE1K0R53rJDfvVMvIpSdQyk7x3PhYshVmJMHHpb8S1OCbz04hn57wrWBzbmDgtkqKWlIV7ZaI5/7b7z+w5OXdecPOpnPfbcG3cvVqY31mwUdgpS5yG/VkOJrkeGnk5edRWv8yrAVL0b54LzjVCkrjQ1AbAEkIarE49+RNbFqH2ugwYqb6u8XtsXNfrFrXme09B0QTEahqAL5qHZPj43CyE+hNxp6cH1OOu/zkzv/EbqE/Ai9v7Dg963hf80RxHlk2BpQksaUjd5GAR7qcFOtpmsqWjGY4sIULyNHTnfINj11ISsSoqsbvp+xntVRAZmIEtVIBiqohHG+BEY4xCOmPTK1aQmZiFLVSzp/1R4M9GYA0AluBomjPhw3pi/ragTt+PShQkDn32IkrsFuCj4D3Snrgs1Ks63zNMK1SIY9wrAW5iVFMPvMnNBoiWvbdH219A8im06hnpxBNdKJhhJDLTCG7bQMqo0OQ63WELekSK9b6aMFK3Rzr6A2FIiYnW0iorFp1MTk6ino+jf5Ucv38uHLMD09q2zDzfhHwnnyx7X224P0bJKm1Of2I3EmO8wg8RojjNs0woJJ7CQ92rcoFciJFk1tM8SlTxuquDxwIbC1JRFc3Q6xiresaZz7zuTRK6XG41TKsUBThVDsEzWTX1mu4yE6NopSdZAYMWUE+F3Zx+XymdFX66oqY+YPL/474dSfuzVn/1bsd+AYHB8Xb4sf9PyXVdUm0tdVMjwxBUk1OrExuXIvC2pcgxVrQs+JAmKEIxoa2QBcUSOEWZCdHURzeCCeXgeDWoQneE4tbQu/cqCQ+ICfaL4q3d8E0VZBqPM02qZQdTI2N8FSj7pbkZHtIO26m3gtoHNmXHj670hC/AVlOCsHYMYrtZEXh7Kph+RLwOvEzJRGu66BULKBUyKFSyMMtFyDZZWh1G6rnQvH8VqFa3UPVk1BTTIihODNcrFgChhni4r/n1DjWK6THOUVDpOtQvAWaZqDeqCObpt+NBckYj+NMiispcyrJasVQtcvbkuKX7jmpLzPrd/kueoG7Hfj2/c5vj0Wk/epUz0BbMTOOXCYLI5KAXS4jt/4l2BNZaF2daFm8DK5bR3FsGxQtwnqdtclRX/aBpgjZtaGkIX6oNbbg8c2qe4/Z3ntQPNUKTSdXEXBdAl8NU6MjEMt5dKYS1YQpnXnLOzrvaN7LJV9+8B1FW7jMk+V2Vp+mEV+0ycnF03S2WFYkxsCj5Ei1UmHLW85MwKrl0K/ZWBKTsShloiOqI2JoUMhdhYeaW0e6WMPGiQKeHi7i+ayHtJqAkWpDJJ6EaYa4zkcJGQJZtZTnASvJ9h5Imgm3UUcpl0YhM8auN027VSjJo6ic+BElxVUU6aoWQ7/ggVU96V10f87q09qtwHfE4O2xiWTX6njf4qNVVcbQujUQjRBl8lEaH4Y9vBmaHkbD0FFnoVuS2iND0kCjWuFNV7cdeKXCaFKX/3HN98+6dcnFvzy5YsVviHf3W9F4DIrq19MIfKViBenRIah2BalYFLrifezB9/T/gHbEfoP3HzHlCFc2ZGmAND55QwfWRdEM6FYEoUgMhqHzxi8W8shNDCFRGcebUgIOH4hjfmsEiiSgWrNRLFdQrTlwaJAmFedkCZqqwjJ0yIqE8XwNv1o7gYc3lzAmJxBq60Y0nmQls1qlwrFgOTvB4Iq19cAIxUCXT6TrYnocdqXAWjOKooBU2egPhA9A7aed9cwFt5+9H2vYzD3+71ZgtwLfAd969Dg32n5zrLM/RJSvXGaSR2rZ+SyqY0PQFAWJ3oUo16rIDW+BU63BcxuQSX5BNbhxtl7IFkzRu/ADvR/84UjHk9L9mzM/klq73h/v7EE4bEFWgmI2sVtyBWRGh2B5DrUdIaRIX3nwnIHPU4f5eKlxXV2U3iAoCsd2bPUoxqNZCxSHReMwif7VaCCfy0Cc2oLDwgWcuDiJ7riFbL6A4ckcxgo1TLky8tBQERQ4goSGJ0BquFA9G2HYSKkNdEc09LbGUWlIePjlCdy7pYZ8uAvJ9m6YloWaXUOO3OrMOGdMo61d3AVBdcNyPoN8ehQ2lSPqLnQavqmbHAdCkl3L0C9tE/DFm1f1/F0Egv+77Tm7v2m3At+ybz/2RaWl52JVs5DZug4gXU23DieX5myfFkmwBSqRPMTEGMk9cJFaCkfh5HNo5DK5iIqvrOhv+e7Ng6vsvT53+5uySuRWs6u/PdbSDsPSQTQtsny27SGTziI/ug0RCQzssKF8N5ld/6XHJ+s/siGsFFUVFOfJNG2ILAm5mmTxKD6zTFIzQyGbRltxE97Z5+ENvUnk8gW8vHUMW6oKRqUk0nIYFVlHXaSRZMFUI3I8KePpNSDUXchuFSGniC7ksTwKLO9OIesA1z8zhseKEYS65iEUDnOCJUexHrnX9TqirZ0sk08lC359ilzQEsRGHaFQGJqu83cKkloyDO1Tv17Z9eM5Jsz/HeB3G/CtHFytPiNHbxQSnac3igUuPItWmBti6UFWR/AEuLUqnEwabjEoOhPjg4I8xxlTvMrnO03z6ieuOM85fvC6yF8K4R97sZZVka4+RGJJaBRzKX6NulJtID0+gfL4MGIaUbAFImB/Z2zzmvFCA18UVU2hzgjKbhL4qJxAVtiKJhAKk7q0yAmVJfYmvGeeiK6YiXWbtuGlbAPrhDZMyBG4QXGduhQEWSTNP070UPnBn2hbB+pN1ew64NoIO0UsFNI4tFNHb3sK966ZwA1bJEjtCxCJhGHbNmvTFDNjDMZoqgOJ9i4ejzY1NoRybgpupQRTlRGNxrgEwbPnZXWLIWvv+eWZvorb3GPHr8BuA77Vq1dLFz2JC8p24/P1SlmXYnGIuskuFmVQWEWaUvblErxKdbuWpiQVQ4Z+n+FWfrzXMYlHmvqZfZ+962M1Qb1Ub+vQIi3tnBjRdIWGxLJGSqFoY2pkBF5uEhFdhVtvNCSndNv4+PgboWk9lGAhl1NSVU6uqGYYZiSOcDQKRZVRK1cYeOfMB2K6jOde2Yxn8ho22QYUyUOLISIZ0rgjYdPmLciWq5AicUjxNkipLlRkA64n+pL1pAtKgCRlbNeF6DrobGRxZNLBgfPb8eiGKfx4gwSvbT5ClgWnZqOQnWIXlEZhx1IdiKTaUcznkJ0YQq2QheDaiEXDnD1lyptE2Vnt4U5Zfve1Z7TPdb3veOzNGKfzf/Bl/9uv2Gdw9SmT6drVnqzExFCE5Ps4M0Id6Qw8u8bS7WQ+KNaSJXHYNLQv793Res1dgydPczL3vvDhQ6bq9evFcGTApElA0QTMcBiqKjGnkw6bzZaQGdoCrVaCripwHNfNj2/Lu4IQlzRV4DiPLJ6m82BLKnaHonEYpsGWq6u8Bef2ldEa1vDcS6/g8ZEyXIhY1mqhNxlG1NKxbu0a3HvXXdiwcSPcet0nUSs69j7kzdj/6FOxwTUwIoZRlEzfEro++EDXWG8g6RVxTLyMQxe24ZfrJnHlNgtyax8URYVj26iVC1yKIFczmmyHakWRmxpDmUBZLUFXZIRCIVihMGRZBWTFVVXjggfe3nbp//ZezX3+1Vdgt7F8Rwzeldri1FfXnPqR7GZaES4bNEoF1CsVdrEo/iMLIcCzZUn8fUxT//VdXR/89eCg4KcQARx+yX0tm/Li1Q3VPF5PJmHFkjDCEc4ayjIxQkiZ2kN6Mo3C0GaWlCdQlHJZlAppiDQngYFHVk+DTEMsrcDdjISZ/qUVx3F2ahQHdEXwl7Xr8cTLWxBSBCyf34MoqU4rMjZu2IDLf/RDjI2NMQuFHs1RZNFIBBdeeCESre3Ykqvi5ZqOdWICOZkGfJJ8tsPz5cklTaGM09qqOKAvhRufHcGt+XaEWrqgKjJbynKxgFx6DHalCJ0zoALK2Uk4xTyEhgtdUxGLRhmAZP0EWV4vKtppD57R/pdX3z5z7/jfrMBuA77lg3eeXVKtHzXchmanJwBJoTgODeJsEgjJcnioSpL4B0MVrpViwj3rv/mRv3Kf/NkHD1xUkbQvqNGYbMaTCEVjzD5RVCI1c2UCpaKLqdFh2BPDiBoqXNtFZmwbGkSQ1jQfeDS0RDOgmiF2N0OROHRDg1ur4K3CerxriYWxiSk88tQa2Pkp7LNoAIl4nAvtVIC/9eabce+99/ijo70Ge5dN8MViMfzLxRejs7MLlXIJ5UoF2zJlPFVUsCU8DzUtwi1SZAEpnu2TSjh7kcoA/+YTWbxsLgIdg/waGqxZLOQ41quV8vyHhCyzW8qzp0Bz3y3LQCKegGGYvK6SrH7rnLd3nL9qTvH6f4OtV/3sbgG+IwZXh7ZAXy1E24+vTY7DGR/24x8e09WgP+Z5SZCeMCT5mvbe6N1/GFz1XxaNlw8+dFi25t0ohiJdBmUkKc4zTHYVCXyUnnTrQC5bxtS2LZBLWYRNA7mJMRQLGYiG7oOPEi0EPt2EHoqwlmaI3GBJRKK0Df/Yk0VX3MJvn16DF9asRavhYenixbAsi+ts9Lz9F7/Abb+4zW8g4lntBH4Bsqzg5JNPxllnnQXHdVEqlVCtVlDI57F161a8NF5Cpu9AFNsWw6m57HbL8PDmSAln7pXEH14ZwWWbQtC7FkJVFVRqLlPZ6I9CMTuFWiHtd8q7DrvqlNRRZRHxWBTxWByyoqEuihsjpnrCrSd3rnnVHTT3hte8ArsF+OZdeOOiuhr5pRJv666Nj0GplTwUc8/m8oVNuqo/o2rar/s6xWd/PXj23ywUH3r+HeGtgnxVXbPeTlQtIxqHboW44EycSUnxl4JKDNl0DtnhzYiIDcheA6Ob1rNcA+lnCprGSRYqK8gU64ViiMQSXGsjS3KE9zLesyyM0ckMHnriJXjZYSSjIcwbGOD4iqhhiiJjYmIS1193LZ599jnOUIZCFvr6+nDMscfi2GOO5ffkCwXksjkUigWk02ls3bIVmzZuwGFHHoVC9364b8RDsdaAWHeREF18dC8dCdnF1x4bw/rEfojGo7CdBmo1G65d5YJ7JZ/h9qrmcJdG3YEED5GwhZZEgilxDVHyZFm56L5VvV99zTtr7oOvugK7BfgGPvLTxU4s/kure2GXJCiopcfRauKW+a2lD1z3nuP/LkGgBRfcvbLkSVep0ZhlxFMwwlEGnqppDAgKu5jPWaH55xMsktsaNlGYGMPk+DDrpTD4pq0euZzhINESg07xX2kC5yW34g39Lfj9X17BtqER1Ca3wTJ1zJ8/H2GK96ifj1xPWUG1WsXQ0DZUK1W0d7Rj2dJl6Oho5568SqWCdCaD8fFxjguHhoawZfMW5PI5nPuhDyGRTOGxoSJu3eohXWlAqtdxSo+AkxeEcNOfN+Lmch8SnX2oEwWtUoNr11Au5lEr52GXCmjYFXY/ea5gvQ7L0NCaSiJkhajwTqLCf+g1lVP+qy6OV91Vc2/4u1ZgtwDfIR/8SWJb2LhH61l4sBXvQDk9AatR2ba8r/2E61fNf/7VrvSorz4UXTdZvtHRzOOMVAusWIp5l4qqcsuOSDPYiVJW91AslpEdH4HACtAWtr38AqpkHUyTrR67m0TP0gyQDosZjiMciTKg2gob8MmFVURDFu79/dPoSoaxcc0LTC8jq0bWjZpoqVWIiM7kFpqmiWgkikSSCvPWdPqZgEHWbtPmzXhl3SvYvHkzNmxYjxUrDsTJp5zMLUb0nmfHyrhpUwPjZQ/7Rj187IAYnnllKy5dp0PpXsYNupT5JMtHcwWJA0p1vrpd5U4KYrx49QYUCUjGohyXUulEkNR8yJDOuPHkrl++2vrO/f61rcBuAT5qVO39xM9+IKW6PxztWQy3WkU9N9HoS1mfeOCD+33/1S594advO7oI8RY5mohYrR2wODliMvgknvrjtxDZtotiLofc+DDMhg0TdWx5+UXANHhICQHPT7j48R5ZPkq0hCMRduP2qbyEj+1jIl9z8bsnn8fB+y7DhrVrsGnjerS0tLDbaVBbkaoxyZksrmmZnBxpSZEmZziYA09WuIHh4WH85YUXsGbNGqx/ZT2isSje9w/v4+MQ8Kh7gcZcPzVaxo0bPYQUEZ89KIbsxBguecZBvnU5W3ZqU6LETaVU4PIDtSKRi0xxX8O1OW4UBQ9hy0QqHufjC7JKJZZ/u+WMnotebX3nfv/aVmC3AB9d2pJ//MlZxVD8qkj/MlXVQyiSW2iKd3S1tr/rv+MkEnC7/2n1dxqa+XGjtQPhlk5Y4Sg0AhGlN33xFNTr5J6RONEUShMjiOsy7MlRTI6PQgqHIOoB+IhSps6wfMTjDIWZffKWxos4Z/8WbBlLY8PWERy4395wa2Xcftst3OhrhSxEo1GmdpkGNdVqbPkikQiSyQSDkF6jhAg1/BLwXqTniy+yVTzr3e9GS6oFDoGm3kA9sH5UI/zt1goez2r46P4RoDiJrz5VxUh8Kf+RsR2b5SZIaoLmOlDyhbKlnHQh60eDNtEgTRtEI2GETGrR0qGq+iOLtOppXz91SeG1ba+5T/13K7DbgO+Nn7lu2ZDbuN/oXdITbulBKT0Bwy0P96Zaj7/zffOe+1sXeej5d3RurFbuFSKJfcOdPcz2MEwLoixxdpEyphTrObaLfD7v8x+zU0haOjKb1qHs2DwnQaR+PHJRmc8ZWD5yO62In6KvlXCCtBbvXtGFDVuGUarVsXjhfERMHU89+Tjuu/detnRh2tyhMCJhYpcEADQIgGEGGFniWq2G8fEJrF23Fps2bWKX9aQTT0Q8HodNs+CpVEAFd073Um1SRL5UwcMbSzhySTvEchpff87BtvBilqyo1iooF3KolYuoVcr8B4FGWXPjLtdHHaDhwtQ1JOJR/sNA5yEr6rBieMfc+Y5lL8zB6PVfgd0GfMd85pvWmmp0tdA2cEK8ZxHqjgt7aqTRHbM+8csP/23Xc/HHrz0uC/kWvbXLinfPY8l1lbocRL+gzsBzGiiVKyhkMyhNjkKqlBDVZYytewkNsnhBsoXAR0+Bfuomy0JYFjXKmnBLOZworsF739iHkYk0XFFDf08XVNmXB3z+uedw/333cRxHFpBcTJ2tCzXvytw+RMV2smrlUoktnxUK4eCDD8Zey5dzNzoBjtxMl+QGHdfX9gyiRKoFbh2dwOL585DJZnHpyzLGw/PZtS6Ty0mWr1Lg3j6SyadYr1530HDsgDnjQNdkJOMxhMntJCU0CDVTVc68673Lbn/9t97cEXcb8NGt6vnwFRd78ZYvRvqXQjcjKIxsRVz3bu9r7zrrb7mefR/92fk1zfxaqHs+El39XNuTZV8hTCDw1YlE7aCQz6GYnkRtahy60IDiVDC5dROkaIytHsV7ZPUkTYeoUOxnQjVMlnGgDKFdzuPw2nM49019yFVcSHoIPZ0tEMhK2TU4jo3JyUk899xzWLduLaYmp9jCEYDIJSUA6prGbmlPTw+WLl2K/oEBfo1BF7iYTatHc+XpNVYrg4BiqYxcLocF8wewdtsEvrM5ikq0l+uH5VLBt3yVInNJCXDULdFwCcQ1nzvq2lBlCYlYhK0ygZ3ODB4+9qtz9+cexrnH67sCuxX4+s/79+NqZuxWq3+pGW3pQnlqAko1O9Sdihx/7zn7/Kes5+DgoPzT8b4f16342dF5SxBr64ZpWryCQZ4FjuuhWKqw8ldpchz1XBohzY/3iqUiFCZw6wH4/BqfRIJImglZN6DqJh+TEhhLs0/hM4d1oSKa2FjwcMi8JHcPOHYVdo00WvwODEqmkDUqFov8Ou1xivVo01PyhgBHL5LAEsvGk4I1gS8QXCLgNQFJ6mdkwvP5ArN8ujra8OuXR3HlVBfkWBsDlGQryoUsHIr3KMtJ9DS2esQVDSxf3YFCymjREIjeRq4stRupivTPD31g/0te3203dzT+4787LcPyT1zem2moD6n/n73vAJOrLtd/Ty/TZ7ZnNz0EiDQpFxEFroggCFJCUbg0KSqCFAEVdb33ImIXpCk29FpAUP62qwhib4AKhJ5kU7bXmZ0+p/yf7/v9zuyCKElI4IbsPuyzQ3banjnv+dr7vW/X4p3S85ZyrVIb2Ri2xZ33/PqCvW947t+ysvf2+O+Hincj2/7vmcW7MrOfRwsq6WgKAnWt5jHbvzA6xBbRKNO6jYbiwHr4lBImktBovkdpIaWbBpGpHdC2OimSURpqmjbrfKYH/ooP7BtHx7xufHstsCQe4JAFCejwOcpR44P29GgsQRxQOsHFN8U+8VGQfKC8wbfp/hQdhXdDIFJOilgsthQIQW5Fwdj4OLLpNHM1b3t4Evf6i2G5Cb5ftVxkDz/qclKkow4nAZVoeVzv+QRGj6lm6WScrbBN2vqniKxq19x73qvnOp7bACjbFfhop+9Po4Vvhbmu45M9O7Eq2PTQBuT04Ed7LOk56blqXAde+T+Ztfnaz5Dt3DcxfxlL7RFQ2JSE3F39APVqFfnxEe6eNibHofsN6KGP4kg/tHRWNFto7kXDdVnzEeBoFkZsEKKasSyDqiIYW4fzuibwpr2W4RcTCfxqVMUKfRxv6NaRZe8Hj7ctIsCpiljcpdSR0kO+Pet6OBt89DjqavKIgcBH4KGrh6owg4Wi6OKFC7F+aBTXr7Yw6C7kVSFSRxMjhiLrf1J3k+s8iqpRs2UW+BJxmjvShofFeXkI9bpfv2ufi7bBubfDP+V2BT76tBa+59ZLG276U273MsTSbahMTcCp5IeXtbtH33H6nn+e/Ym+5h23ZzcYpZ8H2fa9HdI1SWZZ5Yw0L0lmj9M/0lYZ3oja6BCCchEGCdWWC2GtNK0YuVaorisUopuRz2IgkiSgRl1PEsOluR/VSI06dm+sxiX75dBwcrhlbQIDxTraglEc0lLHbq0mbJ0bGSDgiYgXgU8AUXwx45O7mdTQJOJ1NFRn8MnvKCUlJkxLS45MPvGTVYO4s7IUajyLgNgtpSJKxTzLy/t1qvdotkedTlrUFe62lHoyR1QFXNfmyEf8UlVbPAAAIABJREFUU5Brkqbe9Jt37vfuuQ33rX+t2O7At/SSLx9ShvMDq3NRMtWxgN2GgskhLGpJXPXDM3a9evYhIj5nX2ni/4Xx7MFGpg1GPMUpo26QgJDOEaQyNY7yUD+86UkoDbKJ1sero/310LI7jUxuFqXMFqMGVv+i1NNisVoiIjNZmrYBSHmsPIWTWsdx/O6duH/UxnfXGah4HrR6AbtaeRzUoWBpzoFFW7sSaDPRjzHX/IoiH4OQaz9R9xFwPBKFCgLuilIkXbhgPlavH8CtfRb6k8t5p49UuUmikKJenaMeadoQo4UAKHYDRc1HAPSY5UK6M8lknOlvVPOpinrD7y567QVb/9Sbe8btDnz/duE3u/vV4H/VXNeK1LwlsO0YK1K3mrjfTcaP+empy5pczzAM1UUXff0zVc29SE9koNHWNpmN0OKoonLNU58c5bkeqZtpilJwNOW66eH1xyrplhU6dTrp/kymFs0WRRd1H303vRdoJkZanSwBr8CujOGcJT4OWNSCrz0N/GqIqGvESGkggQp2c8s4oEPDkrTFC62iqRilnKwX36z9eJbHEXCm7iPQ0fPRxgPVdIsWLkShkMddq8ZwL3aBnsgyMJnVUixwuuk1qhyZOdJJTqeIerLmazRA1w4CH9HgiPoWKhp0Vf347977uvfPQWXrH4HtDnz73HKLMfyI8Y0w1XpSvHspkpk2VPOTsCqTk93Z5NHf/4/lz7Jt3vnS/9k77+GbMN2dVXIsMiwGDX35lSoa01PwSkUogV+wTb0Xo/1/K0O9S8u2pLV4QtR5VNNRDURyC5RyMvgs2nsTcoGkxUKeDIrCczUCT7w6gnftrOFVXSl8+XEfvxsm8PgylQyQ0OpY5tSwVzrALlkdGccQdSMDjbUxRN+Ff4h/I0BRBKS0k2o8+rlgfg83c375aB/unO6Bl1vMFxbqphKbhbbYSdeGXGyp0UKNFQYfga4ZBQUIabuBpA5jcZcjJxGsTU297PeXHDS32b71sbd9dTujv7/nXV+5PIinrrU7FyHd1g0lCFAb7ce8uPXR/z33Vb3PPU6Lr7j9wFoNHw007UComkm+d6T9QiclRTzF8/osTfmvs28542u3nPTxc2uqeaOezip6LC4iH40X6GQk8BEYKe1k8JH2CYnsCgAS+NhxiJyJECJOEXAZsFdPBrc/3cA9GxqoUocyKusIrAjQrlWwPF7HLilgflxD0lLZd12Ab1btFwSo12sc8Wg439XZybd/v2o1fjCRw2TLLnCcOK8oFYt5VMsl+DXa8qcxh2i00EyPhpu0ShTJUghQNkBbVbRe5bguN6WgGb6h22f/+bIDv74Nzr0d/im3u8hHn9j8i776Rl9zfmC097jJ9oWwbZdFc1v04I/zO1qPeT4BoK5Lf9hiBfUjPDU4yg/CPcIAqdDzJtWg8SvDD7607otn/JWiTMfJn7nOM4wLKOXUnBhHPop2lHJSJODbBD5qwFDkk0aWNJQmmUKqv5iaRamtCljlCRzVXsHhy9J4dELBXaur6JsOEIDqKRHVeMweBrAVD22Gh26zikWuh56YgqyjcpOGAFMnnRrfQyadRjqdYgra7x9djZ9Nt2KqbTdQZKcFXDLQpFST6jyaMXJ3UzZX6HlYjEmmnKLeE3M/XVHgOBZsWhqmmk/XS3bMPObPFx0yt9mwDS4V2yX49rjqS4vGS87PtWzXUrd9AdtlkXCuUy0UF2SyK+84red//9mxOuK666x8YUnHZLmWiNfUfLjT8NAD553H0++Oyz4V8wfVu0LDPkxPpKAQtYzSVKlSxuBjZWoCo+h0NsFH+qCzbL+EN4LYmiDJhl3MKZyw1EZHysVDIx5+M+AxCMteCI9WKpgqRpMDMoIOoRLXEnXk9DoWOg3skaxjRXscmXSSB/Or+9bhN08N4c9BDxrzdodux1BrNFAplzndJMDR2tBz003mc3K6ST9lvceNlwZfDAh8Qs+Go/yArtuHPnTFQY9vg3Nvh3/K7RJ8b+n9ofvQxNQdarrlzU77AjipVqFiNjWCrkz8Mz87fcmlW/LJ7n7Ol7qHq5V7AsveWY8loPB8T4BPgI6sv0g8SQ7bCYQkpsQWXRrPDtmSS/6MTDBphkcgsBpF7JGo4pBuC90pC/k60Jf30FfwMVpqoNQgRgugKwFcPUSbo2BhXMXilIJW0+c9vI0DQ3h47QD+MqGjP7MCRscSNj8hwnWtVkWdnI+qFWayUGopGiwCbPTk3OWMUk4532NytS/AR0N6UrQWFxz7L12dyuE/e8eb5rwctuSEeoHHbJfgo7+p+71f+2ToZC5z2ufDzXZAVXVUxobRZmt/XZLNvflrJ7YNbe7x2un8W/ebrFR+othOTnMTzeE6AY/GCuyDR6mmrAEptRRWz7P90xVOP3loTiDkdFTl4TltldOYwPIr6DBqWJYEliYVdLgqYlrA9R/FPWJVqiHVZR4q1RpGpwrYMJbH6pFprC0qGLU7oXQsg+EmBVGAuKO1Our1KqeZXONRg0WCi6UUo0YL/xT1XhOIXAtSt1OBSaQBW8w1Dd3+5gnKn8/s7e2d8/Lb3JNpE+6/3YJv4UXfOLNuOV+yWnu0RGs3dMvlgbtZnS63pmIn/eKsZT/ahL//WXfpPuvmE6qB/y3VcQ0aS/Bwnbt+Irop7EIkoyB1PWXkEz/J/05EQAafBByNHoRJpcrdSvbd00ixTLYyqdERNqAHNZhhAwY87joSSOtegApZhflAg0hquojEoqlj8LiBIioTt+t1Jm8z6OSSLIFXCO56nNbS/3PaSf8/K/UMGjXq9grw8YWF1NlIJsO+bNWH3jzX6dzcE2kT77/dgq/nPbfu55uxnxi5ebkERb9EFrVymdaM0J6IffnggWXn926m+2r32TdeUQuUj6tEKSMjEU45TWHtHEW/KPXkuk94NGhkOkknrOx80sCdOqrsmy66KhwJBSNFSogqRB7hITbXePTv1CyhKCXAKeZ9ctYg7iMXaGnmR5GUgER+fyLSNXgdiW5zc4WjHrFYZHeTO5yithO6LeKb01KKfKFPMz0elbC/oBPLJxL2MX/9wBG/2sRzae5um3kEtlvwrXjfDR2TXvpnerp9d7etB6nWLhbdnBpYj4yurE861pE/P3vJJgu/0sZ711k33eyp6rlaLMGb6zSMZ9BxWim896jpwhGOoiIBj0EnNFlEl5OkAanRossIKEjTNIbgrQRKAaOZHUkGSjansCUj0PizwBeNGcTcT8zbI7aLkJCgDQUCIAGLbs+e5bHNNAGOO5xivseaLQS4QEY/yXJh8GkaDGLu6CapcD+QSFhv/usHjhjdzHNq7u6beAS2W/CRHfPvfl/7shpLn2639iDdMR8xN8nW0EFhHKlY7HPawJL3bar3+MIzeu1S2PJ9xTQPJwMWattzk0XYaIl0k26zqQjZgYlOJ4OPIoUURdLJ84BElug+iox+krRJPyJ2SjS/i7YVBIPF5yG64HsKp6IZjidtNwjgMXglwZoWYkmpm0YQMxFPgJiiGjdZZJTjx8qaj1WvKdLK/6dRB18wyGuQ/AXt+Gef/NhbLp3jdG4ikrbgbtst+Ohv7Xn3V8/yndgXzZYuLdmxAOlsBxOHx9Y/A0tRxty4c9of3rH0n44dZh+vJafd1FY0w5+Fhr2nEUsANN+j9JFSTqrh5ECdycZRg4UAJusvtoGWgCPgmTbNyqRAE6tRK5yCRgBskLS9TEMJZBFnkwAox+scJblZQqCTe4CctjIIZyIfg64Z3WRdR2kmp7Ei3RQgiyJgNGaYAR89J4GPm0l2vODGnGOf/O+j79uCc2ruIZt4BLZr8O1xwZd2GtWsH6vp9qWxtm5k2nrYLpmiH60IxVz3t0nLOOX+c5ZtfKHjsfDcW3Yue8E9qhvrpuE6JHUs6nISEGkJkIDIhrcclRRBL6M1JZr7kRQhNWJIeZpmftRoYeqZwb8j8M0sxhKIRJSjfxOaLBSlaItORMgoEhIII2qZqAXF/YgYLpooBOQZYDXTTR4vRL+jmR7RyuSMz6f/n0lFKcKK8YIDPRa7d6dc+vhfXPnG/Asdt7nfb/kR2K7Bx6nnrwvXhU76XXauE4m2HqRz7ZyuTfSvQ1AthY5jXdfum1f89MJltX91mLre9eXDvLp3l+rGY2w91pzrzR4xiP29emES9vQwujIxFH0Nk76GmuFCd+KsB2q7xI2kbQedjSgJRNQBJWVeAi9tnjOYaLmIsST4mrQ0SyDisQR79FG9ForbBBxJrhZAo8dI4DH4RPSLoh3Xd6SRQc/RbLREIrkRAKP5ny/k6jnqxXzbiV+45hNvnZOO2HJcbdIjt2vw0V/Ydf6trw0M4/t6urXVznWB5CXIlpl8CCY3riG592nTsN790IW7fuNfHZHOc2+42If5GVXO95h8TdFL1noc3Zw4P3dtcgyv1zfg1AOXoRaoeGT1Bmysalg1BawpKqibcRbUtUndjMBomQwqr17nbXEaR3DPU1E53ZzZVhe3adYXaXI2Ix6DUWh18i6eBCzVauI2CSJFoBIgI86raLhEo4WZjYbm4J0iYBjyPJJqPd1NPOi6yjFPXX1i/yadQXN32uIjsN2Db0Xv7ebk0ORNoZs6y8x0wG3pRCLbzid9tTDFngu2YTwTjxkn//acXR58viN1cG+v/sSGjq+Gpnkqg4/HC6LRIgbrIh0z3BhM2+FVpFfVVuOc/echk0pgcnSY9+lC3cKjA3nc+9QY/thfxqhvwYil2AnJtGPciLF0Tc7hpJ5LGKLBUU10MxlAUZ0X7fA100oJQMlWoQG72lw1kuMFjnZBM72MRg08WI/A2Rw3+DxioHqUyQNOzDMd++J1nzrxBYWIt/iMm3tg8whs9+Cjv2ThO6/bv6rE7lKTuU4r0454yzw2vHQsG4XhQZTGBuGaxo9j6fiZvzlr2T+0zkWzRfkZbGdPlcjUPGIQwKNUkcDItRDVbZK54o1sQOfAn/D6nTtxxOv2xoL582E7Di/W+kGIdWNF/PKJAfzimUk8M63AM+OwEykkEuRcazLYaJhOYwKaz9EX8WCoo8niSAw40WwR6aVIQVn+gW7LjifVfyINlY0VeTsaK4i0U2wx8GxvVs0nOquhYOLQ3+e4v01b6ZWrPnnkZrOD5jC1+UfgFQE+qv1+f+/wf/lm6v1aqgVurgtuth2xRBq6AoytXwO/mPdty/l0lxn/8HPrv4VnXLd/RTd/ojjxDJGppUmk3FqgTme0wSDqtYi7Of3UXxE+cg/ee8phOOHNb0Amk4aiCGoZyROSttHwxDR+/Jcn8MBQAw+PeZgMbeixFCw3xopl1Mb0KCrJLmfUbKFuKHcpWdRXqJhFDRkBQJFSzgYfe7hTzShTUzFqELt7zeG6vA9HQWr4cFPIgOrEp3XTPGPj506+a/NPo7lHbMkReEWAj/7wxed+fn4pNO9Q4un9zEw7nGwHYpk2uLEEauTOunENNN+bdi3zPQ9ets+z9tO6zrr+bE8zv6i6CZWG50QnI791Sjf5xJSsFh47sNCRACAN1SuP/wHpDX/CgXvuhCP+/XXYfRcypiTjFBotAGNjk5iYmEJbeyc2TBTx81X9uPeZKWyo6lBiaZa1oOdlIoys94RMBDVQqJ6LlmqJBSMbL1zLRZFRRD0Gnhyoi1Qz0meR44So8SIH7QxairYy6qmu+6WFC/SL/nDJiZUtOZHmHrP5R+AVAz7607vf8bnjGqrzFS3dmiIAurlOxCkS2g7Ly09uWA1TUTY4ceeMBy/em2dYvb296o19LTfCss9T7Zio9+R3c4tB1n4s0ycpYcxMURVms/SUVqNr+C/QAg+51jYsXbIEr9p5GdKpBNZt6MfSRQvQmsvJwXmA4cki7l21EXc9MoynyiYUl1JRi0cTlAby+ID1WsRMj6LTbGYLdTopZYzGCARKHiNQY4UjnWy8SKoZp558H3qcuA+Dml6PpRDjf3fS+olrrjn5qc0/heYesaVH4BUFvhUre82JeOqToZu6UEu1grqfVP+l01koPH7oQ2m4HzFL+5thmmc/ePlrHlp4xg0dVVX5SWDZe0UyEywTyAwW6ngKWlk0ImCGC4GQzl2qlzQNthNHd30AO089BLNWwHC+hKc2jiFfqiGVjOM/Lz4H+++9O/M4qUnCNtCBj/6xPO768zO4/bFJTOpZmG5MRFbudor7RF8MS34cRT35O8mIEfWgiHwRkZppZnJJVoBNDuzl3I9GHDxOsdxJw7HfMZdubimEtvxxryjw0WFYftr1i/IGblcSmX10in6tPci0dHL3s1YqYmzdM6hPjdLW9t/CRthbnFifC+Bfr1i2SxIRqiE0OhmAlH5GFDMmSUezOql4RG1+iky6wSaZHWEeyyceRHswgUKpil8+9AQe6xvEop5OnH7s4TjykNdiXmcbz/yoqVIql9kc84GnNuLX4zb+MK5R7cWDedFsEQTqSF5J1HQEPEpBBQlbMFhmhuyRLsvsDXXBkpHRLqKwUaprOqFp2Z/q2G35Bx84bx/R9Zn7esmOwCsOfJx+nvHJ4xtG7MtaqjVltnQjScTrTCufxoXRYUwPrUejXKTMq1ifHPAQ1NNCq8WCQiJL1O0kAMqaj4fjdLIyt1MBmcDzlwQI/RvJETrJNFJGgKWFVVhaW4ewVsKv/vY0Hni8D14QYHFPJw75tz3w+n32wJIF8zjCrVnbxyK1HfPm47p7n8BPBjTAFj594lWkmpmMloJaFkU+GUUj2lhTGqIuNhWi5kp0f3os1Xw0ayQSgBO/L2WGpz7+2VMHX7Izbu6FZmUzr8CDQennuJv8PNzU+XquE07rfCRzHbAcl8SSUJ4cQ61UQLU4jWL/U0DoSWFcmzmdBERVJ3Y/NVwIeDNjBwE82tET6SFFJ45A1LwwTNhxci2y0F4dxC7lJ5EsDmJwZAyTxTIq1TrKlRrT06gOJT7oyOQ02lpzOPqQ/eHaNr6+qoRHwk6mrDGpWqaLEaWMX0u+JkWzqOsZrQlxuknmJ7y5QK1SmuXJcURUQ9Lc0o5tMLXYqRtuOP7Xr8BTYLv4k16RkY+OfOepn9o1NM3vK8mWnczWHsRbe5BI53j2R3IM5F8wOdCHwvrH+eRkwEXRj2XgaWUoWiESBOuIHkYAZLI1wUNGFZ610dyMNhwsGxZ58BkhuotrsKy8GkkvL2TeJV2sVKlidKKAvqFxPLlxDHU/RFsmiSDegtpex0FPtzXVpSPARV1NAXjZ7eSBupCBEDSyGnvuic6nuB9FS27K0PujuaXl1nQn/r7+z5/whbmthZcPp69Y8NEhbTv92ssUK3mtketWSWgpkeuEG0/w7K9aLGBk7RMobnyK6yEBPHIjEqJJNNvjoToP2mciINdjMvWk1JA98ujk5l06AQiKirRqRLM83baQQpXT0EXV9bDrU2zEKZeFUKvWMFEo4S9PD2DVuhHAdNH6prNhdS3ji4TYvZMdzGYEk68j016xmS5k3yPHWW6+RFxRmaqyLK9ph7oT+0rDdS8e+8Qxc46zLx/2tk/dzk09XgtOvbqzojl3qsmW11jtCzj6xVIZ2KaFermI4dWPojSwhmX7BPCo2SJNUUiXU0a/SCKQ53y82aAK7zo2OJFjAN4yEDLsxE6hq5pGv6c1I3Iycmxk1SoWV9eju9QHu5ZndWv2U6hUAVXHPX/vw2MDeXQeeT6UbBfqxcLMKhAL7kYdy2hkQGmvHKKTCQvLwdM38TUFO0ZESAF1Ig/oduw3rmWduubzJ67f1OM4d79tcwRe0ZGPo99/XHs6zPgtRku35bQtQDzTxlbJZI08tvZxVIfWCmIxyQRSnUW1HoFObqqzWhkvyophO9eARIyWzkLsY8dNkZDTSiY4U9pHKV5E+aLIQ0N50kWxbaSUKhZU12NBYwBxryAccUslrM97+OOEhbbDzkTNC+BVymLLgSPYTIezCUL6d4pw0mcvqJeFNIQkXgsAishM4NYsu892Yqet//yJz1L13jan1tyzvtAReMWDb8XKz2RHnOB7WrL1EKt9IQ/ebTfBmpZTG55CbXidoFgRrcywAUo5KerxMq0QExKppwAeLcpGMz/aThDUFLEkS5GGJR2YGibmbkJfpQa/TjopgQAviSBZNhKqh1RhHZTBx+FPDWM0iKGx/N+hZrtRL09L+tiMVwPN9xiIcp+vyWoh6T+Keo2qGLA3o6SMeMTIsZyCZljvGbzxbbe90Ekx9/uX5gi84sFHh7H9tGveHpqJW43WHpskJ6xYklOz4uBa1EfWM5jIYx0EPp71yW+OdoJiRumjGLDTyIEk4g2mZhHjhcCrEZcMIYsgcR1IDBX2UCfx2jo8smOuVUUnkpof9Fzc2CFvP6FYTbS2UNUFUGmOJ1NamolwBCNAN+s+6oRKlyFisjD4amKUEG1FRBoxptUwbftjmTbzY6t6T6y/NKfW3Ku80BHYIcCXWtmbNe3YnVq6/WCrfRHMeIoBUBlah/p4v9hasGIMBvCAXYCPFacj7RbmdUb6nMKfQQBRKJCxPCCJJPFSLFHCKPDJTXPaXKhVhW9ClUBYQVCv8aYBE7FZpEk2d4QtF9eWZNHF9ZqUjRDCt1H3UqaczGSpIaxTrUeml5J6xtqEVHMaoebGv+oVgovHv3lq08HphU6Mud9v+yOwQ4BPjB4+dp5vJW+w2hdpeqqFoxSlnN7UKDdaNNMVui0844sAKHwZhIgSycGTJCABTZ0xR+HIJyQCo+aLkAcUls5RfUbNGPJt5zS0XmOTFgIjgbAZCel1uL6kAb/JJpqzgScEkiSzhQEpmiz8HJEDkWTAcDOI/QPtH9uKes66L84N0rc9nDbvFXYY8OWO6+3WYu6P9ey83Y1cFwOoProBfnFSKJWZouEiwCdGDbzFLqMfywXS/1NIYyXqSBpwJvqJ0YO0+KJmKDUbmx1KsSIktFeEMyx1RoVqtOxkip6ktGOWM0SuIaO53SwJQG62+BJ8VZ7zRdQzrkIJwLb9F101Th+88eQ5r4XNw8VLcu8dBnzc+Xz7Ne9XnNTVRtt8heTlGxMD8KtFKKYr5nsEPkMM2GnMIHRcxHe00c6pHFPNSBbw2f4MHPnohSJzS2npzHUa+adLYvSMGJIcBzRtwIQkYBOg0j9dOArN6G+KBVkpEdEkUEtyNaW8VMNasT7dtU8bmOtsviRA2pIX2aHA13HKh1YEevInWq57PgHNz4+IBohFvusEPkfQuijqyZpPyMRH4CMrZ5VHDqzTKff7ouXaSJ2aNtkJgbTBIHXheYWHO6DS+DJaEWo6zkrGCqenFO0YePRTLMI2Zd5Jm0XquUT/FjFeNDoDSHoCWlG3YxcO3fK2r27JSTH3mJfmCOxQ4COtlkcf127W0m1nq04SfnGCt76JVcL0MovA5yCkaCedZ6nhMiOaS00XralILaKfNESRXU/utEjuAjVfyE+BZfmkHCCpTIsdPSr1xIY6q02ToxClpQ0h+c6MGQIfy7lHLBcpBSHBxzNAujioOg/b08kES75PTUx+0aqvuajva73Vl+Y0mnuVLTkCOxT46ABlT+k9XDMSd2ixTDyoFvmYiZqPwEf+DGLWJ9JNioDRNrvBtRiNHUinhQVmZbdTWIOJjqdYh5354tGD7wvfPdZdEYY/QhIwMi4R6tIc9ZqpJnUxRU3YTDtZnVp6LdAQny4QsbQwcwk8xB0DqWxrqeY33vbwpfv+vy05IeYe89IdgR0OfAvP6E0Xa9YPFCdxEPMfJfOEaz071hwzRCaYAoQ0YDfETE+lDqLJTkFi7kckawE++jduyNCXFNaNJACbGwqcGkbSgBJYbFgiVKRpK4EYMmzjzLWeoI+J23JBlpSoSScmkYORbmNVNU0JEdSKYqFWwd/9hn9rqNR/2tbTun5uV++lA9TmvNIOBz46OC0r//tK2NY1onlCdlg0ZqCtBtF0EdKBUadTiCdx+ikXanm+R0rVxHDhDQcxaGcGDOuxCMF32kanyBdRvGj9h2s+SjWlZZffEJJ/MzbNApAee6jPRDoGIO3oMQA90Z2NZaDH03DSLXASCahKgEalxJbQfr3uBYG3Lmh4DyDwHwgNdZXi+Rs0szFWLHuldrdWW/WRlTRonB2oN+fcmbvvizwCOyT4Ok/44D4N3fkRNL1dtOTJi4+2GeRaES/SErVMqpY9x3s9Wqyl+R4vpsqIFwkSkWcD5Z517lBKrwUeOchdBq7zfGHvFXUy2WWIwCUH8zL6cZczWhmKGjCUxlJn1iJlbZO9461kFnYqA4vkC8lP3atLX/YKGvVaGHhe1fe9fBj642EQjEMJxxEqE6qijIdhOK5q2rgX+qOqisFQsaYCX5/MYE21hLIXw768sLgqe6+ycCKp9CVdBQPL1Ra1T01m56leaKqNMK+nHUefrvuaa1jhdHW67qhOPag+Wuv7yOm1OZD/I1J3SPBh5Uonh12/A908mmUjSDjJdEU0YW6njHbRuEHSy5hSxhZhYsxAq0Vshin/n1NL6cXXlHZvzh5EgBGS7kJxjGs+WdOJGeAMGIV3HjVgyG9PRECml1GzhYjUFEHpfVGaS+/JdjkK2ukc3HSO1bKpNiXqKStdSxNN/hlZikXPx3NGZubUQihlKMq0oqqjgR9Mh2FQVEKlHmpKoPi+HiqKrqq0Y6UaCBVdVVQtVBUDgKEoikE2FUEY0n81v+aVvUpx3HCsfgXaqO95faHSeCwInNWv3XXvyTtOVGZEal5kFNkeH75jgg9A7rgPvheG9Vme8TXBF835xKhB+O8RwZpWiQTzhIFHi7URpYyZL2QHJlJPSkMjA0xR/0UyEDPSf0IQV3IwfQ8N2eFkPU4Jxsi4ciYdbbD8O3FICbi1YoF/Rq/JXU+6eLgJ6IkMzFQOdjLFIKQtDp18I/jtCSGmiAguXlPMFvm1KUKzJ6cU76XUl12S6MHC5FN0dDlpF7ebFmjsa9YU9C2PD6PlXdcDAAAgAElEQVRemICVbeeU3ffr5PiSV5SwL1TUB7QQ90zX1N+NfWSvwR0xMu644Dvh/f+mKOaPYLotJFrEKRwP2IX1slioJfAJehkDkS3DZOQj7iWfgcJ3XYBPApCjn+B6codTcjPFcJ0intxO8AOu7USXU/gocASUHU3R7ZR1n9fgcYVBrw+wFD5JYSiqTixsWgh0yZj+WSCMp2EQEGMJmI4raleyMqNNDemaK+yrpYUZ63gKvVHCIC39ktBTZMwptjcEi0dsx0s2T0QSoGhO3Vq5VVEe6oNXnISZaWXpDOocM0FdtHspJSeC6+OhEt5j+vhJXXP/vr62Wx69irTv3R7j2aa/5x0WfPPfdmWm3DB+GOrua1kxjMAX0csIhJJfGe3ycW3FWi5CSImjn7zyi0aLEFeKWp08epjNXJGq0xGDJdJk4ZO7CbqIiE2dzsi6mdJM0eUkMBv0PhSgUa2gOp1f7TX8qw2l9owHbWEYYj9o2r8piraLoupxTp/tODQ3Ac2J8z6hWJcSFxRhXR01jcTFQjSPVAZYRIMTS7nCT17gRtSswu9vxv020o8hzil1hb3SJNAoQ4sloSeSzKFlggLtTqrUGaaNLIqWPi0350Pfe9yw4w9ZtvGbqbGBhxfV733q/t5eMZt5BX7tsOADQqX1+I9cHxrWuxUGn9hqEIu0whKaoh7VU5puScBJDU+u8cRYgbVcmhLytFgrvvikjiKE1FChdJNVqUPRBaWaL9LTbFLKZAOGPdUj59gIfOSZTqkv1Y6e73l1/z39t5xwc/O87O1Vux7szJbi4V6aphwdhsohiq4vUTTdFrWs5K7KqC72FOk906iEotpMSikYOEK+grfhm+tMklParEOJ6hbpx9SldozXoOcKERrkJWp3LUKsawE3gbxyAVaqDapmsvgTAdGKxfk5vHoFXq0ENfAa9Xp10K/7327Au3XD+1/zzCsQe69sGYkX+sByx151OnTzy6ob1wh8DDr6jlaKaLOAohxFEPZkj7RcBPiYXibBRwCMgBepWUfif8JrT8g5UNSK/Pio1ouEl7je4pGDGLhHsz2u/eo1KIHHow32f6fXCrFBqQZvXHvTMU8+79+58nbN9fOdjhPsB117oxJqB4SatkDR1CRUXWGzT1VGa74ERwvB8tlYnJfI2rO83IVyWhCGIdFxSgiDUhj4kwi8YSUIxwC/3/f8DSowoPiBFcA/Vs+0Hhbfea+Ek86iMT2B0vpnoFhpbhY1LbaJuJDIIJbJQNdDVIp58dpQwzDwHzM17QOrpnb90Qulo2EYZgDEAIwoivJ/fm9xB458QG7lB/cLQ/2nqhPPMvhk3UcRgjielHrSik9kDz2729ms9aThJUc/mbaJhoVMqXjeJ+s8STMj8FG6SV1Hrgm5+zljWMk6MJJixiCsVeg05NSWWTUUoVT110XdP2qTRJBW3q7F7fGcEjjLdC3cQ1eVXQKoC1RVawmVMB0CjhIGWhiGmkiV2ZvMCwO/qIThBHx/LFCCQQUYCINwKPDDIcULRmCGU7FqYWrA+9M04mequRVtOR2Jbh2Yr6jh4ka1skwLq0fa2bZ2Si2DyWGU1q2Gr8g5Kslx0B6i34CeyMLp7EF6wVISiUO5MMHH044lUS+XB2uVfG+mHH7zgd59ys+92IRhqKwdmTg07caOsk29o1QpT4xPTVy788KFfS90AX45f79Dgy9+9AfaDUO9R7PiuzG7hcFH0U8oVzfrPkmuFrVeJCNBKaeIfhHButlwYWkJEU3oZI74nSSoJLRYfO5wRnVftKPHDRfJZmlyPOnkrFebppq8SaFoCHX95g2fevO7tqxLGCo44npz/sKcWxrzXD3hWxXP1416g7nZDTPwHU/1iqpWKY3XSohPVHHHRxpiSWrWVxgquY/+ap7p6/+uBHhzqGp7aIraAQXxIIQeehWYlol4Wydq+TFgegqlEhBQys6yHAZvZwSVArzJASiGiuROe8LNtkCzDNRKU1DCELFUCyql6apaK9ycm9f5oftPbBO8QPn1t8eeWeEkk6ek48mveEG5USx7n1DrFVqcPHfZsn/tSDwHvpfpCBx8cK/+93TjNtV2TuGoNyv6iRqJxg1iw1x0OWd+Cv0WsVTLqSd3N0Wzook7biZQP0VqelKDgbifBD65IsQdUK6rBMGaF2Yp6kWLt7UKtR051YyAB1XzFcU8Z8Pn3/yybC0s7P2aXWks3VNTlBOghEeEwDJVUQ3RfxLEckJpUJ0mVWwkuxahlh9GZXgAoUOLzKJ1E90XVBgS6SA/Cm96BO78ZYh3zIdpm6gUJ6D5dSTaFqA4MVy1gvIlD164x03PAt+Ta0/0A7W89y4LfkT//ptVzxwe1/RrraB8dBiGg2Y8uzSTcjpiVsxXFH+DZVkbFEV52eXxd+jIRx9U9q1XXK4YzrVc6xHThbqD1HiRKmaRvAPVe7RGRBvtlBdR51N49YmZn2jdSwkI2fXkfrkcsrOyNHsvUPygaEiMFgk6qqVmjxlo250oYgzCCv+O5ntif5BGHMaAr+Dw4S+89ZGX8rq1oneVmfdGD/ChnQPgMFVRWgS9TjZruO4VtSNdZihl9kt50T2t5KG6GWgJoSIAMsbm9SqZo/PUUENQnERtvB92ew9adt4Dpm1gct0TSCXTqKkx+FP9T2pGcMzD7923Wes+/NS6xV6gVF+98/wBerof/+GxE021fnU27l5tmtYhgHKYYZnJuGMHccsc1w3tl+Xp/Ofb2tr+9lIev+e+1g4Pvsyxlx8E1bpbNawUDdw1NynYLlTvzZr38eY6z8ekW60cN3BXT4KP14sk2VqoCc5kaTMWX9JpKGrXS02WiGYmol6VwRfQriF7LgTcbBGCvQR+8/uDI/W3446XyEsvDJXO9923i2Jq7waUk6AqOVHzSscmqV/KxVpzpUpseJCYrzc9wf9OKtx8oVKi+eAsaUPuDBNjSEdQLqI2PoDk4lehZckyVPOjqA6vhZaYh/J0Hn5p+Ip1/33YJ557Mj/4QGgM1h47YqJQ+M/2lLVrz7x51dGJqXghn/+Dadr/Lx7TCyk3vmsqGT9SV8Pa6NTEmbsvW/bHlwuAOzz4Yivf12F5xk+hG3tStNNjGVn7yZGDZLpEqafYnxPRjyORZLtEhpnNn9EFnf0cBBCbkn9SQTqalYnaTzZZSFipVuYmS+Q0RJUWzxhpb0/V6qFqnTV8wzH/81KcNPOv/E2mEXinKKryXqhYFokG8yReJbDIVaqmi5MKTdEEsUCab0ZdXxHxJPCin7PV2HieSN5lGsJqGV5+DIkFu8BMZzC9+kHoZgyVEl2Y8lcNf+HEq2f//X9/cmoR7PA9xdL0maFfT3e0tmBoZAzr12+4Z7JWPufdxx+5TgTZUPn1I2te1Z6M3YRGZbSUH3/73vv8YxPnpTi2Ozz4KAvMHHvlJxRVv4yHzuQQ5CRFvcdmmTTzEx3PaKs94nUK9TKa90n1Mhn56KTkE449/ATjc4YVMqM6zbM99tQT7XzS96TmCqubkTCSnPPRc3HKS3RK1fit6hjHDnz6LWPb+gRpu+S+PWAEvbqqv1lRQZN5bi7xbFDSyoSIsKx1SViKO7L0e8IRJ6Eza1YMyFkAlEJT1ICibi4bgkaCv/Q4ygIqJbED6VWQWrSCMpLQjKV+pJqp3gdPNf76m6eHWpKmfUosZr4j5ZgrdCVUKw0P/QPDWL36mfUjU8MnXXjqqf8Q3f7yZN8RZuh/fHJq9JiD99//ZemKzoEPQPK4S/bXQ+tuKBpNf6G5KR66U/2n2JSCCp4nN12oU8emmdIiOrIPiwbUTRcjeb2Par7ILyHydqAuH1s30yCbyNPUaCHtzbrQ96SVIskeoUYOWZCFmlkNVOv8kS8c9Sxb660NwhW9t5vjlfRxCtReRVGXC6cmATrmhsr6tkkwkMeCUssIfMxxlWCLABgBL6qDmyYzUtaeamECH12Q6DYriVMlSMwe24EZi7PYMCu7aeaaXdLK1y/ZzT+gNeW8IRczdBpNTExXMDA4jHXr1tWHhgevfPfpp3z2+Y7PY+v6D22UKldVCpWT9t9/t+GtfQw35fnmwEdHaWWvmW1UboKqn8WdOFKqJuDRZjuloaTtMjv95LqP0i7RABHkYtl84SeYGTVEkY8djJqcSNnZbBKpxY6eMDoRLkM8aJfe6+z/bsUQ6vYP665z2uS1b8xvyoe7JffJXHFPyvTwXk3DxVDVVKTUxnS6WREvotqJGjeS0pAbHpqQVyTwEVG7Gf34YIi0U9yUNDX5k5k0dJsiPv2kYxYEPO+jrjJZZ5tEEreEzs7CtBledUBcWdFqoNwIMVmoYHx8DAP9/RgcHPzOZHHs/CvPO4+P1RNPPJEIcz3x7hbX86reLqMjY5cVpiZ/us8euz6rc7olx2xLHzMHPnnkckddsh8M+3uhovYIt1nRcNHcNFQ3BZ0lJuRwWNZf4mSUjrWcZc5sNjQ32mXki/b6hLyf5EQy+CQ1i1JPOVhnd1kpqEQ1EK8tOckhhMZJgzccuc389GLv+3FH3NeuVjTlVEXVzNnGMAJgktEjGy1Rp5dHLlJKP1J0Y8YPdXVlasmK3nKjghtRUQoqPQMp2gkJRbFdwdsWktImeKUhR1XTsnhn0bQcZsm8uieBM3dzkVNryE9NYXhoEEODG/9UnJg87aLzz3w6AsZjAwOvS8eS73AsK1YtlRr56ekf/rxRvfPCl3EOOAe+mcuW0nLslZcF0K6GwvtpIrLpBMAUd0Fp451HEDIFFZ1PCUDuesqVm2jVhit8yeCf5TAkjEwiK+dns1siicBIg5PAR8wazXQ/NTDSuBJ3nLhNduBaLr+7S6kbn9d09XhFVRXaPojSSk6xGWCCjiYI2UJVO5LPp5pUAE80YSK6HXvQ02VJdkS59p3VbImk8HnPMSJq820axRC9TR6nJgA1mKYFm5aGTRuGE8P8rIu3zGugtT6IwYHBx8ZHh8+59NzTfj87IvWGof7ucrnV0DRndENpbNmy3Muu3j0Hvtmf0BG9ybTZ+IKqKadF/8xppUbbATFORXkYr1tikVVuOcxEv5nGQ7T7xpyQMGCKGcu9R0aVkaeC/PfIgbb5ky2cKUIEMAxrSA3UI/q/dOI2mUsR8PSGfp2iqscpZBwRdXRJCl/WtBHIZnNZCXwas1WoJo2kFBXQ29Y0lccjvB1BDRVK02WqKdq/Iu2cGcFEZp8R8KS4lOSWMv2OUlhWflM4AtqOi1g8AcN2kbR1rDDH8rHS8OkfPvn1d29pKvhSPm4OfM852tk3XdoTOtYtiqoe0fwVpZa8YiTGD+xk1GS+UBeSrvgz7kWiDhR1D59y8gRsLtA2PdWFjGBzZSeaDco9OQqWCgKqde4dGMVbcceJz6JVbY0TJXHW7a1uwr5e0bQTVU2jjkmTQseNlUgcWEa/CIxiqTja6hcpqdjoF96FYuYpKl6KaPQ7vg5Ju7No6XZmBCN95knvVG58iLpXgrJ5W9SFFEkty0IymUIimWRiRKAYvm/Y19cb1gf+cKJS2RrHZ1s+xxz4nufopo6/crHqqTdCVd800zsR3uxRxBM/I/sw2Xhp1kRyY0AyXqITTIBPRDNxEopmBNOxZDQQb4f+X6ic0Q3bdj634fpjL97qJ8Jl34i11hLXqpr6Tk3XaWouPCkorZb0uWiuF9HpONrx2EVK5s9KPcXMU7BdKA0VdZ9wa+KIRWag0YVHXpR46/9ZEVAYf9JjxOKx0MGJgBg1ooioTV1Qx3GRSqcRTyShmzYaoVoJFfWK+05IfmHLeK9b/Sj/0yecA98/OTTpt165MFTVT2mhcqykZXCEm+lwyvkW071EHTTTARUcULGyI0SW5GVfpF7yxBMvLbmgzTqR/p8WccXqEbEkLdW8YMNNx92wVU+LlbdrbR3apYqqf1RRVZtrPB4pzDgx8WhBgiui09HfacplXDb85C1/wXuNCOaRY2+k5E0qbkK6QqiaMpuHmytCu1T8ncLXguu+Zv0nNz+a/vOzGlR8IfOhayoDkKJfPJniHcx6qParun7avcenf7lVj9lWfrI58P2rA7rywtZcPd4bqso7AIWW+ph9IWhUM53NaKM9Grazk5GkoXFTZhblavYYgoHJQ+ioY0rPqwnLaSH8yQxJTbNO7b/+Ld/dmp99+wV3Hw01+LKiqi1RqtlMOaM9RbnCpFCUk36EBD5q+VNki9JSsWolGD8sSsGjBjlcJ9IKWWQbBnSN0lECXwCvLkWCI82apriUqO2YZM4Rz5O7kKIWbG7OS8EpqgUJgPF4HMlUGpYTE9mJYf/WrNun/PRUd+PWPG5b87nmwPcCR7PltZcnwnb9PWGoXgZFyfwD+GQkazL0OWsUcgx034iKFgGNFc9kPShAK4R4RaQUqSzxN6PoqCKsW5Z1Ut8n3vSDrfXBJ8791s6OZX9XUZTdFT0aH9B7EO+FZ3rNWo82+Uk8SnBaKRIahgXDNGUmIJotXP/JjY5o7sd6L7waKBx5VV2FYQriNQUuvyFBSERyOdcU0hUzSt6cnstlZPE7GTUZiNLBKfBhWyYymSxiiaRQINCtULOcz47PT175wD4v/wbD8312c+DblDN65Uot01j6NkXRroGizuNuIEXApiuRIFBH2WVU90ROtlGkFFEvigqiIcMA5dSNvAGFdih1V3lI7XtQ/YZvavrb137i0K0T+U79ZrIt7d4MJTwl8pfnUUL0LSlzBDju4kbqbLMcmyKjGAEoQ4AvGj+wIBOLs/CfS6MGUdfRvJIaqRpUg9gvMx4ytNPn16WBKCt1S0ffiGgg68QZUEbWatHGfx26qiAejyGdycGNJwQjyXQnG6H5H784IcarRv/XvubAt+mfiJI6+gOHarr6eaj6LrS+xmloc44XbTCwcmdzHtaMflG0e04KyqmqlP3TXVKgzkCzY5xyeWR6WSuHlqaev/rqg7646W/1n90zVLLvuuNiXVWvUVS1OUSPIloERgEu0q/RiMjNS69CSEpEQQaktMtmmXyDNj5M7kCKGZ98fXl2BTwykSMXluhX+Pm4oiVNG3l3lslnooHwsae/n5eLZR04uxaM5oDMCOJ5YAMkVpxKpZDOZIVam2EhNKzfenXrhHtPib8sFLJ/9ZnNgW8zz+jMsVccCNW6WdXMFaxD8pwhesTcaIIqqv2aDI8oRsq1B0lNY5nCRA5O20LEWzrZRro2nUdQKSJpmR999MP7927mW/2Hu7e/585DwxC3KQo6KcWM5O+F867oXvIcT+4u0k8hIEUiwhJ4LJVvcNrJdZ8UCWYFN0MM2Wex6+TSrMjNfT+UtR7Jq0gAUootZQi5/UTApA5po0aKZvBpvSoykJHpJ+WsnM42/SyInleHEvpwbRvJVArJdBaGZQGG7Suq/f7/PTH7yRd7/Lb24+fAtwVHNH3MBw5RDeM2xYx1UwQUdDEp9cdD4QY3XGgzglLIiPU/I14tcy7J2uCTzrKhp9tht/Yg0b6ANTHLE6MIytPIJGK3/vXyvc5VXoSvQsd7v7PQbxj/oyjhAVFNRoBrDs+5ySJqTyGTL63RWECKop745t9Lmhd7FFItSF701LGknT1ddHdnOaWJIyyILSCLNK9OkY30PQN+HaKKUVOmRqlnw4Nh6DB0TVpoV9l/ol4pMSCjRozggErfQmkiA9KCUQDXdZHJ5eC4JJdow9eMp3yox9z/tq4ntuDj3mYPmQPfFh7a5DEfvNCwY59U3bRJJ3DkIkTLo355SrTsrbjsjErrMBklBaWKFMCCpxQE98KrJRU39najpccwUm2ItfXATmRRnhxHPT+OlmzqF52LM8f88C1d/yAetElvf+XtTlur9lmoOI8NPKWzUpOvKQfmvKMY2WBHFmlRrcc6NmKcwJHPMJtWaRTUyRCUvqNxYZR5Mu5kMcw22XQ/T4jrNlg8yYceRVXdQJ2iI/tUCHEpAiKNJ0gguFEqCC978rSQxOto/kfHPfTrUHyPgUuzv0QyxURsnxZ0Q+3qX5+1+EP/l2Z/c+DbpLP3H++UOfSKVJgyv27EW47REq28CSFUmH3405MIynlK2aqUUQGKwYODIKwC4UCI8AHFC3+ulL1fTfzsqg044qzWjN1zm9HSfbiR7YaT7UCqbR6naIXhfrRm0325lvShPz25bfWWvN2W8+96u6KGNyu6Eo+WX0VDRKhtN+d7VNtx1BPiRlEE5PpO1npCvVs48xIAKU0Uq0NEjhEpZ/NbLKc3vwRxQHgTNtiDQsho8DqV9C0UlD3R7KlUylz3UaTVDJ03/GvFKTQqRSahR5Q9doGK1N+8Gu8G2raFTDYHNxbn5/NV7clQ097827N2WrMlx3BbPGYOfC/iqFL9p5qJO/RsT4cWz4mOJYcBD5geQ1wL7x4eG7kZgZdo+Erd0NXRat1bX25JD+OL5z1LwMc6/PLl8WzbTWbr/EOsbCcSrfPgJHPIDw3ACurVbCK98v53CoGgzfnqOP87Cz1Vu0tVlb14kM7IoGaq3FKQ/FQhECUAJ7wJZQrKLr2ivmO6XDRQp5+ziNQ0a2s2Wp7vDUbdTZmDep4PXRhGPMsYlOs72uejbEKqnNWlmBTLeIQBatOTaJTyYv8x2hKRQ/dIwJe6nwnqfqaz/PdAM3zdcC781bnLb9yc47ct7zsHvhdzdFeu1NKN5R81Uq0f0LM9CklQkFqXZTkc/RJ++ZFYJnvkry/dd8OmvEx6Ze+eVrr7B2ZLzwIr3Qo314XqdBHVwdWhq3jvfOLaI2/ZlOeZFWuU7Hl3/pemhR9kvRWuz2bmkCLqSYqcTCeFGYxIMUm5jYxAo+4mhTSu0UhakTicTHKmbifJ5c8WDRbvgFNMtsUWpxmlkdxQUcg0hcjWtCgrVo/ESpHHjaY6SUg0akwxExsdDvww5N8JlgxQL04wACndjLwhhPq3GMZT99MyDGTSaTaKYQVy0/2ZWw6O//lle5Q27zhum3vPge9FHteWN17eFWRT3zFyPa+zWuYjlmlHLJlCoziNYGyjn02lLvnVZftct0kvc+z7cy2ZhT+zWrv3ppGDYrioT02gMbzWD2vV08e+9e7N0m3JvON7u+uaf7eiqwtVPaLGycF+s9lCQIs2NERHs7m1L5ssUaeTUku6Tf5/BNyo0xk1WphYIEFGwKPGSrVS4jqNfRxo24E6qZYt+aMzshNyzaHZRGErs1oVHkknEjWNRx+mrAUFH5QUsP3KNGcavlQIIF4oqb1RBKTLQYKYL+RVb9okwTHih/qRf7741Q9s0uexje80B76tcIBTJ1x1mJlo/4bZtrjNbemBk0iTyjKq/U+jLZV8UIunjvnDJXv2v9BLJY7+2Gud1ta7jZZ5OZr1EQOkPj4Ib6J/NPTrh0/d9cGHXug5Zke91nO/d42iBVcwc0WOE5qdTumuO6NHKsjUIsqJuo9+R5EvqvOaZGspmcgb9iwhIU4j1rahCFWvoVyYQnl8iJXIbPhwUIetkPp2EZVKEVUY8NwcwlgORqqFrcz4dSkaSpMZaqyQyy51OwmEBH7diXNjh0nqfgP1wjjCeoXJ2NF6EqWmgorWgG3oPHqwbSIvGPBU7dKHLn3tZzb9OG67e86Bb2scW2LAYO8PGpmWD+upDo0kH/xaFY2pEaRjcT/X0nH5H696gQ+cUlh178+Z6Y4LjGwnN3D8ShmNsX4EhcnBMNV6nZXqKPqGU1F1Y0IL9VHf1PO2jbF1zpopXPJsGcHWM7+1LDT1H2tauIwZLEwjk9IXkkDNw/OmEPAsYvgs0DV5m7LRIgSChXIZydcLVTWxleE1PFTLRUwPrYM52Y+dW+PYvSuOJVkdLQ7gaNQYqaNaraBYrmI4X8La8TKenAyxzouj6HbCTLfBohEBpb1ETyPpQUpFywV4lRJ3c1QnIbY+KF2tldiGLPRqcj1LsGmE/D5FvwCJWAxuLMY1ra/p32tU296+qnfFy+7lMAe+rQE+cuc47uJOy2y/S3NS+xNNjOXvfLL6CNDe2fVUqrXr2N9cuOKxf/ZymZUfn69a7j16tmMnPUnCsgr86TwaoxuAyjTU7DwhOKuboaJqdUXTatCMMjR9QtGsPhjK79VaePcG7P4YGYpkz7v9Eg3hpzTqanDkkyJIzFaRytuRBKJsogg6mViObRqBsi+h5H/yqEGok0Xb7NGSLMnfF6fGYY09jX1ieRy6vA0797TANRVmqNTrdf5m0xhZK7I9mKKiWquhf7yAP6+dwO9GFAzb3TAzHbCdGEdCinJetTwLgCq0WAphqAh3o3IeQbUol5WluSeBj5kvHixDRzwR5ygeqsbj9WL10Cc+cQwL7L6cX3Pg24pHP7Pyo+/UrOR1qp3QYcbk+EGFa2jo7Oy6aXjE6J2KD1THe4/4BwmD2Ekf38M2Yj832rrbqNtJbYVGfgL1kT6ofh1a2xIiCzfrLLG+FHFDqWbjwXifEuLq0uDqnyiNxp1Qgv15CYOiHjNYyJxS0MOiRku0jS/29aLoSOCLLLDFbC9S6Y7kIxiE7FEI1Gk4PjmA3bEeb13mYNfuHFQlRKlUwkS+iJHpOkYqISZqQMkjr3qSCvQQU31kzRDtMQ1tKQcxx8ZYoYL7nhzFfSMWSqmFcFM5fu9U1xEAqclCgsJCX4cAGCJsVAUASd1bihBz5KNU1JOD95gDixZuVX3C973Dn7zmuL9sxY9+i55qDnxbdNie/0G5lR+cFxqZHxnJ9j21eBaqFSfnO/jT43Ata7rmZFdD1yZcN37TQQcvv/uWWWz71PG9izU9dp/R0rXA7VqGREsHgnIB0xufga8J0jUxPFgLlIAitUQpcnAKxrxKbphMhJXivaWRwTcrqh9TeEdWzvNkM0VQxgS4mjuKs3zmI9bLjDGMdN+lx/FWv9hip9emiOcUh/CW7CgOWxKHaxnI5/NYP5bHE3kNa70E8koCnuGCFqSI1ULuTDRI9+pVKI0KLK+MVhSwawAEjZYAACAASURBVMrDrh1xpOIxPDkwie8+VsRacyHsTDv/DQQkr1KERwBs1Bh85K/BHc5akb3/iGYWiRCz/ovXgBJ6sE2TdV9CRfWCIDz56U+edOdW/Oi36KnmwLdFh+2fPyj79k9ebiQ7Pm5ku8mTEmFVKD+Y6XZO6YKGB1PXJztbO95931nZb0fPRKtLXnvqh0Yye5DZsQitS3bjE3Oiv49l8hrVEnfx+ItSQ3aYdcRAmsofX9Q63PpXEFZGhxTPq5IVn5B157pPjA+YRyqJ0dECsFDgjrwnFB5yU2TjlFOmmjOyESINrXseWmqDOK1rCvv0JFCr1bBxeBQPjgKP1tIoO60wnAQ3O2xLaFLRfK9eE3VfrVphtgqnpZUywvIU5mECB7YDu/TkUKg08N1Hp/BAvQtmpo0316mW9sjViIBGIr1xOccjMna5wGrfUdQTpp5i88HUNZadoL+hoQYXrv3kqddv5Y9+s59uDnybfcj+9QPa33bN4tBM/1DLdO2qkc+fpiE+b6nogFbKqBSm4FdKSLn2/arvvvXBK5c0NTgzx/33B1TTvlrPtCHWvZzBwEx/SrcIxDTH4u1yHapps5qaZrug1+EasVaDXyeGR0DbECiRxx0tsFLaRnXe7LWgqNkipSMi/VHhhETgo8fNuO8KeUCKmGJr3fMDBt5ZPVPYvTOGQrGE9evW4dG+QTzo98Dv2QvJbCticQfJtI5EXDgXTReBYsFHqVhFqVgUmws83yszsIjDadcm8G+JAg5ckkOgGvj2wxP4S2MezESWgeVVi2LIXq+CLL11AiA1X6pF/uZNB+LXNlkvdWhKyBv4VPd5qvZffZ95+4e38ke/2U83B77NPmQv/IDsyZ+4QnPSHzMy7Wpy/s5Id/RwhCpPT2N6ZACV4f4wqFS+2zJeP2fVLFGk1BFXLVFj7vc1292NOp4GRUtF5as8pVnUQhdyhjQrc6HbMeixJJxklmX0qB1fnS6gXpoGKkVUpicRqqFgpVCaOmuex0CMthhkyim2HITTEpPACXCzu5sUbQl4QQC3MoazukawX3cchWIRq9eswdTUFF9sfvHrP2AksQTzDz8di1+9GJ1tQMICvBCYKAIDQ8DoiI/pfFFyPGmmV+ELh1cTowW9XsCrzWEcunMHGqGCLz9cwlP6QvaT5/tWpjkFpQuFkWzlixExXujfqfZjkxlfeNnDq3PXk1aOiCUDaJ9e+4UzL3vhT3Lb3mMOfNvg+Hac//X9VNO52+lc1EEkaSee5nRremwE5Q3PwAyVX1drysWZPffpW3V2cnI22Tdz3NVHQlNv1Gx3vp7tEicV7fXxlCvSEjVYr1J3EjASWSRz7XBiLqdvlcI0qoVJVEYHUJ4cRkj1GYGPmCoMXLGxEHU1xaiBarhohCAVyGjPTnrNcz1JG+wUbQl80+M4NrUBRy6NoVypMPAK+TxvE3znu9/FM08/xZIOC/c+CHv+xzuw5wEr0GqoqAIYCoDVQ8CGjSGmJmqoUbSjiF2t8gWmUa8w+Ch9dIMK9rWHcdDyDgwWfdzyhIoJp5Mtsv1qCX6lyMN7knTUY2n+JP16mQEYUvrJK0d1ZsHQuhGxcCjd9lXtuv4bz7loG3z0m/WUc+DbrMP1wndedPl9y5W0e6PpJA4y42mNUkMCXmVqAsX1a6FVy4jPWzxe08wBN56qxjKpm2Kr3W/c36t44tlDJX3CRw9CaPyn5sQO0NykxuwO6YrE8g6GxcNmjeqpdAsSmVZYti0G3JUqGuUS8v2rURzdCMWkGk/s5Il5n6SPSbBFXE0xOpDdzkjkSerU8JY6Rw2LjTt3rT2Jd+6mw9BU9PX1YWBgAIsWLcJ99/0S3//+XbztEIvF0NHejl1evR/2OnolFu+9GxTXQH8APDNC4AOmJokBQ3QyEfV8XjWq8WDdq5ag+jW41XEc1lLEnsvm45fryvjeSAtAFyQCX7UkIhxNU1jUOMYyExz9ZASkFJSG8TRyIElSWhL2Fe0zA188/9IX/jS37T3mwLfVjm+oZN/5zRWu43441r18pe4mYDlxjjj5oUEU1vVB8RWY2VY46TS3wak2y7a2TVqm9Z5fvs15FnUsdtzVnYYSXKDq5jtVJ54hvVBqsnCzhGs9SjlTcNItcOIpkUJSQ6NW45b81NrHUC0XoBEPkyOfSDtpzzBqnIhO54zpptg7nFnGE5FPY1I1/R20kG6Mr8G7F+Xxqq4ERkbH8PjjT6Cjox2tra349Kc/jUcfXQXTNOA4DnK5HOZ1dWHJTsuxaN/Xw3713hhPpDAwoWF4JESxUEeNLhYEPIp+RCmj1LNOtLIyz+4sxce82ka8dZcUD99vfgx4JmylPxRBrSQ83SX9THPEChe7PFUK8Mv5WfVfg6Um6CIUKua1/beef+VW++i38InmwLeFB+5ZD1t5u9Y+Tz1R8Rv/panKktSSPaHH02LtxrRRmZhAeXwSuusglm1hxgZ1+uqVClxdRSyWeLA4kj9qVe+KoWc978G9ejqnHaWq6tWq5e5KzQXWeSH1bCfBDQgnlYPpkOyEWBugSNAoFpBf/yRCGgPKWo9XhXjOF20jSMW0SJFaGp4I00utqUfDnvNEsLZsTE+OYd/6ozh/v1YmPT/++OM8ON9pp+Uc7a655mNYtWoV36bmBkW/NO3VJRLYe++9cdQpZ+In/WWsMXtQDVxUy1U0amSdTqCjnzVBqJYApOaJrYbImQFerfRhv5168MchD98eyomxBQGUFmyJz0mTUdZtccTogWpCYr5w95OaLwJ8vCRsGFf1f/GCZ/n7bY3TYHOfYw58m3vEnuf+Le/67ls0A7eqYdhmZdqQnLeMu5A006INBzoZWTRWruWUC9PIjwyhViigMTUGLfQ31jzv0LGbjmlaHc9+mdxRH9wvtJwbFNPaJwIeMTyMZAsMAjnZWFOHkgjFXgPV8SFUp0ahUGtd7ufReKJJJ2uuE0mvBem0RFKAHOkkX5N9KkmjxbREw+iZB3DBshL2WdyG4eERrHrsMfTMn4/uefO43rvttttw5513iuVYVjkTIKTvs88+G6ecfDKeWd+P2/8+jMedZdCSrfBrdZ75UTpLUY/TT6nfQl1eAw1kYha6ik/jsKUp+LqDm55x0O8nAIp8VNdJ4xlelaILDEU/kp8oTYroJzuftEcsa97zBr9y0VbQxHlxJ88c+F7c8UNq5a1Zp93+vqLpr6ehr9u+AGYsxVdYmr2RshfbWlHDg1ZpPB/50RFMrVuNemEaQcMPAj+4KR3+7bK+r/VST+J5v2JHfWgPy7GvU1Tt9WzcaTlsX8YmLrYLleQqWC7MQ3VsACGlWJYt5SAEo0UM1WfsvCLXIWaqSKUyZrpEX3KFyLBsVMsltPTdjysPmYeYpePhJ1ZjanwUK3beCdlslnUzR0ZH8bnPfhaPPPKIkIhQVZ6tHXTwwbj4ve9lcaNqtcrp6k8fHcQD2hIouR62RKORSgQ+AcQq/HoFWtBA2jXRjgJeExvH/K523LUmwK+mZerp0U6fdDQSBhCicqalZpr7Efik/yEv8RtmTQmN44e+efGPX+RH/6IfPge+F3kI28784gGqa/9Ei6VTdk7MotjAkU5ieSLo1CAxTTYVob218TVPI7/mGShmEno610hms3+JZTLXJzckvzfTePnHN2avvGqRA/caBcpxUFWDO5YMxBgbuLBaF+uc+KD6h+s81uCUowYmREdK25GvXsRWETxLEfVU3p+L9vgIfIX+tXht42Gc/bolqNbquOvhYYSVPA5b0cngoxST6ryx0VHce++95IfHkW+fffbBG97wBiSTSR7CE/joe2xsDPc+3Ie/m8sRdCwXa0E086MNdfrm1LPC1LpcwsW8pIGdK49jxYJ2/HXExzcGW+BRpOeFWp+32qmp0hTVpdv1KsLqtOx6NsSGPZnOhMZhw/9zySMv8qN/0Q+fA9+LPITZ82493LRid1nZLsdKtYgRAKVp0r2HpdB54VS2+qGgOjWJ6aERqLYLhB7XIqls60QynrzgnlPMJuvl+d5a+q296VC3ztMUXACE3bMFehlkdoJJxyo3WmbN9iTohKdepOMiRJMER5MG68LijBdW5dY6S0WYFqaeeghvaxvGYbv3YHyqiFsfKaMYmjiivYJ9F7fy1gAxWSzTYt2VKPJRCkq3iYZG9SEBkDifw8PD6Otbi0fWjWJj675odO3Gfy6Dj6Ie/6xA8epoScWwuCOLBYVHsUt7DP3TPm5Zn0XBUwEeqJMMhTRVYQtpMWIQRqPk8ivkBWnMr+j2/V5CeevkF6/cZgajm3pKzYFvU4/UP7kfRT49nf5fq3V+gtr/Bg2/edNbysRLbQVu10crOLwqQ/J3QGlyHKWhDcy8T6WSD1QK029Z1bvfsxsvz33t3l41/VdtD8WOXa3AP4Ku+DyKoPEDpaK0uR3JQUSDdAk63pVjL0EC4LM7nQxAei0OgmL2Z9Liq2mh/OSfcM7CIvZd2o51I3nc8nAVlXgHOowKju6qY0V3DrZjwyRZeJaGF+mrMIkhzZYZ8NEwft26dVi/fj13Kl/z70fgm49Oo09tF2tEVPcRgIjBEjSQiTtY1JnDguIT2CVnYKoG3Lw+g+G6AdAuH4FLsllYwsMXIwuh6SlkBek2G7foxn9PfOdDH3qRH/tWefgc+F7kYUyfc8OebrLzPivXlSHGCVlVRes4YrNbsEWaczRpH01kFeI4VqbGUFz3JJOFtTB4UrXDw4duPqPvhd5W9l1f7dEa1ncA/wDeXVJEQ4ckCEXUk8N0po8J30COZnKUQLzIyOgyWg8SzrHUZZGiv5qwYiY/dH/d33He/Em8an4LnhqYxK2Peag7OZipLLqUKbylo4rlHUmeNzKTRIKPXYkk+CjqFQoFDAwOon/jRgwODuH444/Dvvvsg4efWovrf/k0jxGIYcP6LCSGFPhIxUz0tGbQM/0E9uh0UagDtw60ob+sIpBpJTdVZG1HUU5Evip3OSO2i6JZJc00jh/51gd/9kLH96X4/Rz4XuRRbn/nVxbrbvpePdW6kPRbiJHCLX2KKtTg4C9JVKZUVIKP9EiKw4OojvYjLBVAdVW8vfMHudT8t/3hkp5/7S238nazNd34NCj1pABGkmCEJU4RbfFTslia1l4ylWSfILawjiTdZQ0YGZtEEpuS20mCSqYbgzq6Bmdk12PPRW14aiiPLz1SR83JQYslYSYSTIg+PDmOpS0x1kxhMje5C0qB20qlwvSz8fEJjIwMk2c6DjzwQLzp8MO5CUVqZk/1bcQN9z6Bp4MWsbDr1aArAVKuha5sAj2FVdhrfhYT1RBfHunGUMnjzQ+KkLzNwDWf9LaPIh5retb4d9Dtv9UQHlG6o/dfZxYv8pzY1IfPgW9Tj9Q/ud+Klb3mePviL+mJlv/QYmno1IWkJojcEI/EYiOzTDqpaCZHEgv1yUmoZhw6AnR2z0OirXMUuvW2Xxyv/OJfva22d9x2XKiqX1FUNUXKhNzFo0aJBB+vGzVtmmc2FfjDlmq2vHIaAS6KdBwdZZ+ImzNCrYzAp1Umcbz6MA7apQvrx0u48aESilYWqpuA6sRgxF10NIZxQLAWC5OUrgqRJd5upwvN9DSvGk1MTKBQmMYhhxzMjRjKCoheVqsLHc+n1/Xjlvufxpogy1sMpgYGX0fS4ppv753mY33Bx9fG5mNyuiyG6Zx6khQh2YtJ0WKOfFT71TgiMgtGs64dvePDL/twPfps58D3IsFHD28789MHqLG2u/R0e7vuJtnsZPbKDvteslsPyeT5aJD0XX4aZnYBO9365Unk4gaynfOg285PTdd6+4+PUiaf761lz7yxR9fj34Om7SeARA5AwsKLHXNZbUyIIEUanUwb40Ju5mMnpU1R383I24rUNIrU4nc0lNdtB5oa4nXTf8KJe7SjUG3gC38cRz/IWyINhXwRLAu6bSFdGcYu4w+iUykIUjiNPqpVTBcKoOjX2dmJN73pTVixYgVvtUcb7jVaMyLpjXqdAfjl3/dhAFm4toF0zEab0cBOjTXYffkSPDwe4tsT3SjnJ5kFw4P2Z0U+IaA7u+ZTNHMMmnH0xB0f/sNW+Mi3ylPMgW9rHMaVvWZ7puM2Pd11EklAUN3HA232aRAefHSiEbOlkZ+EN12Anu6BTlqfJMHXqEKvTaKzsx12KlcPNOM9vzzZfp4hcKi0nX3bR6ErVymkUCsBxVGWxgoUcWd1OJvge65ziQQeXxQkJoW9y8zpILYaiNMpVKz1WBwLRh7EO1cQc8XB1/88gD9PxaAnMlBdSrcJ+AZU00CsNoXW1fchO/U0bNPgWd+8ed3Y6/+39x1QklXV2vvmeyvnzpN6EklBQH1ifA9EVH5JPQRBCTqIPAEBERGleSIIIgoKkk0I6BAGySiK8ARBosAAMwyTO3dX6Mo3/Wvvc251zxNhmO5huuDWWr2qp6fq1ulz7tc7f99uu8IOO+4IAcMg0CE1PLqbaPVqVdZkXeXPL6/dBDc9MwTVUCskI0FIVPvg/QkLOtta4E8jAbh/NEYN3jYSK3kJF3QtUdGWgIeJFp50QRlpSb8xHBGOe6Na6nTcCm/lGj743spuvcFr00uvOkmLt18qR1so2dFIWqD1QPBZFlRzY2Z9uG9YlI1WNdMtSjqTssIIzB4fhmRAhFhLG7iy9sTIuPm5F0/MbBabJI77+c6SqN8pSPIcKpZzHUByMcnqTUhVswFYLCvgUibBigSDuKISMU2zbKQ3DU83BP2cT1AQhbwCcjAMRrkfjomth93md8AjK4fgtyvq4OIfkGCEEj3k9ipsOl6sFeEDxhgcu0cbzG1NUByIe4Is3KaFirMIPJ4BrSPwagRArw6IRLn/fK0PHtxoQzDZBunR52HvXeeBBRLcNJSBFVmHFdB5qYGxX2N8hzEfczXR5aSRIlHKK6J86NCt/zMjEi2+2zlNoPMu0/H1W74ohxPXy5GUyCQZGH0dNV3YNtil8ZHaePEqa2TDk5IRvl5tWRiXwymaFKAJ91oJpPIQtLVmQA5F6xUHjn3iuJbNmq0zX7q6FwTlHIrpqGSA/Yw4JIuEsKwFjPobsXbnsVNP+j2xkEBAQys3odpCcsyU5SSVXKTlYxlPik/xGYGsGSDpKnyw9DQc+d40FCp1+Okjm6BfTNNMoaAHQMAsq4JU76xgjzO874058IWdQrBra4D+yOCEx+bAq1PMhyRKBD7qe61BnQQzLfj76mFYlTVhFz0P799tF3hpuAY3jrRBYbxIfZuOXWcM4Q2xzDqr/fGEC02zS+rNWTlxLCw79Y0TWdN8T7zZ5XzL92Y7tIX/3/Wt+0/XEpkfCjhChGIe1TJ+VVzL3OSIwoNOtvibodbnHw++CClDa7lfSnW/B3UZcAyG1H/AATO7CRKGANF0K1Qd8RePD3R8CZnIcAnBpVe1BWzhHkFSd6XmaE7vQBLIWFZAl4+PHhEgKbPK6nYUx5F14yBD5mhu4agZ27U304mnKQEUeMaaGw05STTEKociEB7fAF9qG4Ud57TBXU+thjvXSSCg9dODIGCZgxjCuPwYKdO6EFds+GSnCJ+ZHyKyJNOyAWM8tG4EOg48eqbkS40Aip06L6x4Gdb3D8G+H9+Lekbv6jfg0VyAzex5APMm1m2TivJo+bBYT9SBojjsKGJPdtn5f93Co3zbXuaDb5q2em7vIz/Tkq0nynoYrGoFrGIBxGr5hkL+le8MlGubGtoMR50eTNhzl8vxzr3V1FyQsTcTW88kCaxSDsRiP7S0ZMCStcfLIO33/FdnU+IlfcwVh4Kg/EpQFM3jYPEsHVrCiVgPi+NMlmxCKI8Vu0nIhYOQKvxcuYT+j5STPAtIyGTgxbd5DQLYQGBosPPIo3DM+ztIUeiah1+D1VYKpECYJgrQ+jGJaw5Ar9BuWzArYMPeXRK8v1WFiOKSdauQq8niPQbIOhEsObYDGzashyeeeBz23PP9sMPiRfDiQBF+P5yBfLnGiHJJIpoxlHmTC5TZ9Op8+EdEki8by6qnwUO9fF5ymg58Gi7jg28aNhEv0X7abeeqya7vBlKdIEkqOHUThHrp7nCb2vPYkkl1u/0uiySSyp1ypOWjarobtEiaVFSxKwT/Ypf6XoFUSMGRoXUmiP/11EkLVsN+l2mpNu2XAMJhVEecVMcj4DXGhVhHPwERuznIjWRHTEo+CDx0w0hNiX2RX0yFcEbBzkDKpuYZ+LCYga4nNmeroIQioJSH4bPyK7DvnothxWub4Ff/GISC3sasH585JJInnmzCi9HnOg5IrgUdhgW7xW3YIQ4QU5jCEGU9saEam6xtGwYGBuB///d/Ydbs2fCJj30cxgrjcHt/EF4oaAAmKy00OFo4XYRXaKfCOoJSEP+pyM4hw7detGqajnlaL+ODb5q2s3XpLz+jts5eFmxfYMg0U+aCM57rk3Vh3+dO6H7B+5j4Fy6dJYmhP8nR1gV6ei4lE4xAkMRGcK4tt+lVCEEJ9EA4N16qf+aFs3d7NHbMVe+TAe4WJKkVM6k02Y4A4yBszOmR28moElhdkYGPxXNMlpkA59Gpc+uHwCAHlWveTQYgS8iw0SJiNFN0UMNRCA29CIe2FWC3Hbrhr08+D3e+UoGy0Ur9qmiRPWpDbzjXuz6rw1lE5xeEKrSrdWg3bIgrFhiiDagAkctm4dm/PwztrS2w9z77ECD/ssmFh/NREkuh7hWaTkfKeByj4skV6nLBHk8yckUA8SvZOy54S/oW03Q7bNFlfPBt0Ta9+Yval141C6LtD4S6Fi/SQjEQBQnMfM4KgHPck6fM/7V3hfDnf7qXZsTulsPpKFq9QAT1w1nch3+tS2ODEBCqEAoGasVa5ZDnztj9ruSXrr1IdOxvkCqsaoBLWUXWxUJUgKQey5497QW0aYyJDD+Zgj42bEv0g4xO3dM6Z0SzDJjYkeLFhzwQZP+mjCmbisARJjkQhFjfP2DJHBd2XjAHHn3mRbj3pTxk1QxNWTCdd66AhFqADP2c1HaSiq9jESeL5NRBFRyQrAqIg6/AzkkRPvGxj1Ls93hfDf40FoNKnXWv4PAsczP5JANXpvXcUJZYkq7MaqtOhWXLZlSSZfKd5IPvzXG1Za/o6VXbZ73nN0bb/CWBeAv1d9YLeTAs89fh/PzjvFGh1BevWSro4SvlYFJQQ3HQkHsEs4SYGkRp5GIeNLsEqXjEMk37qJVPP/6MoLn3gGvPY72bAVZT45lNBkJPxplNnWOW0qG+aUYD6Fk/z6KRKeNSWgh4mggghmcm7um5qCzg4+4qM398IkKiRBEW3yODz1Fj9Z47zoPV6zbAPf9YBasrQbCNBOsx9aYoeLmDXdsmwOFEBz4TKxs2Q+cHIFraCP/13vnw3p13gmKpBE/01+Gv2TAUakwYpWHxyI3Fn7H1NzKeeG0QH6xK2tHl23o3btnhbZ9X+eCbxn1vO+nm0/WWOT8MZmYBup5IZCQU86sSseS+D3+5dQ1+VOLYay+T1OjXlFCCSJBYSQBdOmQ30EDBm7Wag0w8DKZtnfHSP5/skAT7ZEqAIHWfFuDupjrRw8lVhcj9JF0FTiWPGUukTkCXkeI4BkQsLTA2Z4tND1CCglkTFpux+IxZQJvKEhQn8kI864yRqPwgh6IQyK+DD0gb4D937ABDleGZl16Fx1YNwvqSDHU1Ql08TGCFOku5PC0HU60EUByGSH0Edm6Pwgff9x7S1OsfzcGjgwI8XQhApc5Ax9rH0NqhdeYuJ3dj6ffBNQuwQnLFL47c8f0ZIQP2RreXD75pBF/qhN/8p5FuvyPU2h3SghEwayaYo4NmLBA8+omTu29sX3pVwKwrywUjtA+2ZanBCAEQx5DQsFjlIkSDOig4AS45kBvpX9G3YXUbuFac+iypaZqN+GBRnazcpOQLo6kQ6EanqQIOaq8YjxycSP2HCQ0EFU6Ps+FVxhyGNTO8wSmOwpvau6G9pAx3XRs1QSxnYI0Rfw+woL30Gnw4bcKuczKkxbBmfR+8snEI1g0VIFu1oWKzTh+8tupaEBJNaA2rML8jBd2zu0hHL18swysjNfhHTod1JQkskzdMc6vsucgMbJPAyP5YrBVk6cujt573hr2x03jkU7qUD74pbd/mb05+5VcdRjz1p0Br92KUdEYG9/JgH0Q05dcHnLrDMRcdfG27ERb/KIdCi410F7aSgYqMywgqV4BSdgSEcg5S0TDUzDr0b1gF1VKO/tJTHQ8TOdhCpqhUnCd3k7udlF2U5UZnCqN652NEnqoQ8laK7DVEvW6ZUKtUOGcK0jYwpmfqEsGMoSe1jAPBjUwouqbURsAH/9C/RQZtgxqsNbcOXVIedo3ZsDAuQlJD77JO/J7lKuvdxIciSWAYOH6kEO18tliFteMurBhXYfW4COWaCYLN+Fko++qVSjzAUYyKVpBbcRc2uAKclFt+/vJpPNJteikffNO4vTjhMNa5y82BtnkHGvFWSogUBwdAc61VbZHoPk/8/b6wBsKflHiqJdg2DwJx1KIL041VK2ShOLAeKoPrIKCrYCkaVMooe4yKrg4bVdIm6ANR/51ASNoLMtNv4OIljfk9rj6rYH8mClei2+nRvlPbG0otY2dJhcZykDeFmpRpGoC5oxSjoTX0ShF0w0/UDBvbxykqMBsKmkH0gXHZgnalArP0OmTkCoSEOsguDhHbULeZYtGYKUF/TYONVRkGSxZUSiU2h0cxIQc5hpuYRJkck/KsLanWurDalJyTCreef6/XuzONx7rNLuWDb5q3tuVrN51jpLt6g0ikZISgNDYGTn60nkm3HPnPh5ePaZL0ByXVFgi0d4OmB6GeHYby4HqojQ0S0xbpoCdbQVRVahAGpEFA44KxHtX4sNTAejmppECuHwNeQ4OPy32Rq8rFTpgIimcJJZCJpUwEs25CHTty6rWGXgK6oQhGSunzdL7n5hEIvbpgoz7o+01uEwAAIABJREFUlTL4ZuJdRevCkgP+gZDBQIpEyQYVEFQO1EGBqitBBet7FeToLDUK5/QZPDnqZWknOnRYqYQsHiuDPG2Bc+r47TOvg+XNbi0ffG+2Q2/x/9MnXP9ZPdG5LNQ+X9dDUahXalDsW48KtVevefSuv8mGdr2a6ZRE1FsfHQS7mGN/6dEiIQ1gOE4SXDQYalao55PKB3qIFbAVVmTHWE/CehonvmW8LDi17lHCozWUQFK4oCWOHXn8LIB6mRIldzCVjz2UDQVYZIJGMCLokdCIAMiHVG1MvrDEBoGSsqa8QM8tEXWO8rrixPwgtqjxaXqv8A7Y+4rxJRbLWbZ1s8yqhz5e9J/cAMAtou2Ce6fommeN3n7hS2/xmGbEy33wTfMxRL78s4XhSMcDwa5Fs41oChxbhPym9WBI7pNjzz18ly263xWDUdEul4ldC0sGUjjORnOwywVY+twDHurOUbZQZ1PybGyIyXx5NT4EHtI1IPcJgoimClQDJCzeB4KgGhoo2JuJ7il5jAwg6HiS84n1P5w0IKr2CsmRYX8qcV/WGRVDIxZEd5DXBQXPDdysQ8ZrW2uYLl5nZBvdyHjymiK5tY3aoudmsvWx3m/vejSOweqRAHkBhCtMU7xk/M7ekWk+wrftcj74pnurey4PtbXFbg90LN7bSLSBKOuQHxgAqTI+XF7z7H21cv4IkHUJM5JyNA1KNM0Ij3Ac3UHuygoDHlqgMrOKIg7oUomBuZxI7cCaqXU2EWGZxFJt5obBqZQBRBXEcBKUWAI0xQU3EAU9HgcjHKQEB/KJ4oR5A3wcCARAUgqqMgCihgJaQJqN8yyUVxPEWh2r2RFvJgEIIy4Ex8TI0r9sbyOO81rceEKFOZGb6apPxHwceICtbrDSteGcfMvgrXD11eZ0H9/beT0ffNtgt9PHX3dhoG3+GcGWOaDoESiMjIKdG666Y2t+WcrlDlGSHSkVxU1wFAclqwSXUuoOKuzgmAwyMaMC6/gI3dyowIPxHgKuoTKElk1FcRQsUYyThLRTq4NgREBOtIHW2g5aIgIL6utB7lsDT1bioGVaIZxMgKap4Fro9vH4jb5H4lnmgrLSA7OCSNFAirg8EUODqjQ5wGqCLP7iKX+vjY0sFgegd4c13EdWO5xodcM0EBt1YkV9PmNPFo9ZT6JfxDSPIPzRBems3G29T2+DY3vbL+mDbxtsefLYnx1opGffHGxfoGqhJFTGy1Ae2GCDWX0KNGNHLRINqcEQuYJY8EZVnmphlHTFqVsfb2YEYXGUeiRRl8GzepRYwSQGxYCYlMEJeRQLAfoZWjs1FgM1jHoOKkSECnyy8gI898I6+Nt4DNTWLoi1ZsAIGGQBbRPBxkCHtRHqeKFxHkZii72UCEByadEiY92N91Z67VyTgcR9Q2YFG3Eb/tNr7J5ImHjN3Oxl3L0kI+d9z0EJkAcQrjFt++LiH84f3AZHtl0u6YNvG2x77KifztVjqQeCHQvmY8nBMgUY71tHSRQ91QJKAGt7ChEfYXq/XsxDNTsAZm6A2LioZIDuG5LGIhW8FuTClryDBQvtBEiNlw8kkPUAKEGUDQuAEtBB0vG12Oniwh7FFfARZx08tM6EezZKIKa7INbZAYFwEFwcbq2ZVPMjLlGajUM5ZZvcWY89mohsqRThuaGMK5PaungShiVFvEzl/7VoE1nSRrKmATgW67HiPRtv4llO/MkzriienxPFO2FZLysSvkMePvi2xUH29EiZ2N6XG63dxxvpWaAEE1DNZ8G2TdAiCcpAUhOzZZLqbG2sH+qjGy2rXPi7WylnAayPCIoaIwZqoiNk7VkNsRPs7ySKeFb3Q15N/EISI6J80HDAViK9BhFsOMB8FvYIlKFq2XDviizctQ7ATXZCrGsW6B4A60wvgWUgWQyHxXbWesZ4MInOndcCN5Ne5t0w3sjSRE/opLKEV6Jo1OcmJVcmu51ettR1x0AUbiiL7k+qy86j1rx32sMH3zY60cznf7yXnEjfoqZnt4Zb54AWirMCMgYvmCApFaCeHwZzbADswnDWqpSvM/XyD4tVyCVcOEtQAufgeA5ZPU4/T8KYmGghSegwE0hRdZB1nfQhFAQfdrmgSApyqUgCaS58wFwFn9Y2kUGpmyb8eVUe/rDaBiveCZFZswmAWDJAfhV0QfH7Rq8nVz5CK4dWkLQgOCXfxBArtqJ5o0JeczZr3m50ofCOFJqSb4w4TbJ2XswHbtUF98+OCJfmBfmhd5q1m3y7+eDbRuCDnh4ppe31JSWS7JVC0VY1lADHdZmeeHkc7ErBdarlUadWe8i2atfkhVrjRosf/oMjRUn5paSHJK+8QDNyXPCEwGeEQcZRJOwmQRkyHYvuMo3+IOOYJEtYtIC6bYNmFmF/53nYQSsRLYRlO/DYmnG441UTKuF2CHbNBiMaIYtHcl0EOI+Alk2KYwM2gY1/Uf3Pm6ujiQh0VSfN2DWAx8DsTdJ7GcxGgmXC0lmuC0/ajvtzSa3fkV124XbXUthWt4Z3XR9823KHe3qkpL7XHqKsHuCKwnsEx444jlMDx+0THPs514VHRk14/v8S+6SOuKgXZO0cBBcmWlyP+h2TL7JGdA0kyKIHQcEYD/UUvKZqErPEVjKgnkkbrRhOUzg52A9egm61Ag72ddoOPLU+D7e+YkE52ArBrjmgxaIEFCq6m3x2zuQ1Pnz2iGgbk+MILGb1qAWNQOgV5FksyOgqeD8oxYNeZpMnWbDq6LgrXMG+zpSUm2cKm/S2vC188L0du9v4DFeYc/S52trBhNrepVl92XgNli1Bw/Svj6NODyad1ltFVd+X1fZQCpqR4bLiOjKVoavpAc/gwixs0JUK6UjRZ9s4ksSGgJDiU5IgaufhQ9ZKWCiOUsZydT0A91c6Yf3Lr4IDCuhts0CNxylNiZYPOTCx7sfUfliWkxIuHmdKo8vFs3x8LIlo/Lzyg5e5ZNbPG0/iFnCt7TrXC470m9zyc9Y1U1/mdNw+vuWbjl2cxmskDv/eToISekBSjHaq7WFHC6/xETcn72yh7KYWICETNtEukwwZIgfLFzi6g24u9nbioC66ozhgK1lVaK31gVIdh7VaF8iRKHy4+DQ888I6eDEng5RsAzWRYtp+CCAkNKLaY4U6coigyGHDqxNFcWb1CHCe9fPm7njmktXqmNUTXHfYBfcmMJ2rx94nvQS9vTxFOo0b2QSX8sE3ww4pduiFx8iado2kByWgPs7J/ZxMAwItIM70KagLga4oaeKhJqBIgPM4WxqkuqSHjIRKLiVgasgUjVyitg0fUjbBIclRyJVqlAl9ZIMFZiAJSjxFzd04aW5XK+DW2LQBEx3hw6y4d5NGfZi14xya3jjSpGl4cJ2qA3C/bQmXjLf0PdbsHSpTvXV88E11B6fz/T2/lxLS+qslXT2WZTm55VOMCeoIAp9MLWY4LU9agJy/hRqnPc093q7lSX4RLT2nDbQcm1ijMR7cS1wD+0VGKUY0LQee6y/D/asqsKmmg0gimyqzdKgEhKxhmFQhqgZWKmDESC7xqjSGcD0rSOUFTkUB7lrbcS/MV8Ub4d7ewnRuW7NeywffDDq5cM/5aU1R7hX0wO5Ux/OsHlk41kztESTh9wrGfsgkTdSBTM6ZPTOyWo8YHjX5iEoCkyn4xVnK0NcL23nYX14Jc7SKByUYLprw0GtleHLAgZocYFlUBKCFc3Y8VKU7hw25IrUuK857yRfGB8NnAF3XFR6ywTyrcNt5j7/b4ro3ur188M0g8EUPvWBPVVXuFbRQEjOaNEDLnzHpQnwvnJeT3E3idNHJ5SSyJD6/R1MKCAoEnaf5xZ8JgDzrSIkZ14WoOQafgJUwTy02RF3yhXF4dmMRni2EYKDGJ+Qd1mBCnTN0PZ5MIXeTlSEInBNTDo7gws0VEL4508mMtsdt4INve+z6v/nM9OEXHQuKfI2oh0XqauHgo6SLp0BElHwylRYIfKpGlg+5WWhgFrlbXCCA4eF67GWMMpATIfEiN/K8YNG/hrXAegHeY70Gi2GAGgBeyElQw2pBYRie6atAQU3ydjWBi39yPlBe32tYPW88yEHbK/w2J6mnwbKzhmfQNs+YpfjgmzFHAZA67Ac/FjT9FBG7VzTka9Eb0+se+DyNBrJ8mHjB2I+7nWj9EFDoftpEAcgmC4g6kE0GNDTSMfmC8s1oxSxs7sYETK0KgcoISNVxGFPTNCNorX0OiutXgi1jfymTmEbpM2b4ONESWTzuatLnomqgcKtt1U58JzVCT/et4oNvund0a6/X0xtKKoE7JM34T2+KARqWj1PE4+Ctl3CZpM+AGVCs7xHwOEUfAsd7oOtpU82PARGTIGgZZYnVBVEmBWuCONaEikG27YKsyKAaBk0/VAoFGHn5n1Af2cgmzzn3JvWA8oJ7o5jOtMXuqdbEr1buPnvd1m7Hu+F9PvhmyCnrPWfPDSmRP0lGaJ6AmgcU6zGCXByaJbIkzsuJbWbodmKsh8/Uy4k/466nx82J2U9MsMjE2+lQ4X2yVh/V3LgktIlN3viFfZu2TSUNzKRij2i1kINi3zowc0Pg1stUdKfpdm+0qEExSJp+j1agduQ7tRl6Om8XH3zTuZtTuFb64B98FAz5LkEPhVFwhIBH+u5MdJLiO8p2Mhp25HyRyfVUCCjYUtZIuuAEBNb0cFgWXLJw2FmCEs3eg0DHf4b1PnJTbYt00a068rYgAa1ATdRWKU+jTjTkS5P2yO+CNT/G78ISLEDZ2GjnDo/M3uODBz10RHvT0jtM4Rjf0lt98L2l7dp2L04eet4xgmpcKxlhUaAan0Hs1GT5OE2gx0jN9NYRhOg2IgC5Xh93ORlLmUCT6tjtIuG/SZraophPFJn0Fx4+AQ+nLLCTxcSZvTq1lBFtIA7W4iSDR21BtT7+hT8j8E0Ia+qxDHTu+hE73Npx9kdXxC/q5dqC227XmvvKPvhmyPmlDv3euaAGvyt5fC3odiL4KKOJjdPY2+lRBDIXEy0Ti/fY4GzD8nGWMiJVaoCD6e+hBfRkw3BmD11MnOMzOW8nMZfRxAInzqVmaq+/E8eJGPjQAqLridPvriiDFEqAFstAW/diiGS6Bl1B/OJfDo3OKBnmGXLUE97HTFvQu3I9vb1i4mX5GlENHtsAnxYACV1PUiRi5QRm+ViHC2uYZtlNivWwh9Or9RE9H7Nq+GAAZNlOTL54gCS+FhyURdeS3E3G1cms3iThSWqoRgB6lo8N1VKfpyCBHO8ANdVJrW6yKEBL52wIxpNP6qJ4xF0HR2akNt5MuM98yzcTTmG/y7RkuLBMNEL7i0aYT6mzmI9o4XmNjwZpPdFJHvN5gPM0Ghg5LleU9fo8eVtZg8uI9OJRG53N6XngQ6IktHjUz0k8LjypQjN8E9aPxXwVAqkcbQV91k5gxNKA3aNYI8RJwkzHLAhEk7+O2sETly0RsHrvP/7PDvjgmwm3BJYZRPVOUQ983AMfarujFh+6nJNlwCi7KQgU5yENoAc+lrVkqkQ02YDWjk8RIE8nE8BkDWcTTGWcu4Um0xlVBPF+cv4WxtXpARCBiS4oHyuqlalkISU6QW9fCMFMJ6iaTu5oNT8CkmtDpr2zphvhU/54eOLKmbDNM20NPvhmwInEDuiNSZp2t6gbH8ICO6m7amxKXfKynTzmw9iPrJznbpJeukRs1JRooWSLx8KHDc8OWTiWGJmQg8bkywQ/C06vezJhLN5ruJ4ccIwukH9xOnnMcgp6eEQKxgW9tTsZ7pgHeiAAVqUEpdF+Ui5KZdpW6oHggQ8e2bZiBmz1jFqCD74ZcBwEPl25R1SN/xCNCFHDU08nlhow2cLlwFjChc3uYRcLoowSL6T8iskXFgNiXMeIwBB8NtQphmPzdOhOetJaFO8RNwv+/+Qki2fx2BAtKRZhfIfX8fhbcLjWFSouKF8VFXFA1KOX6rN2WBjpnA+6YUC9mIPi8EYwZAEi8eSPHh/Z6Qzws5+b3W0++GYA+FJ7nRF228N3CnrgY9jdQgB8HfBRjQ+TGpM019HtxGFZigX5kA/GfGzSBwvrnvwza4Km6QMvyzlZDoyzlHluJnG0UAw4wd1ChXVyOzltoCj9LetWPwe3XzAaO+h/DpRjbdcZs3aOR1q7SGO+mh2CymgfBA11VSgc+dQ/vr7nazNgu2fMEnzwzYCjmHN0r54vibdKmvHpzcGHdT42MsQm2LGgjs+Y2UTrJ1D8J/NsJynS8uwmaynjxXPSsGNlB49jk/F0MnJc1q0ykXxhVo7Fdx74GoRJ3s8ctw6C9NXc8nOuow/dfakS7e6+Qs/M+1KwazEEYgkqSxSH1qPmoBPQ9K+99P39rpgB2z1jluCDbyYcRU+PlLB3vFbQA0cT+PQwCCi5bIQp4eJRxCP42DwfWjucYmBESZ4S7cQsH4vvsMiORXUW63HZZMp0MtB57NQTiRWWXCGJsM2sHrqfaPWQNBfdUAud3PucoH5E/sZvZb0tjB/Y+2Ex1LJcn7VD0ki1EzGwmR+G2lgfiFbtlnBM+PyLvUveUcS3U7l9fPBNZfem8b2Jg845V9D075LLSZ0tBgmkYMZzos43ocPnFdkpwzlJChqTLmT9EHC8vYzm+7ieuZfpZMBjiRYaB8IsJ89sEkv1ZGZqz9rxYjuAMCJK4uGjt/ZuJr/cvn9voKyHfqe1d3/WaJsLWjAMdrUIVWzIruRWKjZ8cs3ln/ebrfl944NvGgE0lUvFDzj7KFE3fiEZEQlby6i9jGp+WHLQOUkS6+P0rB8mXWiKgQMOgYjxHmY+qcyAVm5ShnMCgBP0fizZgkDkKkS87sfAx2p7qNPgfY/lBUGWLhtLtp4OVx//LypBsQO+d5qamX2x3rGA2Llx6gEtnz0+UlLM+oHrrzzmj1PZp3fSe33wzZDTTH7uWx8APXSvFAjHkasTZ/lQ+MRrMfMK7ay5Gifa+eAsAY4BEF1QJoCJlo8r/jRKDNhKhu4nb4SmcSA2xeBRAZIICuqgo+XjfZxMnYh1tJC7KcgrbHAPLNzeu/L1ti584Pkf0yKJPxgdiyJqogX/HkAti6zcQyhfdvLA1cdeNkO2fLsvwwffdj8CtoBgT2+rLqoPSEZwF+BcnQQ8ThdP9T6cXqA2M04nwVVpG/U93lhNcZ4nm4wFdor/uIYeJV88OTBeQuCWj+I56mRBuTJUJKoCEEU89nLWMLqsO4J8cv727/7bonno/53VoocyD6htC96jpjpA0jQwx0fAyg+BWype03/VF473eVzYmfvgmyHgg6VLlUR21u+kQPhArO3hzB5JQHPi3IYWO04xYMaTRov48CxaQQG/Z90tE3yaXrKFFdc9KS/MdFKcx60fWj6ybpPiPLJ0NM3AXU5M2EjqXWA7R+WW9+b+/bb1ioklwWvVzJxj1JY5IAVC4FQLBD6nnHukPyd8Fm440mcv88E3U5DH1hFfcsHFshE4jTKckgIuNlJPIs2l7xsxH2Y9Mf7jxEm89IDwoxn2RpaTM0WT9BaWG1CPAYlvOcEtFdBNLgFdoaQLuZpk+TjwsOwgiIMgiYflbul96M12LdFz0VIp3vZzrW2+qERi1CtqIviKI+uFfHnvjb84xm+29sH3ZrfR2/v/ic+ff4akBC9EK4eWDxBQSBmIbiiWFvgz0sJTpwuVHLgVxGI7ze2xeG+y68lY/pjrSXQSvMjOSgwsxnOQlRoJcS0TBPwZ1+IjACL5n6hcmJV2OPvf0txP2qpozwW7y6H0vXrnonQg3QGqppL+YG10Uwns6v4bLzn0L2/vzs7MT/Pdzhl0LumjLjwJ5MCl5GJiDY/TBCLQWJJFBtebaiDQ4XgRe8bJdkq8cKtHAOTJFvJGUSGJCuqs3ue1jBH4yMXEhAomXFCjAX/G3VDUbBDkxwRdPnTs5rM3bMl2RT9zQVyMx+4yOhZ8KD53MYSjcSgMb4DSwBpHF2HpK+ftxwrz7/KHD74ZdAMkv/jjr0uyfgkV1QlQEzEdfk+U79Q4zYQy2WyfB0w+z+fNLnBiXKYW6wJW/2iSveFuWiCgy8ljPcp0IgOZJwHG4z0AYVhwpC+M/aH3vreyVfEjfvpDLdV5emzujhDLtEAxOwzFgTUQkKULVvT+11lv5Vrv1Nf64JtBJ9uy9JpLQRRPovw8JVAQaKg+JNAzNk+jvBfV9QiAnvvJuV14wd2L9xiDGc988i6XhnoQWjQCG2sh82gjWMG9Rm4oOK4JotSblXa8cEvczclbGT7kh5/TYpmbI3N30uMds0nXPb9pNWiqcJtkpg9/sXend32niw++GQK+2Jevmavr+nJwhfewPPTrHA39DIHIZvfQ1USLiHEfAZEAylLY3vR6Q8ikIVjCYj9MgjDtdT7BwP+NfZ6MJKmOn/PLsYpw8tZoK8R7fjBLDCQeDMxaPD81dxHIsgSj614GXbCek8Tkvs+ftcvgDNn67bYMH3zbbesnPnjWCb+NW4HgjwRJPNqx6tgRTRbLs2CNZwY9hi60gGTpGAAJiPg9f2ym/MrjwMZ1cLAW4z5OeuvpLFC8h+CrVQBc8UFQjGPGbj5ti+K8f9nGnl41rqZ+Y7R3L0l07wzBSATG1q8CqT4+Eo1GPvX4ybs/NQO2frsuwQffdt1+ADjyhkhnV/J8NRQ7Hhu3zFKOd5Mw3QPSNOctYkyYhMufEAsZgg3ByFxRrhnEph08wDViQMZe7ckyky469X9y1mmyghar69UrKx1ZPjz3u28/PZXtiR9x6clqsvMnse5dIN7aDoXBDVDP9tnRUOC4p07/j19N5drvhPf64NuOpzjnlF/G7EDrOUo48dVgslXF+lt5bBCsyvhEcZvrnBMIOTWE50pyA9gAIBXYOQluwz31iu6T+yl46xlhka7LqN6JsaxeBqtaOzO//JwLp7o18Z5LPywn0neG5+4YS8+eD9ViFgobV0FY0y7751l7nTzV6zf7+33wbacTnP31+9rMgPj9QCRxZDDZpqDGOrp/xbEhqBbGwK4UCQhUBmgwQ7O+TM96UWjIXVGyaw008njQc0t5rEiu7CTXdLN4EC0fJl5q5SG7Xtkvd1vvlKweLifYc3mrEQndZ3R0vzfTvQPIsgjDr70Ihuj8Ndaa2f9vxy0e307bPyM+1gffdjiG1Bl3tGuScqkWSR8cTrcJRjhGpQOcMCgXxqCcG4H6+Bg4aAGRJRolmUmOGUVIOPjY2DrzOul3YO4nS9QIjRiwERNSmMhB2UjLkO3jdT8u61yrrKgIlb1LN3y7f8pbg2KfRv4ao3X2MZkFO0MoFoehtS+DU8lvCmqxfZ/95q4vTvkzmvgCPvje5sMLfuP3rVFBu1Q2oj3RjnlCCOWXJRks0ySrh8RDCDy7nAe3xnQRGDM0i/0acZuXDcV4zwOeJ4QyCYAe+FyvdOHVCylryn951AmjeiC6nuarklLZZ+DKU9ZOx9bEjrryOC3RenVi3k5isr0T8oMboDraXw8EtcOfO/2Dt03HZzTrNXzwvY0nFzr5ppawGvixrAUPU6NpIZzpBM0IQAWt3UgflIc3gpkbYPrnmHlkZg7NHSIPi+WSACBjtxclWcjgMSIlj1ICR4rY/3nx30RJAtvVkH4CyxIud0lJbJPm/1BfFkAWhGokEjvmpe998ubp2JrY0Zfvquqp+4OzFmaSs+ZCrZiH8vAGCBv6uc+evkfvdHxGs17DB9/bdHLJb/++QzONiyXVWKKEE6ISjJAGg1XKQWVoHdRzg+BgprNW2uQ61sMiSM+D625yBCfriFDFZYouBECQ2gXHWQwu7AoiLAQQ0qzlhQHQUx1qZEEbpQgsyisAxAWjssZt6gfFBm3WJYON3JhBDevafeFo26GPn7RgytMH0SOuiMvB0F2BljkfinfNIze3mh+GaDhy+5xk92HLlgjv2mK7D763AXxtp9y+gxgI/EhW9E/JoahAY0KCSOzOtZH1YGb7wSnmc1Cv3Gg7zrW5lsEX4Oqr/2VKfNJSBdivNxyU7LmaKu0JrvMhQRR2dQVoE0AIuwA6AGDVnbmkvBhPPaI4GUEzggFGykRU9EjMi+NLBiVzpHqpHI1HvvjkSbvdMh3bkzr62h8p8ZZTI53doAbDNLCbSCSeqJeK+z32pa6x6fiMZryGD75tfGptZ961u6KFrlCC4ffLeogsD06U2+VxqI1tAnN0E1jFsY1utfzNbGZw2ZuA7vVX29Mjhas7xRXBbhEUqc1xrRZREOOuILSAA52uAAtFAeaDKKcESRGRDRu5YuRQHORAFGQjBJIeJLkxLPDXCyMQj0QeaOnuOuzuz8YaBElbu1WxI35+sBZP3hhsn6cqON9n2xBJZTaatnOiJRovCcHweAQg/9gSobK1n9GM7/PBtw1PbdaZd+0ORviqUKJldy0UAwetXa0KdbR4o31QH9kAZmFoo1MrnpS77fvLef5yelfU2yvGnoUIuPZcSXI/7IrK/q4gvV/S9KgcSoAabwMt0QZaOM4atcGFSn4UDNGtpVpaT3zw861TnkCIHnhZt5qM/VFNd8zFZgCcxlciSVfW9HEjFM6Lqp6XFGO9IAt/gTrcY2dh1ZPHC29k+ad3j7bT1XzwbaONT595x26GHrsmnG7bPRDDjKZCPJql/BiUhjZAbWgt2Nm+EadaPnHs9u/9fhst418v29MbirnOB0RHPFxQ1M9IgUirmuyEUOdCiKTbScsPJxBq2SFIJONPq458wMNfnb91LWbep+93mZZIar+VY8mDEeDhtjmgRhJg1SsUo6L8dCAcA1UPuI4obJBE4U+iCMtqJfjrO9ka+uDbBnd96ow7FoWM6DWBdPtHgvEMyKpKsVSlmIfC0EYo970K5vD6cbdaPG3svfJ10Ns7IaC+Ddbzupf8eK8cSZh7KJL2bckIf1pvXyQm578HlYWgVi5CduNroFgVJxgOnfHUqXv8aKrLShzxk32Zkbe3AAAQKUlEQVQFNfQbKRhJh9rngR5NkKYgY1SzyOU1QlHQgiHi+5QkoWA7cBtocNFf9xFemurnz8T3++Cb5lPp+O+bF8rJlqsCqfaPBxMZ0KhzxYZyfhSKw30sszm0xrbK+QtzsnIuLOvdrtm+4EFfb1OF+E+UaKrHaF8ghGctJo6Y4kg/ucYhQ38hqEQPeOrsPVZPaauQGFj98CmiHjnPSHfoobbZYISjICkKWT+sc9brVdKeMEIRkDUdJEkE1RBXgATnxkZg+TstM+qDb0p31OZvnnPm8jmOEb8yEG/ZF4Gn8+TC+NgQFAc3sMzm6EawS7llWcE9ATUOpvHjt/pSiX1P64Jo4gY51vJRrXU+Kcza9RrUC6MgmhUIheLnH+ru9Z2pyjy3739VoBIxL9ETmeMTC3eFcDJDIKNaoyiAWTehVMiBVS1BNJ4EIxQCTZfBFdx8OZv7tVAuXPLQ0XOmpfi/1Zs1jW/0wTdNm5nsva0zJKZ+qkeSBwQTLeRCYa9mYbgfioProDa0HqxcHzjV8YftunNM/u4fzCjRkMTB391XMOI3Kcn2uJaaTcxpyN3plPIQ0JS+eDh2yBPfeN9jU92uZM+3O+TYwqvjO+zx6UT7LCpHohQa6k9gc3duqB/MapVGm8LhEETjcSjkCwROu15dXhneeOzz3/rIlDOwU/09puP9PvimYRcReEEh8xM9EjsoGE9TryZKcWF8VxxYS1lNC4vo9eKLjut+Mb/8BzNvlm33pUpyUfdlUij5FTUzF+RQkrpnnGoZhFoRUqn0LZlM53H3HpmccuE989+/3jeQmX9rZsHOQdF1wKzXQA5GwKzXYXxgI+iRGCV+zVIegpoMUjgF1WoNVLtSl0Th1Me/PO/yaTi27X4JH3xTPILEafd3BSKBS41Q9IBQokUIRGJQr1UhP7AByoNroY5uZmEEnGppGEzzuOy9F985xY/cZm9Pf+47u0E0fYeS7upSEp1U+8MiPdYko0G91tI1+9QHeqJTVhpqPeWXcyS9/YH4vB0XRJMpKAxugsp4HmqlIlilAomDIutZMBqFen4YdE0FJdMF5eERCGnSy1owtP9DS6KvbrONeJsu7INvChs968w/zQNDv0wLRj4dSmYETJdXK2XID6wn4JlZ1CgYw9EgC2z7O9ndjYu2S2Zzy39HIXnoBRdI8dZvai3doEbToGIBXpTALhcgHo2sVkOBQx5aEnt2yy/5Oq/c7zKtdcfZN4Y65h+UmTUPquN5GF31T6syMvSKY9VyIIo7aS2zY/HZC0HTVChsehXCLW3ghlrAHtrohlT47qPHLzxvSmuYAW/2wbeVh9DxrdsXinL8Z1o0vk842QroalZKBcj3r4XK8Aawc4OYWMFeTQDTfCCriEfMlATLG/3K4c/17qjH4ndr7YvmGK3zIJJqo6J4rTQO1ngWotHo76JSeum9RwpTcj/bvn7LV9REx8+SsxdI2E86tublUqF/w+Ej4//4c8Lu/LAcS58TW7Drf0TSbTTpYRaGIbJoD6iO5UHIb1ip6tpnnzl5t6Ym3/XBtxXga/3mfTtJqvZTLRz7BN4cwUgcSuN5yPevQ2JYsMdHwa4UwKkWwa2WimBaR8xkd3PzLegVk4cqP1Myc08Izt4Fkl3zwMDJi/FxGB8dBllw69F0y3fbxNDFy5YISDazVY/M0pu7lUz63kjbnAWqEYTx/rVueXDj1wYuO4TiufQXrvy0Pmv+b6OzFsUEwYXCuhUQaJ0HcrwLquv+CapQ7X3xWx87d6s+fIa8yQffWzwI7NWUFOPnSii+J1qFSCJFrma2bz1UEHjFMbJ2SL3n4jBsvfLnsdq6A+HeG6ZkKd7iMrf+5T2/l5Kw4qeCHj1BbZ0PoY4FEM20g2taMJ4bA+R+Sba0ZY1w8EzrSbj+oV7B2soPEzrOuOcSNdFyihaOgZkbhvLgutv7+4XPw7IlFei5xGjrnP3b6JydDtQiMcivWwHIzRbd8SNQ2rASqn0rHi4NVvcfbWLdBx98W3rn9LpiOzy6t+DUL5ZUfRc9nIBILAmyokAhNwql0QEwcfocQYc6B3UGPseuf3/sd2efvaUfs71flznm6g85rnWLIEttUiAGSqwF9FgGFN0Ay7RJSjoYS0IgHMmBoJ77mAtXwVY2RGdOueUgNZK+UY8mNRwcrg5vzJul7JKhq497APeh5cTfnROZu7jXSLQQ4a6ZHYT4LvtAdWwACq888pI5MrbP6LJTN23vPdvaz/fB9292bqfeF9WxhBrVLbfdVpTFku181AX7QNF12mRFBU2RQbAtqNfKUK9WqDBsV3HyHOW0EHwVEMyqK4JwQv8vTrxqaw/o7XwfasOX5a7rBUU5nEaPSKTFYAKdOG4kKmCbFo0iqaiaq4dKtgjLXLN+s1ixX1gpd47ASQJqiW3RI/HVK7o0re1OOZp8rySrYBZGwcoOXj+YCy1Fkt7kl391SGTWgpsinfPkymgfFNe/AqEFHwWrkofS6sdWiSPZffpvPb1plW598DVuE1eY/f1HWm0wdpVUdQ9XlN8rScoCQZDaREmKCZKoyLJCoFNl/BIIaLnBPijms6TsyvTKufiIVQMJq8aitLTviqOnPBmwRXfzFF+UPOonH5D00J2SEU4TCS8XamGU9AoJtwDNPTAiJkFSAeXMBFkvSZK4AWRllSiIT1uS8g9Zrz67ck1nP/QKb9i3mvnqb06Xg7ELpFBMRq6a2tD6h0fytc/AshOLqeN/sX+kc9Gt4Y45SmlwPYyvWwFa1x7gWhWobnjm2Urt1X2Lv7l4aIq/9nZ7uw8+cIXk6X/YQdMCh8uy+llX0RaKshqQVR0URSO3UqIbUQBZkqjmJAkukc5iB0gpPwr50WGoVUqMcp2o+BgHpkTvUb+57tJDL9puJ/wWPjh91E9OEoPRSwU9zKjqaRCX6UXQYC7pQyj83x5nKKOpQKCSaIuqg6zqFVXTVyuG8aCqSTfpLxhP/bvYMHrCFXFNilwoq4EDQJQKVmH46qHs/T+CZcvslhOu39toXXiHlsgEyv2rodr3ak1OdbuuXRfs7NrrhtfmToaHerc25nwLO7NtXvquBt9Ovb9Xs0X9KFFRvyUoajfSOuDNo6ga1baIDAz3nZjCXKI8N3QdZJwMR2oVy4R6pQTFQg4qxXEwSemHMYzhlyJJoKjKpa/98JBTts3xTeNVe3qkdOBj14qB8NGoB99gV/L0H0BgeoBIQcEtIenBo0wZJ2ViqxEIhKoRACMQBiMYGgzpypW6I/1k+QHC64tq9lweyoSlbjGi5wfKtU2e1nvkyzcvjLam/6iGYrMqfSvd2tDqi0Wj6y+CbNnl8cHnijed1dSU8+9q8LWctOzzshH4maQHY8ibqQTCOFMGIqBVQ4msOqCKKyYZHNQyBwBNVekLrRryQuPrqpUSVMsliv2YEhBThEWeSkVS7lyzoq8H7j1pi2OhaYTUll9qv8si6QzcLQajHxZkncCHv4NHS0jcMGjdUJaaAIjPCo0CMbUkufE9eqW2WafZwEA4DLFYzFJU9fLKU4+e+VDvx4mPZkseGIPWk7v+QtS0w+rDa58urNt0SPWB89ZsyXub4TXvWvAFj768NZxI/0ENxPdEMiM9koBwPEU3Uq1SBKtaAbPK+DId0wTbqtMNhYBTFQVUVSELiCzT9VoFrHqNptQtZH1GbTxwQRIEkGX5SUurfmrTBV+YERMM/+6mTH2ut11IpB+UjMhikDG2QzZBh0oL9EDXUkKhTgQdJmM4+NBLIB4YFWRVoxEqVdehVi5BMTsCVrUMwYABoXAkb4O55PHjFlAmc0sfqROuWyTI+r5uduSxkRtO/seWvq8ZXveuBV9q6XUHKKHITVokrWuRJISSLRCKJ8ltrJTGyZKZ1TLp19k11mVPCq4Y17kOaKoMiiyD4DpEdouzaPVqlSm/ktVgygmKoqyR6son1lx+8IzOyqWO/N4iQY49KAajHZRc4RrujKIe8ysiCOSWGyCoOoENAYhZSpSxllQNFE0HLRBCV5Oo5wujQzA+OghWuQCGKoOmaZc/d8YHvgakOOE/3rXga/nKry6Sw7FvKNE0GLEUUItYKMSARC4klhDKZNGsGuqTI/BQq5yR2EoiUAIGiTTRLcXOfLSCJM3FFWIRmIosbapW5Y8NXX3Y1IZRt/G9mjj8eztJeuJBKRBpIRpBrl5L/KEIPmI6Q4azAMXFVIZA4CEAWZKFZvMw1tMDrCG7XMhBAYdy86PEvq3J4pMVV/vUpgv2ntFewDbe6sbl35Xgw1iiGui+TY4m95PDSQjE0xCKZ0DTdeY+VitUv0PX00LLV0eXs8rm22qsjof0dygwQjp3FrqlaBFRZ0gFkDXG6W7VbUGAh+SadcSmX//3jL7hyO2MJW8VjdCegiSLrmMJjC3bZGKcVPMLcPAZBDgCIFlAjcCn6gYomkEAxIn0aqkAxZFBqOZHqAFBsqvDggSfXPvDJVNrzH670LGNP+ddCT446uJgWzh1jRhOfVyJJiUjmlGMcESWZFW0zbpgVSuubdUds1617VrFsvG5WrbtWsl0q6Wqa9slxyyXnGqxZNu1rGBaw+A6OVGSi6IRLoEWLoJrFmulyriomK9kf33m+m18jtNweVdIHXnpQkkLLHIkJeXUylGwqhHBNmMAdjvogRZRDqQERY+IRtgQVc2QtKAiqLoo0ZcmIgCRgRuTVpIskwdRGhuC2vgYWONjrlPK523XOWjgii/+ZRoW3PSXeHeCD1wh3POLlDY3mQhrYV1PdxkuKIYgOrJrlUXTrluK6dgVRaq7pWKtZlbr4vioVS4WTcnO18xivKrVX66G4gFz7VqwmrnWtEV38NKlCmTbtVQdIvVMKhQSgiFbUxOSHA5KoaABuhEQJc2QZFdHRkJF1WRQFcC/T7XRsbptVmtOKVuu5wZHanbfw7lf9r5+yWGLFvPOedG7FHzvnAP0f5Pm3QEffM17dv7Km3wHfPA1+QH6y2/eHfDB17xn56+8yXfAB1+TH6C//ObdAR98zXt2/sqbfAd88DX5AfrLb94d8MHXvGfnr7zJd8AHX5MfoL/85t0BH3zNe3b+ypt8B3zwNfkB+stv3h3wwde8Z+evvMl3wAdfkx+gv/zm3QEffM17dv7Km3wHfPA1+QH6y2/eHfDB17xn56+8yXfAB1+TH6C//ObdAR98zXt2/sqbfAd88DX5AfrLb94d8MHXvGfnr7zJd8AHX5MfoL/85t0BH3zNe3b+ypt8B3zwNfkB+stv3h3wwde8Z+evvMl3wAdfkx+gv/zm3QEffM17dv7Km3wHfPA1+QH6y2/eHfDB17xn56+8yXfAB1+TH6C//ObdAR98zXt2/sqbfAd88DX5AfrLb94d8MHXvGfnr7zJd8AHX5MfoL/85t0BH3zNe3b+ypt8B3zwNfkB+stv3h3wwde8Z+evvMl3wAdfkx+gv/zm3QEffM17dv7Km3wHfPA1+QH6y2/eHfDB17xn56+8yXfAB1+TH6C//ObdAR98zXt2/sqbfAf+PyZe8xklfxKXAAAAAElFTkSuQmC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Tree>
    <p:extLst>
      <p:ext uri="{BB962C8B-B14F-4D97-AF65-F5344CB8AC3E}">
        <p14:creationId xmlns:p14="http://schemas.microsoft.com/office/powerpoint/2010/main" val="4289234760"/>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2572 - Noticed While Celebrating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868144" y="4005064"/>
            <a:ext cx="2427992" cy="2572008"/>
          </a:xfrm>
          <a:prstGeom prst="rect">
            <a:avLst/>
          </a:prstGeom>
          <a:noFill/>
          <a:ln>
            <a:noFill/>
          </a:ln>
        </p:spPr>
      </p:pic>
      <p:sp>
        <p:nvSpPr>
          <p:cNvPr id="2" name="Title 1"/>
          <p:cNvSpPr>
            <a:spLocks noGrp="1"/>
          </p:cNvSpPr>
          <p:nvPr>
            <p:ph type="title"/>
          </p:nvPr>
        </p:nvSpPr>
        <p:spPr/>
        <p:txBody>
          <a:bodyPr/>
          <a:lstStyle/>
          <a:p>
            <a:r>
              <a:rPr lang="en-GB" dirty="0" smtClean="0"/>
              <a:t>Sharing achievement with families</a:t>
            </a:r>
            <a:endParaRPr lang="en-GB" dirty="0"/>
          </a:p>
        </p:txBody>
      </p:sp>
      <p:sp>
        <p:nvSpPr>
          <p:cNvPr id="3" name="Content Placeholder 2"/>
          <p:cNvSpPr>
            <a:spLocks noGrp="1"/>
          </p:cNvSpPr>
          <p:nvPr>
            <p:ph idx="1"/>
          </p:nvPr>
        </p:nvSpPr>
        <p:spPr/>
        <p:txBody>
          <a:bodyPr/>
          <a:lstStyle/>
          <a:p>
            <a:pPr marL="0" indent="0">
              <a:buNone/>
            </a:pPr>
            <a:r>
              <a:rPr lang="en-GB" dirty="0"/>
              <a:t>It might </a:t>
            </a:r>
            <a:r>
              <a:rPr lang="en-GB" dirty="0" smtClean="0"/>
              <a:t>be </a:t>
            </a:r>
            <a:r>
              <a:rPr lang="en-GB" dirty="0"/>
              <a:t>a good idea to share major achievements with the parents or families of the child. </a:t>
            </a:r>
            <a:r>
              <a:rPr lang="en-GB" dirty="0" smtClean="0"/>
              <a:t>It </a:t>
            </a:r>
            <a:r>
              <a:rPr lang="en-GB" dirty="0"/>
              <a:t>is </a:t>
            </a:r>
            <a:r>
              <a:rPr lang="en-GB" dirty="0" smtClean="0"/>
              <a:t>beneficial </a:t>
            </a:r>
            <a:r>
              <a:rPr lang="en-GB" dirty="0"/>
              <a:t>for children to see the key adults in their lives experiencing joy from something that they have done. It will make them feel proud of their achievements and boost their confidence going forward.</a:t>
            </a:r>
          </a:p>
          <a:p>
            <a:endParaRPr lang="en-GB" dirty="0"/>
          </a:p>
        </p:txBody>
      </p:sp>
    </p:spTree>
    <p:extLst>
      <p:ext uri="{BB962C8B-B14F-4D97-AF65-F5344CB8AC3E}">
        <p14:creationId xmlns:p14="http://schemas.microsoft.com/office/powerpoint/2010/main" val="3777207925"/>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Support emotional development</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3.3 </a:t>
            </a:r>
            <a:r>
              <a:rPr lang="en-AU" sz="2800" dirty="0"/>
              <a:t>Provide acknowledgement and support if a child experiences frustration, and encourage children to see mistakes as an opportunity to learn</a:t>
            </a:r>
            <a:r>
              <a:rPr lang="en-AU" sz="2800" b="1" dirty="0" smtClean="0">
                <a:latin typeface="+mj-lt"/>
              </a:rPr>
              <a:t> </a:t>
            </a:r>
            <a:endParaRPr lang="en-AU" sz="2800" dirty="0">
              <a:latin typeface="+mj-lt"/>
            </a:endParaRP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8478 - Frustrated At My Desk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195313" y="4725144"/>
            <a:ext cx="1995944" cy="1977069"/>
          </a:xfrm>
          <a:prstGeom prst="rect">
            <a:avLst/>
          </a:prstGeom>
          <a:noFill/>
          <a:ln>
            <a:noFill/>
          </a:ln>
        </p:spPr>
      </p:pic>
      <p:sp>
        <p:nvSpPr>
          <p:cNvPr id="2" name="Title 1"/>
          <p:cNvSpPr>
            <a:spLocks noGrp="1"/>
          </p:cNvSpPr>
          <p:nvPr>
            <p:ph type="title"/>
          </p:nvPr>
        </p:nvSpPr>
        <p:spPr/>
        <p:txBody>
          <a:bodyPr/>
          <a:lstStyle/>
          <a:p>
            <a:r>
              <a:rPr lang="en-GB" dirty="0" smtClean="0"/>
              <a:t>Experiencing frustration</a:t>
            </a:r>
            <a:endParaRPr lang="en-GB" dirty="0"/>
          </a:p>
        </p:txBody>
      </p:sp>
      <p:sp>
        <p:nvSpPr>
          <p:cNvPr id="3" name="Content Placeholder 2"/>
          <p:cNvSpPr>
            <a:spLocks noGrp="1"/>
          </p:cNvSpPr>
          <p:nvPr>
            <p:ph idx="1"/>
          </p:nvPr>
        </p:nvSpPr>
        <p:spPr/>
        <p:txBody>
          <a:bodyPr/>
          <a:lstStyle/>
          <a:p>
            <a:pPr marL="0" indent="0">
              <a:buNone/>
            </a:pPr>
            <a:r>
              <a:rPr lang="en-GB" dirty="0"/>
              <a:t>There are many reasons why a child may experience frustration at many points throughout their lives. For example, they may be finding it difficult to complete a task such as colour inside the lines, or they may have a disagreement with one of their friends. Frustration is a natural emotion and so whatever the reason may be, you should be able to handle this in the right way. </a:t>
            </a: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D# 17674 - Character Angry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72736" y="4221087"/>
            <a:ext cx="2604835" cy="260483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Frustration is not always anger</a:t>
            </a:r>
            <a:endParaRPr lang="en-GB" dirty="0"/>
          </a:p>
        </p:txBody>
      </p:sp>
      <p:sp>
        <p:nvSpPr>
          <p:cNvPr id="3" name="Content Placeholder 2"/>
          <p:cNvSpPr>
            <a:spLocks noGrp="1"/>
          </p:cNvSpPr>
          <p:nvPr>
            <p:ph idx="1"/>
          </p:nvPr>
        </p:nvSpPr>
        <p:spPr/>
        <p:txBody>
          <a:bodyPr/>
          <a:lstStyle/>
          <a:p>
            <a:pPr marL="0" indent="0">
              <a:buNone/>
            </a:pPr>
            <a:r>
              <a:rPr lang="en-GB" dirty="0"/>
              <a:t>It is important to differentiate between frustration and anger because anger issues in children may require more attention, sometimes from a professional, to ensure that the </a:t>
            </a:r>
            <a:r>
              <a:rPr lang="en-GB" dirty="0" smtClean="0"/>
              <a:t>safety </a:t>
            </a:r>
            <a:r>
              <a:rPr lang="en-GB" dirty="0"/>
              <a:t>of the child and those around them is protected. Frustration should require minimal management and can be eradicated by controlling the factor which caused </a:t>
            </a:r>
            <a:r>
              <a:rPr lang="en-GB" dirty="0" smtClean="0"/>
              <a:t>it.</a:t>
            </a:r>
            <a:endParaRPr lang="en-GB" dirty="0"/>
          </a:p>
        </p:txBody>
      </p:sp>
    </p:spTree>
    <p:extLst>
      <p:ext uri="{BB962C8B-B14F-4D97-AF65-F5344CB8AC3E}">
        <p14:creationId xmlns:p14="http://schemas.microsoft.com/office/powerpoint/2010/main" val="1205216054"/>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8229600" cy="1143000"/>
          </a:xfrm>
        </p:spPr>
        <p:txBody>
          <a:bodyPr>
            <a:noAutofit/>
          </a:bodyPr>
          <a:lstStyle/>
          <a:p>
            <a:r>
              <a:rPr lang="en-GB" dirty="0"/>
              <a:t>Supporting children through </a:t>
            </a:r>
            <a:r>
              <a:rPr lang="en-GB" dirty="0" smtClean="0"/>
              <a:t>frustration</a:t>
            </a:r>
            <a:endParaRPr lang="en-GB" dirty="0"/>
          </a:p>
        </p:txBody>
      </p:sp>
      <p:sp>
        <p:nvSpPr>
          <p:cNvPr id="3" name="Content Placeholder 2"/>
          <p:cNvSpPr>
            <a:spLocks noGrp="1"/>
          </p:cNvSpPr>
          <p:nvPr>
            <p:ph idx="1"/>
          </p:nvPr>
        </p:nvSpPr>
        <p:spPr>
          <a:xfrm>
            <a:off x="467544" y="1844824"/>
            <a:ext cx="8229600" cy="4525963"/>
          </a:xfrm>
        </p:spPr>
        <p:txBody>
          <a:bodyPr/>
          <a:lstStyle/>
          <a:p>
            <a:r>
              <a:rPr lang="en-GB" dirty="0" smtClean="0"/>
              <a:t>Remain calm</a:t>
            </a:r>
          </a:p>
          <a:p>
            <a:r>
              <a:rPr lang="en-GB" dirty="0" smtClean="0"/>
              <a:t>Empathise</a:t>
            </a:r>
          </a:p>
          <a:p>
            <a:r>
              <a:rPr lang="en-GB" dirty="0" smtClean="0"/>
              <a:t>Listen</a:t>
            </a:r>
          </a:p>
          <a:p>
            <a:r>
              <a:rPr lang="en-GB" dirty="0" smtClean="0"/>
              <a:t>Be kind</a:t>
            </a:r>
          </a:p>
          <a:p>
            <a:r>
              <a:rPr lang="en-GB" dirty="0" smtClean="0"/>
              <a:t>Be prepared.</a:t>
            </a:r>
            <a:endParaRPr lang="en-GB" dirty="0"/>
          </a:p>
        </p:txBody>
      </p:sp>
      <p:pic>
        <p:nvPicPr>
          <p:cNvPr id="2050" name="Picture 2" descr="ID# 10098 - Line Figure Angry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984" y="2060848"/>
            <a:ext cx="3577580" cy="3577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6872379"/>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5680 - Trip Hurdles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716016" y="3986333"/>
            <a:ext cx="2960613" cy="2871667"/>
          </a:xfrm>
          <a:prstGeom prst="rect">
            <a:avLst/>
          </a:prstGeom>
          <a:noFill/>
          <a:ln>
            <a:noFill/>
          </a:ln>
        </p:spPr>
      </p:pic>
      <p:sp>
        <p:nvSpPr>
          <p:cNvPr id="2" name="Title 1"/>
          <p:cNvSpPr>
            <a:spLocks noGrp="1"/>
          </p:cNvSpPr>
          <p:nvPr>
            <p:ph type="title"/>
          </p:nvPr>
        </p:nvSpPr>
        <p:spPr/>
        <p:txBody>
          <a:bodyPr/>
          <a:lstStyle/>
          <a:p>
            <a:r>
              <a:rPr lang="en-GB" dirty="0" smtClean="0"/>
              <a:t>Accepting mistakes</a:t>
            </a:r>
            <a:endParaRPr lang="en-GB" dirty="0"/>
          </a:p>
        </p:txBody>
      </p:sp>
      <p:sp>
        <p:nvSpPr>
          <p:cNvPr id="3" name="Content Placeholder 2"/>
          <p:cNvSpPr>
            <a:spLocks noGrp="1"/>
          </p:cNvSpPr>
          <p:nvPr>
            <p:ph idx="1"/>
          </p:nvPr>
        </p:nvSpPr>
        <p:spPr/>
        <p:txBody>
          <a:bodyPr/>
          <a:lstStyle/>
          <a:p>
            <a:pPr marL="0" indent="0">
              <a:buNone/>
            </a:pPr>
            <a:r>
              <a:rPr lang="en-GB" dirty="0"/>
              <a:t>The process of encouraging children to accept their mistakes may be challenging. Most of us are born with the desire to perform well in EVERYTHING – and when we first learn that this isn’t possible it can be difficult to accept. However, there are some techniques which you can adopt which will encourage children to accept defeat gracefully. </a:t>
            </a:r>
          </a:p>
          <a:p>
            <a:endParaRPr lang="en-GB" dirty="0"/>
          </a:p>
        </p:txBody>
      </p:sp>
    </p:spTree>
    <p:extLst>
      <p:ext uri="{BB962C8B-B14F-4D97-AF65-F5344CB8AC3E}">
        <p14:creationId xmlns:p14="http://schemas.microsoft.com/office/powerpoint/2010/main" val="1174678098"/>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Support emotional development</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3.4 </a:t>
            </a:r>
            <a:r>
              <a:rPr lang="en-AU" sz="2800" dirty="0"/>
              <a:t>Encourage children to express and manage feelings appropriately</a:t>
            </a:r>
            <a:r>
              <a:rPr lang="en-AU" sz="2800" b="1" dirty="0" smtClean="0">
                <a:latin typeface="+mj-lt"/>
              </a:rPr>
              <a:t> </a:t>
            </a:r>
            <a:endParaRPr lang="en-AU" sz="2800" dirty="0">
              <a:latin typeface="+mj-lt"/>
            </a:endParaRP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8121 - Stick Figure Sitting On A Stool - Presentation Clipart"/>
          <p:cNvPicPr/>
          <p:nvPr/>
        </p:nvPicPr>
        <p:blipFill rotWithShape="1">
          <a:blip r:embed="rId2">
            <a:extLst>
              <a:ext uri="{28A0092B-C50C-407E-A947-70E740481C1C}">
                <a14:useLocalDpi xmlns:a14="http://schemas.microsoft.com/office/drawing/2010/main" val="0"/>
              </a:ext>
            </a:extLst>
          </a:blip>
          <a:srcRect l="20750" t="8715" r="17427" b="9543"/>
          <a:stretch/>
        </p:blipFill>
        <p:spPr bwMode="auto">
          <a:xfrm>
            <a:off x="6300192" y="4206484"/>
            <a:ext cx="2344410" cy="2580944"/>
          </a:xfrm>
          <a:prstGeom prst="rect">
            <a:avLst/>
          </a:prstGeom>
          <a:noFill/>
          <a:ln>
            <a:noFill/>
          </a:ln>
          <a:extLst>
            <a:ext uri="{53640926-AAD7-44D8-BBD7-CCE9431645EC}">
              <a14:shadowObscured xmlns:a14="http://schemas.microsoft.com/office/drawing/2010/main"/>
            </a:ext>
          </a:extLst>
        </p:spPr>
      </p:pic>
      <p:sp>
        <p:nvSpPr>
          <p:cNvPr id="2" name="Title 1"/>
          <p:cNvSpPr>
            <a:spLocks noGrp="1"/>
          </p:cNvSpPr>
          <p:nvPr>
            <p:ph type="title"/>
          </p:nvPr>
        </p:nvSpPr>
        <p:spPr>
          <a:xfrm>
            <a:off x="467544" y="548680"/>
            <a:ext cx="8229600" cy="1143000"/>
          </a:xfrm>
        </p:spPr>
        <p:txBody>
          <a:bodyPr>
            <a:noAutofit/>
          </a:bodyPr>
          <a:lstStyle/>
          <a:p>
            <a:r>
              <a:rPr lang="en-GB" dirty="0"/>
              <a:t>Why should children express and manage their feelings appropriately?</a:t>
            </a:r>
          </a:p>
        </p:txBody>
      </p:sp>
      <p:sp>
        <p:nvSpPr>
          <p:cNvPr id="3" name="Content Placeholder 2"/>
          <p:cNvSpPr>
            <a:spLocks noGrp="1"/>
          </p:cNvSpPr>
          <p:nvPr>
            <p:ph idx="1"/>
          </p:nvPr>
        </p:nvSpPr>
        <p:spPr>
          <a:xfrm>
            <a:off x="457200" y="2420888"/>
            <a:ext cx="8229600" cy="3705275"/>
          </a:xfrm>
        </p:spPr>
        <p:txBody>
          <a:bodyPr/>
          <a:lstStyle/>
          <a:p>
            <a:pPr marL="0" indent="0">
              <a:buNone/>
            </a:pPr>
            <a:r>
              <a:rPr lang="en-GB" dirty="0"/>
              <a:t>Whilst children are developing their emotional skills, their feelings can often be intense and difficult for them to understand and control. Learning how to manage their feelings will ensure that children are not controlled by them as they grow into adults. </a:t>
            </a: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Expressing feelings</a:t>
            </a:r>
            <a:endParaRPr lang="en-GB" dirty="0"/>
          </a:p>
        </p:txBody>
      </p:sp>
      <p:sp>
        <p:nvSpPr>
          <p:cNvPr id="3" name="Content Placeholder 2"/>
          <p:cNvSpPr>
            <a:spLocks noGrp="1"/>
          </p:cNvSpPr>
          <p:nvPr>
            <p:ph idx="1"/>
          </p:nvPr>
        </p:nvSpPr>
        <p:spPr>
          <a:xfrm>
            <a:off x="457200" y="1484784"/>
            <a:ext cx="8229600" cy="5040560"/>
          </a:xfrm>
        </p:spPr>
        <p:txBody>
          <a:bodyPr>
            <a:normAutofit lnSpcReduction="10000"/>
          </a:bodyPr>
          <a:lstStyle/>
          <a:p>
            <a:pPr marL="0" indent="0">
              <a:buNone/>
            </a:pPr>
            <a:r>
              <a:rPr lang="en-GB" b="1" dirty="0" smtClean="0"/>
              <a:t>You can encourage children to express their feelings by:</a:t>
            </a:r>
            <a:endParaRPr lang="en-GB" b="1" dirty="0"/>
          </a:p>
          <a:p>
            <a:pPr lvl="0"/>
            <a:r>
              <a:rPr lang="en-GB" dirty="0"/>
              <a:t>Having conversations with children and reading stories about feelings</a:t>
            </a:r>
          </a:p>
          <a:p>
            <a:pPr lvl="0"/>
            <a:r>
              <a:rPr lang="en-GB" dirty="0"/>
              <a:t>Describing and labelling emotions and linking emotions to behaviours during everyday experiences </a:t>
            </a:r>
            <a:r>
              <a:rPr lang="en-GB" dirty="0" smtClean="0"/>
              <a:t>Encouraging </a:t>
            </a:r>
            <a:r>
              <a:rPr lang="en-GB" dirty="0"/>
              <a:t>children to talk about their feelings</a:t>
            </a:r>
          </a:p>
          <a:p>
            <a:pPr lvl="0"/>
            <a:r>
              <a:rPr lang="en-GB" dirty="0"/>
              <a:t>Helping children to be calm and manage their feelings</a:t>
            </a:r>
          </a:p>
          <a:p>
            <a:pPr lvl="0"/>
            <a:r>
              <a:rPr lang="en-GB" dirty="0"/>
              <a:t>Teaching children about considering the feelings of </a:t>
            </a:r>
            <a:r>
              <a:rPr lang="en-GB" dirty="0" smtClean="0"/>
              <a:t>others.</a:t>
            </a:r>
            <a:endParaRPr lang="en-GB" dirty="0"/>
          </a:p>
        </p:txBody>
      </p:sp>
    </p:spTree>
    <p:extLst>
      <p:ext uri="{BB962C8B-B14F-4D97-AF65-F5344CB8AC3E}">
        <p14:creationId xmlns:p14="http://schemas.microsoft.com/office/powerpoint/2010/main" val="4201831343"/>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Managing feelings</a:t>
            </a:r>
            <a:endParaRPr lang="en-GB" dirty="0"/>
          </a:p>
        </p:txBody>
      </p:sp>
      <p:sp>
        <p:nvSpPr>
          <p:cNvPr id="3" name="Content Placeholder 2"/>
          <p:cNvSpPr>
            <a:spLocks noGrp="1"/>
          </p:cNvSpPr>
          <p:nvPr>
            <p:ph idx="1"/>
          </p:nvPr>
        </p:nvSpPr>
        <p:spPr/>
        <p:txBody>
          <a:bodyPr/>
          <a:lstStyle/>
          <a:p>
            <a:pPr marL="0" indent="0">
              <a:buNone/>
            </a:pPr>
            <a:r>
              <a:rPr lang="en-GB" b="1" dirty="0"/>
              <a:t>You might help children to manage their feelings by:</a:t>
            </a:r>
          </a:p>
          <a:p>
            <a:pPr lvl="0"/>
            <a:r>
              <a:rPr lang="en-GB" dirty="0"/>
              <a:t>Noticing their feelings </a:t>
            </a:r>
          </a:p>
          <a:p>
            <a:r>
              <a:rPr lang="en-GB" dirty="0"/>
              <a:t>Talking about everyday feelings </a:t>
            </a:r>
          </a:p>
          <a:p>
            <a:r>
              <a:rPr lang="en-GB" dirty="0"/>
              <a:t>Creating space for talking about difficult </a:t>
            </a:r>
            <a:r>
              <a:rPr lang="en-GB" dirty="0" smtClean="0"/>
              <a:t>feelings. </a:t>
            </a:r>
            <a:endParaRPr lang="en-GB" dirty="0"/>
          </a:p>
          <a:p>
            <a:endParaRPr lang="en-GB" dirty="0"/>
          </a:p>
        </p:txBody>
      </p:sp>
      <p:pic>
        <p:nvPicPr>
          <p:cNvPr id="4" name="Picture 3" descr="ID# 3332 - Stick Figures Giving Hug  - Presentation Clipart"/>
          <p:cNvPicPr/>
          <p:nvPr/>
        </p:nvPicPr>
        <p:blipFill rotWithShape="1">
          <a:blip r:embed="rId2">
            <a:extLst>
              <a:ext uri="{28A0092B-C50C-407E-A947-70E740481C1C}">
                <a14:useLocalDpi xmlns:a14="http://schemas.microsoft.com/office/drawing/2010/main" val="0"/>
              </a:ext>
            </a:extLst>
          </a:blip>
          <a:srcRect l="17843" t="1" r="16179" b="1"/>
          <a:stretch/>
        </p:blipFill>
        <p:spPr bwMode="auto">
          <a:xfrm>
            <a:off x="4029152" y="3965951"/>
            <a:ext cx="1887855" cy="286194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32608340"/>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Support emotional development</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3.5 </a:t>
            </a:r>
            <a:r>
              <a:rPr lang="en-AU" sz="2800" dirty="0"/>
              <a:t>Support children’s efforts, assisting and encouraging as appropriate</a:t>
            </a:r>
            <a:r>
              <a:rPr lang="en-AU" sz="2800" b="1" dirty="0" smtClean="0">
                <a:latin typeface="+mj-lt"/>
              </a:rPr>
              <a:t> </a:t>
            </a:r>
            <a:endParaRPr lang="en-AU" sz="2800" dirty="0">
              <a:latin typeface="+mj-lt"/>
            </a:endParaRP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Supporting children’s efforts</a:t>
            </a:r>
          </a:p>
        </p:txBody>
      </p:sp>
      <p:sp>
        <p:nvSpPr>
          <p:cNvPr id="3" name="Content Placeholder 2"/>
          <p:cNvSpPr>
            <a:spLocks noGrp="1"/>
          </p:cNvSpPr>
          <p:nvPr>
            <p:ph idx="1"/>
          </p:nvPr>
        </p:nvSpPr>
        <p:spPr/>
        <p:txBody>
          <a:bodyPr/>
          <a:lstStyle/>
          <a:p>
            <a:pPr marL="0" indent="0">
              <a:buNone/>
            </a:pPr>
            <a:r>
              <a:rPr lang="en-GB" dirty="0"/>
              <a:t>Supporting children and the things that they do is a key aspect of your role. When children are young, they are likely not to value the purpose of many things which they do. </a:t>
            </a:r>
          </a:p>
          <a:p>
            <a:pPr marL="0" indent="0">
              <a:buNone/>
            </a:pPr>
            <a:r>
              <a:rPr lang="en-GB" dirty="0"/>
              <a:t>Y</a:t>
            </a:r>
            <a:r>
              <a:rPr lang="en-GB" dirty="0" smtClean="0"/>
              <a:t>our </a:t>
            </a:r>
            <a:r>
              <a:rPr lang="en-GB" dirty="0"/>
              <a:t>support will be vital to children’s development until they begin to appreciate the real meaning of the things that they do. </a:t>
            </a:r>
          </a:p>
          <a:p>
            <a:endParaRPr lang="en-GB" dirty="0"/>
          </a:p>
        </p:txBody>
      </p:sp>
      <p:pic>
        <p:nvPicPr>
          <p:cNvPr id="4" name="Picture 3" descr="ID# 7511 - Sharing The Load Of The Puzzle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148064" y="4365104"/>
            <a:ext cx="2303780" cy="2303780"/>
          </a:xfrm>
          <a:prstGeom prst="rect">
            <a:avLst/>
          </a:prstGeom>
          <a:noFill/>
          <a:ln>
            <a:noFill/>
          </a:ln>
        </p:spPr>
      </p:pic>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 specific</a:t>
            </a:r>
            <a:endParaRPr lang="en-GB" dirty="0"/>
          </a:p>
        </p:txBody>
      </p:sp>
      <p:sp>
        <p:nvSpPr>
          <p:cNvPr id="3" name="Content Placeholder 2"/>
          <p:cNvSpPr>
            <a:spLocks noGrp="1"/>
          </p:cNvSpPr>
          <p:nvPr>
            <p:ph idx="1"/>
          </p:nvPr>
        </p:nvSpPr>
        <p:spPr/>
        <p:txBody>
          <a:bodyPr/>
          <a:lstStyle/>
          <a:p>
            <a:pPr marL="0" indent="0">
              <a:buNone/>
            </a:pPr>
            <a:r>
              <a:rPr lang="en-GB" dirty="0"/>
              <a:t>E</a:t>
            </a:r>
            <a:r>
              <a:rPr lang="en-GB" dirty="0" smtClean="0"/>
              <a:t>ducators </a:t>
            </a:r>
            <a:r>
              <a:rPr lang="en-GB" dirty="0"/>
              <a:t>can often make the mistake of supporting generalised abilities rather than the efforts children are making during that moment. For example, if you continuously praise a child by telling them that they’re really intelligent, when they get something wrong and you don’t say this, they will think that they are no longer intelligent. </a:t>
            </a:r>
          </a:p>
        </p:txBody>
      </p:sp>
    </p:spTree>
    <p:extLst>
      <p:ext uri="{BB962C8B-B14F-4D97-AF65-F5344CB8AC3E}">
        <p14:creationId xmlns:p14="http://schemas.microsoft.com/office/powerpoint/2010/main" val="1030280070"/>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Pay attention</a:t>
            </a:r>
            <a:endParaRPr lang="en-GB" dirty="0"/>
          </a:p>
        </p:txBody>
      </p:sp>
      <p:sp>
        <p:nvSpPr>
          <p:cNvPr id="3" name="Content Placeholder 2"/>
          <p:cNvSpPr>
            <a:spLocks noGrp="1"/>
          </p:cNvSpPr>
          <p:nvPr>
            <p:ph idx="1"/>
          </p:nvPr>
        </p:nvSpPr>
        <p:spPr/>
        <p:txBody>
          <a:bodyPr/>
          <a:lstStyle/>
          <a:p>
            <a:pPr marL="0" indent="0">
              <a:buNone/>
            </a:pPr>
            <a:r>
              <a:rPr lang="en-GB" dirty="0"/>
              <a:t>To ensure that you are able to support the efforts that children make, you will have to see their efforts! This may sound all too obvious – but when going about your work you may not notice the small efforts that children are making to develop their skills on a regular basis. </a:t>
            </a:r>
          </a:p>
        </p:txBody>
      </p:sp>
      <p:pic>
        <p:nvPicPr>
          <p:cNvPr id="1026" name="Picture 2" descr="ID# 2823 - Stick Figre Looking Though Binoculars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4077072"/>
            <a:ext cx="2641476" cy="26414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79261"/>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Assisting and encouraging children’s </a:t>
            </a:r>
            <a:r>
              <a:rPr lang="en-GB" dirty="0" smtClean="0"/>
              <a:t>efforts</a:t>
            </a:r>
            <a:endParaRPr lang="en-GB" dirty="0"/>
          </a:p>
        </p:txBody>
      </p:sp>
      <p:sp>
        <p:nvSpPr>
          <p:cNvPr id="3" name="Content Placeholder 2"/>
          <p:cNvSpPr>
            <a:spLocks noGrp="1"/>
          </p:cNvSpPr>
          <p:nvPr>
            <p:ph idx="1"/>
          </p:nvPr>
        </p:nvSpPr>
        <p:spPr/>
        <p:txBody>
          <a:bodyPr/>
          <a:lstStyle/>
          <a:p>
            <a:pPr marL="0" indent="0">
              <a:buNone/>
            </a:pPr>
            <a:r>
              <a:rPr lang="en-GB" dirty="0"/>
              <a:t>In order to support children’s efforts, you should be aiming to assist and encourage them wherever you can. There are many different ways you can do this. </a:t>
            </a:r>
          </a:p>
          <a:p>
            <a:pPr marL="0" indent="0">
              <a:buNone/>
            </a:pPr>
            <a:r>
              <a:rPr lang="en-GB" b="1" dirty="0"/>
              <a:t>For example</a:t>
            </a:r>
          </a:p>
          <a:p>
            <a:r>
              <a:rPr lang="en-GB" dirty="0" smtClean="0"/>
              <a:t>Provide </a:t>
            </a:r>
            <a:r>
              <a:rPr lang="en-GB" dirty="0"/>
              <a:t>more resources </a:t>
            </a:r>
          </a:p>
          <a:p>
            <a:r>
              <a:rPr lang="en-GB" dirty="0" smtClean="0"/>
              <a:t>Show </a:t>
            </a:r>
            <a:r>
              <a:rPr lang="en-GB" dirty="0"/>
              <a:t>an interest </a:t>
            </a:r>
          </a:p>
          <a:p>
            <a:r>
              <a:rPr lang="en-GB" dirty="0" smtClean="0"/>
              <a:t>Ask </a:t>
            </a:r>
            <a:r>
              <a:rPr lang="en-GB" dirty="0"/>
              <a:t>open-ended questions </a:t>
            </a:r>
          </a:p>
          <a:p>
            <a:r>
              <a:rPr lang="en-GB" dirty="0" smtClean="0"/>
              <a:t>Provide prompts.</a:t>
            </a:r>
            <a:endParaRPr lang="en-GB" dirty="0"/>
          </a:p>
          <a:p>
            <a:endParaRPr lang="en-GB" dirty="0"/>
          </a:p>
        </p:txBody>
      </p:sp>
      <p:pic>
        <p:nvPicPr>
          <p:cNvPr id="4" name="Picture 3" descr="ID# 7204 - Trust Me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860032" y="3356992"/>
            <a:ext cx="3072504" cy="2975347"/>
          </a:xfrm>
          <a:prstGeom prst="rect">
            <a:avLst/>
          </a:prstGeom>
          <a:noFill/>
          <a:ln>
            <a:noFill/>
          </a:ln>
        </p:spPr>
      </p:pic>
    </p:spTree>
    <p:extLst>
      <p:ext uri="{BB962C8B-B14F-4D97-AF65-F5344CB8AC3E}">
        <p14:creationId xmlns:p14="http://schemas.microsoft.com/office/powerpoint/2010/main" val="615158082"/>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3E</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Support emotional development</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3.6 </a:t>
            </a:r>
            <a:r>
              <a:rPr lang="en-AU" sz="2800" dirty="0"/>
              <a:t>Motivate and encourage children to persevere with challenges</a:t>
            </a:r>
            <a:r>
              <a:rPr lang="en-AU" sz="2800" b="1" dirty="0" smtClean="0">
                <a:latin typeface="+mj-lt"/>
              </a:rPr>
              <a:t> </a:t>
            </a:r>
            <a:endParaRPr lang="en-AU" sz="2800" dirty="0">
              <a:latin typeface="+mj-lt"/>
            </a:endParaRP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Perseverance</a:t>
            </a:r>
            <a:endParaRPr lang="en-GB" dirty="0"/>
          </a:p>
        </p:txBody>
      </p:sp>
      <p:sp>
        <p:nvSpPr>
          <p:cNvPr id="3" name="Content Placeholder 2"/>
          <p:cNvSpPr>
            <a:spLocks noGrp="1"/>
          </p:cNvSpPr>
          <p:nvPr>
            <p:ph idx="1"/>
          </p:nvPr>
        </p:nvSpPr>
        <p:spPr/>
        <p:txBody>
          <a:bodyPr>
            <a:normAutofit/>
          </a:bodyPr>
          <a:lstStyle/>
          <a:p>
            <a:pPr marL="0" indent="0">
              <a:buNone/>
            </a:pPr>
            <a:r>
              <a:rPr lang="en-GB" dirty="0"/>
              <a:t>Perseverance is a really important quality for children to learn. It refers to continuing to do something even when it might prove difficult or challenging. </a:t>
            </a:r>
          </a:p>
        </p:txBody>
      </p:sp>
      <p:pic>
        <p:nvPicPr>
          <p:cNvPr id="2050" name="Picture 2" descr="ID# 19058 - Student Books Success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1960" y="3212976"/>
            <a:ext cx="3289548" cy="328954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Motivating and encouraging perseverance</a:t>
            </a:r>
            <a:endParaRPr lang="en-GB" dirty="0"/>
          </a:p>
        </p:txBody>
      </p:sp>
      <p:sp>
        <p:nvSpPr>
          <p:cNvPr id="3" name="Content Placeholder 2"/>
          <p:cNvSpPr>
            <a:spLocks noGrp="1"/>
          </p:cNvSpPr>
          <p:nvPr>
            <p:ph idx="1"/>
          </p:nvPr>
        </p:nvSpPr>
        <p:spPr/>
        <p:txBody>
          <a:bodyPr/>
          <a:lstStyle/>
          <a:p>
            <a:pPr marL="0" indent="0">
              <a:buNone/>
            </a:pPr>
            <a:r>
              <a:rPr lang="en-GB" dirty="0"/>
              <a:t>W</a:t>
            </a:r>
            <a:r>
              <a:rPr lang="en-GB" dirty="0" smtClean="0"/>
              <a:t>ithout </a:t>
            </a:r>
            <a:r>
              <a:rPr lang="en-GB" dirty="0"/>
              <a:t>the motivation and encouragement of adults, children are likely to give up on something that they find challenging</a:t>
            </a:r>
          </a:p>
          <a:p>
            <a:pPr marL="0" indent="0">
              <a:buNone/>
            </a:pPr>
            <a:r>
              <a:rPr lang="en-GB" dirty="0"/>
              <a:t>It is up to you to teach children the value of sticking at things and why this is beneficial to their emotional development – even when it doesn’t feel like it at the time! </a:t>
            </a:r>
          </a:p>
          <a:p>
            <a:endParaRPr lang="en-GB" dirty="0"/>
          </a:p>
        </p:txBody>
      </p:sp>
      <p:pic>
        <p:nvPicPr>
          <p:cNvPr id="4" name="Picture 3" descr="ID# 20156 - Figure Chasing Dangling Carrot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220073" y="4581128"/>
            <a:ext cx="1944216" cy="2132856"/>
          </a:xfrm>
          <a:prstGeom prst="rect">
            <a:avLst/>
          </a:prstGeom>
          <a:noFill/>
          <a:ln>
            <a:noFill/>
          </a:ln>
        </p:spPr>
      </p:pic>
    </p:spTree>
    <p:extLst>
      <p:ext uri="{BB962C8B-B14F-4D97-AF65-F5344CB8AC3E}">
        <p14:creationId xmlns:p14="http://schemas.microsoft.com/office/powerpoint/2010/main" val="2297356403"/>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ID# 11959 - Figure Out Of Focus Colored Pen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6300192" y="3140968"/>
            <a:ext cx="2458085" cy="2458085"/>
          </a:xfrm>
          <a:prstGeom prst="rect">
            <a:avLst/>
          </a:prstGeom>
          <a:noFill/>
          <a:ln>
            <a:noFill/>
          </a:ln>
        </p:spPr>
      </p:pic>
      <p:sp>
        <p:nvSpPr>
          <p:cNvPr id="2" name="Title 1"/>
          <p:cNvSpPr>
            <a:spLocks noGrp="1"/>
          </p:cNvSpPr>
          <p:nvPr>
            <p:ph type="title"/>
          </p:nvPr>
        </p:nvSpPr>
        <p:spPr/>
        <p:txBody>
          <a:bodyPr>
            <a:noAutofit/>
          </a:bodyPr>
          <a:lstStyle/>
          <a:p>
            <a:r>
              <a:rPr lang="en-GB" dirty="0"/>
              <a:t>Motivating and encouraging perseverance</a:t>
            </a:r>
          </a:p>
        </p:txBody>
      </p:sp>
      <p:sp>
        <p:nvSpPr>
          <p:cNvPr id="3" name="Content Placeholder 2"/>
          <p:cNvSpPr>
            <a:spLocks noGrp="1"/>
          </p:cNvSpPr>
          <p:nvPr>
            <p:ph idx="1"/>
          </p:nvPr>
        </p:nvSpPr>
        <p:spPr>
          <a:xfrm>
            <a:off x="457200" y="1600200"/>
            <a:ext cx="8219256" cy="4525963"/>
          </a:xfrm>
        </p:spPr>
        <p:txBody>
          <a:bodyPr>
            <a:normAutofit/>
          </a:bodyPr>
          <a:lstStyle/>
          <a:p>
            <a:pPr marL="0" indent="0">
              <a:buNone/>
            </a:pPr>
            <a:r>
              <a:rPr lang="en-GB" dirty="0"/>
              <a:t>To support children’s ability to persevere, you should be aiming to motivate and encourage them throughout the challenges which they may </a:t>
            </a:r>
            <a:r>
              <a:rPr lang="en-GB" dirty="0" smtClean="0"/>
              <a:t>face.</a:t>
            </a:r>
          </a:p>
          <a:p>
            <a:pPr marL="0" indent="0">
              <a:buNone/>
            </a:pPr>
            <a:r>
              <a:rPr lang="en-GB" b="1" dirty="0" smtClean="0"/>
              <a:t>For example, you could:</a:t>
            </a:r>
          </a:p>
          <a:p>
            <a:r>
              <a:rPr lang="en-GB" dirty="0"/>
              <a:t>Provide praise</a:t>
            </a:r>
          </a:p>
          <a:p>
            <a:r>
              <a:rPr lang="en-GB" dirty="0"/>
              <a:t>Be realistic </a:t>
            </a:r>
          </a:p>
          <a:p>
            <a:r>
              <a:rPr lang="en-GB" dirty="0"/>
              <a:t>Encourage imperfection</a:t>
            </a:r>
          </a:p>
          <a:p>
            <a:r>
              <a:rPr lang="en-GB" dirty="0"/>
              <a:t>Make adjustments where necessary </a:t>
            </a:r>
          </a:p>
          <a:p>
            <a:r>
              <a:rPr lang="en-GB" dirty="0"/>
              <a:t>Model perseverance </a:t>
            </a:r>
            <a:r>
              <a:rPr lang="en-GB" dirty="0" smtClean="0"/>
              <a:t>yourself.</a:t>
            </a:r>
            <a:endParaRPr lang="en-GB" dirty="0"/>
          </a:p>
          <a:p>
            <a:pPr marL="0" indent="0">
              <a:buNone/>
            </a:pPr>
            <a:endParaRPr lang="en-GB" dirty="0"/>
          </a:p>
        </p:txBody>
      </p:sp>
    </p:spTree>
    <p:extLst>
      <p:ext uri="{BB962C8B-B14F-4D97-AF65-F5344CB8AC3E}">
        <p14:creationId xmlns:p14="http://schemas.microsoft.com/office/powerpoint/2010/main" val="1280097587"/>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3F</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Support emotional development</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954107"/>
          </a:xfrm>
          <a:prstGeom prst="rect">
            <a:avLst/>
          </a:prstGeom>
          <a:noFill/>
        </p:spPr>
        <p:txBody>
          <a:bodyPr wrap="square" rtlCol="0">
            <a:spAutoFit/>
          </a:bodyPr>
          <a:lstStyle/>
          <a:p>
            <a:r>
              <a:rPr lang="en-AU" sz="2800" b="1" dirty="0" smtClean="0">
                <a:latin typeface="+mj-lt"/>
              </a:rPr>
              <a:t>3.7 </a:t>
            </a:r>
            <a:r>
              <a:rPr lang="en-AU" sz="2800" dirty="0"/>
              <a:t>Share children’s successes with families</a:t>
            </a:r>
            <a:r>
              <a:rPr lang="en-AU" sz="2800" b="1" dirty="0" smtClean="0">
                <a:latin typeface="+mj-lt"/>
              </a:rPr>
              <a:t> </a:t>
            </a:r>
            <a:endParaRPr lang="en-AU" sz="2800" dirty="0">
              <a:latin typeface="+mj-lt"/>
            </a:endParaRPr>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D# 18057 - Family Spouse Child Dog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4692068"/>
            <a:ext cx="2065412" cy="206541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a:bodyPr>
          <a:lstStyle/>
          <a:p>
            <a:r>
              <a:rPr lang="en-GB" dirty="0"/>
              <a:t>Why should you share successes</a:t>
            </a:r>
            <a:r>
              <a:rPr lang="en-GB" dirty="0" smtClean="0"/>
              <a:t>?</a:t>
            </a:r>
            <a:endParaRPr lang="en-GB" dirty="0"/>
          </a:p>
        </p:txBody>
      </p:sp>
      <p:sp>
        <p:nvSpPr>
          <p:cNvPr id="3" name="Content Placeholder 2"/>
          <p:cNvSpPr>
            <a:spLocks noGrp="1"/>
          </p:cNvSpPr>
          <p:nvPr>
            <p:ph idx="1"/>
          </p:nvPr>
        </p:nvSpPr>
        <p:spPr/>
        <p:txBody>
          <a:bodyPr/>
          <a:lstStyle/>
          <a:p>
            <a:pPr marL="0" indent="0">
              <a:buNone/>
            </a:pPr>
            <a:r>
              <a:rPr lang="en-GB" dirty="0"/>
              <a:t>Communication with the families of children is really important and has many benefits for the families as well as you and your organisation. </a:t>
            </a:r>
            <a:endParaRPr lang="en-GB" dirty="0" smtClean="0"/>
          </a:p>
          <a:p>
            <a:pPr marL="0" indent="0">
              <a:buNone/>
            </a:pPr>
            <a:r>
              <a:rPr lang="en-GB" dirty="0" smtClean="0"/>
              <a:t>The </a:t>
            </a:r>
            <a:r>
              <a:rPr lang="en-GB" dirty="0"/>
              <a:t>families of the children are going to be the people who know the child best. By working in collaboration and communicating on a regular basis, you will be able to build a complete picture of the child’s needs, requirements, and </a:t>
            </a:r>
            <a:r>
              <a:rPr lang="en-GB" dirty="0" smtClean="0"/>
              <a:t>progress. </a:t>
            </a:r>
            <a:endParaRPr lang="en-GB" dirty="0"/>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How to share </a:t>
            </a:r>
            <a:r>
              <a:rPr lang="en-GB" dirty="0" smtClean="0"/>
              <a:t>successes</a:t>
            </a:r>
            <a:endParaRPr lang="en-GB" dirty="0"/>
          </a:p>
        </p:txBody>
      </p:sp>
      <p:sp>
        <p:nvSpPr>
          <p:cNvPr id="3" name="Content Placeholder 2"/>
          <p:cNvSpPr>
            <a:spLocks noGrp="1"/>
          </p:cNvSpPr>
          <p:nvPr>
            <p:ph idx="1"/>
          </p:nvPr>
        </p:nvSpPr>
        <p:spPr/>
        <p:txBody>
          <a:bodyPr>
            <a:normAutofit/>
          </a:bodyPr>
          <a:lstStyle/>
          <a:p>
            <a:pPr marL="0" indent="0">
              <a:buNone/>
            </a:pPr>
            <a:r>
              <a:rPr lang="en-GB" b="1" dirty="0" smtClean="0"/>
              <a:t>Some </a:t>
            </a:r>
            <a:r>
              <a:rPr lang="en-GB" b="1" dirty="0"/>
              <a:t>common ways to communicate, for example, might include:</a:t>
            </a:r>
          </a:p>
          <a:p>
            <a:pPr lvl="0"/>
            <a:r>
              <a:rPr lang="en-GB" dirty="0"/>
              <a:t>Display boards</a:t>
            </a:r>
          </a:p>
          <a:p>
            <a:pPr lvl="0"/>
            <a:r>
              <a:rPr lang="en-GB" dirty="0"/>
              <a:t>Emails</a:t>
            </a:r>
          </a:p>
          <a:p>
            <a:pPr lvl="0"/>
            <a:r>
              <a:rPr lang="en-GB" dirty="0"/>
              <a:t>Newsletters</a:t>
            </a:r>
          </a:p>
          <a:p>
            <a:pPr lvl="0"/>
            <a:r>
              <a:rPr lang="en-GB" dirty="0"/>
              <a:t>Phone calls</a:t>
            </a:r>
          </a:p>
          <a:p>
            <a:pPr lvl="0"/>
            <a:r>
              <a:rPr lang="en-GB" dirty="0"/>
              <a:t>Face-to-face meetings. </a:t>
            </a:r>
          </a:p>
          <a:p>
            <a:endParaRPr lang="en-GB" dirty="0"/>
          </a:p>
        </p:txBody>
      </p:sp>
      <p:pic>
        <p:nvPicPr>
          <p:cNvPr id="4" name="Picture 3" descr="ID# 12355 - Classic Phone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644008" y="2564904"/>
            <a:ext cx="3538205" cy="3240360"/>
          </a:xfrm>
          <a:prstGeom prst="rect">
            <a:avLst/>
          </a:prstGeom>
          <a:noFill/>
          <a:ln>
            <a:noFill/>
          </a:ln>
        </p:spPr>
      </p:pic>
    </p:spTree>
    <p:extLst>
      <p:ext uri="{BB962C8B-B14F-4D97-AF65-F5344CB8AC3E}">
        <p14:creationId xmlns:p14="http://schemas.microsoft.com/office/powerpoint/2010/main" val="2458413576"/>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6283 - Brick Wall Arrow Breakout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076056" y="4365104"/>
            <a:ext cx="2362835" cy="2362835"/>
          </a:xfrm>
          <a:prstGeom prst="rect">
            <a:avLst/>
          </a:prstGeom>
          <a:noFill/>
          <a:ln>
            <a:noFill/>
          </a:ln>
        </p:spPr>
      </p:pic>
      <p:sp>
        <p:nvSpPr>
          <p:cNvPr id="2" name="Title 1"/>
          <p:cNvSpPr>
            <a:spLocks noGrp="1"/>
          </p:cNvSpPr>
          <p:nvPr>
            <p:ph type="title"/>
          </p:nvPr>
        </p:nvSpPr>
        <p:spPr/>
        <p:txBody>
          <a:bodyPr/>
          <a:lstStyle/>
          <a:p>
            <a:r>
              <a:rPr lang="en-GB" dirty="0" smtClean="0"/>
              <a:t>Barriers to communication</a:t>
            </a:r>
            <a:endParaRPr lang="en-GB" dirty="0"/>
          </a:p>
        </p:txBody>
      </p:sp>
      <p:sp>
        <p:nvSpPr>
          <p:cNvPr id="3" name="Content Placeholder 2"/>
          <p:cNvSpPr>
            <a:spLocks noGrp="1"/>
          </p:cNvSpPr>
          <p:nvPr>
            <p:ph idx="1"/>
          </p:nvPr>
        </p:nvSpPr>
        <p:spPr/>
        <p:txBody>
          <a:bodyPr/>
          <a:lstStyle/>
          <a:p>
            <a:pPr marL="0" indent="0">
              <a:buNone/>
            </a:pPr>
            <a:r>
              <a:rPr lang="en-GB" dirty="0"/>
              <a:t>In some cases, you may find that communication with families is more difficult. </a:t>
            </a:r>
          </a:p>
          <a:p>
            <a:r>
              <a:rPr lang="en-GB" b="1" dirty="0"/>
              <a:t>For example:</a:t>
            </a:r>
          </a:p>
          <a:p>
            <a:pPr lvl="0"/>
            <a:r>
              <a:rPr lang="en-GB" dirty="0"/>
              <a:t>Families first language may not be English</a:t>
            </a:r>
          </a:p>
          <a:p>
            <a:pPr lvl="0"/>
            <a:r>
              <a:rPr lang="en-GB" dirty="0"/>
              <a:t>Families may not have time</a:t>
            </a:r>
          </a:p>
          <a:p>
            <a:pPr lvl="0"/>
            <a:r>
              <a:rPr lang="en-GB" dirty="0"/>
              <a:t>Families may be disengaged with the care setting.</a:t>
            </a:r>
          </a:p>
        </p:txBody>
      </p:sp>
    </p:spTree>
    <p:extLst>
      <p:ext uri="{BB962C8B-B14F-4D97-AF65-F5344CB8AC3E}">
        <p14:creationId xmlns:p14="http://schemas.microsoft.com/office/powerpoint/2010/main" val="3834468891"/>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3G</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Support cognitive development</a:t>
            </a:r>
            <a:endParaRPr lang="en-GB" dirty="0"/>
          </a:p>
        </p:txBody>
      </p:sp>
      <p:sp>
        <p:nvSpPr>
          <p:cNvPr id="6" name="TextBox 5"/>
          <p:cNvSpPr txBox="1"/>
          <p:nvPr/>
        </p:nvSpPr>
        <p:spPr>
          <a:xfrm>
            <a:off x="5220072" y="2492896"/>
            <a:ext cx="3744416" cy="954107"/>
          </a:xfrm>
          <a:prstGeom prst="rect">
            <a:avLst/>
          </a:prstGeom>
          <a:noFill/>
        </p:spPr>
        <p:txBody>
          <a:bodyPr wrap="square" rtlCol="0">
            <a:spAutoFit/>
          </a:bodyPr>
          <a:lstStyle/>
          <a:p>
            <a:r>
              <a:rPr lang="en-AU" sz="2800" b="1" dirty="0" smtClean="0">
                <a:latin typeface="+mj-lt"/>
              </a:rPr>
              <a:t>4.1 </a:t>
            </a:r>
            <a:r>
              <a:rPr lang="en-AU" sz="2800" dirty="0"/>
              <a:t>Intentionally scaffold children’s learning</a:t>
            </a:r>
            <a:r>
              <a:rPr lang="en-AU" sz="2800" b="1" dirty="0" smtClean="0">
                <a:latin typeface="+mj-lt"/>
              </a:rPr>
              <a:t> </a:t>
            </a:r>
            <a:endParaRPr lang="en-AU" sz="2800" dirty="0">
              <a:latin typeface="+mj-lt"/>
            </a:endParaRPr>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What is cognitive development</a:t>
            </a:r>
            <a:r>
              <a:rPr lang="en-GB" dirty="0" smtClean="0"/>
              <a:t>?</a:t>
            </a:r>
            <a:endParaRPr lang="en-GB" dirty="0"/>
          </a:p>
        </p:txBody>
      </p:sp>
      <p:sp>
        <p:nvSpPr>
          <p:cNvPr id="3" name="Content Placeholder 2"/>
          <p:cNvSpPr>
            <a:spLocks noGrp="1"/>
          </p:cNvSpPr>
          <p:nvPr>
            <p:ph idx="1"/>
          </p:nvPr>
        </p:nvSpPr>
        <p:spPr/>
        <p:txBody>
          <a:bodyPr/>
          <a:lstStyle/>
          <a:p>
            <a:pPr marL="0" indent="0">
              <a:buNone/>
            </a:pPr>
            <a:r>
              <a:rPr lang="en-GB" dirty="0"/>
              <a:t>Cognitive development is a field of study in both neuroscience and psychology which focuses on how children learn and think about their environment. Cognitive development relies on memory, perception, and concentration.</a:t>
            </a:r>
          </a:p>
        </p:txBody>
      </p:sp>
      <p:pic>
        <p:nvPicPr>
          <p:cNvPr id="1026" name="Picture 2" descr="ID# 15413 - Stairway To Ideas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984" y="3645024"/>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9807 - Global Brain Reveal Earth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6372200" y="4869160"/>
            <a:ext cx="1872208" cy="1844824"/>
          </a:xfrm>
          <a:prstGeom prst="rect">
            <a:avLst/>
          </a:prstGeom>
          <a:noFill/>
          <a:ln>
            <a:noFill/>
          </a:ln>
        </p:spPr>
      </p:pic>
      <p:sp>
        <p:nvSpPr>
          <p:cNvPr id="2" name="Title 1"/>
          <p:cNvSpPr>
            <a:spLocks noGrp="1"/>
          </p:cNvSpPr>
          <p:nvPr>
            <p:ph type="title"/>
          </p:nvPr>
        </p:nvSpPr>
        <p:spPr/>
        <p:txBody>
          <a:bodyPr/>
          <a:lstStyle/>
          <a:p>
            <a:r>
              <a:rPr lang="en-GB" dirty="0" smtClean="0"/>
              <a:t>Early brain development</a:t>
            </a:r>
            <a:endParaRPr lang="en-GB" dirty="0"/>
          </a:p>
        </p:txBody>
      </p:sp>
      <p:sp>
        <p:nvSpPr>
          <p:cNvPr id="3" name="Content Placeholder 2"/>
          <p:cNvSpPr>
            <a:spLocks noGrp="1"/>
          </p:cNvSpPr>
          <p:nvPr>
            <p:ph idx="1"/>
          </p:nvPr>
        </p:nvSpPr>
        <p:spPr>
          <a:xfrm>
            <a:off x="467544" y="1556792"/>
            <a:ext cx="8229600" cy="4525963"/>
          </a:xfrm>
        </p:spPr>
        <p:txBody>
          <a:bodyPr/>
          <a:lstStyle/>
          <a:p>
            <a:pPr marL="0" indent="0">
              <a:buNone/>
            </a:pPr>
            <a:r>
              <a:rPr lang="en-GB" dirty="0"/>
              <a:t>Academics are interested in the way that </a:t>
            </a:r>
            <a:r>
              <a:rPr lang="en-GB" dirty="0" smtClean="0"/>
              <a:t>children learn </a:t>
            </a:r>
            <a:r>
              <a:rPr lang="en-GB" dirty="0"/>
              <a:t>and think because the early years of life can have a significant effect on how our brains develop, and therefore how we think as adults.</a:t>
            </a:r>
          </a:p>
          <a:p>
            <a:pPr marL="0" indent="0">
              <a:buNone/>
            </a:pPr>
            <a:r>
              <a:rPr lang="en-GB" dirty="0"/>
              <a:t>C</a:t>
            </a:r>
            <a:r>
              <a:rPr lang="en-GB" dirty="0" smtClean="0"/>
              <a:t>ognitive </a:t>
            </a:r>
            <a:r>
              <a:rPr lang="en-GB" dirty="0"/>
              <a:t>development looks at less significant ways in which children develop a mental picture of the world around them and how this changes as they grow into adults.</a:t>
            </a:r>
          </a:p>
          <a:p>
            <a:endParaRPr lang="en-GB" dirty="0"/>
          </a:p>
        </p:txBody>
      </p:sp>
    </p:spTree>
    <p:extLst>
      <p:ext uri="{BB962C8B-B14F-4D97-AF65-F5344CB8AC3E}">
        <p14:creationId xmlns:p14="http://schemas.microsoft.com/office/powerpoint/2010/main" val="3059775098"/>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5090 - Figure Climbs Large Book Stack to Top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6084168" y="4482828"/>
            <a:ext cx="2252587" cy="2348880"/>
          </a:xfrm>
          <a:prstGeom prst="rect">
            <a:avLst/>
          </a:prstGeom>
          <a:noFill/>
          <a:ln>
            <a:noFill/>
          </a:ln>
        </p:spPr>
      </p:pic>
      <p:sp>
        <p:nvSpPr>
          <p:cNvPr id="2" name="Title 1"/>
          <p:cNvSpPr>
            <a:spLocks noGrp="1"/>
          </p:cNvSpPr>
          <p:nvPr>
            <p:ph type="title"/>
          </p:nvPr>
        </p:nvSpPr>
        <p:spPr/>
        <p:txBody>
          <a:bodyPr>
            <a:normAutofit/>
          </a:bodyPr>
          <a:lstStyle/>
          <a:p>
            <a:r>
              <a:rPr lang="en-GB" dirty="0"/>
              <a:t>Scaffolding </a:t>
            </a:r>
            <a:r>
              <a:rPr lang="en-GB" dirty="0" smtClean="0"/>
              <a:t>learning</a:t>
            </a:r>
            <a:endParaRPr lang="en-GB" dirty="0"/>
          </a:p>
        </p:txBody>
      </p:sp>
      <p:sp>
        <p:nvSpPr>
          <p:cNvPr id="3" name="Content Placeholder 2"/>
          <p:cNvSpPr>
            <a:spLocks noGrp="1"/>
          </p:cNvSpPr>
          <p:nvPr>
            <p:ph idx="1"/>
          </p:nvPr>
        </p:nvSpPr>
        <p:spPr/>
        <p:txBody>
          <a:bodyPr/>
          <a:lstStyle/>
          <a:p>
            <a:pPr marL="0" indent="0">
              <a:buNone/>
            </a:pPr>
            <a:r>
              <a:rPr lang="en-GB" dirty="0"/>
              <a:t>Scaffolding children’s learning refers to leading and coaching them towards coming up with their own answers and ideas. </a:t>
            </a:r>
            <a:endParaRPr lang="en-GB" dirty="0" smtClean="0"/>
          </a:p>
          <a:p>
            <a:pPr marL="0" indent="0">
              <a:buNone/>
            </a:pPr>
            <a:r>
              <a:rPr lang="en-GB" dirty="0" smtClean="0"/>
              <a:t>Scaffolding </a:t>
            </a:r>
            <a:r>
              <a:rPr lang="en-GB" dirty="0"/>
              <a:t>learning will show children how to learn, rather than just providing them with the correct answers – helping them to create their own thoughts about the world around them. </a:t>
            </a:r>
          </a:p>
          <a:p>
            <a:endParaRPr lang="en-GB" dirty="0"/>
          </a:p>
        </p:txBody>
      </p:sp>
    </p:spTree>
    <p:extLst>
      <p:ext uri="{BB962C8B-B14F-4D97-AF65-F5344CB8AC3E}">
        <p14:creationId xmlns:p14="http://schemas.microsoft.com/office/powerpoint/2010/main" val="4049878353"/>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Scaffolding learning</a:t>
            </a:r>
            <a:endParaRPr lang="en-GB" dirty="0"/>
          </a:p>
        </p:txBody>
      </p:sp>
      <p:sp>
        <p:nvSpPr>
          <p:cNvPr id="3" name="Content Placeholder 2"/>
          <p:cNvSpPr>
            <a:spLocks noGrp="1"/>
          </p:cNvSpPr>
          <p:nvPr>
            <p:ph idx="1"/>
          </p:nvPr>
        </p:nvSpPr>
        <p:spPr>
          <a:xfrm>
            <a:off x="457200" y="1600200"/>
            <a:ext cx="8229600" cy="4997152"/>
          </a:xfrm>
        </p:spPr>
        <p:txBody>
          <a:bodyPr>
            <a:normAutofit lnSpcReduction="10000"/>
          </a:bodyPr>
          <a:lstStyle/>
          <a:p>
            <a:pPr marL="0" indent="0">
              <a:buNone/>
            </a:pPr>
            <a:r>
              <a:rPr lang="en-GB" dirty="0" smtClean="0"/>
              <a:t>You </a:t>
            </a:r>
            <a:r>
              <a:rPr lang="en-GB" dirty="0"/>
              <a:t>might want to adopt some simple techniques for ensuring that you stick to your guns when scaffolding children’s learning.</a:t>
            </a:r>
          </a:p>
          <a:p>
            <a:pPr marL="0" indent="0">
              <a:buNone/>
            </a:pPr>
            <a:r>
              <a:rPr lang="en-GB" b="1" dirty="0"/>
              <a:t>For </a:t>
            </a:r>
            <a:r>
              <a:rPr lang="en-GB" b="1" dirty="0" smtClean="0"/>
              <a:t>example:</a:t>
            </a:r>
          </a:p>
          <a:p>
            <a:r>
              <a:rPr lang="en-GB" dirty="0" smtClean="0"/>
              <a:t>Provide </a:t>
            </a:r>
            <a:r>
              <a:rPr lang="en-GB" dirty="0"/>
              <a:t>a challenge that is just beyond what the child can already do easily by themselves</a:t>
            </a:r>
          </a:p>
          <a:p>
            <a:r>
              <a:rPr lang="en-GB" dirty="0"/>
              <a:t>Give prompts </a:t>
            </a:r>
          </a:p>
          <a:p>
            <a:r>
              <a:rPr lang="en-GB" dirty="0"/>
              <a:t>Ask questions </a:t>
            </a:r>
          </a:p>
          <a:p>
            <a:r>
              <a:rPr lang="en-GB" dirty="0"/>
              <a:t>Model the steps involved </a:t>
            </a:r>
          </a:p>
          <a:p>
            <a:r>
              <a:rPr lang="en-GB" dirty="0"/>
              <a:t>Praise children for attempting the task, not just for </a:t>
            </a:r>
            <a:r>
              <a:rPr lang="en-GB" dirty="0" smtClean="0"/>
              <a:t>succeeding.</a:t>
            </a:r>
            <a:endParaRPr lang="en-GB" dirty="0"/>
          </a:p>
          <a:p>
            <a:endParaRPr lang="en-GB" dirty="0"/>
          </a:p>
        </p:txBody>
      </p:sp>
    </p:spTree>
    <p:extLst>
      <p:ext uri="{BB962C8B-B14F-4D97-AF65-F5344CB8AC3E}">
        <p14:creationId xmlns:p14="http://schemas.microsoft.com/office/powerpoint/2010/main" val="1569349259"/>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4A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Support cognitive development</a:t>
            </a:r>
            <a:endParaRPr lang="en-GB" dirty="0"/>
          </a:p>
        </p:txBody>
      </p:sp>
      <p:sp>
        <p:nvSpPr>
          <p:cNvPr id="8" name="TextBox 7"/>
          <p:cNvSpPr txBox="1"/>
          <p:nvPr/>
        </p:nvSpPr>
        <p:spPr>
          <a:xfrm>
            <a:off x="5220072" y="2492896"/>
            <a:ext cx="3744416" cy="3539430"/>
          </a:xfrm>
          <a:prstGeom prst="rect">
            <a:avLst/>
          </a:prstGeom>
          <a:noFill/>
        </p:spPr>
        <p:txBody>
          <a:bodyPr wrap="square" rtlCol="0">
            <a:spAutoFit/>
          </a:bodyPr>
          <a:lstStyle/>
          <a:p>
            <a:r>
              <a:rPr lang="en-AU" sz="2800" b="1" dirty="0" smtClean="0">
                <a:latin typeface="+mj-lt"/>
              </a:rPr>
              <a:t>4.2 </a:t>
            </a:r>
            <a:r>
              <a:rPr lang="en-AU" sz="2800" dirty="0"/>
              <a:t>Provide children with a range of materials, resources, technologies and experiences to explore and problem-solve to stimulate cognitive development</a:t>
            </a:r>
            <a:r>
              <a:rPr lang="en-AU" sz="2800" b="1" dirty="0" smtClean="0">
                <a:latin typeface="+mj-lt"/>
              </a:rPr>
              <a:t> </a:t>
            </a:r>
            <a:endParaRPr lang="en-AU" sz="2800" dirty="0">
              <a:latin typeface="+mj-lt"/>
            </a:endParaRPr>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Providing materials and </a:t>
            </a:r>
            <a:r>
              <a:rPr lang="en-GB" dirty="0" smtClean="0"/>
              <a:t>resources</a:t>
            </a:r>
            <a:endParaRPr lang="en-GB" dirty="0"/>
          </a:p>
        </p:txBody>
      </p:sp>
      <p:sp>
        <p:nvSpPr>
          <p:cNvPr id="3" name="Content Placeholder 2"/>
          <p:cNvSpPr>
            <a:spLocks noGrp="1"/>
          </p:cNvSpPr>
          <p:nvPr>
            <p:ph idx="1"/>
          </p:nvPr>
        </p:nvSpPr>
        <p:spPr/>
        <p:txBody>
          <a:bodyPr/>
          <a:lstStyle/>
          <a:p>
            <a:pPr marL="0" indent="0">
              <a:buNone/>
            </a:pPr>
            <a:r>
              <a:rPr lang="en-GB" dirty="0"/>
              <a:t>Encouraging children to engage with a range of different materials and resources will increase their knowledge of the world around them. </a:t>
            </a:r>
            <a:endParaRPr lang="en-GB" dirty="0" smtClean="0"/>
          </a:p>
          <a:p>
            <a:pPr marL="0" indent="0">
              <a:buNone/>
            </a:pPr>
            <a:r>
              <a:rPr lang="en-GB" dirty="0" smtClean="0"/>
              <a:t>The </a:t>
            </a:r>
            <a:r>
              <a:rPr lang="en-GB" dirty="0"/>
              <a:t>materials and resources which you provide children with should be facilitating of learning and development, but this doesn’t necessarily mean that they have to be directly educational. </a:t>
            </a:r>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Providing materials and resources</a:t>
            </a:r>
          </a:p>
        </p:txBody>
      </p:sp>
      <p:sp>
        <p:nvSpPr>
          <p:cNvPr id="3" name="Content Placeholder 2"/>
          <p:cNvSpPr>
            <a:spLocks noGrp="1"/>
          </p:cNvSpPr>
          <p:nvPr>
            <p:ph idx="1"/>
          </p:nvPr>
        </p:nvSpPr>
        <p:spPr/>
        <p:txBody>
          <a:bodyPr/>
          <a:lstStyle/>
          <a:p>
            <a:pPr marL="0" indent="0">
              <a:buNone/>
            </a:pPr>
            <a:r>
              <a:rPr lang="en-GB" b="1" dirty="0" smtClean="0"/>
              <a:t>You might consider materials/resources such as:</a:t>
            </a:r>
          </a:p>
          <a:p>
            <a:r>
              <a:rPr lang="en-GB" dirty="0"/>
              <a:t>Art material</a:t>
            </a:r>
          </a:p>
          <a:p>
            <a:r>
              <a:rPr lang="en-GB" dirty="0"/>
              <a:t>Musical instruments </a:t>
            </a:r>
          </a:p>
          <a:p>
            <a:r>
              <a:rPr lang="en-GB" dirty="0"/>
              <a:t>Dress-up play </a:t>
            </a:r>
          </a:p>
          <a:p>
            <a:r>
              <a:rPr lang="en-GB" dirty="0"/>
              <a:t>Skill related games </a:t>
            </a:r>
          </a:p>
          <a:p>
            <a:r>
              <a:rPr lang="en-GB" dirty="0" smtClean="0"/>
              <a:t>Books.</a:t>
            </a:r>
            <a:endParaRPr lang="en-GB" dirty="0"/>
          </a:p>
          <a:p>
            <a:pPr marL="0" indent="0">
              <a:buNone/>
            </a:pPr>
            <a:endParaRPr lang="en-GB" dirty="0"/>
          </a:p>
        </p:txBody>
      </p:sp>
      <p:pic>
        <p:nvPicPr>
          <p:cNvPr id="4" name="Picture 3" descr="ID# 15266 - Paintbrush Palette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499992" y="2852936"/>
            <a:ext cx="2913628" cy="3057644"/>
          </a:xfrm>
          <a:prstGeom prst="rect">
            <a:avLst/>
          </a:prstGeom>
          <a:noFill/>
          <a:ln>
            <a:noFill/>
          </a:ln>
        </p:spPr>
      </p:pic>
    </p:spTree>
    <p:extLst>
      <p:ext uri="{BB962C8B-B14F-4D97-AF65-F5344CB8AC3E}">
        <p14:creationId xmlns:p14="http://schemas.microsoft.com/office/powerpoint/2010/main" val="3043798804"/>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5076 - Laptop Education Imagination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427984" y="3429000"/>
            <a:ext cx="3366001" cy="3293993"/>
          </a:xfrm>
          <a:prstGeom prst="rect">
            <a:avLst/>
          </a:prstGeom>
          <a:noFill/>
          <a:ln>
            <a:noFill/>
          </a:ln>
        </p:spPr>
      </p:pic>
      <p:sp>
        <p:nvSpPr>
          <p:cNvPr id="2" name="Title 1"/>
          <p:cNvSpPr>
            <a:spLocks noGrp="1"/>
          </p:cNvSpPr>
          <p:nvPr>
            <p:ph type="title"/>
          </p:nvPr>
        </p:nvSpPr>
        <p:spPr/>
        <p:txBody>
          <a:bodyPr/>
          <a:lstStyle/>
          <a:p>
            <a:r>
              <a:rPr lang="en-GB" dirty="0" smtClean="0"/>
              <a:t>Providing technologies</a:t>
            </a:r>
            <a:endParaRPr lang="en-GB" dirty="0"/>
          </a:p>
        </p:txBody>
      </p:sp>
      <p:sp>
        <p:nvSpPr>
          <p:cNvPr id="3" name="Content Placeholder 2"/>
          <p:cNvSpPr>
            <a:spLocks noGrp="1"/>
          </p:cNvSpPr>
          <p:nvPr>
            <p:ph idx="1"/>
          </p:nvPr>
        </p:nvSpPr>
        <p:spPr/>
        <p:txBody>
          <a:bodyPr/>
          <a:lstStyle/>
          <a:p>
            <a:pPr marL="0" indent="0">
              <a:buNone/>
            </a:pPr>
            <a:r>
              <a:rPr lang="en-GB" dirty="0"/>
              <a:t>Technology has become more important to daily life and is used throughout education and in workplaces</a:t>
            </a:r>
            <a:r>
              <a:rPr lang="en-GB" dirty="0" smtClean="0"/>
              <a:t>. Whilst </a:t>
            </a:r>
            <a:r>
              <a:rPr lang="en-GB" dirty="0"/>
              <a:t>it is something that we tend to restrict children from using, it can have many benefits for them when used in the right way. </a:t>
            </a:r>
          </a:p>
          <a:p>
            <a:endParaRPr lang="en-GB" dirty="0"/>
          </a:p>
        </p:txBody>
      </p:sp>
    </p:spTree>
    <p:extLst>
      <p:ext uri="{BB962C8B-B14F-4D97-AF65-F5344CB8AC3E}">
        <p14:creationId xmlns:p14="http://schemas.microsoft.com/office/powerpoint/2010/main" val="2915127925"/>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Providing technologies</a:t>
            </a:r>
          </a:p>
        </p:txBody>
      </p:sp>
      <p:sp>
        <p:nvSpPr>
          <p:cNvPr id="3" name="Content Placeholder 2"/>
          <p:cNvSpPr>
            <a:spLocks noGrp="1"/>
          </p:cNvSpPr>
          <p:nvPr>
            <p:ph idx="1"/>
          </p:nvPr>
        </p:nvSpPr>
        <p:spPr/>
        <p:txBody>
          <a:bodyPr/>
          <a:lstStyle/>
          <a:p>
            <a:pPr marL="0" indent="0">
              <a:buNone/>
            </a:pPr>
            <a:r>
              <a:rPr lang="en-GB" b="1" dirty="0"/>
              <a:t>A</a:t>
            </a:r>
            <a:r>
              <a:rPr lang="en-GB" b="1" dirty="0" smtClean="0"/>
              <a:t>ctivities </a:t>
            </a:r>
            <a:r>
              <a:rPr lang="en-GB" b="1" dirty="0"/>
              <a:t>that can provide opportunities to participate in technology include:</a:t>
            </a:r>
          </a:p>
          <a:p>
            <a:pPr lvl="0"/>
            <a:r>
              <a:rPr lang="en-GB" dirty="0"/>
              <a:t>Using computer equipment</a:t>
            </a:r>
          </a:p>
          <a:p>
            <a:r>
              <a:rPr lang="en-GB" dirty="0"/>
              <a:t>Using television equipment </a:t>
            </a:r>
          </a:p>
          <a:p>
            <a:pPr lvl="0"/>
            <a:r>
              <a:rPr lang="en-GB" dirty="0"/>
              <a:t>Using </a:t>
            </a:r>
            <a:r>
              <a:rPr lang="en-GB" dirty="0" smtClean="0"/>
              <a:t>cameras</a:t>
            </a:r>
            <a:endParaRPr lang="en-GB" dirty="0"/>
          </a:p>
          <a:p>
            <a:r>
              <a:rPr lang="en-GB" dirty="0"/>
              <a:t>Using stereos/radios </a:t>
            </a:r>
          </a:p>
          <a:p>
            <a:pPr lvl="0"/>
            <a:r>
              <a:rPr lang="en-GB" dirty="0"/>
              <a:t>Playing with robots.</a:t>
            </a:r>
          </a:p>
          <a:p>
            <a:endParaRPr lang="en-GB" dirty="0"/>
          </a:p>
        </p:txBody>
      </p:sp>
      <p:pic>
        <p:nvPicPr>
          <p:cNvPr id="2052" name="Picture 4" descr="ID# 9501 - Vintage Tvs Stacked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2492896"/>
            <a:ext cx="3384376" cy="3384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0531432"/>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4872 - Two Way Puzzle People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436096" y="4149080"/>
            <a:ext cx="2469515" cy="2469515"/>
          </a:xfrm>
          <a:prstGeom prst="rect">
            <a:avLst/>
          </a:prstGeom>
          <a:noFill/>
          <a:ln>
            <a:noFill/>
          </a:ln>
        </p:spPr>
      </p:pic>
      <p:sp>
        <p:nvSpPr>
          <p:cNvPr id="2" name="Title 1"/>
          <p:cNvSpPr>
            <a:spLocks noGrp="1"/>
          </p:cNvSpPr>
          <p:nvPr>
            <p:ph type="title"/>
          </p:nvPr>
        </p:nvSpPr>
        <p:spPr/>
        <p:txBody>
          <a:bodyPr/>
          <a:lstStyle/>
          <a:p>
            <a:r>
              <a:rPr lang="en-GB" dirty="0" smtClean="0"/>
              <a:t>Providing experiences</a:t>
            </a:r>
            <a:endParaRPr lang="en-GB" dirty="0"/>
          </a:p>
        </p:txBody>
      </p:sp>
      <p:sp>
        <p:nvSpPr>
          <p:cNvPr id="3" name="Content Placeholder 2"/>
          <p:cNvSpPr>
            <a:spLocks noGrp="1"/>
          </p:cNvSpPr>
          <p:nvPr>
            <p:ph idx="1"/>
          </p:nvPr>
        </p:nvSpPr>
        <p:spPr/>
        <p:txBody>
          <a:bodyPr/>
          <a:lstStyle/>
          <a:p>
            <a:pPr marL="0" indent="0">
              <a:buNone/>
            </a:pPr>
            <a:r>
              <a:rPr lang="en-GB" dirty="0"/>
              <a:t>There is no better way for children to learn than real life experiences. Experiences will help children to learn about the world around them and how they fit into this. </a:t>
            </a:r>
          </a:p>
          <a:p>
            <a:pPr marL="0" indent="0">
              <a:buNone/>
            </a:pPr>
            <a:r>
              <a:rPr lang="en-GB" b="1" dirty="0"/>
              <a:t>You could provide children with experiences such as:</a:t>
            </a:r>
          </a:p>
          <a:p>
            <a:r>
              <a:rPr lang="en-GB" dirty="0"/>
              <a:t>Group activities with their peers </a:t>
            </a:r>
          </a:p>
          <a:p>
            <a:r>
              <a:rPr lang="en-GB" dirty="0"/>
              <a:t>Outside activities </a:t>
            </a:r>
          </a:p>
          <a:p>
            <a:r>
              <a:rPr lang="en-GB" dirty="0"/>
              <a:t>Community </a:t>
            </a:r>
            <a:r>
              <a:rPr lang="en-GB" dirty="0" smtClean="0"/>
              <a:t>activities.</a:t>
            </a:r>
            <a:endParaRPr lang="en-GB" dirty="0"/>
          </a:p>
          <a:p>
            <a:endParaRPr lang="en-GB" dirty="0"/>
          </a:p>
        </p:txBody>
      </p:sp>
    </p:spTree>
    <p:extLst>
      <p:ext uri="{BB962C8B-B14F-4D97-AF65-F5344CB8AC3E}">
        <p14:creationId xmlns:p14="http://schemas.microsoft.com/office/powerpoint/2010/main" val="434219913"/>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4B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Support cognitive development</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4.3 </a:t>
            </a:r>
            <a:r>
              <a:rPr lang="en-AU" sz="2800" dirty="0"/>
              <a:t>Provide experiences that allow children to explore a range of concepts</a:t>
            </a:r>
            <a:r>
              <a:rPr lang="en-AU" sz="2800" b="1" dirty="0" smtClean="0">
                <a:latin typeface="+mj-lt"/>
              </a:rPr>
              <a:t> </a:t>
            </a:r>
            <a:endParaRPr lang="en-AU" sz="2800" dirty="0">
              <a:latin typeface="+mj-lt"/>
            </a:endParaRPr>
          </a:p>
        </p:txBody>
      </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1143000"/>
          </a:xfrm>
        </p:spPr>
        <p:txBody>
          <a:bodyPr/>
          <a:lstStyle/>
          <a:p>
            <a:r>
              <a:rPr lang="en-GB" dirty="0" smtClean="0"/>
              <a:t>Concept development</a:t>
            </a:r>
            <a:endParaRPr lang="en-GB" dirty="0"/>
          </a:p>
        </p:txBody>
      </p:sp>
      <p:sp>
        <p:nvSpPr>
          <p:cNvPr id="3" name="Content Placeholder 2"/>
          <p:cNvSpPr>
            <a:spLocks noGrp="1"/>
          </p:cNvSpPr>
          <p:nvPr>
            <p:ph idx="1"/>
          </p:nvPr>
        </p:nvSpPr>
        <p:spPr/>
        <p:txBody>
          <a:bodyPr/>
          <a:lstStyle/>
          <a:p>
            <a:pPr marL="0" indent="0">
              <a:buNone/>
            </a:pPr>
            <a:r>
              <a:rPr lang="en-GB" dirty="0"/>
              <a:t>Concepts provide a way of categorising and organising experiences; without them, it would be difficult to retain and learn anything. From the moment we are born we begin to categorise – the sound of people’s voices, people’s faces, colours etc. </a:t>
            </a:r>
          </a:p>
          <a:p>
            <a:endParaRPr lang="en-GB" dirty="0"/>
          </a:p>
        </p:txBody>
      </p:sp>
      <p:pic>
        <p:nvPicPr>
          <p:cNvPr id="4" name="Picture 3" descr="C:\Users\Victoria\Desktop\My Work\ArtWork\blank_four_in_a_row_800_wht_9103.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83968" y="3940058"/>
            <a:ext cx="3512046" cy="2035076"/>
          </a:xfrm>
          <a:prstGeom prst="rect">
            <a:avLst/>
          </a:prstGeom>
          <a:noFill/>
          <a:ln>
            <a:noFill/>
          </a:ln>
        </p:spPr>
      </p:pic>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Provide experiences for concept development</a:t>
            </a:r>
            <a:endParaRPr lang="en-GB" dirty="0"/>
          </a:p>
        </p:txBody>
      </p:sp>
      <p:sp>
        <p:nvSpPr>
          <p:cNvPr id="3" name="Content Placeholder 2"/>
          <p:cNvSpPr>
            <a:spLocks noGrp="1"/>
          </p:cNvSpPr>
          <p:nvPr>
            <p:ph idx="1"/>
          </p:nvPr>
        </p:nvSpPr>
        <p:spPr/>
        <p:txBody>
          <a:bodyPr>
            <a:normAutofit/>
          </a:bodyPr>
          <a:lstStyle/>
          <a:p>
            <a:pPr marL="0" indent="0">
              <a:buNone/>
            </a:pPr>
            <a:r>
              <a:rPr lang="en-GB" dirty="0"/>
              <a:t>When thinking about how you can help children in your care explore different concepts, you should understand what stage their knowledge is currently at. </a:t>
            </a:r>
          </a:p>
          <a:p>
            <a:pPr marL="0" indent="0">
              <a:buNone/>
            </a:pPr>
            <a:r>
              <a:rPr lang="en-GB" b="1" dirty="0"/>
              <a:t>For example:</a:t>
            </a:r>
          </a:p>
          <a:p>
            <a:pPr lvl="0"/>
            <a:r>
              <a:rPr lang="en-GB" dirty="0"/>
              <a:t>Can they label objects successfully?</a:t>
            </a:r>
          </a:p>
          <a:p>
            <a:pPr lvl="0"/>
            <a:r>
              <a:rPr lang="en-GB" dirty="0"/>
              <a:t>Can they name any colours or shapes? </a:t>
            </a:r>
          </a:p>
          <a:p>
            <a:pPr lvl="0"/>
            <a:r>
              <a:rPr lang="en-GB" dirty="0"/>
              <a:t>Do they call every man they see Daddy or do they use this term just for their father?</a:t>
            </a:r>
          </a:p>
          <a:p>
            <a:pPr lvl="0"/>
            <a:r>
              <a:rPr lang="en-GB" dirty="0"/>
              <a:t>Can they converse?</a:t>
            </a:r>
          </a:p>
          <a:p>
            <a:endParaRPr lang="en-GB" dirty="0"/>
          </a:p>
        </p:txBody>
      </p:sp>
    </p:spTree>
    <p:extLst>
      <p:ext uri="{BB962C8B-B14F-4D97-AF65-F5344CB8AC3E}">
        <p14:creationId xmlns:p14="http://schemas.microsoft.com/office/powerpoint/2010/main" val="3224418508"/>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Concept development in play</a:t>
            </a:r>
            <a:endParaRPr lang="en-GB" dirty="0"/>
          </a:p>
        </p:txBody>
      </p:sp>
      <p:sp>
        <p:nvSpPr>
          <p:cNvPr id="3" name="Content Placeholder 2"/>
          <p:cNvSpPr>
            <a:spLocks noGrp="1"/>
          </p:cNvSpPr>
          <p:nvPr>
            <p:ph idx="1"/>
          </p:nvPr>
        </p:nvSpPr>
        <p:spPr/>
        <p:txBody>
          <a:bodyPr/>
          <a:lstStyle/>
          <a:p>
            <a:pPr marL="0" indent="0">
              <a:buNone/>
            </a:pPr>
            <a:r>
              <a:rPr lang="en-GB" dirty="0"/>
              <a:t>Playtime is a good opportunity to explore and encourage concept development with children. It is during this time that children will be relaxed and creative. You might want to introduce toys or games during playtime which will actively help concept development.</a:t>
            </a:r>
          </a:p>
          <a:p>
            <a:endParaRPr lang="en-GB" dirty="0"/>
          </a:p>
        </p:txBody>
      </p:sp>
      <p:pic>
        <p:nvPicPr>
          <p:cNvPr id="4" name="Picture 3" descr="C:\Users\Victoria\Desktop\My Work\ArtWork\build_brick_dismantle_team.png"/>
          <p:cNvPicPr/>
          <p:nvPr/>
        </p:nvPicPr>
        <p:blipFill>
          <a:blip r:embed="rId2">
            <a:extLst>
              <a:ext uri="{28A0092B-C50C-407E-A947-70E740481C1C}">
                <a14:useLocalDpi xmlns:a14="http://schemas.microsoft.com/office/drawing/2010/main" val="0"/>
              </a:ext>
            </a:extLst>
          </a:blip>
          <a:srcRect/>
          <a:stretch>
            <a:fillRect/>
          </a:stretch>
        </p:blipFill>
        <p:spPr bwMode="auto">
          <a:xfrm>
            <a:off x="4788024" y="3933056"/>
            <a:ext cx="2583180" cy="2583180"/>
          </a:xfrm>
          <a:prstGeom prst="rect">
            <a:avLst/>
          </a:prstGeom>
          <a:noFill/>
          <a:ln>
            <a:noFill/>
          </a:ln>
        </p:spPr>
      </p:pic>
    </p:spTree>
    <p:extLst>
      <p:ext uri="{BB962C8B-B14F-4D97-AF65-F5344CB8AC3E}">
        <p14:creationId xmlns:p14="http://schemas.microsoft.com/office/powerpoint/2010/main" val="2709974137"/>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4C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Support communication development </a:t>
            </a:r>
            <a:endParaRPr lang="en-GB" dirty="0"/>
          </a:p>
        </p:txBody>
      </p:sp>
      <p:sp>
        <p:nvSpPr>
          <p:cNvPr id="6" name="TextBox 5"/>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5.1 </a:t>
            </a:r>
            <a:r>
              <a:rPr lang="en-AU" sz="2800" dirty="0"/>
              <a:t>Value the child’s linguistic heritage and encourage the use and acquisition of home languages</a:t>
            </a:r>
            <a:r>
              <a:rPr lang="en-AU" sz="2800" b="1" dirty="0" smtClean="0">
                <a:latin typeface="+mj-lt"/>
              </a:rPr>
              <a:t> </a:t>
            </a:r>
            <a:endParaRPr lang="en-AU" sz="2800" dirty="0">
              <a:latin typeface="+mj-lt"/>
            </a:endParaRPr>
          </a:p>
        </p:txBody>
      </p:sp>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Valuing linguistic </a:t>
            </a:r>
            <a:r>
              <a:rPr lang="en-GB" dirty="0" smtClean="0"/>
              <a:t>heritage</a:t>
            </a:r>
            <a:endParaRPr lang="en-GB" dirty="0"/>
          </a:p>
        </p:txBody>
      </p:sp>
      <p:sp>
        <p:nvSpPr>
          <p:cNvPr id="3" name="Content Placeholder 2"/>
          <p:cNvSpPr>
            <a:spLocks noGrp="1"/>
          </p:cNvSpPr>
          <p:nvPr>
            <p:ph idx="1"/>
          </p:nvPr>
        </p:nvSpPr>
        <p:spPr/>
        <p:txBody>
          <a:bodyPr>
            <a:normAutofit/>
          </a:bodyPr>
          <a:lstStyle/>
          <a:p>
            <a:pPr marL="0" indent="0">
              <a:buNone/>
            </a:pPr>
            <a:r>
              <a:rPr lang="en-GB" dirty="0"/>
              <a:t>In a multi-cultural society like Australia, it is likely that you will have children in your setting that have different linguistic backgrounds. </a:t>
            </a:r>
            <a:endParaRPr lang="en-GB" dirty="0" smtClean="0"/>
          </a:p>
          <a:p>
            <a:pPr marL="0" indent="0">
              <a:buNone/>
            </a:pPr>
            <a:r>
              <a:rPr lang="en-GB" dirty="0" smtClean="0"/>
              <a:t>It </a:t>
            </a:r>
            <a:r>
              <a:rPr lang="en-GB" dirty="0"/>
              <a:t>is often more difficult for bi-lingual or multi-lingual children to communicate </a:t>
            </a:r>
            <a:r>
              <a:rPr lang="en-GB" dirty="0" smtClean="0"/>
              <a:t>so </a:t>
            </a:r>
            <a:r>
              <a:rPr lang="en-GB" dirty="0"/>
              <a:t>you will have to be prepared to be patient and spend extra time with children wherever necessary.</a:t>
            </a:r>
          </a:p>
          <a:p>
            <a:pPr marL="0" indent="0">
              <a:buNone/>
            </a:pPr>
            <a:endParaRPr lang="en-GB" dirty="0"/>
          </a:p>
        </p:txBody>
      </p:sp>
      <p:pic>
        <p:nvPicPr>
          <p:cNvPr id="5" name="Picture 4" descr="ID# 3581 - Hands Around Earth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220071" y="4266000"/>
            <a:ext cx="2717929" cy="2438145"/>
          </a:xfrm>
          <a:prstGeom prst="rect">
            <a:avLst/>
          </a:prstGeom>
          <a:noFill/>
          <a:ln>
            <a:noFill/>
          </a:ln>
        </p:spPr>
      </p:pic>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9890 - Talking Puzzle Connection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004048" y="4245610"/>
            <a:ext cx="2612390" cy="2612390"/>
          </a:xfrm>
          <a:prstGeom prst="rect">
            <a:avLst/>
          </a:prstGeom>
          <a:noFill/>
          <a:ln>
            <a:noFill/>
          </a:ln>
        </p:spPr>
      </p:pic>
      <p:sp>
        <p:nvSpPr>
          <p:cNvPr id="2" name="Title 1"/>
          <p:cNvSpPr>
            <a:spLocks noGrp="1"/>
          </p:cNvSpPr>
          <p:nvPr>
            <p:ph type="title"/>
          </p:nvPr>
        </p:nvSpPr>
        <p:spPr/>
        <p:txBody>
          <a:bodyPr>
            <a:noAutofit/>
          </a:bodyPr>
          <a:lstStyle/>
          <a:p>
            <a:r>
              <a:rPr lang="en-GB" dirty="0"/>
              <a:t>E</a:t>
            </a:r>
            <a:r>
              <a:rPr lang="en-GB" dirty="0" smtClean="0"/>
              <a:t>ncouraging </a:t>
            </a:r>
            <a:r>
              <a:rPr lang="en-GB" dirty="0"/>
              <a:t>the use and acquisition of home languages</a:t>
            </a:r>
          </a:p>
        </p:txBody>
      </p:sp>
      <p:sp>
        <p:nvSpPr>
          <p:cNvPr id="3" name="Content Placeholder 2"/>
          <p:cNvSpPr>
            <a:spLocks noGrp="1"/>
          </p:cNvSpPr>
          <p:nvPr>
            <p:ph idx="1"/>
          </p:nvPr>
        </p:nvSpPr>
        <p:spPr>
          <a:xfrm>
            <a:off x="457200" y="1700808"/>
            <a:ext cx="8229600" cy="4425355"/>
          </a:xfrm>
        </p:spPr>
        <p:txBody>
          <a:bodyPr/>
          <a:lstStyle/>
          <a:p>
            <a:pPr marL="0" indent="0">
              <a:buNone/>
            </a:pPr>
            <a:r>
              <a:rPr lang="en-GB" dirty="0"/>
              <a:t>Providing children with the opportunity to communicate in their home language in the setting will help to ensure that they feel valued and accepted. You should work cooperatively with your organisation to find a range of different ways in which you can encourage children to use and develop their home languages on a regular basis.</a:t>
            </a:r>
          </a:p>
          <a:p>
            <a:endParaRPr lang="en-GB" dirty="0"/>
          </a:p>
        </p:txBody>
      </p:sp>
    </p:spTree>
    <p:extLst>
      <p:ext uri="{BB962C8B-B14F-4D97-AF65-F5344CB8AC3E}">
        <p14:creationId xmlns:p14="http://schemas.microsoft.com/office/powerpoint/2010/main" val="101998823"/>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5A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Support communication development </a:t>
            </a:r>
            <a:endParaRPr lang="en-GB" dirty="0"/>
          </a:p>
        </p:txBody>
      </p:sp>
      <p:sp>
        <p:nvSpPr>
          <p:cNvPr id="8" name="TextBox 7"/>
          <p:cNvSpPr txBox="1"/>
          <p:nvPr/>
        </p:nvSpPr>
        <p:spPr>
          <a:xfrm>
            <a:off x="5220072" y="2348880"/>
            <a:ext cx="3744416" cy="3539430"/>
          </a:xfrm>
          <a:prstGeom prst="rect">
            <a:avLst/>
          </a:prstGeom>
          <a:noFill/>
        </p:spPr>
        <p:txBody>
          <a:bodyPr wrap="square" rtlCol="0">
            <a:spAutoFit/>
          </a:bodyPr>
          <a:lstStyle/>
          <a:p>
            <a:r>
              <a:rPr lang="en-AU" sz="2800" b="1" dirty="0">
                <a:latin typeface="+mj-lt"/>
              </a:rPr>
              <a:t>5.2 </a:t>
            </a:r>
            <a:r>
              <a:rPr lang="en-AU" sz="2800" dirty="0"/>
              <a:t>Select, read and tell developmentally appropriate </a:t>
            </a:r>
            <a:r>
              <a:rPr lang="en-AU" sz="2800" dirty="0" smtClean="0"/>
              <a:t>stories</a:t>
            </a:r>
          </a:p>
          <a:p>
            <a:r>
              <a:rPr lang="en-AU" sz="2800" b="1" dirty="0"/>
              <a:t>5.3 </a:t>
            </a:r>
            <a:r>
              <a:rPr lang="en-AU" sz="2800" dirty="0"/>
              <a:t>Use puppets and other props to stimulate children’s enjoyment of language and literature</a:t>
            </a:r>
            <a:r>
              <a:rPr lang="en-AU" sz="2800" b="1" dirty="0"/>
              <a:t> </a:t>
            </a:r>
            <a:endParaRPr lang="en-AU" sz="2800" dirty="0"/>
          </a:p>
          <a:p>
            <a:endParaRPr lang="en-AU" sz="2800" dirty="0">
              <a:latin typeface="+mj-lt"/>
            </a:endParaRPr>
          </a:p>
        </p:txBody>
      </p:sp>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1143000"/>
          </a:xfrm>
        </p:spPr>
        <p:txBody>
          <a:bodyPr>
            <a:normAutofit/>
          </a:bodyPr>
          <a:lstStyle/>
          <a:p>
            <a:r>
              <a:rPr lang="en-GB" dirty="0"/>
              <a:t>The benefits of </a:t>
            </a:r>
            <a:r>
              <a:rPr lang="en-GB" dirty="0" smtClean="0"/>
              <a:t>storytelling</a:t>
            </a:r>
            <a:endParaRPr lang="en-GB" dirty="0"/>
          </a:p>
        </p:txBody>
      </p:sp>
      <p:sp>
        <p:nvSpPr>
          <p:cNvPr id="3" name="Content Placeholder 2"/>
          <p:cNvSpPr>
            <a:spLocks noGrp="1"/>
          </p:cNvSpPr>
          <p:nvPr>
            <p:ph idx="1"/>
          </p:nvPr>
        </p:nvSpPr>
        <p:spPr>
          <a:xfrm>
            <a:off x="457200" y="1340768"/>
            <a:ext cx="8229600" cy="5256584"/>
          </a:xfrm>
        </p:spPr>
        <p:txBody>
          <a:bodyPr>
            <a:normAutofit lnSpcReduction="10000"/>
          </a:bodyPr>
          <a:lstStyle/>
          <a:p>
            <a:pPr marL="0" indent="0">
              <a:buNone/>
            </a:pPr>
            <a:r>
              <a:rPr lang="en-GB" b="1" dirty="0"/>
              <a:t>Reading and sharing stories </a:t>
            </a:r>
            <a:r>
              <a:rPr lang="en-GB" b="1" dirty="0" smtClean="0"/>
              <a:t>can:</a:t>
            </a:r>
            <a:endParaRPr lang="en-GB" b="1" dirty="0"/>
          </a:p>
          <a:p>
            <a:pPr lvl="0"/>
            <a:r>
              <a:rPr lang="en-GB" dirty="0"/>
              <a:t>Help children to become familiar with sounds, words, language and the value of books</a:t>
            </a:r>
          </a:p>
          <a:p>
            <a:pPr lvl="0"/>
            <a:r>
              <a:rPr lang="en-GB" dirty="0"/>
              <a:t>Spark children’s imagination, stimulate curiosity and help their brain development</a:t>
            </a:r>
          </a:p>
          <a:p>
            <a:pPr lvl="0"/>
            <a:r>
              <a:rPr lang="en-GB" dirty="0"/>
              <a:t>Help children to learn the difference between ‘real’ and ‘make-believe’</a:t>
            </a:r>
          </a:p>
          <a:p>
            <a:pPr lvl="0"/>
            <a:r>
              <a:rPr lang="en-GB" dirty="0"/>
              <a:t>Help children to understand change and new or frightening events, and also the strong emotions that can go along with them</a:t>
            </a:r>
          </a:p>
          <a:p>
            <a:pPr lvl="0"/>
            <a:r>
              <a:rPr lang="en-GB" dirty="0"/>
              <a:t>Help children to develop early literacy skills like the ability to listen to and understand words. </a:t>
            </a:r>
          </a:p>
          <a:p>
            <a:endParaRPr lang="en-GB" dirty="0"/>
          </a:p>
        </p:txBody>
      </p:sp>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9167 - Figure Sitting Reading Out Loud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724128" y="4366223"/>
            <a:ext cx="2493645" cy="2493645"/>
          </a:xfrm>
          <a:prstGeom prst="rect">
            <a:avLst/>
          </a:prstGeom>
          <a:noFill/>
          <a:ln>
            <a:noFill/>
          </a:ln>
        </p:spPr>
      </p:pic>
      <p:sp>
        <p:nvSpPr>
          <p:cNvPr id="2" name="Title 1"/>
          <p:cNvSpPr>
            <a:spLocks noGrp="1"/>
          </p:cNvSpPr>
          <p:nvPr>
            <p:ph type="title"/>
          </p:nvPr>
        </p:nvSpPr>
        <p:spPr/>
        <p:txBody>
          <a:bodyPr>
            <a:noAutofit/>
          </a:bodyPr>
          <a:lstStyle/>
          <a:p>
            <a:r>
              <a:rPr lang="en-GB" dirty="0"/>
              <a:t>Developmentally appropriate stories</a:t>
            </a:r>
          </a:p>
        </p:txBody>
      </p:sp>
      <p:sp>
        <p:nvSpPr>
          <p:cNvPr id="3" name="Content Placeholder 2"/>
          <p:cNvSpPr>
            <a:spLocks noGrp="1"/>
          </p:cNvSpPr>
          <p:nvPr>
            <p:ph idx="1"/>
          </p:nvPr>
        </p:nvSpPr>
        <p:spPr>
          <a:xfrm>
            <a:off x="467544" y="1628800"/>
            <a:ext cx="8229600" cy="4525963"/>
          </a:xfrm>
        </p:spPr>
        <p:txBody>
          <a:bodyPr/>
          <a:lstStyle/>
          <a:p>
            <a:pPr marL="0" indent="0">
              <a:buNone/>
            </a:pPr>
            <a:r>
              <a:rPr lang="en-GB" dirty="0"/>
              <a:t>The stories which you select, read, and tell to children should be appropriate to their level of development and the abilities which they have. Considering the development stage of children will increase the likelihood of children engaging throughout the duration of a story and come to enjoy books in general. </a:t>
            </a:r>
          </a:p>
          <a:p>
            <a:endParaRPr lang="en-GB" dirty="0"/>
          </a:p>
        </p:txBody>
      </p:sp>
    </p:spTree>
    <p:extLst>
      <p:ext uri="{BB962C8B-B14F-4D97-AF65-F5344CB8AC3E}">
        <p14:creationId xmlns:p14="http://schemas.microsoft.com/office/powerpoint/2010/main" val="623585685"/>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Stimulating enjoyment of language and </a:t>
            </a:r>
            <a:r>
              <a:rPr lang="en-GB" dirty="0" smtClean="0"/>
              <a:t>literature</a:t>
            </a:r>
            <a:endParaRPr lang="en-GB" dirty="0"/>
          </a:p>
        </p:txBody>
      </p:sp>
      <p:sp>
        <p:nvSpPr>
          <p:cNvPr id="3" name="Content Placeholder 2"/>
          <p:cNvSpPr>
            <a:spLocks noGrp="1"/>
          </p:cNvSpPr>
          <p:nvPr>
            <p:ph idx="1"/>
          </p:nvPr>
        </p:nvSpPr>
        <p:spPr>
          <a:xfrm>
            <a:off x="457200" y="1772816"/>
            <a:ext cx="8229600" cy="4353347"/>
          </a:xfrm>
        </p:spPr>
        <p:txBody>
          <a:bodyPr/>
          <a:lstStyle/>
          <a:p>
            <a:pPr marL="0" indent="0">
              <a:buNone/>
            </a:pPr>
            <a:r>
              <a:rPr lang="en-GB" dirty="0"/>
              <a:t>When reading and telling stories it may be difficult to engage children and get their undivided attention. </a:t>
            </a:r>
          </a:p>
          <a:p>
            <a:pPr marL="0" indent="0">
              <a:buNone/>
            </a:pPr>
            <a:r>
              <a:rPr lang="en-GB" dirty="0"/>
              <a:t>Using props during your story telling or reading is a good way to help to maintain children’s attention. Props will help to engage children by encouraging them to use their imaginations as they see a story come to life.</a:t>
            </a:r>
          </a:p>
          <a:p>
            <a:endParaRPr lang="en-GB" dirty="0"/>
          </a:p>
        </p:txBody>
      </p:sp>
      <p:pic>
        <p:nvPicPr>
          <p:cNvPr id="1026" name="Picture 2" descr="ID# 19061 - Figure Education World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5936" y="4653136"/>
            <a:ext cx="2065412" cy="2065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8296836"/>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Stimulating enjoyment of language and literature</a:t>
            </a:r>
          </a:p>
        </p:txBody>
      </p:sp>
      <p:sp>
        <p:nvSpPr>
          <p:cNvPr id="3" name="Content Placeholder 2"/>
          <p:cNvSpPr>
            <a:spLocks noGrp="1"/>
          </p:cNvSpPr>
          <p:nvPr>
            <p:ph idx="1"/>
          </p:nvPr>
        </p:nvSpPr>
        <p:spPr>
          <a:xfrm>
            <a:off x="457200" y="1772816"/>
            <a:ext cx="8229600" cy="4353347"/>
          </a:xfrm>
        </p:spPr>
        <p:txBody>
          <a:bodyPr/>
          <a:lstStyle/>
          <a:p>
            <a:pPr marL="0" indent="0">
              <a:buNone/>
            </a:pPr>
            <a:r>
              <a:rPr lang="en-GB" b="1" dirty="0"/>
              <a:t>Props, for example, might include:</a:t>
            </a:r>
          </a:p>
          <a:p>
            <a:pPr lvl="0"/>
            <a:r>
              <a:rPr lang="en-GB" dirty="0"/>
              <a:t>Puppets </a:t>
            </a:r>
          </a:p>
          <a:p>
            <a:r>
              <a:rPr lang="en-GB" dirty="0"/>
              <a:t>Pictures </a:t>
            </a:r>
          </a:p>
          <a:p>
            <a:r>
              <a:rPr lang="en-GB" dirty="0"/>
              <a:t>Stuffed animals </a:t>
            </a:r>
          </a:p>
          <a:p>
            <a:r>
              <a:rPr lang="en-GB" dirty="0"/>
              <a:t>Dress </a:t>
            </a:r>
            <a:r>
              <a:rPr lang="en-GB" dirty="0" smtClean="0"/>
              <a:t>up.</a:t>
            </a:r>
            <a:endParaRPr lang="en-GB" dirty="0"/>
          </a:p>
          <a:p>
            <a:endParaRPr lang="en-GB" dirty="0"/>
          </a:p>
        </p:txBody>
      </p:sp>
      <p:pic>
        <p:nvPicPr>
          <p:cNvPr id="4" name="Picture 3" descr="ID# 14357 - Figure Turning Page Book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499992" y="2564904"/>
            <a:ext cx="3366001" cy="3384376"/>
          </a:xfrm>
          <a:prstGeom prst="rect">
            <a:avLst/>
          </a:prstGeom>
          <a:noFill/>
          <a:ln>
            <a:noFill/>
          </a:ln>
        </p:spPr>
      </p:pic>
    </p:spTree>
    <p:extLst>
      <p:ext uri="{BB962C8B-B14F-4D97-AF65-F5344CB8AC3E}">
        <p14:creationId xmlns:p14="http://schemas.microsoft.com/office/powerpoint/2010/main" val="1280088573"/>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5B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a:t>Support communication development </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5.4 </a:t>
            </a:r>
            <a:r>
              <a:rPr lang="en-AU" sz="2800" dirty="0"/>
              <a:t>Model and encourage two-way communication through questions and careful listening</a:t>
            </a:r>
            <a:r>
              <a:rPr lang="en-AU" sz="2800" b="1" dirty="0" smtClean="0">
                <a:latin typeface="+mj-lt"/>
              </a:rPr>
              <a:t> </a:t>
            </a:r>
            <a:endParaRPr lang="en-AU" sz="2800" dirty="0">
              <a:latin typeface="+mj-lt"/>
            </a:endParaRPr>
          </a:p>
        </p:txBody>
      </p:sp>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D# 19439 - Figures Jumbled V Concise Thinking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4941168"/>
            <a:ext cx="1749684" cy="174968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a:bodyPr>
          <a:lstStyle/>
          <a:p>
            <a:r>
              <a:rPr lang="en-GB" dirty="0"/>
              <a:t>Two-way </a:t>
            </a:r>
            <a:r>
              <a:rPr lang="en-GB" dirty="0" smtClean="0"/>
              <a:t>communication</a:t>
            </a:r>
            <a:endParaRPr lang="en-GB" dirty="0"/>
          </a:p>
        </p:txBody>
      </p:sp>
      <p:sp>
        <p:nvSpPr>
          <p:cNvPr id="3" name="Content Placeholder 2"/>
          <p:cNvSpPr>
            <a:spLocks noGrp="1"/>
          </p:cNvSpPr>
          <p:nvPr>
            <p:ph idx="1"/>
          </p:nvPr>
        </p:nvSpPr>
        <p:spPr/>
        <p:txBody>
          <a:bodyPr/>
          <a:lstStyle/>
          <a:p>
            <a:pPr marL="0" indent="0">
              <a:buNone/>
            </a:pPr>
            <a:r>
              <a:rPr lang="en-GB" dirty="0"/>
              <a:t>Reciprocal </a:t>
            </a:r>
            <a:r>
              <a:rPr lang="en-GB" dirty="0" smtClean="0"/>
              <a:t>relationships </a:t>
            </a:r>
            <a:r>
              <a:rPr lang="en-GB" dirty="0"/>
              <a:t>will show children that their opinions and feelings are valued and acknowledged whilst also teaching them how to successfully listen and respond to the opinions and feelings of others. </a:t>
            </a:r>
            <a:endParaRPr lang="en-GB" dirty="0" smtClean="0"/>
          </a:p>
          <a:p>
            <a:pPr marL="0" indent="0">
              <a:buNone/>
            </a:pPr>
            <a:r>
              <a:rPr lang="en-GB" dirty="0" smtClean="0"/>
              <a:t>It </a:t>
            </a:r>
            <a:r>
              <a:rPr lang="en-GB" dirty="0"/>
              <a:t>is up to adults to teach them about the importance of two-way relationships and ensure that they are learning to listen to as well as talk to others.</a:t>
            </a:r>
          </a:p>
          <a:p>
            <a:pPr marL="0" indent="0">
              <a:buNone/>
            </a:pPr>
            <a:endParaRPr lang="en-GB" dirty="0"/>
          </a:p>
          <a:p>
            <a:endParaRPr lang="en-GB" dirty="0"/>
          </a:p>
        </p:txBody>
      </p:sp>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a:t>
            </a:r>
            <a:endParaRPr lang="en-GB" dirty="0"/>
          </a:p>
        </p:txBody>
      </p:sp>
      <p:sp>
        <p:nvSpPr>
          <p:cNvPr id="3" name="Content Placeholder 2"/>
          <p:cNvSpPr>
            <a:spLocks noGrp="1"/>
          </p:cNvSpPr>
          <p:nvPr>
            <p:ph idx="1"/>
          </p:nvPr>
        </p:nvSpPr>
        <p:spPr/>
        <p:txBody>
          <a:bodyPr/>
          <a:lstStyle/>
          <a:p>
            <a:pPr marL="0" indent="0">
              <a:buNone/>
            </a:pPr>
            <a:r>
              <a:rPr lang="en-GB" dirty="0"/>
              <a:t>Asking children questions will encourage them to extend on the things they are talking about and experience how conversations are maintained. Also, asking children questions will give them an opportunity to listen to another person, absorb this information, and respond accordingly.</a:t>
            </a:r>
          </a:p>
          <a:p>
            <a:endParaRPr lang="en-GB" dirty="0"/>
          </a:p>
        </p:txBody>
      </p:sp>
      <p:pic>
        <p:nvPicPr>
          <p:cNvPr id="4" name="Picture 3" descr="ID# 10259 - Pencil Question Mark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580112" y="4221088"/>
            <a:ext cx="2398044" cy="2348880"/>
          </a:xfrm>
          <a:prstGeom prst="rect">
            <a:avLst/>
          </a:prstGeom>
          <a:noFill/>
          <a:ln>
            <a:noFill/>
          </a:ln>
        </p:spPr>
      </p:pic>
    </p:spTree>
    <p:extLst>
      <p:ext uri="{BB962C8B-B14F-4D97-AF65-F5344CB8AC3E}">
        <p14:creationId xmlns:p14="http://schemas.microsoft.com/office/powerpoint/2010/main" val="2319759678"/>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D# 9776 - Tin Can Communications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4580120"/>
            <a:ext cx="2281434" cy="228143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Careful listening</a:t>
            </a:r>
            <a:endParaRPr lang="en-GB" dirty="0"/>
          </a:p>
        </p:txBody>
      </p:sp>
      <p:sp>
        <p:nvSpPr>
          <p:cNvPr id="3" name="Content Placeholder 2"/>
          <p:cNvSpPr>
            <a:spLocks noGrp="1"/>
          </p:cNvSpPr>
          <p:nvPr>
            <p:ph idx="1"/>
          </p:nvPr>
        </p:nvSpPr>
        <p:spPr/>
        <p:txBody>
          <a:bodyPr/>
          <a:lstStyle/>
          <a:p>
            <a:pPr marL="0" indent="0">
              <a:buNone/>
            </a:pPr>
            <a:r>
              <a:rPr lang="en-GB" dirty="0"/>
              <a:t>Listening to children and the things that they have to say will help to promote their self-esteem and ensure that they feel valued and respected. </a:t>
            </a:r>
          </a:p>
          <a:p>
            <a:pPr marL="0" indent="0">
              <a:buNone/>
            </a:pPr>
            <a:r>
              <a:rPr lang="en-GB" dirty="0"/>
              <a:t>Careful listening is similar to active listen in the sense that it requires you to be conscious about the way in which you are listening to others and how you try to find the true meaning of their words before you respond to them. </a:t>
            </a:r>
          </a:p>
          <a:p>
            <a:endParaRPr lang="en-GB" dirty="0"/>
          </a:p>
        </p:txBody>
      </p:sp>
    </p:spTree>
    <p:extLst>
      <p:ext uri="{BB962C8B-B14F-4D97-AF65-F5344CB8AC3E}">
        <p14:creationId xmlns:p14="http://schemas.microsoft.com/office/powerpoint/2010/main" val="4021800965"/>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6950 - Be All Ears - Presentation Clipart"/>
          <p:cNvPicPr/>
          <p:nvPr/>
        </p:nvPicPr>
        <p:blipFill rotWithShape="1">
          <a:blip r:embed="rId2">
            <a:extLst>
              <a:ext uri="{28A0092B-C50C-407E-A947-70E740481C1C}">
                <a14:useLocalDpi xmlns:a14="http://schemas.microsoft.com/office/drawing/2010/main" val="0"/>
              </a:ext>
            </a:extLst>
          </a:blip>
          <a:srcRect l="22891" r="13252" b="-12"/>
          <a:stretch/>
        </p:blipFill>
        <p:spPr bwMode="auto">
          <a:xfrm>
            <a:off x="7256780" y="3901440"/>
            <a:ext cx="1887220" cy="2956560"/>
          </a:xfrm>
          <a:prstGeom prst="rect">
            <a:avLst/>
          </a:prstGeom>
          <a:noFill/>
          <a:ln>
            <a:noFill/>
          </a:ln>
          <a:extLst>
            <a:ext uri="{53640926-AAD7-44D8-BBD7-CCE9431645EC}">
              <a14:shadowObscured xmlns:a14="http://schemas.microsoft.com/office/drawing/2010/main"/>
            </a:ext>
          </a:extLst>
        </p:spPr>
      </p:pic>
      <p:sp>
        <p:nvSpPr>
          <p:cNvPr id="2" name="Title 1"/>
          <p:cNvSpPr>
            <a:spLocks noGrp="1"/>
          </p:cNvSpPr>
          <p:nvPr>
            <p:ph type="title"/>
          </p:nvPr>
        </p:nvSpPr>
        <p:spPr/>
        <p:txBody>
          <a:bodyPr/>
          <a:lstStyle/>
          <a:p>
            <a:r>
              <a:rPr lang="en-GB" dirty="0" smtClean="0"/>
              <a:t>Careful listening</a:t>
            </a:r>
            <a:endParaRPr lang="en-GB" dirty="0"/>
          </a:p>
        </p:txBody>
      </p:sp>
      <p:sp>
        <p:nvSpPr>
          <p:cNvPr id="3" name="Content Placeholder 2"/>
          <p:cNvSpPr>
            <a:spLocks noGrp="1"/>
          </p:cNvSpPr>
          <p:nvPr>
            <p:ph idx="1"/>
          </p:nvPr>
        </p:nvSpPr>
        <p:spPr>
          <a:xfrm>
            <a:off x="457200" y="1412776"/>
            <a:ext cx="7211144" cy="5040560"/>
          </a:xfrm>
        </p:spPr>
        <p:txBody>
          <a:bodyPr>
            <a:normAutofit fontScale="92500" lnSpcReduction="20000"/>
          </a:bodyPr>
          <a:lstStyle/>
          <a:p>
            <a:pPr marL="0" indent="0">
              <a:buNone/>
            </a:pPr>
            <a:r>
              <a:rPr lang="en-GB" sz="3000" b="1" dirty="0"/>
              <a:t>You can practice careful listening by:</a:t>
            </a:r>
          </a:p>
          <a:p>
            <a:pPr lvl="0"/>
            <a:r>
              <a:rPr lang="en-GB" sz="3000" dirty="0"/>
              <a:t>Getting close to children when they are speaking</a:t>
            </a:r>
          </a:p>
          <a:p>
            <a:r>
              <a:rPr lang="en-GB" sz="3000" dirty="0"/>
              <a:t>Giving children your full attention</a:t>
            </a:r>
          </a:p>
          <a:p>
            <a:r>
              <a:rPr lang="en-GB" sz="3000" dirty="0"/>
              <a:t>Avoiding questions that break children’s train of thought </a:t>
            </a:r>
          </a:p>
          <a:p>
            <a:r>
              <a:rPr lang="en-GB" sz="3000" dirty="0"/>
              <a:t>Focusing on what children are saying rather than thinking about what you’ll say next </a:t>
            </a:r>
          </a:p>
          <a:p>
            <a:r>
              <a:rPr lang="en-GB" sz="3000" dirty="0" smtClean="0"/>
              <a:t>Looking </a:t>
            </a:r>
            <a:r>
              <a:rPr lang="en-GB" sz="3000" dirty="0"/>
              <a:t>at children so they know they are being heard and understood </a:t>
            </a:r>
          </a:p>
          <a:p>
            <a:r>
              <a:rPr lang="en-GB" sz="3000" dirty="0" smtClean="0"/>
              <a:t>Showing </a:t>
            </a:r>
            <a:r>
              <a:rPr lang="en-GB" sz="3000" dirty="0"/>
              <a:t>children that you’re interested by nodding your head and making </a:t>
            </a:r>
            <a:r>
              <a:rPr lang="en-GB" sz="3000" dirty="0" smtClean="0"/>
              <a:t>comments.</a:t>
            </a:r>
            <a:endParaRPr lang="en-GB" sz="3000" dirty="0"/>
          </a:p>
          <a:p>
            <a:endParaRPr lang="en-GB" dirty="0"/>
          </a:p>
        </p:txBody>
      </p:sp>
    </p:spTree>
    <p:extLst>
      <p:ext uri="{BB962C8B-B14F-4D97-AF65-F5344CB8AC3E}">
        <p14:creationId xmlns:p14="http://schemas.microsoft.com/office/powerpoint/2010/main" val="2706827897"/>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5C</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Support communication development </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4814888" y="2020628"/>
            <a:ext cx="4150328" cy="4247317"/>
          </a:xfrm>
          <a:prstGeom prst="rect">
            <a:avLst/>
          </a:prstGeom>
          <a:noFill/>
        </p:spPr>
        <p:txBody>
          <a:bodyPr wrap="square" rtlCol="0">
            <a:spAutoFit/>
          </a:bodyPr>
          <a:lstStyle/>
          <a:p>
            <a:r>
              <a:rPr lang="en-AU" sz="2700" b="1" dirty="0" smtClean="0">
                <a:latin typeface="+mj-lt"/>
              </a:rPr>
              <a:t>5.5 </a:t>
            </a:r>
            <a:r>
              <a:rPr lang="en-AU" sz="2700" dirty="0"/>
              <a:t>Encourage children to explore symbols, patterns and their relationships</a:t>
            </a:r>
            <a:r>
              <a:rPr lang="en-AU" sz="2700" b="1" dirty="0" smtClean="0">
                <a:latin typeface="+mj-lt"/>
              </a:rPr>
              <a:t> </a:t>
            </a:r>
          </a:p>
          <a:p>
            <a:r>
              <a:rPr lang="en-AU" sz="2700" b="1" dirty="0"/>
              <a:t>5.6 </a:t>
            </a:r>
            <a:r>
              <a:rPr lang="en-AU" sz="2700" dirty="0"/>
              <a:t>Draw children’s attention to symbols and patterns in their environment and talk about patterns and relationships, including the relationship between letters and sounds</a:t>
            </a:r>
            <a:r>
              <a:rPr lang="en-AU" sz="2700" b="1" dirty="0"/>
              <a:t> </a:t>
            </a:r>
            <a:endParaRPr lang="en-AU" sz="2700" dirty="0"/>
          </a:p>
        </p:txBody>
      </p:sp>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Exploring symbols </a:t>
            </a:r>
          </a:p>
        </p:txBody>
      </p:sp>
      <p:sp>
        <p:nvSpPr>
          <p:cNvPr id="3" name="Content Placeholder 2"/>
          <p:cNvSpPr>
            <a:spLocks noGrp="1"/>
          </p:cNvSpPr>
          <p:nvPr>
            <p:ph idx="1"/>
          </p:nvPr>
        </p:nvSpPr>
        <p:spPr/>
        <p:txBody>
          <a:bodyPr/>
          <a:lstStyle/>
          <a:p>
            <a:pPr marL="0" indent="0">
              <a:buNone/>
            </a:pPr>
            <a:r>
              <a:rPr lang="en-GB" dirty="0"/>
              <a:t>When children are developing their language and communication skills, they will be piecing together how symbols and patterns collate to something which has a shared meaning for everybody to understand. Symbols, for example, may refer to letters, numbers, musical notations, money or time.</a:t>
            </a:r>
          </a:p>
          <a:p>
            <a:endParaRPr lang="en-GB" dirty="0"/>
          </a:p>
        </p:txBody>
      </p:sp>
      <p:pic>
        <p:nvPicPr>
          <p:cNvPr id="4" name="Picture 3" descr="ID# 15071 - Abc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004048" y="4005063"/>
            <a:ext cx="2686427" cy="2542411"/>
          </a:xfrm>
          <a:prstGeom prst="rect">
            <a:avLst/>
          </a:prstGeom>
          <a:noFill/>
          <a:ln>
            <a:noFill/>
          </a:ln>
        </p:spPr>
      </p:pic>
    </p:spTree>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D# 20666 - Three Music Notes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3977216"/>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Letters and sounds</a:t>
            </a:r>
            <a:endParaRPr lang="en-GB" dirty="0"/>
          </a:p>
        </p:txBody>
      </p:sp>
      <p:sp>
        <p:nvSpPr>
          <p:cNvPr id="3" name="Content Placeholder 2"/>
          <p:cNvSpPr>
            <a:spLocks noGrp="1"/>
          </p:cNvSpPr>
          <p:nvPr>
            <p:ph idx="1"/>
          </p:nvPr>
        </p:nvSpPr>
        <p:spPr/>
        <p:txBody>
          <a:bodyPr/>
          <a:lstStyle/>
          <a:p>
            <a:pPr marL="0" indent="0">
              <a:buNone/>
            </a:pPr>
            <a:r>
              <a:rPr lang="en-GB" dirty="0"/>
              <a:t>I</a:t>
            </a:r>
            <a:r>
              <a:rPr lang="en-GB" dirty="0" smtClean="0"/>
              <a:t>t </a:t>
            </a:r>
            <a:r>
              <a:rPr lang="en-GB" dirty="0"/>
              <a:t>might be a good idea to teach children the relationship between letter sounds before you teach them the letter names. Children will learn to speak a language before they learn to transcribe it, so it will easier for them to make connections with sounds rather than names to begin with. </a:t>
            </a:r>
          </a:p>
        </p:txBody>
      </p:sp>
    </p:spTree>
    <p:extLst>
      <p:ext uri="{BB962C8B-B14F-4D97-AF65-F5344CB8AC3E}">
        <p14:creationId xmlns:p14="http://schemas.microsoft.com/office/powerpoint/2010/main" val="3666938777"/>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0815 - Painting Splatter Complimentary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7236297" y="5157192"/>
            <a:ext cx="1907704" cy="1700808"/>
          </a:xfrm>
          <a:prstGeom prst="rect">
            <a:avLst/>
          </a:prstGeom>
          <a:noFill/>
          <a:ln>
            <a:noFill/>
          </a:ln>
        </p:spPr>
      </p:pic>
      <p:sp>
        <p:nvSpPr>
          <p:cNvPr id="2" name="Title 1"/>
          <p:cNvSpPr>
            <a:spLocks noGrp="1"/>
          </p:cNvSpPr>
          <p:nvPr>
            <p:ph type="title"/>
          </p:nvPr>
        </p:nvSpPr>
        <p:spPr/>
        <p:txBody>
          <a:bodyPr/>
          <a:lstStyle/>
          <a:p>
            <a:r>
              <a:rPr lang="en-GB" dirty="0" smtClean="0"/>
              <a:t>Exploring patterns</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a:t>There are lots of different patterns around us in our environment. </a:t>
            </a:r>
          </a:p>
          <a:p>
            <a:pPr marL="0" indent="0">
              <a:buNone/>
            </a:pPr>
            <a:r>
              <a:rPr lang="en-GB" b="1" dirty="0" smtClean="0"/>
              <a:t>You </a:t>
            </a:r>
            <a:r>
              <a:rPr lang="en-GB" b="1" dirty="0"/>
              <a:t>could teach children to recognise patterns by:</a:t>
            </a:r>
          </a:p>
          <a:p>
            <a:pPr lvl="0"/>
            <a:r>
              <a:rPr lang="en-GB" dirty="0"/>
              <a:t>Pointing out patterns on their clothing – for example, “the socks you’re wearing today have stripes on them”</a:t>
            </a:r>
          </a:p>
          <a:p>
            <a:pPr lvl="0"/>
            <a:r>
              <a:rPr lang="en-GB" dirty="0"/>
              <a:t>Make patterns with toys – for example, you could put together building blocks in colour order – red, blue, red, blue</a:t>
            </a:r>
          </a:p>
          <a:p>
            <a:pPr lvl="0"/>
            <a:r>
              <a:rPr lang="en-GB" dirty="0"/>
              <a:t>Drawing patterns.</a:t>
            </a:r>
          </a:p>
          <a:p>
            <a:endParaRPr lang="en-GB" dirty="0"/>
          </a:p>
        </p:txBody>
      </p:sp>
    </p:spTree>
    <p:extLst>
      <p:ext uri="{BB962C8B-B14F-4D97-AF65-F5344CB8AC3E}">
        <p14:creationId xmlns:p14="http://schemas.microsoft.com/office/powerpoint/2010/main" val="2070013251"/>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5D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404664"/>
            <a:ext cx="8229600" cy="1143000"/>
          </a:xfrm>
        </p:spPr>
        <p:txBody>
          <a:bodyPr>
            <a:noAutofit/>
          </a:bodyPr>
          <a:lstStyle/>
          <a:p>
            <a:r>
              <a:rPr lang="en-AU" dirty="0"/>
              <a:t>Support communication development </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5.7 </a:t>
            </a:r>
            <a:r>
              <a:rPr lang="en-AU" sz="2800" dirty="0"/>
              <a:t>Create opportunities for group discussions and exchange of views between children</a:t>
            </a:r>
            <a:r>
              <a:rPr lang="en-AU" sz="2800" b="1" dirty="0" smtClean="0">
                <a:latin typeface="+mj-lt"/>
              </a:rPr>
              <a:t> </a:t>
            </a:r>
            <a:endParaRPr lang="en-AU" sz="2800" dirty="0">
              <a:latin typeface="+mj-lt"/>
            </a:endParaRPr>
          </a:p>
        </p:txBody>
      </p:sp>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5378 - Group Meeting Puzzle Final Step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652120" y="3573016"/>
            <a:ext cx="2766695" cy="2766695"/>
          </a:xfrm>
          <a:prstGeom prst="rect">
            <a:avLst/>
          </a:prstGeom>
          <a:noFill/>
          <a:ln>
            <a:noFill/>
          </a:ln>
        </p:spPr>
      </p:pic>
      <p:sp>
        <p:nvSpPr>
          <p:cNvPr id="2" name="Title 1"/>
          <p:cNvSpPr>
            <a:spLocks noGrp="1"/>
          </p:cNvSpPr>
          <p:nvPr>
            <p:ph type="title"/>
          </p:nvPr>
        </p:nvSpPr>
        <p:spPr/>
        <p:txBody>
          <a:bodyPr>
            <a:normAutofit/>
          </a:bodyPr>
          <a:lstStyle/>
          <a:p>
            <a:r>
              <a:rPr lang="en-GB" dirty="0"/>
              <a:t>Group </a:t>
            </a:r>
            <a:r>
              <a:rPr lang="en-GB" dirty="0" smtClean="0"/>
              <a:t>discussions</a:t>
            </a:r>
            <a:endParaRPr lang="en-GB" dirty="0"/>
          </a:p>
        </p:txBody>
      </p:sp>
      <p:sp>
        <p:nvSpPr>
          <p:cNvPr id="3" name="Content Placeholder 2"/>
          <p:cNvSpPr>
            <a:spLocks noGrp="1"/>
          </p:cNvSpPr>
          <p:nvPr>
            <p:ph idx="1"/>
          </p:nvPr>
        </p:nvSpPr>
        <p:spPr/>
        <p:txBody>
          <a:bodyPr>
            <a:normAutofit/>
          </a:bodyPr>
          <a:lstStyle/>
          <a:p>
            <a:pPr marL="0" indent="0">
              <a:buNone/>
            </a:pPr>
            <a:r>
              <a:rPr lang="en-GB" dirty="0"/>
              <a:t>In order to develop their communication skills, children should be provided with the opportunity to talk and practice how to converse with their peers. </a:t>
            </a:r>
            <a:endParaRPr lang="en-GB" dirty="0" smtClean="0"/>
          </a:p>
          <a:p>
            <a:pPr marL="0" indent="0">
              <a:buNone/>
            </a:pPr>
            <a:r>
              <a:rPr lang="en-GB" b="1" dirty="0" smtClean="0"/>
              <a:t>For </a:t>
            </a:r>
            <a:r>
              <a:rPr lang="en-GB" b="1" dirty="0"/>
              <a:t>example, opportunities for group interactions might include:</a:t>
            </a:r>
          </a:p>
          <a:p>
            <a:pPr lvl="0"/>
            <a:r>
              <a:rPr lang="en-GB" dirty="0"/>
              <a:t>Telling or listening to stories</a:t>
            </a:r>
          </a:p>
          <a:p>
            <a:pPr lvl="0"/>
            <a:r>
              <a:rPr lang="en-GB" dirty="0"/>
              <a:t>Singing</a:t>
            </a:r>
          </a:p>
          <a:p>
            <a:pPr lvl="0"/>
            <a:r>
              <a:rPr lang="en-GB" dirty="0"/>
              <a:t>Circle time</a:t>
            </a:r>
          </a:p>
          <a:p>
            <a:r>
              <a:rPr lang="en-GB" dirty="0"/>
              <a:t>Group games/problem-solving tasks.</a:t>
            </a:r>
          </a:p>
        </p:txBody>
      </p:sp>
    </p:spTree>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D# 17762 - Characters In Conversation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3284984"/>
            <a:ext cx="3433564" cy="343356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Group discussions</a:t>
            </a:r>
            <a:endParaRPr lang="en-GB" dirty="0"/>
          </a:p>
        </p:txBody>
      </p:sp>
      <p:sp>
        <p:nvSpPr>
          <p:cNvPr id="3" name="Content Placeholder 2"/>
          <p:cNvSpPr>
            <a:spLocks noGrp="1"/>
          </p:cNvSpPr>
          <p:nvPr>
            <p:ph idx="1"/>
          </p:nvPr>
        </p:nvSpPr>
        <p:spPr/>
        <p:txBody>
          <a:bodyPr/>
          <a:lstStyle/>
          <a:p>
            <a:pPr marL="0" indent="0">
              <a:buNone/>
            </a:pPr>
            <a:r>
              <a:rPr lang="en-GB" b="1" dirty="0"/>
              <a:t>You can encourage children to engage in group discussions by:</a:t>
            </a:r>
          </a:p>
          <a:p>
            <a:pPr lvl="0"/>
            <a:r>
              <a:rPr lang="en-GB" dirty="0"/>
              <a:t>Using daily routines as an opportunity to talk </a:t>
            </a:r>
          </a:p>
          <a:p>
            <a:r>
              <a:rPr lang="en-GB" dirty="0"/>
              <a:t>Create spaces that facilitate communication between children</a:t>
            </a:r>
          </a:p>
          <a:p>
            <a:r>
              <a:rPr lang="en-GB" dirty="0"/>
              <a:t>Provide </a:t>
            </a:r>
            <a:r>
              <a:rPr lang="en-GB" dirty="0" smtClean="0"/>
              <a:t>prompts.</a:t>
            </a:r>
            <a:endParaRPr lang="en-GB" dirty="0"/>
          </a:p>
          <a:p>
            <a:endParaRPr lang="en-GB" dirty="0"/>
          </a:p>
        </p:txBody>
      </p:sp>
    </p:spTree>
    <p:extLst>
      <p:ext uri="{BB962C8B-B14F-4D97-AF65-F5344CB8AC3E}">
        <p14:creationId xmlns:p14="http://schemas.microsoft.com/office/powerpoint/2010/main" val="3808130897"/>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76672"/>
            <a:ext cx="8229600" cy="1143000"/>
          </a:xfrm>
        </p:spPr>
        <p:txBody>
          <a:bodyPr>
            <a:noAutofit/>
          </a:bodyPr>
          <a:lstStyle/>
          <a:p>
            <a:r>
              <a:rPr lang="en-GB" dirty="0" smtClean="0"/>
              <a:t>Encourage children to exchange views</a:t>
            </a:r>
            <a:endParaRPr lang="en-GB" dirty="0"/>
          </a:p>
        </p:txBody>
      </p:sp>
      <p:sp>
        <p:nvSpPr>
          <p:cNvPr id="3" name="Content Placeholder 2"/>
          <p:cNvSpPr>
            <a:spLocks noGrp="1"/>
          </p:cNvSpPr>
          <p:nvPr>
            <p:ph idx="1"/>
          </p:nvPr>
        </p:nvSpPr>
        <p:spPr>
          <a:xfrm>
            <a:off x="467544" y="1844824"/>
            <a:ext cx="8229600" cy="4525963"/>
          </a:xfrm>
        </p:spPr>
        <p:txBody>
          <a:bodyPr/>
          <a:lstStyle/>
          <a:p>
            <a:pPr marL="0" indent="0">
              <a:buNone/>
            </a:pPr>
            <a:r>
              <a:rPr lang="en-GB" dirty="0"/>
              <a:t>E</a:t>
            </a:r>
            <a:r>
              <a:rPr lang="en-GB" dirty="0" smtClean="0"/>
              <a:t>ncouraging </a:t>
            </a:r>
            <a:r>
              <a:rPr lang="en-GB" dirty="0"/>
              <a:t>children to exchange their views refers to encouraging them to engage with their own ideas and discuss these as well as listen and respond to the ideas of their peers. </a:t>
            </a:r>
          </a:p>
          <a:p>
            <a:pPr marL="0" indent="0">
              <a:buNone/>
            </a:pPr>
            <a:r>
              <a:rPr lang="en-GB" dirty="0"/>
              <a:t>Encouraging children to discuss their own views and listen to those of others is important because it teaches them to respect opinions which may be different to their own. </a:t>
            </a:r>
          </a:p>
        </p:txBody>
      </p:sp>
    </p:spTree>
    <p:extLst>
      <p:ext uri="{BB962C8B-B14F-4D97-AF65-F5344CB8AC3E}">
        <p14:creationId xmlns:p14="http://schemas.microsoft.com/office/powerpoint/2010/main" val="3393818969"/>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5156 - Group Session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220072" y="3871620"/>
            <a:ext cx="2861945" cy="2861945"/>
          </a:xfrm>
          <a:prstGeom prst="rect">
            <a:avLst/>
          </a:prstGeom>
          <a:noFill/>
          <a:ln>
            <a:noFill/>
          </a:ln>
        </p:spPr>
      </p:pic>
      <p:sp>
        <p:nvSpPr>
          <p:cNvPr id="2" name="Title 1"/>
          <p:cNvSpPr>
            <a:spLocks noGrp="1"/>
          </p:cNvSpPr>
          <p:nvPr>
            <p:ph type="title"/>
          </p:nvPr>
        </p:nvSpPr>
        <p:spPr>
          <a:xfrm>
            <a:off x="467544" y="476672"/>
            <a:ext cx="8229600" cy="1143000"/>
          </a:xfrm>
        </p:spPr>
        <p:txBody>
          <a:bodyPr>
            <a:noAutofit/>
          </a:bodyPr>
          <a:lstStyle/>
          <a:p>
            <a:r>
              <a:rPr lang="en-GB" dirty="0"/>
              <a:t>Encourage children to exchange views</a:t>
            </a:r>
          </a:p>
        </p:txBody>
      </p:sp>
      <p:sp>
        <p:nvSpPr>
          <p:cNvPr id="3" name="Content Placeholder 2"/>
          <p:cNvSpPr>
            <a:spLocks noGrp="1"/>
          </p:cNvSpPr>
          <p:nvPr>
            <p:ph idx="1"/>
          </p:nvPr>
        </p:nvSpPr>
        <p:spPr>
          <a:xfrm>
            <a:off x="467544" y="1916832"/>
            <a:ext cx="8229600" cy="4525963"/>
          </a:xfrm>
        </p:spPr>
        <p:txBody>
          <a:bodyPr/>
          <a:lstStyle/>
          <a:p>
            <a:pPr marL="0" indent="0">
              <a:buNone/>
            </a:pPr>
            <a:r>
              <a:rPr lang="en-GB" dirty="0"/>
              <a:t>A good way to encourage children to discuss and share their views is to encourage them to talk about things that matter to them. This might include things such as toys or games which children like to play or the different members of their family. </a:t>
            </a:r>
          </a:p>
        </p:txBody>
      </p:sp>
    </p:spTree>
    <p:extLst>
      <p:ext uri="{BB962C8B-B14F-4D97-AF65-F5344CB8AC3E}">
        <p14:creationId xmlns:p14="http://schemas.microsoft.com/office/powerpoint/2010/main" val="4073252469"/>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5E</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332656"/>
            <a:ext cx="8229600" cy="1143000"/>
          </a:xfrm>
        </p:spPr>
        <p:txBody>
          <a:bodyPr>
            <a:noAutofit/>
          </a:bodyPr>
          <a:lstStyle/>
          <a:p>
            <a:r>
              <a:rPr lang="en-AU" dirty="0"/>
              <a:t>Support communication development </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5.8 </a:t>
            </a:r>
            <a:r>
              <a:rPr lang="en-AU" sz="2800" dirty="0"/>
              <a:t>Ask and answer questions during the reading and discussion of books or other text</a:t>
            </a:r>
            <a:r>
              <a:rPr lang="en-AU" sz="2800" b="1" dirty="0" smtClean="0">
                <a:latin typeface="+mj-lt"/>
              </a:rPr>
              <a:t> </a:t>
            </a:r>
            <a:endParaRPr lang="en-AU" sz="2800" dirty="0">
              <a:latin typeface="+mj-lt"/>
            </a:endParaRPr>
          </a:p>
        </p:txBody>
      </p:sp>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D# 6728 - Stick Figure Browsing Open Folder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65385" y="4293094"/>
            <a:ext cx="2559665" cy="255966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Autofit/>
          </a:bodyPr>
          <a:lstStyle/>
          <a:p>
            <a:r>
              <a:rPr lang="en-GB" dirty="0"/>
              <a:t>Reading and discussing books or texts</a:t>
            </a:r>
          </a:p>
        </p:txBody>
      </p:sp>
      <p:sp>
        <p:nvSpPr>
          <p:cNvPr id="3" name="Content Placeholder 2"/>
          <p:cNvSpPr>
            <a:spLocks noGrp="1"/>
          </p:cNvSpPr>
          <p:nvPr>
            <p:ph idx="1"/>
          </p:nvPr>
        </p:nvSpPr>
        <p:spPr>
          <a:xfrm>
            <a:off x="467544" y="1844824"/>
            <a:ext cx="8229600" cy="4525963"/>
          </a:xfrm>
        </p:spPr>
        <p:txBody>
          <a:bodyPr/>
          <a:lstStyle/>
          <a:p>
            <a:pPr marL="0" indent="0">
              <a:buNone/>
            </a:pPr>
            <a:r>
              <a:rPr lang="en-GB" dirty="0"/>
              <a:t>Reading a range of different books and texts provides a good opportunity for children to engage with and develop their language skills. </a:t>
            </a:r>
            <a:endParaRPr lang="en-GB" dirty="0" smtClean="0"/>
          </a:p>
          <a:p>
            <a:pPr marL="0" indent="0">
              <a:buNone/>
            </a:pPr>
            <a:r>
              <a:rPr lang="en-GB" dirty="0" smtClean="0"/>
              <a:t>Introducing children </a:t>
            </a:r>
            <a:r>
              <a:rPr lang="en-GB" dirty="0"/>
              <a:t>to a range of </a:t>
            </a:r>
            <a:r>
              <a:rPr lang="en-GB" dirty="0" smtClean="0"/>
              <a:t>different </a:t>
            </a:r>
            <a:r>
              <a:rPr lang="en-GB" dirty="0"/>
              <a:t>will help </a:t>
            </a:r>
            <a:r>
              <a:rPr lang="en-GB" dirty="0" smtClean="0"/>
              <a:t>them to </a:t>
            </a:r>
            <a:r>
              <a:rPr lang="en-GB" dirty="0"/>
              <a:t>understand language from a range of contexts and written for a range of purposes. </a:t>
            </a:r>
          </a:p>
          <a:p>
            <a:endParaRPr lang="en-GB" dirty="0"/>
          </a:p>
        </p:txBody>
      </p:sp>
    </p:spTree>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Reading and discussing books or texts</a:t>
            </a:r>
          </a:p>
        </p:txBody>
      </p:sp>
      <p:sp>
        <p:nvSpPr>
          <p:cNvPr id="3" name="Content Placeholder 2"/>
          <p:cNvSpPr>
            <a:spLocks noGrp="1"/>
          </p:cNvSpPr>
          <p:nvPr>
            <p:ph idx="1"/>
          </p:nvPr>
        </p:nvSpPr>
        <p:spPr>
          <a:xfrm>
            <a:off x="457200" y="1600200"/>
            <a:ext cx="8229600" cy="5257800"/>
          </a:xfrm>
        </p:spPr>
        <p:txBody>
          <a:bodyPr>
            <a:normAutofit/>
          </a:bodyPr>
          <a:lstStyle/>
          <a:p>
            <a:pPr marL="0" indent="0">
              <a:buNone/>
            </a:pPr>
            <a:r>
              <a:rPr lang="en-GB" b="1" dirty="0"/>
              <a:t>When reading and discussing books with children y</a:t>
            </a:r>
            <a:r>
              <a:rPr lang="en-GB" b="1" dirty="0" smtClean="0"/>
              <a:t>ou </a:t>
            </a:r>
            <a:r>
              <a:rPr lang="en-GB" b="1" dirty="0"/>
              <a:t>might want to:</a:t>
            </a:r>
          </a:p>
          <a:p>
            <a:pPr lvl="0"/>
            <a:r>
              <a:rPr lang="en-GB" dirty="0"/>
              <a:t>Sing and chant rhymes, jingles, and songs </a:t>
            </a:r>
          </a:p>
          <a:p>
            <a:pPr lvl="0"/>
            <a:r>
              <a:rPr lang="en-GB" dirty="0"/>
              <a:t>Engage children in play with words and sounds </a:t>
            </a:r>
          </a:p>
          <a:p>
            <a:pPr lvl="0"/>
            <a:r>
              <a:rPr lang="en-GB" dirty="0"/>
              <a:t>Talk explicitly about concepts such as rhyme and letters and sounds when sharing texts with children </a:t>
            </a:r>
          </a:p>
          <a:p>
            <a:pPr lvl="0"/>
            <a:r>
              <a:rPr lang="en-GB" dirty="0"/>
              <a:t>Incorporate familiar family and community texts and tell stories </a:t>
            </a:r>
          </a:p>
          <a:p>
            <a:pPr lvl="0"/>
            <a:r>
              <a:rPr lang="en-GB" dirty="0"/>
              <a:t>Provide opportunities for children to engage with familiar and unfamiliar culturally constructed texts.</a:t>
            </a:r>
          </a:p>
          <a:p>
            <a:endParaRPr lang="en-GB" dirty="0"/>
          </a:p>
        </p:txBody>
      </p:sp>
    </p:spTree>
    <p:extLst>
      <p:ext uri="{BB962C8B-B14F-4D97-AF65-F5344CB8AC3E}">
        <p14:creationId xmlns:p14="http://schemas.microsoft.com/office/powerpoint/2010/main" val="2089471312"/>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9962 - Scribbles The Pencil Holding Books - Presentation Clipart"/>
          <p:cNvPicPr/>
          <p:nvPr/>
        </p:nvPicPr>
        <p:blipFill rotWithShape="1">
          <a:blip r:embed="rId2">
            <a:extLst>
              <a:ext uri="{28A0092B-C50C-407E-A947-70E740481C1C}">
                <a14:useLocalDpi xmlns:a14="http://schemas.microsoft.com/office/drawing/2010/main" val="0"/>
              </a:ext>
            </a:extLst>
          </a:blip>
          <a:srcRect r="7692"/>
          <a:stretch/>
        </p:blipFill>
        <p:spPr bwMode="auto">
          <a:xfrm>
            <a:off x="3851920" y="4167700"/>
            <a:ext cx="2088232" cy="2418720"/>
          </a:xfrm>
          <a:prstGeom prst="rect">
            <a:avLst/>
          </a:prstGeom>
          <a:noFill/>
          <a:ln>
            <a:noFill/>
          </a:ln>
          <a:extLst>
            <a:ext uri="{53640926-AAD7-44D8-BBD7-CCE9431645EC}">
              <a14:shadowObscured xmlns:a14="http://schemas.microsoft.com/office/drawing/2010/main"/>
            </a:ext>
          </a:extLst>
        </p:spPr>
      </p:pic>
      <p:sp>
        <p:nvSpPr>
          <p:cNvPr id="2" name="Title 1"/>
          <p:cNvSpPr>
            <a:spLocks noGrp="1"/>
          </p:cNvSpPr>
          <p:nvPr>
            <p:ph type="title"/>
          </p:nvPr>
        </p:nvSpPr>
        <p:spPr/>
        <p:txBody>
          <a:bodyPr/>
          <a:lstStyle/>
          <a:p>
            <a:r>
              <a:rPr lang="en-GB" dirty="0" smtClean="0"/>
              <a:t>Asking questions</a:t>
            </a:r>
            <a:endParaRPr lang="en-GB" dirty="0"/>
          </a:p>
        </p:txBody>
      </p:sp>
      <p:sp>
        <p:nvSpPr>
          <p:cNvPr id="3" name="Content Placeholder 2"/>
          <p:cNvSpPr>
            <a:spLocks noGrp="1"/>
          </p:cNvSpPr>
          <p:nvPr>
            <p:ph idx="1"/>
          </p:nvPr>
        </p:nvSpPr>
        <p:spPr/>
        <p:txBody>
          <a:bodyPr>
            <a:normAutofit/>
          </a:bodyPr>
          <a:lstStyle/>
          <a:p>
            <a:pPr marL="0" indent="0">
              <a:buNone/>
            </a:pPr>
            <a:r>
              <a:rPr lang="en-GB" dirty="0"/>
              <a:t>A</a:t>
            </a:r>
            <a:r>
              <a:rPr lang="en-GB" dirty="0" smtClean="0"/>
              <a:t>sking </a:t>
            </a:r>
            <a:r>
              <a:rPr lang="en-GB" dirty="0"/>
              <a:t>children questions will encourage them to think about things which they wouldn’t necessarily think about by themselves. </a:t>
            </a:r>
            <a:endParaRPr lang="en-GB" dirty="0" smtClean="0"/>
          </a:p>
          <a:p>
            <a:pPr marL="0" indent="0">
              <a:buNone/>
            </a:pPr>
            <a:r>
              <a:rPr lang="en-GB" dirty="0" smtClean="0"/>
              <a:t>The </a:t>
            </a:r>
            <a:r>
              <a:rPr lang="en-GB" dirty="0"/>
              <a:t>purpose of asking children questions is to </a:t>
            </a:r>
            <a:r>
              <a:rPr lang="en-GB" dirty="0" smtClean="0"/>
              <a:t>take </a:t>
            </a:r>
            <a:r>
              <a:rPr lang="en-GB" dirty="0"/>
              <a:t>them from being passive to active readers.</a:t>
            </a:r>
          </a:p>
          <a:p>
            <a:endParaRPr lang="en-GB" dirty="0"/>
          </a:p>
        </p:txBody>
      </p:sp>
    </p:spTree>
    <p:extLst>
      <p:ext uri="{BB962C8B-B14F-4D97-AF65-F5344CB8AC3E}">
        <p14:creationId xmlns:p14="http://schemas.microsoft.com/office/powerpoint/2010/main" val="921366529"/>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Answering questions</a:t>
            </a:r>
            <a:endParaRPr lang="en-GB" dirty="0"/>
          </a:p>
        </p:txBody>
      </p:sp>
      <p:sp>
        <p:nvSpPr>
          <p:cNvPr id="3" name="Content Placeholder 2"/>
          <p:cNvSpPr>
            <a:spLocks noGrp="1"/>
          </p:cNvSpPr>
          <p:nvPr>
            <p:ph idx="1"/>
          </p:nvPr>
        </p:nvSpPr>
        <p:spPr/>
        <p:txBody>
          <a:bodyPr/>
          <a:lstStyle/>
          <a:p>
            <a:pPr marL="0" indent="0">
              <a:buNone/>
            </a:pPr>
            <a:r>
              <a:rPr lang="en-GB" dirty="0"/>
              <a:t>When children are properly engaging with a book, they are likely to have questions</a:t>
            </a:r>
            <a:r>
              <a:rPr lang="en-GB" dirty="0" smtClean="0"/>
              <a:t>. These </a:t>
            </a:r>
            <a:r>
              <a:rPr lang="en-GB" dirty="0"/>
              <a:t>questions might be relatively </a:t>
            </a:r>
            <a:r>
              <a:rPr lang="en-GB" dirty="0" smtClean="0"/>
              <a:t>straightforward or they may be more complex.</a:t>
            </a:r>
          </a:p>
          <a:p>
            <a:pPr marL="0" indent="0">
              <a:buNone/>
            </a:pPr>
            <a:r>
              <a:rPr lang="en-GB" dirty="0" smtClean="0"/>
              <a:t>The </a:t>
            </a:r>
            <a:r>
              <a:rPr lang="en-GB" dirty="0"/>
              <a:t>types of question that children are able to ask will depend on the books or texts which you expose them to. </a:t>
            </a:r>
          </a:p>
          <a:p>
            <a:endParaRPr lang="en-GB" dirty="0"/>
          </a:p>
        </p:txBody>
      </p:sp>
      <p:pic>
        <p:nvPicPr>
          <p:cNvPr id="4" name="Picture 3" descr="ID# 11954 - Book Dream Sketch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3520404" y="4293096"/>
            <a:ext cx="2703045" cy="2420888"/>
          </a:xfrm>
          <a:prstGeom prst="rect">
            <a:avLst/>
          </a:prstGeom>
          <a:noFill/>
          <a:ln>
            <a:noFill/>
          </a:ln>
        </p:spPr>
      </p:pic>
    </p:spTree>
    <p:extLst>
      <p:ext uri="{BB962C8B-B14F-4D97-AF65-F5344CB8AC3E}">
        <p14:creationId xmlns:p14="http://schemas.microsoft.com/office/powerpoint/2010/main" val="495815950"/>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5F</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Support communication development </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5.9 </a:t>
            </a:r>
            <a:r>
              <a:rPr lang="en-AU" sz="2800" dirty="0"/>
              <a:t>Model language and encourage children to express themselves through language in a range of contexts and for a range of purposes</a:t>
            </a:r>
            <a:r>
              <a:rPr lang="en-AU" sz="2800" b="1" dirty="0" smtClean="0">
                <a:latin typeface="+mj-lt"/>
              </a:rPr>
              <a:t> </a:t>
            </a:r>
            <a:endParaRPr lang="en-AU" sz="2800" dirty="0">
              <a:latin typeface="+mj-lt"/>
            </a:endParaRPr>
          </a:p>
        </p:txBody>
      </p:sp>
    </p:spTree>
    <p:extLst>
      <p:ext uri="{BB962C8B-B14F-4D97-AF65-F5344CB8AC3E}">
        <p14:creationId xmlns:p14="http://schemas.microsoft.com/office/powerpoint/2010/main" val="348709806"/>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Modelling language</a:t>
            </a:r>
          </a:p>
        </p:txBody>
      </p:sp>
      <p:sp>
        <p:nvSpPr>
          <p:cNvPr id="3" name="Content Placeholder 2"/>
          <p:cNvSpPr>
            <a:spLocks noGrp="1"/>
          </p:cNvSpPr>
          <p:nvPr>
            <p:ph idx="1"/>
          </p:nvPr>
        </p:nvSpPr>
        <p:spPr/>
        <p:txBody>
          <a:bodyPr/>
          <a:lstStyle/>
          <a:p>
            <a:pPr marL="0" indent="0">
              <a:buNone/>
            </a:pPr>
            <a:r>
              <a:rPr lang="en-GB" dirty="0"/>
              <a:t>Children will notice how you are speaking to other children and adults so you should be considerate in the language that you use around children as well as when you are speaking directly to them.</a:t>
            </a:r>
          </a:p>
          <a:p>
            <a:endParaRPr lang="en-GB" dirty="0"/>
          </a:p>
        </p:txBody>
      </p:sp>
      <p:pic>
        <p:nvPicPr>
          <p:cNvPr id="4" name="Picture 3" descr="ID# 19960 - Scribbles Bright Idea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860032" y="3501008"/>
            <a:ext cx="3129652" cy="2985636"/>
          </a:xfrm>
          <a:prstGeom prst="rect">
            <a:avLst/>
          </a:prstGeom>
          <a:noFill/>
          <a:ln>
            <a:noFill/>
          </a:ln>
        </p:spPr>
      </p:pic>
    </p:spTree>
    <p:extLst>
      <p:ext uri="{BB962C8B-B14F-4D97-AF65-F5344CB8AC3E}">
        <p14:creationId xmlns:p14="http://schemas.microsoft.com/office/powerpoint/2010/main" val="4016097965"/>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D# 17732 - Character Restroom Line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4188" y="4221088"/>
            <a:ext cx="2645312" cy="264531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67544" y="404664"/>
            <a:ext cx="8229600" cy="1143000"/>
          </a:xfrm>
        </p:spPr>
        <p:txBody>
          <a:bodyPr>
            <a:noAutofit/>
          </a:bodyPr>
          <a:lstStyle/>
          <a:p>
            <a:r>
              <a:rPr lang="en-GB" dirty="0"/>
              <a:t>Communicating in different </a:t>
            </a:r>
            <a:r>
              <a:rPr lang="en-GB" dirty="0" smtClean="0"/>
              <a:t>situations</a:t>
            </a:r>
            <a:endParaRPr lang="en-GB" dirty="0"/>
          </a:p>
        </p:txBody>
      </p:sp>
      <p:sp>
        <p:nvSpPr>
          <p:cNvPr id="3" name="Content Placeholder 2"/>
          <p:cNvSpPr>
            <a:spLocks noGrp="1"/>
          </p:cNvSpPr>
          <p:nvPr>
            <p:ph idx="1"/>
          </p:nvPr>
        </p:nvSpPr>
        <p:spPr>
          <a:xfrm>
            <a:off x="467544" y="1772816"/>
            <a:ext cx="8229600" cy="4525963"/>
          </a:xfrm>
        </p:spPr>
        <p:txBody>
          <a:bodyPr/>
          <a:lstStyle/>
          <a:p>
            <a:pPr marL="0" indent="0">
              <a:buNone/>
            </a:pPr>
            <a:r>
              <a:rPr lang="en-GB" dirty="0"/>
              <a:t>As children learn to communicate their own ideas and feelings, they will </a:t>
            </a:r>
            <a:r>
              <a:rPr lang="en-GB" dirty="0" smtClean="0"/>
              <a:t>need </a:t>
            </a:r>
            <a:r>
              <a:rPr lang="en-GB" dirty="0"/>
              <a:t>to develop the skills to determine how best to express themselves in a different range of contexts and for a range of different purposes. </a:t>
            </a:r>
          </a:p>
          <a:p>
            <a:pPr marL="0" indent="0">
              <a:buNone/>
            </a:pPr>
            <a:r>
              <a:rPr lang="en-GB" dirty="0" smtClean="0"/>
              <a:t>A good </a:t>
            </a:r>
            <a:r>
              <a:rPr lang="en-GB" dirty="0"/>
              <a:t>way to do this is to give them the opportunity to take on different </a:t>
            </a:r>
            <a:r>
              <a:rPr lang="en-GB" dirty="0" smtClean="0"/>
              <a:t>roles.</a:t>
            </a:r>
            <a:endParaRPr lang="en-GB" dirty="0"/>
          </a:p>
        </p:txBody>
      </p:sp>
    </p:spTree>
    <p:extLst>
      <p:ext uri="{BB962C8B-B14F-4D97-AF65-F5344CB8AC3E}">
        <p14:creationId xmlns:p14="http://schemas.microsoft.com/office/powerpoint/2010/main" val="2875519221"/>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6984 - Puzzle People Working Together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499992" y="3625929"/>
            <a:ext cx="3510017" cy="3221985"/>
          </a:xfrm>
          <a:prstGeom prst="rect">
            <a:avLst/>
          </a:prstGeom>
          <a:noFill/>
          <a:ln>
            <a:noFill/>
          </a:ln>
        </p:spPr>
      </p:pic>
      <p:sp>
        <p:nvSpPr>
          <p:cNvPr id="2" name="Title 1"/>
          <p:cNvSpPr>
            <a:spLocks noGrp="1"/>
          </p:cNvSpPr>
          <p:nvPr>
            <p:ph type="title"/>
          </p:nvPr>
        </p:nvSpPr>
        <p:spPr/>
        <p:txBody>
          <a:bodyPr/>
          <a:lstStyle/>
          <a:p>
            <a:r>
              <a:rPr lang="en-GB" dirty="0" smtClean="0"/>
              <a:t>Engaging with the community</a:t>
            </a:r>
            <a:endParaRPr lang="en-GB" dirty="0"/>
          </a:p>
        </p:txBody>
      </p:sp>
      <p:sp>
        <p:nvSpPr>
          <p:cNvPr id="3" name="Content Placeholder 2"/>
          <p:cNvSpPr>
            <a:spLocks noGrp="1"/>
          </p:cNvSpPr>
          <p:nvPr>
            <p:ph idx="1"/>
          </p:nvPr>
        </p:nvSpPr>
        <p:spPr/>
        <p:txBody>
          <a:bodyPr/>
          <a:lstStyle/>
          <a:p>
            <a:pPr marL="0" indent="0">
              <a:buNone/>
            </a:pPr>
            <a:r>
              <a:rPr lang="en-GB" dirty="0"/>
              <a:t>The more real life examples children can see the quicker they are likely to pick up on positive habits and be able to read a situation themselves. The diversity of your general community will allow children to see how different relationships work between a range of different people. </a:t>
            </a:r>
          </a:p>
          <a:p>
            <a:endParaRPr lang="en-GB" dirty="0"/>
          </a:p>
        </p:txBody>
      </p:sp>
    </p:spTree>
    <p:extLst>
      <p:ext uri="{BB962C8B-B14F-4D97-AF65-F5344CB8AC3E}">
        <p14:creationId xmlns:p14="http://schemas.microsoft.com/office/powerpoint/2010/main" val="1585152136"/>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5G</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166594418"/>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Create an environment for holistic learning and development</a:t>
            </a:r>
            <a:endParaRPr lang="en-GB" dirty="0"/>
          </a:p>
        </p:txBody>
      </p:sp>
      <p:sp>
        <p:nvSpPr>
          <p:cNvPr id="6" name="TextBox 5"/>
          <p:cNvSpPr txBox="1"/>
          <p:nvPr/>
        </p:nvSpPr>
        <p:spPr>
          <a:xfrm>
            <a:off x="5220072" y="2276872"/>
            <a:ext cx="3744416" cy="3970318"/>
          </a:xfrm>
          <a:prstGeom prst="rect">
            <a:avLst/>
          </a:prstGeom>
          <a:noFill/>
        </p:spPr>
        <p:txBody>
          <a:bodyPr wrap="square" rtlCol="0">
            <a:spAutoFit/>
          </a:bodyPr>
          <a:lstStyle/>
          <a:p>
            <a:r>
              <a:rPr lang="en-AU" sz="2800" b="1" dirty="0" smtClean="0">
                <a:latin typeface="+mj-lt"/>
              </a:rPr>
              <a:t>6.1 </a:t>
            </a:r>
            <a:r>
              <a:rPr lang="en-AU" sz="2800" dirty="0"/>
              <a:t>Support and initiate inquiry processes, try new ideas and take on </a:t>
            </a:r>
            <a:r>
              <a:rPr lang="en-AU" sz="2800" dirty="0" smtClean="0"/>
              <a:t>challenges</a:t>
            </a:r>
          </a:p>
          <a:p>
            <a:r>
              <a:rPr lang="en-AU" sz="2800" b="1" dirty="0"/>
              <a:t>6.2 </a:t>
            </a:r>
            <a:r>
              <a:rPr lang="en-AU" sz="2800" dirty="0"/>
              <a:t>Provide resources and materials that offer challenge, intrigue and surprise</a:t>
            </a:r>
            <a:r>
              <a:rPr lang="en-AU" sz="2800" b="1" dirty="0"/>
              <a:t> </a:t>
            </a:r>
            <a:endParaRPr lang="en-AU" sz="2800" dirty="0"/>
          </a:p>
          <a:p>
            <a:r>
              <a:rPr lang="en-AU" sz="2800" b="1" dirty="0" smtClean="0">
                <a:latin typeface="+mj-lt"/>
              </a:rPr>
              <a:t> </a:t>
            </a:r>
            <a:endParaRPr lang="en-AU" sz="2800" dirty="0">
              <a:latin typeface="+mj-lt"/>
            </a:endParaRPr>
          </a:p>
        </p:txBody>
      </p:sp>
    </p:spTree>
    <p:extLst>
      <p:ext uri="{BB962C8B-B14F-4D97-AF65-F5344CB8AC3E}">
        <p14:creationId xmlns:p14="http://schemas.microsoft.com/office/powerpoint/2010/main" val="1034132240"/>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8229600" cy="1143000"/>
          </a:xfrm>
        </p:spPr>
        <p:txBody>
          <a:bodyPr>
            <a:noAutofit/>
          </a:bodyPr>
          <a:lstStyle/>
          <a:p>
            <a:r>
              <a:rPr lang="en-GB" dirty="0"/>
              <a:t>Supporting and initiating inquiry </a:t>
            </a:r>
            <a:r>
              <a:rPr lang="en-GB" dirty="0" smtClean="0"/>
              <a:t>processes</a:t>
            </a:r>
            <a:endParaRPr lang="en-GB" dirty="0"/>
          </a:p>
        </p:txBody>
      </p:sp>
      <p:sp>
        <p:nvSpPr>
          <p:cNvPr id="3" name="Content Placeholder 2"/>
          <p:cNvSpPr>
            <a:spLocks noGrp="1"/>
          </p:cNvSpPr>
          <p:nvPr>
            <p:ph idx="1"/>
          </p:nvPr>
        </p:nvSpPr>
        <p:spPr>
          <a:xfrm>
            <a:off x="467544" y="1772816"/>
            <a:ext cx="8229600" cy="4525963"/>
          </a:xfrm>
        </p:spPr>
        <p:txBody>
          <a:bodyPr/>
          <a:lstStyle/>
          <a:p>
            <a:pPr marL="0" indent="0">
              <a:buNone/>
            </a:pPr>
            <a:r>
              <a:rPr lang="en-GB" dirty="0"/>
              <a:t>Supporting and initiating the inquiry process refers to helping children to think about and respond to their environment. </a:t>
            </a:r>
          </a:p>
          <a:p>
            <a:pPr marL="0" indent="0">
              <a:buNone/>
            </a:pPr>
            <a:r>
              <a:rPr lang="en-GB" dirty="0"/>
              <a:t>Your organisation should support the inquiry process and adopt techniques which aim to initiate and encourage this. </a:t>
            </a:r>
          </a:p>
          <a:p>
            <a:endParaRPr lang="en-GB" dirty="0"/>
          </a:p>
        </p:txBody>
      </p:sp>
      <p:pic>
        <p:nvPicPr>
          <p:cNvPr id="4" name="Picture 3" descr="ID# 7059 - Stick Figure Sitting On Question Mark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076056" y="4221088"/>
            <a:ext cx="2407796" cy="2479804"/>
          </a:xfrm>
          <a:prstGeom prst="rect">
            <a:avLst/>
          </a:prstGeom>
          <a:noFill/>
          <a:ln>
            <a:noFill/>
          </a:ln>
        </p:spPr>
      </p:pic>
    </p:spTree>
    <p:extLst>
      <p:ext uri="{BB962C8B-B14F-4D97-AF65-F5344CB8AC3E}">
        <p14:creationId xmlns:p14="http://schemas.microsoft.com/office/powerpoint/2010/main" val="936628383"/>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Children’s interests</a:t>
            </a:r>
            <a:endParaRPr lang="en-GB" dirty="0"/>
          </a:p>
        </p:txBody>
      </p:sp>
      <p:sp>
        <p:nvSpPr>
          <p:cNvPr id="3" name="Content Placeholder 2"/>
          <p:cNvSpPr>
            <a:spLocks noGrp="1"/>
          </p:cNvSpPr>
          <p:nvPr>
            <p:ph idx="1"/>
          </p:nvPr>
        </p:nvSpPr>
        <p:spPr/>
        <p:txBody>
          <a:bodyPr>
            <a:normAutofit/>
          </a:bodyPr>
          <a:lstStyle/>
          <a:p>
            <a:pPr marL="0" indent="0">
              <a:buNone/>
            </a:pPr>
            <a:r>
              <a:rPr lang="en-GB" dirty="0"/>
              <a:t>It might be a good idea to use a child’s interests as a starting point for the inquiry process. </a:t>
            </a:r>
          </a:p>
          <a:p>
            <a:pPr marL="0" indent="0">
              <a:buNone/>
            </a:pPr>
            <a:r>
              <a:rPr lang="en-GB" b="1" dirty="0" smtClean="0"/>
              <a:t>For </a:t>
            </a:r>
            <a:r>
              <a:rPr lang="en-GB" b="1" dirty="0"/>
              <a:t>example, if a child is interested in drawing you could expand this to cover different aspects of development by looking into:</a:t>
            </a:r>
          </a:p>
          <a:p>
            <a:pPr lvl="0"/>
            <a:r>
              <a:rPr lang="en-GB" dirty="0"/>
              <a:t>Exploring colours</a:t>
            </a:r>
          </a:p>
          <a:p>
            <a:pPr lvl="0"/>
            <a:r>
              <a:rPr lang="en-GB" dirty="0"/>
              <a:t>How rainbows occur</a:t>
            </a:r>
          </a:p>
          <a:p>
            <a:pPr lvl="0"/>
            <a:r>
              <a:rPr lang="en-GB" dirty="0"/>
              <a:t>Famous artists</a:t>
            </a:r>
          </a:p>
          <a:p>
            <a:pPr lvl="0"/>
            <a:r>
              <a:rPr lang="en-GB" dirty="0"/>
              <a:t>Different materials used in </a:t>
            </a:r>
            <a:r>
              <a:rPr lang="en-GB" dirty="0" smtClean="0"/>
              <a:t>art.</a:t>
            </a:r>
            <a:endParaRPr lang="en-GB" dirty="0"/>
          </a:p>
          <a:p>
            <a:endParaRPr lang="en-GB" dirty="0"/>
          </a:p>
        </p:txBody>
      </p:sp>
    </p:spTree>
    <p:extLst>
      <p:ext uri="{BB962C8B-B14F-4D97-AF65-F5344CB8AC3E}">
        <p14:creationId xmlns:p14="http://schemas.microsoft.com/office/powerpoint/2010/main" val="4257207790"/>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1160 - Figure Celebration On Target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508104" y="4653136"/>
            <a:ext cx="2121540" cy="2060848"/>
          </a:xfrm>
          <a:prstGeom prst="rect">
            <a:avLst/>
          </a:prstGeom>
          <a:noFill/>
          <a:ln>
            <a:noFill/>
          </a:ln>
        </p:spPr>
      </p:pic>
      <p:sp>
        <p:nvSpPr>
          <p:cNvPr id="2" name="Title 1"/>
          <p:cNvSpPr>
            <a:spLocks noGrp="1"/>
          </p:cNvSpPr>
          <p:nvPr>
            <p:ph type="title"/>
          </p:nvPr>
        </p:nvSpPr>
        <p:spPr/>
        <p:txBody>
          <a:bodyPr>
            <a:normAutofit/>
          </a:bodyPr>
          <a:lstStyle/>
          <a:p>
            <a:r>
              <a:rPr lang="en-GB" dirty="0" smtClean="0"/>
              <a:t>New ideas and challenges</a:t>
            </a:r>
            <a:endParaRPr lang="en-GB" dirty="0"/>
          </a:p>
        </p:txBody>
      </p:sp>
      <p:sp>
        <p:nvSpPr>
          <p:cNvPr id="3" name="Content Placeholder 2"/>
          <p:cNvSpPr>
            <a:spLocks noGrp="1"/>
          </p:cNvSpPr>
          <p:nvPr>
            <p:ph idx="1"/>
          </p:nvPr>
        </p:nvSpPr>
        <p:spPr/>
        <p:txBody>
          <a:bodyPr/>
          <a:lstStyle/>
          <a:p>
            <a:pPr marL="0" indent="0">
              <a:buNone/>
            </a:pPr>
            <a:r>
              <a:rPr lang="en-GB" dirty="0"/>
              <a:t>Children should be encouraged to learn about new things, try new ideas, and take on fresh challenges - this will ensure that the learning process is continuous as well as engaging. Ideas and challenges can encompass many different areas. You will need to ensure that you offer challenges at appropriate times and according to the child’s individual abilities and development stage. </a:t>
            </a:r>
          </a:p>
        </p:txBody>
      </p:sp>
    </p:spTree>
    <p:extLst>
      <p:ext uri="{BB962C8B-B14F-4D97-AF65-F5344CB8AC3E}">
        <p14:creationId xmlns:p14="http://schemas.microsoft.com/office/powerpoint/2010/main" val="146882624"/>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D# 11137 - Figure Running To Target - Presentation Clipart"/>
          <p:cNvPicPr>
            <a:picLocks noChangeAspect="1" noChangeArrowheads="1"/>
          </p:cNvPicPr>
          <p:nvPr/>
        </p:nvPicPr>
        <p:blipFill rotWithShape="1">
          <a:blip r:embed="rId2">
            <a:extLst>
              <a:ext uri="{28A0092B-C50C-407E-A947-70E740481C1C}">
                <a14:useLocalDpi xmlns:a14="http://schemas.microsoft.com/office/drawing/2010/main" val="0"/>
              </a:ext>
            </a:extLst>
          </a:blip>
          <a:srcRect t="18349" b="22065"/>
          <a:stretch/>
        </p:blipFill>
        <p:spPr bwMode="auto">
          <a:xfrm>
            <a:off x="3779912" y="4745421"/>
            <a:ext cx="2425452" cy="170267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a:t>New ideas and challenges</a:t>
            </a:r>
          </a:p>
        </p:txBody>
      </p:sp>
      <p:sp>
        <p:nvSpPr>
          <p:cNvPr id="3" name="Content Placeholder 2"/>
          <p:cNvSpPr>
            <a:spLocks noGrp="1"/>
          </p:cNvSpPr>
          <p:nvPr>
            <p:ph idx="1"/>
          </p:nvPr>
        </p:nvSpPr>
        <p:spPr/>
        <p:txBody>
          <a:bodyPr>
            <a:normAutofit/>
          </a:bodyPr>
          <a:lstStyle/>
          <a:p>
            <a:pPr marL="0" lvl="0" indent="0">
              <a:buNone/>
            </a:pPr>
            <a:r>
              <a:rPr lang="en-GB" b="1" dirty="0" smtClean="0"/>
              <a:t>New ideas and challenges might include:</a:t>
            </a:r>
          </a:p>
          <a:p>
            <a:pPr lvl="0"/>
            <a:r>
              <a:rPr lang="en-GB" dirty="0" smtClean="0"/>
              <a:t>Trying </a:t>
            </a:r>
            <a:r>
              <a:rPr lang="en-GB" dirty="0"/>
              <a:t>new foods and ways to eat them e.g. sharing, self-serving or using chopsticks</a:t>
            </a:r>
          </a:p>
          <a:p>
            <a:pPr lvl="0"/>
            <a:r>
              <a:rPr lang="en-GB" dirty="0"/>
              <a:t>Eating in different ways e.g. picnics, at the table, or at a BBQ </a:t>
            </a:r>
          </a:p>
          <a:p>
            <a:pPr lvl="0"/>
            <a:r>
              <a:rPr lang="en-GB" dirty="0" smtClean="0"/>
              <a:t>Create </a:t>
            </a:r>
            <a:r>
              <a:rPr lang="en-GB" dirty="0"/>
              <a:t>experiments to complete with </a:t>
            </a:r>
            <a:r>
              <a:rPr lang="en-GB" dirty="0" smtClean="0"/>
              <a:t>children.</a:t>
            </a:r>
            <a:endParaRPr lang="en-GB" dirty="0"/>
          </a:p>
        </p:txBody>
      </p:sp>
    </p:spTree>
    <p:extLst>
      <p:ext uri="{BB962C8B-B14F-4D97-AF65-F5344CB8AC3E}">
        <p14:creationId xmlns:p14="http://schemas.microsoft.com/office/powerpoint/2010/main" val="773050112"/>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Resources and </a:t>
            </a:r>
            <a:r>
              <a:rPr lang="en-GB" dirty="0" smtClean="0"/>
              <a:t>materials</a:t>
            </a:r>
            <a:endParaRPr lang="en-GB" dirty="0"/>
          </a:p>
        </p:txBody>
      </p:sp>
      <p:sp>
        <p:nvSpPr>
          <p:cNvPr id="3" name="Content Placeholder 2"/>
          <p:cNvSpPr>
            <a:spLocks noGrp="1"/>
          </p:cNvSpPr>
          <p:nvPr>
            <p:ph idx="1"/>
          </p:nvPr>
        </p:nvSpPr>
        <p:spPr/>
        <p:txBody>
          <a:bodyPr/>
          <a:lstStyle/>
          <a:p>
            <a:pPr marL="0" indent="0">
              <a:buNone/>
            </a:pPr>
            <a:r>
              <a:rPr lang="en-GB" dirty="0"/>
              <a:t>Y</a:t>
            </a:r>
            <a:r>
              <a:rPr lang="en-GB" dirty="0" smtClean="0"/>
              <a:t>ou </a:t>
            </a:r>
            <a:r>
              <a:rPr lang="en-GB" dirty="0"/>
              <a:t>should have resources which aim to offer children challenge, intrigue, and surprise. Just like taking on new challenges, these resources should ensure that learning is continuous as well as engaging for all children.</a:t>
            </a:r>
          </a:p>
          <a:p>
            <a:endParaRPr lang="en-GB" dirty="0"/>
          </a:p>
        </p:txBody>
      </p:sp>
      <p:pic>
        <p:nvPicPr>
          <p:cNvPr id="4" name="Picture 3" descr="ID# 13832 - Colored Puzzle Globe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3491880" y="3789039"/>
            <a:ext cx="2831331" cy="2831331"/>
          </a:xfrm>
          <a:prstGeom prst="rect">
            <a:avLst/>
          </a:prstGeom>
          <a:noFill/>
          <a:ln>
            <a:noFill/>
          </a:ln>
        </p:spPr>
      </p:pic>
    </p:spTree>
    <p:extLst>
      <p:ext uri="{BB962C8B-B14F-4D97-AF65-F5344CB8AC3E}">
        <p14:creationId xmlns:p14="http://schemas.microsoft.com/office/powerpoint/2010/main" val="1439945642"/>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6A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2219100626"/>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467544" y="404664"/>
            <a:ext cx="8229600" cy="1143000"/>
          </a:xfrm>
        </p:spPr>
        <p:txBody>
          <a:bodyPr>
            <a:noAutofit/>
          </a:bodyPr>
          <a:lstStyle/>
          <a:p>
            <a:r>
              <a:rPr lang="en-AU" dirty="0"/>
              <a:t>Create an environment for holistic learning and development</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6.3 </a:t>
            </a:r>
            <a:r>
              <a:rPr lang="en-AU" sz="2800" dirty="0"/>
              <a:t>Assist to promote children’s sense of belonging and connectedness</a:t>
            </a:r>
            <a:endParaRPr lang="en-AU" sz="2800" dirty="0">
              <a:latin typeface="+mj-lt"/>
            </a:endParaRPr>
          </a:p>
        </p:txBody>
      </p:sp>
    </p:spTree>
    <p:extLst>
      <p:ext uri="{BB962C8B-B14F-4D97-AF65-F5344CB8AC3E}">
        <p14:creationId xmlns:p14="http://schemas.microsoft.com/office/powerpoint/2010/main" val="3485028529"/>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2660 - Go Team Motivational Huddle - Presentation Clipart"/>
          <p:cNvPicPr/>
          <p:nvPr/>
        </p:nvPicPr>
        <p:blipFill rotWithShape="1">
          <a:blip r:embed="rId2">
            <a:extLst>
              <a:ext uri="{28A0092B-C50C-407E-A947-70E740481C1C}">
                <a14:useLocalDpi xmlns:a14="http://schemas.microsoft.com/office/drawing/2010/main" val="0"/>
              </a:ext>
            </a:extLst>
          </a:blip>
          <a:srcRect t="6881" b="9385"/>
          <a:stretch/>
        </p:blipFill>
        <p:spPr bwMode="auto">
          <a:xfrm>
            <a:off x="3131840" y="4161580"/>
            <a:ext cx="3152894" cy="2569779"/>
          </a:xfrm>
          <a:prstGeom prst="rect">
            <a:avLst/>
          </a:prstGeom>
          <a:noFill/>
          <a:ln>
            <a:noFill/>
          </a:ln>
        </p:spPr>
      </p:pic>
      <p:sp>
        <p:nvSpPr>
          <p:cNvPr id="2" name="Title 1"/>
          <p:cNvSpPr>
            <a:spLocks noGrp="1"/>
          </p:cNvSpPr>
          <p:nvPr>
            <p:ph type="title"/>
          </p:nvPr>
        </p:nvSpPr>
        <p:spPr/>
        <p:txBody>
          <a:bodyPr>
            <a:normAutofit/>
          </a:bodyPr>
          <a:lstStyle/>
          <a:p>
            <a:r>
              <a:rPr lang="en-GB" dirty="0"/>
              <a:t>A sense of </a:t>
            </a:r>
            <a:r>
              <a:rPr lang="en-GB" dirty="0" smtClean="0"/>
              <a:t>belonging</a:t>
            </a:r>
            <a:endParaRPr lang="en-GB" dirty="0"/>
          </a:p>
        </p:txBody>
      </p:sp>
      <p:sp>
        <p:nvSpPr>
          <p:cNvPr id="3" name="Content Placeholder 2"/>
          <p:cNvSpPr>
            <a:spLocks noGrp="1"/>
          </p:cNvSpPr>
          <p:nvPr>
            <p:ph idx="1"/>
          </p:nvPr>
        </p:nvSpPr>
        <p:spPr/>
        <p:txBody>
          <a:bodyPr/>
          <a:lstStyle/>
          <a:p>
            <a:pPr marL="0" indent="0">
              <a:buNone/>
            </a:pPr>
            <a:r>
              <a:rPr lang="en-GB" dirty="0"/>
              <a:t>A sense of belonging is important for all people, it makes us feel good about ourselves and helps to build and maintain positive relationships with our peers. In order to make sure that children are able to develop their own sense of belonging, you should be working to ensure that children feel welcomed, safe and valued. </a:t>
            </a:r>
          </a:p>
        </p:txBody>
      </p:sp>
    </p:spTree>
    <p:extLst>
      <p:ext uri="{BB962C8B-B14F-4D97-AF65-F5344CB8AC3E}">
        <p14:creationId xmlns:p14="http://schemas.microsoft.com/office/powerpoint/2010/main" val="1472830954"/>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Connectedness</a:t>
            </a:r>
            <a:endParaRPr lang="en-GB" dirty="0"/>
          </a:p>
        </p:txBody>
      </p:sp>
      <p:sp>
        <p:nvSpPr>
          <p:cNvPr id="3" name="Content Placeholder 2"/>
          <p:cNvSpPr>
            <a:spLocks noGrp="1"/>
          </p:cNvSpPr>
          <p:nvPr>
            <p:ph idx="1"/>
          </p:nvPr>
        </p:nvSpPr>
        <p:spPr/>
        <p:txBody>
          <a:bodyPr/>
          <a:lstStyle/>
          <a:p>
            <a:pPr marL="0" indent="0">
              <a:buNone/>
            </a:pPr>
            <a:r>
              <a:rPr lang="en-GB" dirty="0"/>
              <a:t>A contributing factor to having a sense of belonging is connectedness. Connectedness is about feeling you can talk to people about worries and knowing that they will listen and support you. In order to thrive, both academically as well as personally, children need to feel as though they are a part of supportive and positive relationships. </a:t>
            </a:r>
          </a:p>
        </p:txBody>
      </p:sp>
      <p:pic>
        <p:nvPicPr>
          <p:cNvPr id="4" name="Picture 3" descr="ID# 14617 - Mother Daughter Heart Silhouette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148064" y="4572119"/>
            <a:ext cx="2501905" cy="2285881"/>
          </a:xfrm>
          <a:prstGeom prst="rect">
            <a:avLst/>
          </a:prstGeom>
          <a:noFill/>
          <a:ln>
            <a:noFill/>
          </a:ln>
        </p:spPr>
      </p:pic>
    </p:spTree>
    <p:extLst>
      <p:ext uri="{BB962C8B-B14F-4D97-AF65-F5344CB8AC3E}">
        <p14:creationId xmlns:p14="http://schemas.microsoft.com/office/powerpoint/2010/main" val="4114003304"/>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8229600" cy="1143000"/>
          </a:xfrm>
        </p:spPr>
        <p:txBody>
          <a:bodyPr>
            <a:noAutofit/>
          </a:bodyPr>
          <a:lstStyle/>
          <a:p>
            <a:r>
              <a:rPr lang="en-GB" dirty="0" smtClean="0"/>
              <a:t>Promote belonging and connectedness</a:t>
            </a:r>
            <a:endParaRPr lang="en-GB" dirty="0"/>
          </a:p>
        </p:txBody>
      </p:sp>
      <p:sp>
        <p:nvSpPr>
          <p:cNvPr id="3" name="Content Placeholder 2"/>
          <p:cNvSpPr>
            <a:spLocks noGrp="1"/>
          </p:cNvSpPr>
          <p:nvPr>
            <p:ph idx="1"/>
          </p:nvPr>
        </p:nvSpPr>
        <p:spPr>
          <a:xfrm>
            <a:off x="467544" y="1772816"/>
            <a:ext cx="8229600" cy="4525963"/>
          </a:xfrm>
        </p:spPr>
        <p:txBody>
          <a:bodyPr/>
          <a:lstStyle/>
          <a:p>
            <a:pPr lvl="0"/>
            <a:r>
              <a:rPr lang="en-GB" dirty="0"/>
              <a:t>Make the surroundings welcoming </a:t>
            </a:r>
          </a:p>
          <a:p>
            <a:pPr lvl="0"/>
            <a:r>
              <a:rPr lang="en-GB" dirty="0"/>
              <a:t>Host events for families to attend such as festival days, charity fundraisers or sports days </a:t>
            </a:r>
          </a:p>
          <a:p>
            <a:pPr lvl="0"/>
            <a:r>
              <a:rPr lang="en-GB" dirty="0"/>
              <a:t>Have an open door policy where parents/carers can ask questions or voice concerns</a:t>
            </a:r>
          </a:p>
          <a:p>
            <a:pPr lvl="0"/>
            <a:r>
              <a:rPr lang="en-GB" dirty="0"/>
              <a:t>Create a newsletter to inform parents of topics that will be </a:t>
            </a:r>
            <a:r>
              <a:rPr lang="en-GB" dirty="0" smtClean="0"/>
              <a:t>covered…</a:t>
            </a:r>
            <a:endParaRPr lang="en-GB" dirty="0"/>
          </a:p>
          <a:p>
            <a:endParaRPr lang="en-GB" dirty="0"/>
          </a:p>
        </p:txBody>
      </p:sp>
    </p:spTree>
    <p:extLst>
      <p:ext uri="{BB962C8B-B14F-4D97-AF65-F5344CB8AC3E}">
        <p14:creationId xmlns:p14="http://schemas.microsoft.com/office/powerpoint/2010/main" val="3545876936"/>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6B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2566216740"/>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a:t>Create an environment for holistic learning and development</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6.4 </a:t>
            </a:r>
            <a:r>
              <a:rPr lang="en-AU" sz="2800" dirty="0"/>
              <a:t>Engage children in sustained shared conversations to extend their thinking</a:t>
            </a:r>
            <a:endParaRPr lang="en-AU" sz="2800" dirty="0">
              <a:latin typeface="+mj-lt"/>
            </a:endParaRPr>
          </a:p>
        </p:txBody>
      </p:sp>
    </p:spTree>
    <p:extLst>
      <p:ext uri="{BB962C8B-B14F-4D97-AF65-F5344CB8AC3E}">
        <p14:creationId xmlns:p14="http://schemas.microsoft.com/office/powerpoint/2010/main" val="671288498"/>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What is sustained conversation</a:t>
            </a:r>
            <a:r>
              <a:rPr lang="en-GB" dirty="0" smtClean="0"/>
              <a:t>?</a:t>
            </a:r>
            <a:endParaRPr lang="en-GB" dirty="0"/>
          </a:p>
        </p:txBody>
      </p:sp>
      <p:sp>
        <p:nvSpPr>
          <p:cNvPr id="3" name="Content Placeholder 2"/>
          <p:cNvSpPr>
            <a:spLocks noGrp="1"/>
          </p:cNvSpPr>
          <p:nvPr>
            <p:ph idx="1"/>
          </p:nvPr>
        </p:nvSpPr>
        <p:spPr/>
        <p:txBody>
          <a:bodyPr/>
          <a:lstStyle/>
          <a:p>
            <a:pPr marL="0" indent="0">
              <a:buNone/>
            </a:pPr>
            <a:r>
              <a:rPr lang="en-GB" dirty="0"/>
              <a:t>Sustained conversation refers to maintaining engagement in a conversation. Many conversations that we have are </a:t>
            </a:r>
            <a:r>
              <a:rPr lang="en-GB" dirty="0" smtClean="0"/>
              <a:t>short-lived but children </a:t>
            </a:r>
            <a:r>
              <a:rPr lang="en-GB" dirty="0"/>
              <a:t>will benefit from conversations which require them to think and problem-solve alongside other people. </a:t>
            </a:r>
          </a:p>
          <a:p>
            <a:endParaRPr lang="en-GB" dirty="0"/>
          </a:p>
        </p:txBody>
      </p:sp>
      <p:pic>
        <p:nvPicPr>
          <p:cNvPr id="4" name="Picture 3" descr="ID# 13286 - Simple Thought Expression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724128" y="4077071"/>
            <a:ext cx="2573913" cy="2573913"/>
          </a:xfrm>
          <a:prstGeom prst="rect">
            <a:avLst/>
          </a:prstGeom>
          <a:noFill/>
          <a:ln>
            <a:noFill/>
          </a:ln>
        </p:spPr>
      </p:pic>
    </p:spTree>
    <p:extLst>
      <p:ext uri="{BB962C8B-B14F-4D97-AF65-F5344CB8AC3E}">
        <p14:creationId xmlns:p14="http://schemas.microsoft.com/office/powerpoint/2010/main" val="3340372121"/>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8350 - Talk Show Interview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788024" y="3996055"/>
            <a:ext cx="2861945" cy="2861945"/>
          </a:xfrm>
          <a:prstGeom prst="rect">
            <a:avLst/>
          </a:prstGeom>
          <a:noFill/>
          <a:ln>
            <a:noFill/>
          </a:ln>
        </p:spPr>
      </p:pic>
      <p:sp>
        <p:nvSpPr>
          <p:cNvPr id="2" name="Title 1"/>
          <p:cNvSpPr>
            <a:spLocks noGrp="1"/>
          </p:cNvSpPr>
          <p:nvPr>
            <p:ph type="title"/>
          </p:nvPr>
        </p:nvSpPr>
        <p:spPr>
          <a:xfrm>
            <a:off x="467544" y="476672"/>
            <a:ext cx="8229600" cy="1143000"/>
          </a:xfrm>
        </p:spPr>
        <p:txBody>
          <a:bodyPr>
            <a:noAutofit/>
          </a:bodyPr>
          <a:lstStyle/>
          <a:p>
            <a:r>
              <a:rPr lang="en-GB" dirty="0" smtClean="0"/>
              <a:t>Engaging children in sustained conversation</a:t>
            </a:r>
            <a:endParaRPr lang="en-GB" dirty="0"/>
          </a:p>
        </p:txBody>
      </p:sp>
      <p:sp>
        <p:nvSpPr>
          <p:cNvPr id="3" name="Content Placeholder 2"/>
          <p:cNvSpPr>
            <a:spLocks noGrp="1"/>
          </p:cNvSpPr>
          <p:nvPr>
            <p:ph idx="1"/>
          </p:nvPr>
        </p:nvSpPr>
        <p:spPr>
          <a:xfrm>
            <a:off x="395536" y="1772816"/>
            <a:ext cx="8229600" cy="4525963"/>
          </a:xfrm>
        </p:spPr>
        <p:txBody>
          <a:bodyPr/>
          <a:lstStyle/>
          <a:p>
            <a:pPr marL="0" indent="0">
              <a:buNone/>
            </a:pPr>
            <a:r>
              <a:rPr lang="en-GB" dirty="0"/>
              <a:t>A good way to help children to engage in sustained conversation is to talk to them about things that they like. </a:t>
            </a:r>
            <a:r>
              <a:rPr lang="en-GB" dirty="0" smtClean="0"/>
              <a:t>Focusing </a:t>
            </a:r>
            <a:r>
              <a:rPr lang="en-GB" dirty="0"/>
              <a:t>on things which interest the children will encourage them to participate in the conversation and provide thoughtful and interesting responses. </a:t>
            </a:r>
          </a:p>
          <a:p>
            <a:endParaRPr lang="en-GB" dirty="0"/>
          </a:p>
        </p:txBody>
      </p:sp>
    </p:spTree>
    <p:extLst>
      <p:ext uri="{BB962C8B-B14F-4D97-AF65-F5344CB8AC3E}">
        <p14:creationId xmlns:p14="http://schemas.microsoft.com/office/powerpoint/2010/main" val="3985361405"/>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Open-ended questions</a:t>
            </a:r>
            <a:endParaRPr lang="en-GB" dirty="0"/>
          </a:p>
        </p:txBody>
      </p:sp>
      <p:sp>
        <p:nvSpPr>
          <p:cNvPr id="3" name="Content Placeholder 2"/>
          <p:cNvSpPr>
            <a:spLocks noGrp="1"/>
          </p:cNvSpPr>
          <p:nvPr>
            <p:ph idx="1"/>
          </p:nvPr>
        </p:nvSpPr>
        <p:spPr/>
        <p:txBody>
          <a:bodyPr/>
          <a:lstStyle/>
          <a:p>
            <a:pPr marL="0" indent="0">
              <a:buNone/>
            </a:pPr>
            <a:r>
              <a:rPr lang="en-GB" dirty="0"/>
              <a:t>Depending on the confidence and engagement levels of the child, you might need to push the conversation forward and encourage them to continue talking. A good way to do this is to ask open-ended questions. Open-ended questions allow for a response which is longer than one word and requires the other person to provide a more thoughtful answer.</a:t>
            </a:r>
          </a:p>
          <a:p>
            <a:endParaRPr lang="en-GB" dirty="0"/>
          </a:p>
        </p:txBody>
      </p:sp>
      <p:pic>
        <p:nvPicPr>
          <p:cNvPr id="2053" name="Picture 5" descr="ID# 18683 - Figures Question Exclamation Marks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18827" y="4221088"/>
            <a:ext cx="2425452" cy="2425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4816470"/>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6C</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3740059830"/>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404664"/>
            <a:ext cx="8229600" cy="1143000"/>
          </a:xfrm>
        </p:spPr>
        <p:txBody>
          <a:bodyPr>
            <a:noAutofit/>
          </a:bodyPr>
          <a:lstStyle/>
          <a:p>
            <a:r>
              <a:rPr lang="en-AU" dirty="0"/>
              <a:t>Create an environment for holistic learning and development</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6.5 </a:t>
            </a:r>
            <a:r>
              <a:rPr lang="en-AU" sz="2800" dirty="0"/>
              <a:t>Provide the opportunity for scaffolding learning and development</a:t>
            </a:r>
            <a:endParaRPr lang="en-AU" sz="2800" dirty="0">
              <a:latin typeface="+mj-lt"/>
            </a:endParaRPr>
          </a:p>
        </p:txBody>
      </p:sp>
    </p:spTree>
    <p:extLst>
      <p:ext uri="{BB962C8B-B14F-4D97-AF65-F5344CB8AC3E}">
        <p14:creationId xmlns:p14="http://schemas.microsoft.com/office/powerpoint/2010/main" val="342415484"/>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2505 - Four Stack Block Figure - Presentation Clipart"/>
          <p:cNvPicPr/>
          <p:nvPr/>
        </p:nvPicPr>
        <p:blipFill rotWithShape="1">
          <a:blip r:embed="rId2">
            <a:extLst>
              <a:ext uri="{28A0092B-C50C-407E-A947-70E740481C1C}">
                <a14:useLocalDpi xmlns:a14="http://schemas.microsoft.com/office/drawing/2010/main" val="0"/>
              </a:ext>
            </a:extLst>
          </a:blip>
          <a:srcRect r="10743"/>
          <a:stretch/>
        </p:blipFill>
        <p:spPr bwMode="auto">
          <a:xfrm>
            <a:off x="5724128" y="1844824"/>
            <a:ext cx="3068659" cy="3519204"/>
          </a:xfrm>
          <a:prstGeom prst="rect">
            <a:avLst/>
          </a:prstGeom>
          <a:noFill/>
          <a:ln>
            <a:noFill/>
          </a:ln>
        </p:spPr>
      </p:pic>
      <p:sp>
        <p:nvSpPr>
          <p:cNvPr id="2" name="Title 1"/>
          <p:cNvSpPr>
            <a:spLocks noGrp="1"/>
          </p:cNvSpPr>
          <p:nvPr>
            <p:ph type="title"/>
          </p:nvPr>
        </p:nvSpPr>
        <p:spPr/>
        <p:txBody>
          <a:bodyPr>
            <a:normAutofit/>
          </a:bodyPr>
          <a:lstStyle/>
          <a:p>
            <a:r>
              <a:rPr lang="en-GB" dirty="0"/>
              <a:t>What is scaffolding</a:t>
            </a:r>
            <a:r>
              <a:rPr lang="en-GB" dirty="0" smtClean="0"/>
              <a:t>?</a:t>
            </a:r>
            <a:endParaRPr lang="en-GB" dirty="0"/>
          </a:p>
        </p:txBody>
      </p:sp>
      <p:sp>
        <p:nvSpPr>
          <p:cNvPr id="3" name="Content Placeholder 2"/>
          <p:cNvSpPr>
            <a:spLocks noGrp="1"/>
          </p:cNvSpPr>
          <p:nvPr>
            <p:ph idx="1"/>
          </p:nvPr>
        </p:nvSpPr>
        <p:spPr>
          <a:xfrm>
            <a:off x="457200" y="1600200"/>
            <a:ext cx="5842992" cy="4525963"/>
          </a:xfrm>
        </p:spPr>
        <p:txBody>
          <a:bodyPr/>
          <a:lstStyle/>
          <a:p>
            <a:pPr marL="0" indent="0">
              <a:buNone/>
            </a:pPr>
            <a:r>
              <a:rPr lang="en-GB" dirty="0"/>
              <a:t>As mentioned previously, scaffolding children’s learning refers to leading and coaching them towards coming up with their own answers and ideas. Scaffolding learning will show children how to learn, rather than just providing them with the correct answers – helping them to create their own thoughts about the world around them. </a:t>
            </a:r>
          </a:p>
        </p:txBody>
      </p:sp>
    </p:spTree>
    <p:extLst>
      <p:ext uri="{BB962C8B-B14F-4D97-AF65-F5344CB8AC3E}">
        <p14:creationId xmlns:p14="http://schemas.microsoft.com/office/powerpoint/2010/main" val="12869805"/>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Putting scaffolding into </a:t>
            </a:r>
            <a:r>
              <a:rPr lang="en-GB" dirty="0" smtClean="0"/>
              <a:t>practice</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b="1" dirty="0"/>
              <a:t>Example one: 2-year-old Alex is doing a twelve piece puzzle:</a:t>
            </a:r>
          </a:p>
          <a:p>
            <a:pPr marL="0" indent="0">
              <a:buNone/>
            </a:pPr>
            <a:r>
              <a:rPr lang="en-GB" b="1" dirty="0"/>
              <a:t>Educator:</a:t>
            </a:r>
            <a:r>
              <a:rPr lang="en-GB" dirty="0"/>
              <a:t> ‘See if you can find a piece that goes here’ (educator points to a gap in the puzzle)</a:t>
            </a:r>
          </a:p>
          <a:p>
            <a:pPr marL="0" indent="0">
              <a:buNone/>
            </a:pPr>
            <a:r>
              <a:rPr lang="en-GB" b="1" dirty="0"/>
              <a:t>Alex: </a:t>
            </a:r>
            <a:r>
              <a:rPr lang="en-GB" dirty="0"/>
              <a:t>(He looks for the piece, picks up one that does not fit and tries to slot it in, he puts it down)</a:t>
            </a:r>
          </a:p>
          <a:p>
            <a:pPr marL="0" indent="0">
              <a:buNone/>
            </a:pPr>
            <a:r>
              <a:rPr lang="en-GB" b="1" dirty="0" smtClean="0"/>
              <a:t>Educator:</a:t>
            </a:r>
            <a:r>
              <a:rPr lang="en-GB" dirty="0" smtClean="0"/>
              <a:t> ‘Try looking over here’ (educator points to four pieces in a group)</a:t>
            </a:r>
          </a:p>
          <a:p>
            <a:pPr marL="0" indent="0">
              <a:buNone/>
            </a:pPr>
            <a:r>
              <a:rPr lang="en-GB" b="1" dirty="0" smtClean="0"/>
              <a:t>Alex</a:t>
            </a:r>
            <a:r>
              <a:rPr lang="en-GB" b="1" dirty="0"/>
              <a:t>:</a:t>
            </a:r>
            <a:r>
              <a:rPr lang="en-GB" dirty="0"/>
              <a:t> Smiles as he finds the piece and slots it in ‘yes I found it!’</a:t>
            </a:r>
          </a:p>
          <a:p>
            <a:endParaRPr lang="en-GB" dirty="0"/>
          </a:p>
        </p:txBody>
      </p:sp>
    </p:spTree>
    <p:extLst>
      <p:ext uri="{BB962C8B-B14F-4D97-AF65-F5344CB8AC3E}">
        <p14:creationId xmlns:p14="http://schemas.microsoft.com/office/powerpoint/2010/main" val="2868167915"/>
      </p:ext>
    </p:extLst>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Putting scaffolding into practice</a:t>
            </a:r>
          </a:p>
        </p:txBody>
      </p:sp>
      <p:sp>
        <p:nvSpPr>
          <p:cNvPr id="3" name="Content Placeholder 2"/>
          <p:cNvSpPr>
            <a:spLocks noGrp="1"/>
          </p:cNvSpPr>
          <p:nvPr>
            <p:ph idx="1"/>
          </p:nvPr>
        </p:nvSpPr>
        <p:spPr/>
        <p:txBody>
          <a:bodyPr>
            <a:normAutofit/>
          </a:bodyPr>
          <a:lstStyle/>
          <a:p>
            <a:pPr marL="0" indent="0">
              <a:buNone/>
            </a:pPr>
            <a:r>
              <a:rPr lang="en-GB" b="1" dirty="0"/>
              <a:t>Example two:</a:t>
            </a:r>
          </a:p>
          <a:p>
            <a:pPr marL="0" indent="0">
              <a:buNone/>
            </a:pPr>
            <a:r>
              <a:rPr lang="en-GB" dirty="0" smtClean="0"/>
              <a:t>The educator </a:t>
            </a:r>
            <a:r>
              <a:rPr lang="en-GB" dirty="0"/>
              <a:t>is planning to bake some buns with a group of children. The educator will have to plan the activity well to anticipate problems and how to overcome them.</a:t>
            </a:r>
          </a:p>
          <a:p>
            <a:pPr marL="0" indent="0">
              <a:buNone/>
            </a:pPr>
            <a:r>
              <a:rPr lang="en-GB" b="1" dirty="0"/>
              <a:t>The following table outlines potential problems which the educator should be aware of when scaffolding children’s learning during this specific task:</a:t>
            </a:r>
          </a:p>
          <a:p>
            <a:endParaRPr lang="en-GB" dirty="0"/>
          </a:p>
        </p:txBody>
      </p:sp>
    </p:spTree>
    <p:extLst>
      <p:ext uri="{BB962C8B-B14F-4D97-AF65-F5344CB8AC3E}">
        <p14:creationId xmlns:p14="http://schemas.microsoft.com/office/powerpoint/2010/main" val="379236962"/>
      </p:ext>
    </p:extLst>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120551432"/>
              </p:ext>
            </p:extLst>
          </p:nvPr>
        </p:nvGraphicFramePr>
        <p:xfrm>
          <a:off x="179512" y="260648"/>
          <a:ext cx="8748464" cy="6216992"/>
        </p:xfrm>
        <a:graphic>
          <a:graphicData uri="http://schemas.openxmlformats.org/drawingml/2006/table">
            <a:tbl>
              <a:tblPr firstRow="1" firstCol="1" bandRow="1">
                <a:tableStyleId>{5C22544A-7EE6-4342-B048-85BDC9FD1C3A}</a:tableStyleId>
              </a:tblPr>
              <a:tblGrid>
                <a:gridCol w="2567364"/>
                <a:gridCol w="6181100"/>
              </a:tblGrid>
              <a:tr h="338942">
                <a:tc>
                  <a:txBody>
                    <a:bodyPr/>
                    <a:lstStyle/>
                    <a:p>
                      <a:pPr>
                        <a:lnSpc>
                          <a:spcPct val="115000"/>
                        </a:lnSpc>
                        <a:spcBef>
                          <a:spcPts val="600"/>
                        </a:spcBef>
                        <a:spcAft>
                          <a:spcPts val="600"/>
                        </a:spcAft>
                      </a:pPr>
                      <a:r>
                        <a:rPr lang="en-GB" sz="1800" dirty="0">
                          <a:effectLst/>
                        </a:rPr>
                        <a:t>Potential problems</a:t>
                      </a:r>
                      <a:endParaRPr lang="en-GB" sz="1800" dirty="0">
                        <a:effectLst/>
                        <a:latin typeface="Calibri"/>
                        <a:ea typeface="Calibri"/>
                        <a:cs typeface="Times New Roman"/>
                      </a:endParaRPr>
                    </a:p>
                  </a:txBody>
                  <a:tcPr marL="62099" marR="62099" marT="0" marB="0">
                    <a:solidFill>
                      <a:schemeClr val="accent2">
                        <a:lumMod val="60000"/>
                        <a:lumOff val="40000"/>
                      </a:schemeClr>
                    </a:solidFill>
                  </a:tcPr>
                </a:tc>
                <a:tc>
                  <a:txBody>
                    <a:bodyPr/>
                    <a:lstStyle/>
                    <a:p>
                      <a:pPr>
                        <a:lnSpc>
                          <a:spcPct val="115000"/>
                        </a:lnSpc>
                        <a:spcBef>
                          <a:spcPts val="600"/>
                        </a:spcBef>
                        <a:spcAft>
                          <a:spcPts val="600"/>
                        </a:spcAft>
                      </a:pPr>
                      <a:r>
                        <a:rPr lang="en-GB" sz="1800" dirty="0">
                          <a:effectLst/>
                        </a:rPr>
                        <a:t>Possible solutions</a:t>
                      </a:r>
                      <a:endParaRPr lang="en-GB" sz="1800" dirty="0">
                        <a:effectLst/>
                        <a:latin typeface="Calibri"/>
                        <a:ea typeface="Calibri"/>
                        <a:cs typeface="Times New Roman"/>
                      </a:endParaRPr>
                    </a:p>
                  </a:txBody>
                  <a:tcPr marL="62099" marR="62099" marT="0" marB="0">
                    <a:solidFill>
                      <a:schemeClr val="accent2">
                        <a:lumMod val="60000"/>
                        <a:lumOff val="40000"/>
                      </a:schemeClr>
                    </a:solidFill>
                  </a:tcPr>
                </a:tc>
              </a:tr>
              <a:tr h="1893306">
                <a:tc>
                  <a:txBody>
                    <a:bodyPr/>
                    <a:lstStyle/>
                    <a:p>
                      <a:pPr>
                        <a:lnSpc>
                          <a:spcPct val="115000"/>
                        </a:lnSpc>
                        <a:spcBef>
                          <a:spcPts val="600"/>
                        </a:spcBef>
                        <a:spcAft>
                          <a:spcPts val="600"/>
                        </a:spcAft>
                      </a:pPr>
                      <a:r>
                        <a:rPr lang="en-GB" sz="1800" dirty="0">
                          <a:solidFill>
                            <a:schemeClr val="tx1"/>
                          </a:solidFill>
                          <a:effectLst/>
                        </a:rPr>
                        <a:t>Baking is complex process – children will need a lot of support</a:t>
                      </a:r>
                      <a:endParaRPr lang="en-GB" sz="1800" dirty="0">
                        <a:solidFill>
                          <a:schemeClr val="tx1"/>
                        </a:solidFill>
                        <a:effectLst/>
                        <a:latin typeface="Calibri"/>
                        <a:ea typeface="Calibri"/>
                        <a:cs typeface="Times New Roman"/>
                      </a:endParaRPr>
                    </a:p>
                  </a:txBody>
                  <a:tcPr marL="62099" marR="62099" marT="0" marB="0">
                    <a:solidFill>
                      <a:schemeClr val="accent2">
                        <a:lumMod val="20000"/>
                        <a:lumOff val="80000"/>
                      </a:schemeClr>
                    </a:solidFill>
                  </a:tcPr>
                </a:tc>
                <a:tc>
                  <a:txBody>
                    <a:bodyPr/>
                    <a:lstStyle/>
                    <a:p>
                      <a:pPr marL="342900" lvl="0" indent="-342900">
                        <a:lnSpc>
                          <a:spcPct val="100000"/>
                        </a:lnSpc>
                        <a:spcBef>
                          <a:spcPts val="200"/>
                        </a:spcBef>
                        <a:spcAft>
                          <a:spcPts val="200"/>
                        </a:spcAft>
                        <a:buFont typeface="Wingdings"/>
                        <a:buChar char=""/>
                      </a:pPr>
                      <a:r>
                        <a:rPr lang="en-GB" sz="1800" dirty="0">
                          <a:effectLst/>
                        </a:rPr>
                        <a:t>Ask someone to help you with this activity</a:t>
                      </a:r>
                    </a:p>
                    <a:p>
                      <a:pPr marL="342900" lvl="0" indent="-342900">
                        <a:lnSpc>
                          <a:spcPct val="100000"/>
                        </a:lnSpc>
                        <a:spcBef>
                          <a:spcPts val="200"/>
                        </a:spcBef>
                        <a:spcAft>
                          <a:spcPts val="200"/>
                        </a:spcAft>
                        <a:buFont typeface="Wingdings"/>
                        <a:buChar char=""/>
                      </a:pPr>
                      <a:r>
                        <a:rPr lang="en-GB" sz="1800" dirty="0">
                          <a:effectLst/>
                        </a:rPr>
                        <a:t>Break the activity down into sections e.g. mixing, cracking eggs, spooning into bun cases, icing</a:t>
                      </a:r>
                    </a:p>
                    <a:p>
                      <a:pPr marL="342900" lvl="0" indent="-342900">
                        <a:lnSpc>
                          <a:spcPct val="100000"/>
                        </a:lnSpc>
                        <a:spcBef>
                          <a:spcPts val="200"/>
                        </a:spcBef>
                        <a:spcAft>
                          <a:spcPts val="200"/>
                        </a:spcAft>
                        <a:buFont typeface="Wingdings"/>
                        <a:buChar char=""/>
                      </a:pPr>
                      <a:r>
                        <a:rPr lang="en-GB" sz="1800" dirty="0">
                          <a:effectLst/>
                        </a:rPr>
                        <a:t>Provide guidance and instruction</a:t>
                      </a:r>
                    </a:p>
                    <a:p>
                      <a:pPr marL="342900" lvl="0" indent="-342900">
                        <a:lnSpc>
                          <a:spcPct val="100000"/>
                        </a:lnSpc>
                        <a:spcBef>
                          <a:spcPts val="200"/>
                        </a:spcBef>
                        <a:spcAft>
                          <a:spcPts val="200"/>
                        </a:spcAft>
                        <a:buFont typeface="Wingdings"/>
                        <a:buChar char=""/>
                      </a:pPr>
                      <a:r>
                        <a:rPr lang="en-GB" sz="1800" dirty="0">
                          <a:effectLst/>
                        </a:rPr>
                        <a:t>Young children – you might want to weigh and prepare the ingredients beforehand</a:t>
                      </a:r>
                      <a:endParaRPr lang="en-GB" sz="1800" dirty="0">
                        <a:effectLst/>
                        <a:latin typeface="Calibri"/>
                        <a:ea typeface="Calibri"/>
                        <a:cs typeface="Times New Roman"/>
                      </a:endParaRPr>
                    </a:p>
                  </a:txBody>
                  <a:tcPr marL="62099" marR="62099" marT="0" marB="0">
                    <a:solidFill>
                      <a:schemeClr val="accent2">
                        <a:lumMod val="20000"/>
                        <a:lumOff val="80000"/>
                      </a:schemeClr>
                    </a:solidFill>
                  </a:tcPr>
                </a:tc>
              </a:tr>
              <a:tr h="1174983">
                <a:tc>
                  <a:txBody>
                    <a:bodyPr/>
                    <a:lstStyle/>
                    <a:p>
                      <a:pPr>
                        <a:lnSpc>
                          <a:spcPct val="115000"/>
                        </a:lnSpc>
                        <a:spcBef>
                          <a:spcPts val="600"/>
                        </a:spcBef>
                        <a:spcAft>
                          <a:spcPts val="600"/>
                        </a:spcAft>
                      </a:pPr>
                      <a:r>
                        <a:rPr lang="en-GB" sz="1800" dirty="0">
                          <a:solidFill>
                            <a:schemeClr val="tx1"/>
                          </a:solidFill>
                          <a:effectLst/>
                        </a:rPr>
                        <a:t>Children may want to eat the buns after they have made them.</a:t>
                      </a:r>
                      <a:endParaRPr lang="en-GB" sz="1800" dirty="0">
                        <a:solidFill>
                          <a:schemeClr val="tx1"/>
                        </a:solidFill>
                        <a:effectLst/>
                        <a:latin typeface="Calibri"/>
                        <a:ea typeface="Calibri"/>
                        <a:cs typeface="Times New Roman"/>
                      </a:endParaRPr>
                    </a:p>
                  </a:txBody>
                  <a:tcPr marL="62099" marR="62099" marT="0" marB="0">
                    <a:solidFill>
                      <a:schemeClr val="accent2">
                        <a:lumMod val="20000"/>
                        <a:lumOff val="80000"/>
                      </a:schemeClr>
                    </a:solidFill>
                  </a:tcPr>
                </a:tc>
                <a:tc>
                  <a:txBody>
                    <a:bodyPr/>
                    <a:lstStyle/>
                    <a:p>
                      <a:pPr marL="342900" lvl="0" indent="-342900">
                        <a:lnSpc>
                          <a:spcPct val="100000"/>
                        </a:lnSpc>
                        <a:spcBef>
                          <a:spcPts val="200"/>
                        </a:spcBef>
                        <a:spcAft>
                          <a:spcPts val="200"/>
                        </a:spcAft>
                        <a:buFont typeface="Wingdings"/>
                        <a:buChar char=""/>
                      </a:pPr>
                      <a:r>
                        <a:rPr lang="en-GB" sz="1800" dirty="0">
                          <a:effectLst/>
                        </a:rPr>
                        <a:t>Make them at a time when this is possible – for example, after lunch – for afternoon snack</a:t>
                      </a:r>
                    </a:p>
                    <a:p>
                      <a:pPr marL="342900" lvl="0" indent="-342900">
                        <a:lnSpc>
                          <a:spcPct val="100000"/>
                        </a:lnSpc>
                        <a:spcBef>
                          <a:spcPts val="200"/>
                        </a:spcBef>
                        <a:spcAft>
                          <a:spcPts val="200"/>
                        </a:spcAft>
                        <a:buFont typeface="Wingdings"/>
                        <a:buChar char=""/>
                      </a:pPr>
                      <a:r>
                        <a:rPr lang="en-GB" sz="1800" dirty="0">
                          <a:effectLst/>
                        </a:rPr>
                        <a:t>Ask children to save them for home time so that they can show their family</a:t>
                      </a:r>
                      <a:endParaRPr lang="en-GB" sz="1800" dirty="0">
                        <a:effectLst/>
                        <a:latin typeface="Calibri"/>
                        <a:ea typeface="Calibri"/>
                        <a:cs typeface="Times New Roman"/>
                      </a:endParaRPr>
                    </a:p>
                  </a:txBody>
                  <a:tcPr marL="62099" marR="62099" marT="0" marB="0">
                    <a:solidFill>
                      <a:schemeClr val="accent2">
                        <a:lumMod val="20000"/>
                        <a:lumOff val="80000"/>
                      </a:schemeClr>
                    </a:solidFill>
                  </a:tcPr>
                </a:tc>
              </a:tr>
              <a:tr h="1419218">
                <a:tc>
                  <a:txBody>
                    <a:bodyPr/>
                    <a:lstStyle/>
                    <a:p>
                      <a:pPr>
                        <a:lnSpc>
                          <a:spcPct val="115000"/>
                        </a:lnSpc>
                        <a:spcBef>
                          <a:spcPts val="600"/>
                        </a:spcBef>
                        <a:spcAft>
                          <a:spcPts val="600"/>
                        </a:spcAft>
                      </a:pPr>
                      <a:r>
                        <a:rPr lang="en-GB" sz="1800" dirty="0">
                          <a:solidFill>
                            <a:schemeClr val="tx1"/>
                          </a:solidFill>
                          <a:effectLst/>
                        </a:rPr>
                        <a:t>Sharing resources</a:t>
                      </a:r>
                      <a:endParaRPr lang="en-GB" sz="1800" dirty="0">
                        <a:solidFill>
                          <a:schemeClr val="tx1"/>
                        </a:solidFill>
                        <a:effectLst/>
                        <a:latin typeface="Calibri"/>
                        <a:ea typeface="Calibri"/>
                        <a:cs typeface="Times New Roman"/>
                      </a:endParaRPr>
                    </a:p>
                  </a:txBody>
                  <a:tcPr marL="62099" marR="62099" marT="0" marB="0">
                    <a:solidFill>
                      <a:schemeClr val="accent2">
                        <a:lumMod val="20000"/>
                        <a:lumOff val="80000"/>
                      </a:schemeClr>
                    </a:solidFill>
                  </a:tcPr>
                </a:tc>
                <a:tc>
                  <a:txBody>
                    <a:bodyPr/>
                    <a:lstStyle/>
                    <a:p>
                      <a:pPr marL="342900" lvl="0" indent="-342900">
                        <a:lnSpc>
                          <a:spcPct val="100000"/>
                        </a:lnSpc>
                        <a:spcBef>
                          <a:spcPts val="200"/>
                        </a:spcBef>
                        <a:spcAft>
                          <a:spcPts val="200"/>
                        </a:spcAft>
                        <a:buFont typeface="Wingdings"/>
                        <a:buChar char=""/>
                      </a:pPr>
                      <a:r>
                        <a:rPr lang="en-GB" sz="1800" dirty="0">
                          <a:effectLst/>
                        </a:rPr>
                        <a:t>You should ensure all children have a go at each part of the process e.g. pouring ingredients into a bowl, cracking eggs, mixing, icing etc. </a:t>
                      </a:r>
                    </a:p>
                    <a:p>
                      <a:pPr marL="342900" lvl="0" indent="-342900">
                        <a:lnSpc>
                          <a:spcPct val="100000"/>
                        </a:lnSpc>
                        <a:spcBef>
                          <a:spcPts val="200"/>
                        </a:spcBef>
                        <a:spcAft>
                          <a:spcPts val="200"/>
                        </a:spcAft>
                        <a:buFont typeface="Wingdings"/>
                        <a:buChar char=""/>
                      </a:pPr>
                      <a:r>
                        <a:rPr lang="en-GB" sz="1800" dirty="0">
                          <a:effectLst/>
                        </a:rPr>
                        <a:t>Provide more than one resource, e.g. give children a spoon each for mixing.</a:t>
                      </a:r>
                      <a:endParaRPr lang="en-GB" sz="1800" dirty="0">
                        <a:effectLst/>
                        <a:latin typeface="Calibri"/>
                        <a:ea typeface="Calibri"/>
                        <a:cs typeface="Times New Roman"/>
                      </a:endParaRPr>
                    </a:p>
                  </a:txBody>
                  <a:tcPr marL="62099" marR="62099" marT="0" marB="0">
                    <a:solidFill>
                      <a:schemeClr val="accent2">
                        <a:lumMod val="20000"/>
                        <a:lumOff val="80000"/>
                      </a:schemeClr>
                    </a:solidFill>
                  </a:tcPr>
                </a:tc>
              </a:tr>
              <a:tr h="1387361">
                <a:tc>
                  <a:txBody>
                    <a:bodyPr/>
                    <a:lstStyle/>
                    <a:p>
                      <a:pPr>
                        <a:lnSpc>
                          <a:spcPct val="115000"/>
                        </a:lnSpc>
                        <a:spcBef>
                          <a:spcPts val="600"/>
                        </a:spcBef>
                        <a:spcAft>
                          <a:spcPts val="600"/>
                        </a:spcAft>
                      </a:pPr>
                      <a:r>
                        <a:rPr lang="en-GB" sz="1800" dirty="0">
                          <a:solidFill>
                            <a:schemeClr val="tx1"/>
                          </a:solidFill>
                          <a:effectLst/>
                        </a:rPr>
                        <a:t>Messy activity</a:t>
                      </a:r>
                      <a:endParaRPr lang="en-GB" sz="1800" dirty="0">
                        <a:solidFill>
                          <a:schemeClr val="tx1"/>
                        </a:solidFill>
                        <a:effectLst/>
                        <a:latin typeface="Calibri"/>
                        <a:ea typeface="Calibri"/>
                        <a:cs typeface="Times New Roman"/>
                      </a:endParaRPr>
                    </a:p>
                  </a:txBody>
                  <a:tcPr marL="62099" marR="62099" marT="0" marB="0">
                    <a:solidFill>
                      <a:schemeClr val="accent2">
                        <a:lumMod val="20000"/>
                        <a:lumOff val="80000"/>
                      </a:schemeClr>
                    </a:solidFill>
                  </a:tcPr>
                </a:tc>
                <a:tc>
                  <a:txBody>
                    <a:bodyPr/>
                    <a:lstStyle/>
                    <a:p>
                      <a:pPr marL="342900" lvl="0" indent="-342900">
                        <a:lnSpc>
                          <a:spcPct val="100000"/>
                        </a:lnSpc>
                        <a:spcBef>
                          <a:spcPts val="200"/>
                        </a:spcBef>
                        <a:spcAft>
                          <a:spcPts val="200"/>
                        </a:spcAft>
                        <a:buFont typeface="Wingdings"/>
                        <a:buChar char=""/>
                      </a:pPr>
                      <a:r>
                        <a:rPr lang="en-GB" sz="1800" dirty="0">
                          <a:effectLst/>
                        </a:rPr>
                        <a:t>You will need to do this activity in an area that is easy to clean up e.g. an area that has wipeable surfaces and floors.</a:t>
                      </a:r>
                    </a:p>
                    <a:p>
                      <a:pPr marL="342900" lvl="0" indent="-342900">
                        <a:lnSpc>
                          <a:spcPct val="100000"/>
                        </a:lnSpc>
                        <a:spcBef>
                          <a:spcPts val="200"/>
                        </a:spcBef>
                        <a:spcAft>
                          <a:spcPts val="200"/>
                        </a:spcAft>
                        <a:buFont typeface="Wingdings"/>
                        <a:buChar char=""/>
                      </a:pPr>
                      <a:r>
                        <a:rPr lang="en-GB" sz="1800" dirty="0">
                          <a:effectLst/>
                        </a:rPr>
                        <a:t>Have baby wipes and sinks available for washing hands</a:t>
                      </a:r>
                    </a:p>
                    <a:p>
                      <a:pPr marL="342900" lvl="0" indent="-342900">
                        <a:lnSpc>
                          <a:spcPct val="100000"/>
                        </a:lnSpc>
                        <a:spcBef>
                          <a:spcPts val="200"/>
                        </a:spcBef>
                        <a:spcAft>
                          <a:spcPts val="200"/>
                        </a:spcAft>
                        <a:buFont typeface="Wingdings"/>
                        <a:buChar char=""/>
                      </a:pPr>
                      <a:r>
                        <a:rPr lang="en-GB" sz="1800" dirty="0">
                          <a:effectLst/>
                        </a:rPr>
                        <a:t>Ensure children’s clothes are protected e.g. aprons. </a:t>
                      </a:r>
                      <a:endParaRPr lang="en-GB" sz="1800" dirty="0">
                        <a:effectLst/>
                        <a:latin typeface="Calibri"/>
                        <a:ea typeface="Calibri"/>
                        <a:cs typeface="Times New Roman"/>
                      </a:endParaRPr>
                    </a:p>
                  </a:txBody>
                  <a:tcPr marL="62099" marR="62099" marT="0" marB="0">
                    <a:solidFill>
                      <a:schemeClr val="accent2">
                        <a:lumMod val="20000"/>
                        <a:lumOff val="80000"/>
                      </a:schemeClr>
                    </a:solidFill>
                  </a:tcPr>
                </a:tc>
              </a:tr>
            </a:tbl>
          </a:graphicData>
        </a:graphic>
      </p:graphicFrame>
    </p:spTree>
    <p:extLst>
      <p:ext uri="{BB962C8B-B14F-4D97-AF65-F5344CB8AC3E}">
        <p14:creationId xmlns:p14="http://schemas.microsoft.com/office/powerpoint/2010/main" val="1780068225"/>
      </p:ext>
    </p:extLst>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6D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2978728492"/>
      </p:ext>
    </p:extLst>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404664"/>
            <a:ext cx="8229600" cy="1143000"/>
          </a:xfrm>
        </p:spPr>
        <p:txBody>
          <a:bodyPr>
            <a:noAutofit/>
          </a:bodyPr>
          <a:lstStyle/>
          <a:p>
            <a:r>
              <a:rPr lang="en-AU" dirty="0"/>
              <a:t>Create an environment for holistic learning and development</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6.6 </a:t>
            </a:r>
            <a:r>
              <a:rPr lang="en-AU" sz="2800" dirty="0"/>
              <a:t>Assist children to see their mistakes as opportunities to learn and grow</a:t>
            </a:r>
            <a:endParaRPr lang="en-AU" sz="2800" dirty="0">
              <a:latin typeface="+mj-lt"/>
            </a:endParaRPr>
          </a:p>
        </p:txBody>
      </p:sp>
    </p:spTree>
    <p:extLst>
      <p:ext uri="{BB962C8B-B14F-4D97-AF65-F5344CB8AC3E}">
        <p14:creationId xmlns:p14="http://schemas.microsoft.com/office/powerpoint/2010/main" val="3220777676"/>
      </p:ext>
    </p:extLst>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9025 - Owl Standing On Pencil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7308304" y="5157192"/>
            <a:ext cx="1835696" cy="1700808"/>
          </a:xfrm>
          <a:prstGeom prst="rect">
            <a:avLst/>
          </a:prstGeom>
          <a:noFill/>
          <a:ln>
            <a:noFill/>
          </a:ln>
        </p:spPr>
      </p:pic>
      <p:sp>
        <p:nvSpPr>
          <p:cNvPr id="2" name="Title 1"/>
          <p:cNvSpPr>
            <a:spLocks noGrp="1"/>
          </p:cNvSpPr>
          <p:nvPr>
            <p:ph type="title"/>
          </p:nvPr>
        </p:nvSpPr>
        <p:spPr/>
        <p:txBody>
          <a:bodyPr>
            <a:normAutofit/>
          </a:bodyPr>
          <a:lstStyle/>
          <a:p>
            <a:r>
              <a:rPr lang="en-GB" dirty="0"/>
              <a:t>Learning from our </a:t>
            </a:r>
            <a:r>
              <a:rPr lang="en-GB" dirty="0" smtClean="0"/>
              <a:t>mistakes</a:t>
            </a:r>
            <a:endParaRPr lang="en-GB" dirty="0"/>
          </a:p>
        </p:txBody>
      </p:sp>
      <p:sp>
        <p:nvSpPr>
          <p:cNvPr id="3" name="Content Placeholder 2"/>
          <p:cNvSpPr>
            <a:spLocks noGrp="1"/>
          </p:cNvSpPr>
          <p:nvPr>
            <p:ph idx="1"/>
          </p:nvPr>
        </p:nvSpPr>
        <p:spPr/>
        <p:txBody>
          <a:bodyPr>
            <a:normAutofit/>
          </a:bodyPr>
          <a:lstStyle/>
          <a:p>
            <a:pPr marL="0" indent="0">
              <a:buNone/>
            </a:pPr>
            <a:r>
              <a:rPr lang="en-GB" b="1" dirty="0"/>
              <a:t>You can help children to learn from their mistakes by:</a:t>
            </a:r>
          </a:p>
          <a:p>
            <a:pPr lvl="0"/>
            <a:r>
              <a:rPr lang="en-GB" dirty="0"/>
              <a:t>Showing children that everybody still sees them in the same way even when they make a mistake – i.e. you, their families, and their friends</a:t>
            </a:r>
          </a:p>
          <a:p>
            <a:pPr lvl="0"/>
            <a:r>
              <a:rPr lang="en-GB" dirty="0"/>
              <a:t>Helping children to overcome mistakes on their own and learn from them </a:t>
            </a:r>
          </a:p>
          <a:p>
            <a:pPr lvl="0"/>
            <a:r>
              <a:rPr lang="en-GB" dirty="0"/>
              <a:t>Telling children of times you have made mistakes and what you did to resolve them</a:t>
            </a:r>
          </a:p>
          <a:p>
            <a:endParaRPr lang="en-GB" dirty="0"/>
          </a:p>
        </p:txBody>
      </p:sp>
    </p:spTree>
    <p:extLst>
      <p:ext uri="{BB962C8B-B14F-4D97-AF65-F5344CB8AC3E}">
        <p14:creationId xmlns:p14="http://schemas.microsoft.com/office/powerpoint/2010/main" val="3472612787"/>
      </p:ext>
    </p:extLst>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Learning from our mistakes</a:t>
            </a:r>
          </a:p>
        </p:txBody>
      </p:sp>
      <p:sp>
        <p:nvSpPr>
          <p:cNvPr id="3" name="Content Placeholder 2"/>
          <p:cNvSpPr>
            <a:spLocks noGrp="1"/>
          </p:cNvSpPr>
          <p:nvPr>
            <p:ph idx="1"/>
          </p:nvPr>
        </p:nvSpPr>
        <p:spPr/>
        <p:txBody>
          <a:bodyPr>
            <a:normAutofit lnSpcReduction="10000"/>
          </a:bodyPr>
          <a:lstStyle/>
          <a:p>
            <a:pPr lvl="0"/>
            <a:r>
              <a:rPr lang="en-GB" dirty="0"/>
              <a:t>Encouraging children to own up to mistakes and not to blame tools or other people</a:t>
            </a:r>
          </a:p>
          <a:p>
            <a:pPr lvl="0"/>
            <a:r>
              <a:rPr lang="en-GB" dirty="0"/>
              <a:t>Praising children for their efforts and when they admit mistakes</a:t>
            </a:r>
          </a:p>
          <a:p>
            <a:pPr lvl="0"/>
            <a:r>
              <a:rPr lang="en-GB" dirty="0"/>
              <a:t>Encouraging children to apologise if their mistakes have hurt other people and be a good role model – apologise if your mistakes have hurt other people</a:t>
            </a:r>
          </a:p>
          <a:p>
            <a:pPr lvl="0"/>
            <a:r>
              <a:rPr lang="en-GB" dirty="0"/>
              <a:t>Not focusing on past mistakes or other times when the same mistake has occurred – focus on the here and now. </a:t>
            </a:r>
          </a:p>
          <a:p>
            <a:endParaRPr lang="en-GB" dirty="0"/>
          </a:p>
        </p:txBody>
      </p:sp>
    </p:spTree>
    <p:extLst>
      <p:ext uri="{BB962C8B-B14F-4D97-AF65-F5344CB8AC3E}">
        <p14:creationId xmlns:p14="http://schemas.microsoft.com/office/powerpoint/2010/main" val="1162038499"/>
      </p:ext>
    </p:extLst>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6E</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742573455"/>
      </p:ext>
    </p:extLst>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404664"/>
            <a:ext cx="8229600" cy="1143000"/>
          </a:xfrm>
        </p:spPr>
        <p:txBody>
          <a:bodyPr>
            <a:noAutofit/>
          </a:bodyPr>
          <a:lstStyle/>
          <a:p>
            <a:r>
              <a:rPr lang="en-AU" dirty="0"/>
              <a:t>Create an environment for holistic learning and development</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6.7 </a:t>
            </a:r>
            <a:r>
              <a:rPr lang="en-AU" sz="2800" dirty="0"/>
              <a:t>Facilitate families’ diverse contributions to the learning community</a:t>
            </a:r>
            <a:endParaRPr lang="en-AU" sz="2800" dirty="0">
              <a:latin typeface="+mj-lt"/>
            </a:endParaRPr>
          </a:p>
        </p:txBody>
      </p:sp>
    </p:spTree>
    <p:extLst>
      <p:ext uri="{BB962C8B-B14F-4D97-AF65-F5344CB8AC3E}">
        <p14:creationId xmlns:p14="http://schemas.microsoft.com/office/powerpoint/2010/main" val="707567593"/>
      </p:ext>
    </p:extLst>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9208" y="332656"/>
            <a:ext cx="8229600" cy="1143000"/>
          </a:xfrm>
        </p:spPr>
        <p:txBody>
          <a:bodyPr>
            <a:noAutofit/>
          </a:bodyPr>
          <a:lstStyle/>
          <a:p>
            <a:pPr lvl="0"/>
            <a:r>
              <a:rPr lang="en-GB" dirty="0"/>
              <a:t>Facilitate </a:t>
            </a:r>
            <a:r>
              <a:rPr lang="en-GB" dirty="0" smtClean="0"/>
              <a:t>families’ contributions </a:t>
            </a:r>
            <a:r>
              <a:rPr lang="en-GB" dirty="0"/>
              <a:t>to the learning community</a:t>
            </a:r>
          </a:p>
        </p:txBody>
      </p:sp>
      <p:sp>
        <p:nvSpPr>
          <p:cNvPr id="3" name="Content Placeholder 2"/>
          <p:cNvSpPr>
            <a:spLocks noGrp="1"/>
          </p:cNvSpPr>
          <p:nvPr>
            <p:ph idx="1"/>
          </p:nvPr>
        </p:nvSpPr>
        <p:spPr>
          <a:xfrm>
            <a:off x="395536" y="1916832"/>
            <a:ext cx="8229600" cy="4497363"/>
          </a:xfrm>
        </p:spPr>
        <p:txBody>
          <a:bodyPr/>
          <a:lstStyle/>
          <a:p>
            <a:pPr marL="0" indent="0">
              <a:buNone/>
            </a:pPr>
            <a:r>
              <a:rPr lang="en-GB" dirty="0"/>
              <a:t>Families and communities are diverse; they incorporate a wide range of cultures, languages, and ethnicities. This means that they are able to contribute a variety of different perspectives and skills which could benefit the learning community. </a:t>
            </a:r>
          </a:p>
        </p:txBody>
      </p:sp>
      <p:pic>
        <p:nvPicPr>
          <p:cNvPr id="7170" name="Picture 2" descr="ID# 9157 - Two Figures Sharing Thoughts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3861048"/>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4024135"/>
      </p:ext>
    </p:extLst>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9645"/>
            <a:ext cx="8229600" cy="1143000"/>
          </a:xfrm>
        </p:spPr>
        <p:txBody>
          <a:bodyPr/>
          <a:lstStyle/>
          <a:p>
            <a:r>
              <a:rPr lang="en-GB" dirty="0" smtClean="0"/>
              <a:t>How can families contribute?</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271360406"/>
              </p:ext>
            </p:extLst>
          </p:nvPr>
        </p:nvGraphicFramePr>
        <p:xfrm>
          <a:off x="395536" y="1412776"/>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58304054"/>
      </p:ext>
    </p:extLst>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Make it easy</a:t>
            </a:r>
            <a:endParaRPr lang="en-GB" dirty="0"/>
          </a:p>
        </p:txBody>
      </p:sp>
      <p:sp>
        <p:nvSpPr>
          <p:cNvPr id="3" name="Content Placeholder 2"/>
          <p:cNvSpPr>
            <a:spLocks noGrp="1"/>
          </p:cNvSpPr>
          <p:nvPr>
            <p:ph idx="1"/>
          </p:nvPr>
        </p:nvSpPr>
        <p:spPr/>
        <p:txBody>
          <a:bodyPr/>
          <a:lstStyle/>
          <a:p>
            <a:pPr marL="0" indent="0">
              <a:buNone/>
            </a:pPr>
            <a:r>
              <a:rPr lang="en-GB" dirty="0"/>
              <a:t>Sometimes, it can be difficult for family members to get involved with the </a:t>
            </a:r>
            <a:r>
              <a:rPr lang="en-GB" dirty="0" smtClean="0"/>
              <a:t>setting. </a:t>
            </a:r>
            <a:r>
              <a:rPr lang="en-GB" dirty="0"/>
              <a:t>It is vital that you do not pressure parents or families who may find it difficult to contribute, the last thing you want is to make families feel guilty or stressed about contributing. </a:t>
            </a:r>
          </a:p>
          <a:p>
            <a:pPr marL="0" indent="0">
              <a:buNone/>
            </a:pPr>
            <a:endParaRPr lang="en-GB" dirty="0" smtClean="0"/>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194248075"/>
      </p:ext>
    </p:extLst>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111"/>
            <a:ext cx="8229600" cy="1143000"/>
          </a:xfrm>
        </p:spPr>
        <p:txBody>
          <a:bodyPr/>
          <a:lstStyle/>
          <a:p>
            <a:r>
              <a:rPr lang="en-GB" dirty="0" smtClean="0"/>
              <a:t>Communication methods</a:t>
            </a:r>
            <a:endParaRPr lang="en-GB" dirty="0"/>
          </a:p>
        </p:txBody>
      </p:sp>
      <p:sp>
        <p:nvSpPr>
          <p:cNvPr id="3" name="Content Placeholder 2"/>
          <p:cNvSpPr>
            <a:spLocks noGrp="1"/>
          </p:cNvSpPr>
          <p:nvPr>
            <p:ph idx="1"/>
          </p:nvPr>
        </p:nvSpPr>
        <p:spPr>
          <a:xfrm>
            <a:off x="457200" y="1340768"/>
            <a:ext cx="8229600" cy="5328592"/>
          </a:xfrm>
        </p:spPr>
        <p:txBody>
          <a:bodyPr>
            <a:normAutofit/>
          </a:bodyPr>
          <a:lstStyle/>
          <a:p>
            <a:pPr marL="0" indent="0">
              <a:buNone/>
            </a:pPr>
            <a:r>
              <a:rPr lang="en-GB" b="1" dirty="0" smtClean="0"/>
              <a:t>Communication methods might include:</a:t>
            </a:r>
            <a:endParaRPr lang="en-GB" b="1" dirty="0"/>
          </a:p>
          <a:p>
            <a:pPr lvl="0"/>
            <a:r>
              <a:rPr lang="en-GB" dirty="0" smtClean="0"/>
              <a:t>Face-to-face </a:t>
            </a:r>
          </a:p>
          <a:p>
            <a:pPr lvl="0"/>
            <a:r>
              <a:rPr lang="en-GB" dirty="0" smtClean="0"/>
              <a:t>Newsletters</a:t>
            </a:r>
            <a:endParaRPr lang="en-GB" dirty="0"/>
          </a:p>
          <a:p>
            <a:pPr lvl="0"/>
            <a:r>
              <a:rPr lang="en-GB" dirty="0"/>
              <a:t>Notice boards</a:t>
            </a:r>
          </a:p>
          <a:p>
            <a:pPr lvl="0"/>
            <a:r>
              <a:rPr lang="en-GB" dirty="0"/>
              <a:t>Letters to parents</a:t>
            </a:r>
          </a:p>
          <a:p>
            <a:pPr lvl="0"/>
            <a:r>
              <a:rPr lang="en-GB" dirty="0"/>
              <a:t>Parent days</a:t>
            </a:r>
          </a:p>
          <a:p>
            <a:pPr lvl="0"/>
            <a:r>
              <a:rPr lang="en-GB" dirty="0"/>
              <a:t>Information days</a:t>
            </a:r>
          </a:p>
          <a:p>
            <a:pPr lvl="0"/>
            <a:r>
              <a:rPr lang="en-GB" dirty="0"/>
              <a:t>Homework books</a:t>
            </a:r>
          </a:p>
          <a:p>
            <a:pPr lvl="0"/>
            <a:r>
              <a:rPr lang="en-GB" dirty="0"/>
              <a:t>Activity slips.</a:t>
            </a:r>
          </a:p>
          <a:p>
            <a:endParaRPr lang="en-GB" dirty="0"/>
          </a:p>
        </p:txBody>
      </p:sp>
      <p:pic>
        <p:nvPicPr>
          <p:cNvPr id="4" name="Picture 3" descr="blank_bulletin_board_800_wht"/>
          <p:cNvPicPr/>
          <p:nvPr/>
        </p:nvPicPr>
        <p:blipFill>
          <a:blip r:embed="rId2">
            <a:extLst>
              <a:ext uri="{28A0092B-C50C-407E-A947-70E740481C1C}">
                <a14:useLocalDpi xmlns:a14="http://schemas.microsoft.com/office/drawing/2010/main" val="0"/>
              </a:ext>
            </a:extLst>
          </a:blip>
          <a:srcRect/>
          <a:stretch>
            <a:fillRect/>
          </a:stretch>
        </p:blipFill>
        <p:spPr bwMode="auto">
          <a:xfrm>
            <a:off x="4644008" y="3068960"/>
            <a:ext cx="3436481" cy="2188728"/>
          </a:xfrm>
          <a:prstGeom prst="rect">
            <a:avLst/>
          </a:prstGeom>
          <a:noFill/>
        </p:spPr>
      </p:pic>
    </p:spTree>
    <p:extLst>
      <p:ext uri="{BB962C8B-B14F-4D97-AF65-F5344CB8AC3E}">
        <p14:creationId xmlns:p14="http://schemas.microsoft.com/office/powerpoint/2010/main" val="2242124752"/>
      </p:ext>
    </p:extLst>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6F</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3947380590"/>
      </p:ext>
    </p:extLst>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404664"/>
            <a:ext cx="8229600" cy="1143000"/>
          </a:xfrm>
        </p:spPr>
        <p:txBody>
          <a:bodyPr>
            <a:noAutofit/>
          </a:bodyPr>
          <a:lstStyle/>
          <a:p>
            <a:r>
              <a:rPr lang="en-AU" dirty="0"/>
              <a:t>Create an environment for holistic learning and development</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6.8 </a:t>
            </a:r>
            <a:r>
              <a:rPr lang="en-AU" sz="2800" dirty="0"/>
              <a:t>Share information with colleagues about child development and wellbeing</a:t>
            </a:r>
            <a:endParaRPr lang="en-AU" sz="2800" dirty="0">
              <a:latin typeface="+mj-lt"/>
            </a:endParaRPr>
          </a:p>
        </p:txBody>
      </p:sp>
    </p:spTree>
    <p:extLst>
      <p:ext uri="{BB962C8B-B14F-4D97-AF65-F5344CB8AC3E}">
        <p14:creationId xmlns:p14="http://schemas.microsoft.com/office/powerpoint/2010/main" val="1318408344"/>
      </p:ext>
    </p:extLst>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D# 5653 - Who Has The Answer - Presentation Clipart"/>
          <p:cNvPicPr>
            <a:picLocks noChangeAspect="1" noChangeArrowheads="1"/>
          </p:cNvPicPr>
          <p:nvPr/>
        </p:nvPicPr>
        <p:blipFill rotWithShape="1">
          <a:blip r:embed="rId2">
            <a:extLst>
              <a:ext uri="{28A0092B-C50C-407E-A947-70E740481C1C}">
                <a14:useLocalDpi xmlns:a14="http://schemas.microsoft.com/office/drawing/2010/main" val="0"/>
              </a:ext>
            </a:extLst>
          </a:blip>
          <a:srcRect b="16551"/>
          <a:stretch/>
        </p:blipFill>
        <p:spPr bwMode="auto">
          <a:xfrm>
            <a:off x="4788024" y="3501008"/>
            <a:ext cx="3505572" cy="292533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a:bodyPr>
          <a:lstStyle/>
          <a:p>
            <a:r>
              <a:rPr lang="en-GB" dirty="0"/>
              <a:t>Who are your colleagues</a:t>
            </a:r>
            <a:r>
              <a:rPr lang="en-GB" dirty="0" smtClean="0"/>
              <a:t>?</a:t>
            </a:r>
            <a:endParaRPr lang="en-GB" dirty="0"/>
          </a:p>
        </p:txBody>
      </p:sp>
      <p:sp>
        <p:nvSpPr>
          <p:cNvPr id="3" name="Content Placeholder 2"/>
          <p:cNvSpPr>
            <a:spLocks noGrp="1"/>
          </p:cNvSpPr>
          <p:nvPr>
            <p:ph idx="1"/>
          </p:nvPr>
        </p:nvSpPr>
        <p:spPr/>
        <p:txBody>
          <a:bodyPr/>
          <a:lstStyle/>
          <a:p>
            <a:pPr marL="0" indent="0">
              <a:buNone/>
            </a:pPr>
            <a:r>
              <a:rPr lang="en-GB" dirty="0"/>
              <a:t>In order to make a strong team, you will need to communicate on a regular basis to make sure that everybody is up-to-date and that you are providing consistent care. To share information with colleagues, you will first need to know who they are! </a:t>
            </a:r>
          </a:p>
        </p:txBody>
      </p:sp>
    </p:spTree>
    <p:extLst>
      <p:ext uri="{BB962C8B-B14F-4D97-AF65-F5344CB8AC3E}">
        <p14:creationId xmlns:p14="http://schemas.microsoft.com/office/powerpoint/2010/main" val="1369043281"/>
      </p:ext>
    </p:extLst>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Successful working relationships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587665771"/>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41178864"/>
      </p:ext>
    </p:extLst>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D# 9420 - Stick Figures Bipartisan Thoughts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3985281"/>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Information sharing</a:t>
            </a:r>
            <a:endParaRPr lang="en-GB" dirty="0"/>
          </a:p>
        </p:txBody>
      </p:sp>
      <p:sp>
        <p:nvSpPr>
          <p:cNvPr id="3" name="Content Placeholder 2"/>
          <p:cNvSpPr>
            <a:spLocks noGrp="1"/>
          </p:cNvSpPr>
          <p:nvPr>
            <p:ph idx="1"/>
          </p:nvPr>
        </p:nvSpPr>
        <p:spPr/>
        <p:txBody>
          <a:bodyPr/>
          <a:lstStyle/>
          <a:p>
            <a:pPr marL="0" indent="0">
              <a:buNone/>
            </a:pPr>
            <a:r>
              <a:rPr lang="en-GB" dirty="0"/>
              <a:t>There are many different types of information that will need to be shared amongst staff in your educational setting – some of these will be more urgent than others. </a:t>
            </a:r>
          </a:p>
          <a:p>
            <a:pPr marL="0" indent="0">
              <a:buNone/>
            </a:pPr>
            <a:r>
              <a:rPr lang="en-GB" b="1" dirty="0"/>
              <a:t>Urgent information that should be immediately shared includes:</a:t>
            </a:r>
          </a:p>
          <a:p>
            <a:pPr lvl="0"/>
            <a:r>
              <a:rPr lang="en-GB" dirty="0"/>
              <a:t>If a child becomes ill</a:t>
            </a:r>
          </a:p>
          <a:p>
            <a:pPr lvl="0"/>
            <a:r>
              <a:rPr lang="en-GB" dirty="0"/>
              <a:t>If there is a danger to a child </a:t>
            </a:r>
            <a:endParaRPr lang="en-GB" dirty="0" smtClean="0"/>
          </a:p>
          <a:p>
            <a:pPr lvl="0"/>
            <a:r>
              <a:rPr lang="en-GB" dirty="0" smtClean="0"/>
              <a:t>If </a:t>
            </a:r>
            <a:r>
              <a:rPr lang="en-GB" dirty="0"/>
              <a:t>a child goes missing.</a:t>
            </a:r>
          </a:p>
          <a:p>
            <a:endParaRPr lang="en-GB" dirty="0"/>
          </a:p>
        </p:txBody>
      </p:sp>
    </p:spTree>
    <p:extLst>
      <p:ext uri="{BB962C8B-B14F-4D97-AF65-F5344CB8AC3E}">
        <p14:creationId xmlns:p14="http://schemas.microsoft.com/office/powerpoint/2010/main" val="4059966103"/>
      </p:ext>
    </p:extLst>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8562 - Keyhole Exchange File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7385734" y="5216260"/>
            <a:ext cx="1763688" cy="1641740"/>
          </a:xfrm>
          <a:prstGeom prst="rect">
            <a:avLst/>
          </a:prstGeom>
          <a:noFill/>
          <a:ln>
            <a:noFill/>
          </a:ln>
        </p:spPr>
      </p:pic>
      <p:sp>
        <p:nvSpPr>
          <p:cNvPr id="2" name="Title 1"/>
          <p:cNvSpPr>
            <a:spLocks noGrp="1"/>
          </p:cNvSpPr>
          <p:nvPr>
            <p:ph type="title"/>
          </p:nvPr>
        </p:nvSpPr>
        <p:spPr>
          <a:xfrm>
            <a:off x="467544" y="116632"/>
            <a:ext cx="8229600" cy="1143000"/>
          </a:xfrm>
        </p:spPr>
        <p:txBody>
          <a:bodyPr/>
          <a:lstStyle/>
          <a:p>
            <a:r>
              <a:rPr lang="en-GB" dirty="0" smtClean="0"/>
              <a:t>Written communication</a:t>
            </a:r>
            <a:endParaRPr lang="en-GB" dirty="0"/>
          </a:p>
        </p:txBody>
      </p:sp>
      <p:sp>
        <p:nvSpPr>
          <p:cNvPr id="3" name="Content Placeholder 2"/>
          <p:cNvSpPr>
            <a:spLocks noGrp="1"/>
          </p:cNvSpPr>
          <p:nvPr>
            <p:ph idx="1"/>
          </p:nvPr>
        </p:nvSpPr>
        <p:spPr>
          <a:xfrm>
            <a:off x="467544" y="1268760"/>
            <a:ext cx="8363272" cy="4925144"/>
          </a:xfrm>
        </p:spPr>
        <p:txBody>
          <a:bodyPr>
            <a:normAutofit/>
          </a:bodyPr>
          <a:lstStyle/>
          <a:p>
            <a:pPr marL="0" indent="0">
              <a:buNone/>
            </a:pPr>
            <a:r>
              <a:rPr lang="en-GB" b="1" dirty="0"/>
              <a:t>Written communication should:</a:t>
            </a:r>
          </a:p>
          <a:p>
            <a:pPr lvl="0"/>
            <a:r>
              <a:rPr lang="en-GB" dirty="0"/>
              <a:t>Be clear and concise</a:t>
            </a:r>
          </a:p>
          <a:p>
            <a:pPr lvl="0"/>
            <a:r>
              <a:rPr lang="en-GB" dirty="0"/>
              <a:t>Be accurate and include only facts (not opinions) </a:t>
            </a:r>
          </a:p>
          <a:p>
            <a:pPr lvl="0"/>
            <a:r>
              <a:rPr lang="en-GB" dirty="0"/>
              <a:t>Contain all relevant information (should not be missing relevant information)</a:t>
            </a:r>
          </a:p>
          <a:p>
            <a:pPr lvl="0"/>
            <a:r>
              <a:rPr lang="en-GB" dirty="0"/>
              <a:t>Contain only abbreviations that all staff are familiar with</a:t>
            </a:r>
          </a:p>
          <a:p>
            <a:pPr lvl="0"/>
            <a:r>
              <a:rPr lang="en-GB" dirty="0"/>
              <a:t>Have consistent spelling and punctuation </a:t>
            </a:r>
            <a:endParaRPr lang="en-GB" dirty="0" smtClean="0"/>
          </a:p>
          <a:p>
            <a:pPr marL="0" lvl="0" indent="0">
              <a:buNone/>
            </a:pPr>
            <a:r>
              <a:rPr lang="en-GB" dirty="0"/>
              <a:t> </a:t>
            </a:r>
            <a:r>
              <a:rPr lang="en-GB" dirty="0" smtClean="0"/>
              <a:t>    - </a:t>
            </a:r>
            <a:r>
              <a:rPr lang="en-GB" dirty="0"/>
              <a:t>errors could lead to confusion.</a:t>
            </a:r>
          </a:p>
          <a:p>
            <a:endParaRPr lang="en-GB" dirty="0"/>
          </a:p>
        </p:txBody>
      </p:sp>
    </p:spTree>
    <p:extLst>
      <p:ext uri="{BB962C8B-B14F-4D97-AF65-F5344CB8AC3E}">
        <p14:creationId xmlns:p14="http://schemas.microsoft.com/office/powerpoint/2010/main" val="462193942"/>
      </p:ext>
    </p:extLst>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6G</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349021482"/>
      </p:ext>
    </p:extLst>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a:solidFill>
                  <a:srgbClr val="FF0000"/>
                </a:solidFill>
              </a:rPr>
              <a:t>Summative Assessments</a:t>
            </a:r>
          </a:p>
        </p:txBody>
      </p:sp>
      <p:sp>
        <p:nvSpPr>
          <p:cNvPr id="75779" name="Content Placeholder 2"/>
          <p:cNvSpPr>
            <a:spLocks noGrp="1"/>
          </p:cNvSpPr>
          <p:nvPr>
            <p:ph idx="1"/>
          </p:nvPr>
        </p:nvSpPr>
        <p:spPr/>
        <p:txBody>
          <a:bodyPr/>
          <a:lstStyle/>
          <a:p>
            <a:pPr marL="0" indent="0">
              <a:buNone/>
            </a:pPr>
            <a:r>
              <a:rPr lang="en-US" b="1" dirty="0"/>
              <a:t>Summative assessments consist of:</a:t>
            </a:r>
          </a:p>
          <a:p>
            <a:r>
              <a:rPr lang="en-US" dirty="0"/>
              <a:t>Skills Activity</a:t>
            </a:r>
          </a:p>
          <a:p>
            <a:r>
              <a:rPr lang="en-US" dirty="0"/>
              <a:t>Knowledge Activity</a:t>
            </a:r>
          </a:p>
          <a:p>
            <a:r>
              <a:rPr lang="en-US" dirty="0"/>
              <a:t>Performance Activity.</a:t>
            </a:r>
          </a:p>
          <a:p>
            <a:pPr marL="0" indent="0">
              <a:buNone/>
            </a:pPr>
            <a:endParaRPr lang="en-US" dirty="0"/>
          </a:p>
          <a:p>
            <a:pPr marL="0" indent="0">
              <a:buNone/>
            </a:pPr>
            <a:r>
              <a:rPr lang="en-US" dirty="0"/>
              <a:t>Your assessor will provide you with further guidance on how and where to complete these assessments.</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6021724" y="1636192"/>
            <a:ext cx="2582724" cy="1976176"/>
          </a:xfrm>
          <a:prstGeom prst="rect">
            <a:avLst/>
          </a:prstGeom>
          <a:ln>
            <a:noFill/>
          </a:ln>
          <a:effectLst>
            <a:softEdge rad="112500"/>
          </a:effectLst>
        </p:spPr>
      </p:pic>
    </p:spTree>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dirty="0">
                <a:solidFill>
                  <a:srgbClr val="FF0000"/>
                </a:solidFill>
              </a:rPr>
              <a:t>Summary and Feedback</a:t>
            </a:r>
            <a:endParaRPr lang="en-CA" dirty="0">
              <a:solidFill>
                <a:srgbClr val="FF0000"/>
              </a:solidFill>
            </a:endParaRPr>
          </a:p>
        </p:txBody>
      </p:sp>
      <p:sp>
        <p:nvSpPr>
          <p:cNvPr id="178179" name="Content Placeholder 3"/>
          <p:cNvSpPr>
            <a:spLocks noGrp="1"/>
          </p:cNvSpPr>
          <p:nvPr>
            <p:ph idx="1"/>
          </p:nvPr>
        </p:nvSpPr>
        <p:spPr/>
        <p:txBody>
          <a:bodyPr>
            <a:normAutofit/>
          </a:bodyPr>
          <a:lstStyle/>
          <a:p>
            <a:r>
              <a:rPr lang="en-US" sz="2800" dirty="0"/>
              <a:t>Did we meet our objectives?</a:t>
            </a:r>
          </a:p>
          <a:p>
            <a:r>
              <a:rPr lang="en-US" sz="2800" dirty="0"/>
              <a:t>How did you find this session?</a:t>
            </a:r>
          </a:p>
          <a:p>
            <a:r>
              <a:rPr lang="en-US" sz="2800" dirty="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1219</TotalTime>
  <Words>7714</Words>
  <Application>Microsoft Office PowerPoint</Application>
  <PresentationFormat>On-screen Show (4:3)</PresentationFormat>
  <Paragraphs>707</Paragraphs>
  <Slides>207</Slides>
  <Notes>76</Notes>
  <HiddenSlides>0</HiddenSlides>
  <MMClips>0</MMClips>
  <ScaleCrop>false</ScaleCrop>
  <HeadingPairs>
    <vt:vector size="4" baseType="variant">
      <vt:variant>
        <vt:lpstr>Theme</vt:lpstr>
      </vt:variant>
      <vt:variant>
        <vt:i4>1</vt:i4>
      </vt:variant>
      <vt:variant>
        <vt:lpstr>Slide Titles</vt:lpstr>
      </vt:variant>
      <vt:variant>
        <vt:i4>207</vt:i4>
      </vt:variant>
    </vt:vector>
  </HeadingPairs>
  <TitlesOfParts>
    <vt:vector size="208" baseType="lpstr">
      <vt:lpstr>Office Theme</vt:lpstr>
      <vt:lpstr>PowerPoint Presentation</vt:lpstr>
      <vt:lpstr>Support physical development</vt:lpstr>
      <vt:lpstr>Using daily routines to support skills</vt:lpstr>
      <vt:lpstr>Using daily routines to support skills</vt:lpstr>
      <vt:lpstr> Activity 1A  </vt:lpstr>
      <vt:lpstr>Support physical development</vt:lpstr>
      <vt:lpstr>What are motor skills?</vt:lpstr>
      <vt:lpstr>Fine motor skills</vt:lpstr>
      <vt:lpstr>Gross motor skills</vt:lpstr>
      <vt:lpstr>Selecting and arranging equipment to support motor skills</vt:lpstr>
      <vt:lpstr>Safety</vt:lpstr>
      <vt:lpstr>Choice</vt:lpstr>
      <vt:lpstr>Spontaneity</vt:lpstr>
      <vt:lpstr> Activity 1B  </vt:lpstr>
      <vt:lpstr>Support physical development</vt:lpstr>
      <vt:lpstr>Creating opportunities</vt:lpstr>
      <vt:lpstr>Opportunities for babies</vt:lpstr>
      <vt:lpstr>Opportunities for young children</vt:lpstr>
      <vt:lpstr> Activity 1C  </vt:lpstr>
      <vt:lpstr>Support physical development</vt:lpstr>
      <vt:lpstr>Health and wellbeing</vt:lpstr>
      <vt:lpstr>Supporting children to take responsibility</vt:lpstr>
      <vt:lpstr> Activity 1D  </vt:lpstr>
      <vt:lpstr>Support social development</vt:lpstr>
      <vt:lpstr>Accepting responsibility for own actions</vt:lpstr>
      <vt:lpstr>Natural consequences</vt:lpstr>
      <vt:lpstr>Different levels of understanding</vt:lpstr>
      <vt:lpstr>Give children time</vt:lpstr>
      <vt:lpstr> Activity 2A  </vt:lpstr>
      <vt:lpstr>Support social development</vt:lpstr>
      <vt:lpstr>The importance of one-on-one interactions</vt:lpstr>
      <vt:lpstr>Creating opportunities</vt:lpstr>
      <vt:lpstr>Making time</vt:lpstr>
      <vt:lpstr> Activity 2B  </vt:lpstr>
      <vt:lpstr>Support social development</vt:lpstr>
      <vt:lpstr>Modelling behaviour</vt:lpstr>
      <vt:lpstr>Care, empathy, and respect</vt:lpstr>
      <vt:lpstr>You can model care by:</vt:lpstr>
      <vt:lpstr>Empathy</vt:lpstr>
      <vt:lpstr>Respect</vt:lpstr>
      <vt:lpstr> Activity 2C  </vt:lpstr>
      <vt:lpstr>Support social development</vt:lpstr>
      <vt:lpstr>Encourage children to join in play</vt:lpstr>
      <vt:lpstr>Encourage children to join in play</vt:lpstr>
      <vt:lpstr>Encourage children to join in social experiences</vt:lpstr>
      <vt:lpstr>Encourage children to join in social experiences</vt:lpstr>
      <vt:lpstr>Different personalities</vt:lpstr>
      <vt:lpstr> Activity 2D  </vt:lpstr>
      <vt:lpstr>Support social development</vt:lpstr>
      <vt:lpstr>Facilitating children’s understanding of each other</vt:lpstr>
      <vt:lpstr>Facilitating children’s understanding of each other</vt:lpstr>
      <vt:lpstr>Cultural competency</vt:lpstr>
      <vt:lpstr> Activity 2E  </vt:lpstr>
      <vt:lpstr>Support social development</vt:lpstr>
      <vt:lpstr>Modelling language</vt:lpstr>
      <vt:lpstr>Expressing ideas</vt:lpstr>
      <vt:lpstr>Negotiate roles</vt:lpstr>
      <vt:lpstr>Collaborate to achieve goals</vt:lpstr>
      <vt:lpstr> Activity 2F  </vt:lpstr>
      <vt:lpstr>Support social development</vt:lpstr>
      <vt:lpstr>Why are trusting relationships important?</vt:lpstr>
      <vt:lpstr>Helping children to build trusting relationships</vt:lpstr>
      <vt:lpstr>Helping children to build trusting relationships</vt:lpstr>
      <vt:lpstr> Activity 2G  </vt:lpstr>
      <vt:lpstr>Support social development</vt:lpstr>
      <vt:lpstr>Diversity</vt:lpstr>
      <vt:lpstr>Encouraging children to respect differences</vt:lpstr>
      <vt:lpstr> Activity 2H  </vt:lpstr>
      <vt:lpstr>Support social development</vt:lpstr>
      <vt:lpstr>Offering children play choices</vt:lpstr>
      <vt:lpstr>Respect reserved children</vt:lpstr>
      <vt:lpstr> Activity 2I  </vt:lpstr>
      <vt:lpstr>Support emotional development</vt:lpstr>
      <vt:lpstr>Making informed choices</vt:lpstr>
      <vt:lpstr>Strategies to make informed decisions</vt:lpstr>
      <vt:lpstr>Strategies to make informed decisions</vt:lpstr>
      <vt:lpstr>Level of understanding</vt:lpstr>
      <vt:lpstr> Activity 3A  </vt:lpstr>
      <vt:lpstr>Support emotional development</vt:lpstr>
      <vt:lpstr>Children’s achievements</vt:lpstr>
      <vt:lpstr>Celebrating achievements</vt:lpstr>
      <vt:lpstr>Sharing achievement with families</vt:lpstr>
      <vt:lpstr> Activity 3B  </vt:lpstr>
      <vt:lpstr>Support emotional development</vt:lpstr>
      <vt:lpstr>Experiencing frustration</vt:lpstr>
      <vt:lpstr>Frustration is not always anger</vt:lpstr>
      <vt:lpstr>Supporting children through frustration</vt:lpstr>
      <vt:lpstr>Accepting mistakes</vt:lpstr>
      <vt:lpstr> Activity 3C  </vt:lpstr>
      <vt:lpstr>Support emotional development</vt:lpstr>
      <vt:lpstr>Why should children express and manage their feelings appropriately?</vt:lpstr>
      <vt:lpstr>Expressing feelings</vt:lpstr>
      <vt:lpstr>Managing feelings</vt:lpstr>
      <vt:lpstr> Activity 3D  </vt:lpstr>
      <vt:lpstr>Support emotional development</vt:lpstr>
      <vt:lpstr>Supporting children’s efforts</vt:lpstr>
      <vt:lpstr>Be specific</vt:lpstr>
      <vt:lpstr>Pay attention</vt:lpstr>
      <vt:lpstr>Assisting and encouraging children’s efforts</vt:lpstr>
      <vt:lpstr> Activity 3E  </vt:lpstr>
      <vt:lpstr>Support emotional development</vt:lpstr>
      <vt:lpstr>Perseverance</vt:lpstr>
      <vt:lpstr>Motivating and encouraging perseverance</vt:lpstr>
      <vt:lpstr>Motivating and encouraging perseverance</vt:lpstr>
      <vt:lpstr> Activity 3F  </vt:lpstr>
      <vt:lpstr>Support emotional development</vt:lpstr>
      <vt:lpstr>Why should you share successes?</vt:lpstr>
      <vt:lpstr>How to share successes</vt:lpstr>
      <vt:lpstr>Barriers to communication</vt:lpstr>
      <vt:lpstr> Activity 3G  </vt:lpstr>
      <vt:lpstr>Support cognitive development</vt:lpstr>
      <vt:lpstr>What is cognitive development?</vt:lpstr>
      <vt:lpstr>Early brain development</vt:lpstr>
      <vt:lpstr>Scaffolding learning</vt:lpstr>
      <vt:lpstr>Scaffolding learning</vt:lpstr>
      <vt:lpstr> Activity 4A  </vt:lpstr>
      <vt:lpstr>Support cognitive development</vt:lpstr>
      <vt:lpstr>Providing materials and resources</vt:lpstr>
      <vt:lpstr>Providing materials and resources</vt:lpstr>
      <vt:lpstr>Providing technologies</vt:lpstr>
      <vt:lpstr>Providing technologies</vt:lpstr>
      <vt:lpstr>Providing experiences</vt:lpstr>
      <vt:lpstr> Activity 4B  </vt:lpstr>
      <vt:lpstr>Support cognitive development</vt:lpstr>
      <vt:lpstr>Concept development</vt:lpstr>
      <vt:lpstr>Provide experiences for concept development</vt:lpstr>
      <vt:lpstr>Concept development in play</vt:lpstr>
      <vt:lpstr> Activity 4C  </vt:lpstr>
      <vt:lpstr>Support communication development </vt:lpstr>
      <vt:lpstr>Valuing linguistic heritage</vt:lpstr>
      <vt:lpstr>Encouraging the use and acquisition of home languages</vt:lpstr>
      <vt:lpstr> Activity 5A  </vt:lpstr>
      <vt:lpstr>Support communication development </vt:lpstr>
      <vt:lpstr>The benefits of storytelling</vt:lpstr>
      <vt:lpstr>Developmentally appropriate stories</vt:lpstr>
      <vt:lpstr>Stimulating enjoyment of language and literature</vt:lpstr>
      <vt:lpstr>Stimulating enjoyment of language and literature</vt:lpstr>
      <vt:lpstr> Activity 5B  </vt:lpstr>
      <vt:lpstr>Support communication development </vt:lpstr>
      <vt:lpstr>Two-way communication</vt:lpstr>
      <vt:lpstr>Questions</vt:lpstr>
      <vt:lpstr>Careful listening</vt:lpstr>
      <vt:lpstr>Careful listening</vt:lpstr>
      <vt:lpstr> Activity 5C  </vt:lpstr>
      <vt:lpstr>Support communication development </vt:lpstr>
      <vt:lpstr>Exploring symbols </vt:lpstr>
      <vt:lpstr>Letters and sounds</vt:lpstr>
      <vt:lpstr>Exploring patterns</vt:lpstr>
      <vt:lpstr> Activity 5D  </vt:lpstr>
      <vt:lpstr>Support communication development </vt:lpstr>
      <vt:lpstr>Group discussions</vt:lpstr>
      <vt:lpstr>Group discussions</vt:lpstr>
      <vt:lpstr>Encourage children to exchange views</vt:lpstr>
      <vt:lpstr>Encourage children to exchange views</vt:lpstr>
      <vt:lpstr> Activity 5E  </vt:lpstr>
      <vt:lpstr>Support communication development </vt:lpstr>
      <vt:lpstr>Reading and discussing books or texts</vt:lpstr>
      <vt:lpstr>Reading and discussing books or texts</vt:lpstr>
      <vt:lpstr>Asking questions</vt:lpstr>
      <vt:lpstr>Answering questions</vt:lpstr>
      <vt:lpstr> Activity 5F  </vt:lpstr>
      <vt:lpstr>Support communication development </vt:lpstr>
      <vt:lpstr>Modelling language</vt:lpstr>
      <vt:lpstr>Communicating in different situations</vt:lpstr>
      <vt:lpstr>Engaging with the community</vt:lpstr>
      <vt:lpstr> Activity 5G  </vt:lpstr>
      <vt:lpstr>Create an environment for holistic learning and development</vt:lpstr>
      <vt:lpstr>Supporting and initiating inquiry processes</vt:lpstr>
      <vt:lpstr>Children’s interests</vt:lpstr>
      <vt:lpstr>New ideas and challenges</vt:lpstr>
      <vt:lpstr>New ideas and challenges</vt:lpstr>
      <vt:lpstr>Resources and materials</vt:lpstr>
      <vt:lpstr> Activity 6A  </vt:lpstr>
      <vt:lpstr>Create an environment for holistic learning and development</vt:lpstr>
      <vt:lpstr>A sense of belonging</vt:lpstr>
      <vt:lpstr>Connectedness</vt:lpstr>
      <vt:lpstr>Promote belonging and connectedness</vt:lpstr>
      <vt:lpstr> Activity 6B  </vt:lpstr>
      <vt:lpstr>Create an environment for holistic learning and development</vt:lpstr>
      <vt:lpstr>What is sustained conversation?</vt:lpstr>
      <vt:lpstr>Engaging children in sustained conversation</vt:lpstr>
      <vt:lpstr>Open-ended questions</vt:lpstr>
      <vt:lpstr> Activity 6C  </vt:lpstr>
      <vt:lpstr>Create an environment for holistic learning and development</vt:lpstr>
      <vt:lpstr>What is scaffolding?</vt:lpstr>
      <vt:lpstr>Putting scaffolding into practice</vt:lpstr>
      <vt:lpstr>Putting scaffolding into practice</vt:lpstr>
      <vt:lpstr>PowerPoint Presentation</vt:lpstr>
      <vt:lpstr> Activity 6D  </vt:lpstr>
      <vt:lpstr>Create an environment for holistic learning and development</vt:lpstr>
      <vt:lpstr>Learning from our mistakes</vt:lpstr>
      <vt:lpstr>Learning from our mistakes</vt:lpstr>
      <vt:lpstr> Activity 6E  </vt:lpstr>
      <vt:lpstr>Create an environment for holistic learning and development</vt:lpstr>
      <vt:lpstr>Facilitate families’ contributions to the learning community</vt:lpstr>
      <vt:lpstr>How can families contribute?</vt:lpstr>
      <vt:lpstr>Make it easy</vt:lpstr>
      <vt:lpstr>Communication methods</vt:lpstr>
      <vt:lpstr> Activity 6F  </vt:lpstr>
      <vt:lpstr>Create an environment for holistic learning and development</vt:lpstr>
      <vt:lpstr>Who are your colleagues?</vt:lpstr>
      <vt:lpstr>Successful working relationships</vt:lpstr>
      <vt:lpstr>Information sharing</vt:lpstr>
      <vt:lpstr>Written communication</vt:lpstr>
      <vt:lpstr> Activity 6G  </vt:lpstr>
      <vt:lpstr>Summative Assessments</vt:lpstr>
      <vt:lpstr>Summary and Feedback</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Tom; Chloe</dc:creator>
  <cp:lastModifiedBy>Emily Wilson</cp:lastModifiedBy>
  <cp:revision>299</cp:revision>
  <dcterms:created xsi:type="dcterms:W3CDTF">2011-08-26T06:48:04Z</dcterms:created>
  <dcterms:modified xsi:type="dcterms:W3CDTF">2017-05-31T10:04:06Z</dcterms:modified>
</cp:coreProperties>
</file>