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3"/>
  </p:notesMasterIdLst>
  <p:sldIdLst>
    <p:sldId id="257" r:id="rId2"/>
    <p:sldId id="610" r:id="rId3"/>
    <p:sldId id="417" r:id="rId4"/>
    <p:sldId id="309" r:id="rId5"/>
    <p:sldId id="437" r:id="rId6"/>
    <p:sldId id="611" r:id="rId7"/>
    <p:sldId id="612" r:id="rId8"/>
    <p:sldId id="392" r:id="rId9"/>
    <p:sldId id="504" r:id="rId10"/>
    <p:sldId id="503" r:id="rId11"/>
    <p:sldId id="613" r:id="rId12"/>
    <p:sldId id="439" r:id="rId13"/>
    <p:sldId id="396" r:id="rId14"/>
    <p:sldId id="440" r:id="rId15"/>
    <p:sldId id="399" r:id="rId16"/>
    <p:sldId id="401" r:id="rId17"/>
    <p:sldId id="638" r:id="rId18"/>
    <p:sldId id="639" r:id="rId19"/>
    <p:sldId id="640" r:id="rId20"/>
    <p:sldId id="387" r:id="rId21"/>
    <p:sldId id="586" r:id="rId22"/>
    <p:sldId id="587" r:id="rId23"/>
    <p:sldId id="616" r:id="rId24"/>
    <p:sldId id="617" r:id="rId25"/>
    <p:sldId id="618" r:id="rId26"/>
    <p:sldId id="588" r:id="rId27"/>
    <p:sldId id="589" r:id="rId28"/>
    <p:sldId id="590" r:id="rId29"/>
    <p:sldId id="619" r:id="rId30"/>
    <p:sldId id="620" r:id="rId31"/>
    <p:sldId id="621" r:id="rId32"/>
    <p:sldId id="622" r:id="rId33"/>
    <p:sldId id="623" r:id="rId34"/>
    <p:sldId id="591" r:id="rId35"/>
    <p:sldId id="592" r:id="rId36"/>
    <p:sldId id="593" r:id="rId37"/>
    <p:sldId id="624" r:id="rId38"/>
    <p:sldId id="625" r:id="rId39"/>
    <p:sldId id="626" r:id="rId40"/>
    <p:sldId id="594" r:id="rId41"/>
    <p:sldId id="595" r:id="rId42"/>
    <p:sldId id="596" r:id="rId43"/>
    <p:sldId id="627" r:id="rId44"/>
    <p:sldId id="628" r:id="rId45"/>
    <p:sldId id="597" r:id="rId46"/>
    <p:sldId id="598" r:id="rId47"/>
    <p:sldId id="599" r:id="rId48"/>
    <p:sldId id="629" r:id="rId49"/>
    <p:sldId id="630" r:id="rId50"/>
    <p:sldId id="600" r:id="rId51"/>
    <p:sldId id="601" r:id="rId52"/>
    <p:sldId id="602" r:id="rId53"/>
    <p:sldId id="631" r:id="rId54"/>
    <p:sldId id="632" r:id="rId55"/>
    <p:sldId id="603" r:id="rId56"/>
    <p:sldId id="604" r:id="rId57"/>
    <p:sldId id="605" r:id="rId58"/>
    <p:sldId id="606" r:id="rId59"/>
    <p:sldId id="607" r:id="rId60"/>
    <p:sldId id="608" r:id="rId61"/>
    <p:sldId id="633" r:id="rId62"/>
    <p:sldId id="634" r:id="rId63"/>
    <p:sldId id="609" r:id="rId64"/>
    <p:sldId id="562" r:id="rId65"/>
    <p:sldId id="563" r:id="rId66"/>
    <p:sldId id="635" r:id="rId67"/>
    <p:sldId id="564" r:id="rId68"/>
    <p:sldId id="565" r:id="rId69"/>
    <p:sldId id="566" r:id="rId70"/>
    <p:sldId id="636" r:id="rId71"/>
    <p:sldId id="637" r:id="rId72"/>
    <p:sldId id="567" r:id="rId73"/>
    <p:sldId id="568" r:id="rId74"/>
    <p:sldId id="569" r:id="rId75"/>
    <p:sldId id="641" r:id="rId76"/>
    <p:sldId id="642" r:id="rId77"/>
    <p:sldId id="570" r:id="rId78"/>
    <p:sldId id="436" r:id="rId79"/>
    <p:sldId id="435" r:id="rId80"/>
    <p:sldId id="418" r:id="rId81"/>
    <p:sldId id="419" r:id="rId8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3390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5098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</a:t>
            </a:fld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12</a:t>
            </a:fld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13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15</a:t>
            </a:fld>
            <a:endParaRPr lang="en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16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20</a:t>
            </a:fld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21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27657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26</a:t>
            </a:fld>
            <a:endParaRPr lang="en-CA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27</a:t>
            </a:fld>
            <a:endParaRPr lang="en-A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34</a:t>
            </a:fld>
            <a:endParaRPr lang="en-CA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35</a:t>
            </a:fld>
            <a:endParaRPr lang="en-A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40</a:t>
            </a:fld>
            <a:endParaRPr lang="en-C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41</a:t>
            </a:fld>
            <a:endParaRPr lang="en-A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45</a:t>
            </a:fld>
            <a:endParaRPr lang="en-CA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46</a:t>
            </a:fld>
            <a:endParaRPr lang="en-A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50</a:t>
            </a:fld>
            <a:endParaRPr lang="en-CA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51</a:t>
            </a:fld>
            <a:endParaRPr lang="en-A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55</a:t>
            </a:fld>
            <a:endParaRPr lang="en-CA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56</a:t>
            </a:fld>
            <a:endParaRPr lang="en-A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58</a:t>
            </a:fld>
            <a:endParaRPr lang="en-C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59</a:t>
            </a:fld>
            <a:endParaRPr lang="en-A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63</a:t>
            </a:fld>
            <a:endParaRPr lang="en-CA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64</a:t>
            </a:fld>
            <a:endParaRPr lang="en-A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67</a:t>
            </a:fld>
            <a:endParaRPr lang="en-CA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68</a:t>
            </a:fld>
            <a:endParaRPr lang="en-A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72</a:t>
            </a:fld>
            <a:endParaRPr lang="en-CA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73</a:t>
            </a:fld>
            <a:endParaRPr lang="en-A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77</a:t>
            </a:fld>
            <a:endParaRPr lang="en-CA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78</a:t>
            </a:fld>
            <a:endParaRPr lang="en-CA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80</a:t>
            </a:fld>
            <a:endParaRPr lang="en-CA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81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GB" sz="4400" b="1" dirty="0" smtClean="0">
                <a:solidFill>
                  <a:srgbClr val="FF0000"/>
                </a:solidFill>
              </a:rPr>
              <a:t>CHCDIS007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Facilitate the empowerment of people with disability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Tom\Desktop\ArtWork\disability_diversity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4525" y="3284984"/>
            <a:ext cx="5314950" cy="2990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</a:t>
            </a:r>
            <a:r>
              <a:rPr lang="en-AU" smtClean="0"/>
              <a:t>security issues </a:t>
            </a:r>
            <a:endParaRPr lang="en-AU" dirty="0" smtClean="0"/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endParaRPr lang="en-US" b="1" i="1" dirty="0" smtClean="0"/>
          </a:p>
          <a:p>
            <a:pPr lvl="0"/>
            <a:r>
              <a:rPr lang="en-US" b="1" i="1" dirty="0"/>
              <a:t>Discover</a:t>
            </a:r>
            <a:r>
              <a:rPr lang="en-US" b="1" dirty="0"/>
              <a:t> </a:t>
            </a:r>
            <a:r>
              <a:rPr lang="en-US" dirty="0"/>
              <a:t>how to demonstrate commitment to empowerment for people with disability</a:t>
            </a:r>
            <a:endParaRPr lang="en-GB" dirty="0"/>
          </a:p>
          <a:p>
            <a:pPr lvl="0"/>
            <a:r>
              <a:rPr lang="en-US" b="1" i="1" dirty="0"/>
              <a:t>Know</a:t>
            </a:r>
            <a:r>
              <a:rPr lang="en-US" dirty="0"/>
              <a:t> how to foster human rights</a:t>
            </a:r>
            <a:endParaRPr lang="en-GB" dirty="0"/>
          </a:p>
          <a:p>
            <a:pPr lvl="0"/>
            <a:r>
              <a:rPr lang="en-US" b="1" i="1" dirty="0"/>
              <a:t>Learn</a:t>
            </a:r>
            <a:r>
              <a:rPr lang="en-US" b="1" dirty="0"/>
              <a:t> </a:t>
            </a:r>
            <a:r>
              <a:rPr lang="en-US" dirty="0"/>
              <a:t>how to facilitate choice and </a:t>
            </a:r>
            <a:r>
              <a:rPr lang="en-US" dirty="0" smtClean="0"/>
              <a:t>self-determination</a:t>
            </a:r>
            <a:endParaRPr lang="en-US" b="1" i="1" dirty="0" smtClean="0"/>
          </a:p>
          <a:p>
            <a:r>
              <a:rPr lang="en-US" b="1" i="1" dirty="0" smtClean="0"/>
              <a:t>Gain</a:t>
            </a:r>
            <a:r>
              <a:rPr lang="en-US" dirty="0" smtClean="0"/>
              <a:t> the skills and knowledge required for this unit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Demonstrate </a:t>
            </a:r>
            <a:r>
              <a:rPr lang="en-AU" dirty="0"/>
              <a:t>commitment to empowerment for people with disability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Identify changes in the legal, political and social frameworks within which the work is undertaken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dirty="0" smtClean="0"/>
              <a:t>Context </a:t>
            </a:r>
            <a:r>
              <a:rPr lang="en-US" dirty="0"/>
              <a:t>includes: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3000" dirty="0"/>
              <a:t>Changing social context of work e.g. </a:t>
            </a:r>
            <a:r>
              <a:rPr lang="en-US" sz="3000" dirty="0" smtClean="0"/>
              <a:t>consumer-</a:t>
            </a:r>
            <a:r>
              <a:rPr lang="en-US" sz="3000" dirty="0" err="1" smtClean="0"/>
              <a:t>centred</a:t>
            </a:r>
            <a:r>
              <a:rPr lang="en-US" sz="3000" dirty="0" smtClean="0"/>
              <a:t> </a:t>
            </a:r>
            <a:r>
              <a:rPr lang="en-US" sz="3000" dirty="0"/>
              <a:t>approach, changing government and societal views, approaches to working with clients</a:t>
            </a:r>
            <a:endParaRPr lang="en-GB" sz="3000" dirty="0"/>
          </a:p>
          <a:p>
            <a:pPr lvl="0"/>
            <a:r>
              <a:rPr lang="en-US" sz="3000" dirty="0"/>
              <a:t>Economic context e.g. the current economic situation as it relates to and affects people with disabilities and the subsequent impact on client needs</a:t>
            </a:r>
            <a:endParaRPr lang="en-GB" sz="3000" dirty="0"/>
          </a:p>
          <a:p>
            <a:pPr lvl="0"/>
            <a:r>
              <a:rPr lang="en-US" sz="3000" dirty="0"/>
              <a:t>Facts/myths about </a:t>
            </a:r>
            <a:r>
              <a:rPr lang="en-US" sz="3000" dirty="0" smtClean="0"/>
              <a:t>disability.</a:t>
            </a:r>
            <a:endParaRPr lang="en-GB" sz="3000" dirty="0"/>
          </a:p>
          <a:p>
            <a:endParaRPr lang="en-GB" dirty="0"/>
          </a:p>
        </p:txBody>
      </p:sp>
      <p:pic>
        <p:nvPicPr>
          <p:cNvPr id="1026" name="Picture 2" descr="C:\Users\Stuart New\Pictures\handicap_button_400_wht_1661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797152"/>
            <a:ext cx="1721768" cy="1721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 includes: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Historical context of work e.g. changing attitudes, changing approaches to working with clients</a:t>
            </a:r>
            <a:endParaRPr lang="en-GB" dirty="0"/>
          </a:p>
          <a:p>
            <a:pPr lvl="0"/>
            <a:r>
              <a:rPr lang="en-US" dirty="0"/>
              <a:t>Political context e.g. government policies and initiatives</a:t>
            </a:r>
            <a:endParaRPr lang="en-GB" dirty="0"/>
          </a:p>
          <a:p>
            <a:r>
              <a:rPr lang="en-AU" dirty="0"/>
              <a:t>The relevant statutory </a:t>
            </a:r>
            <a:r>
              <a:rPr lang="en-AU" dirty="0" smtClean="0"/>
              <a:t>framework.</a:t>
            </a:r>
            <a:endParaRPr lang="en-GB" dirty="0"/>
          </a:p>
        </p:txBody>
      </p:sp>
      <p:pic>
        <p:nvPicPr>
          <p:cNvPr id="2050" name="Picture 2" descr="C:\Users\Stuart New\Desktop\Pictures\ArtWork\MGa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913" y="4293096"/>
            <a:ext cx="2292301" cy="229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0740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The </a:t>
            </a:r>
            <a:r>
              <a:rPr lang="en-GB" dirty="0"/>
              <a:t>relevant statutory framework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Disability Services Act 1986</a:t>
            </a:r>
            <a:endParaRPr lang="en-GB" dirty="0"/>
          </a:p>
          <a:p>
            <a:r>
              <a:rPr lang="en-US" dirty="0"/>
              <a:t>Disability Discrimination Act 1992</a:t>
            </a:r>
            <a:endParaRPr lang="en-GB" dirty="0"/>
          </a:p>
          <a:p>
            <a:r>
              <a:rPr lang="en-US" dirty="0"/>
              <a:t>Other legislation and agreements include: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National Disability Insurance Scheme Act 2013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National Disability Agreement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National Disability Strategy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s</a:t>
            </a:r>
            <a:r>
              <a:rPr lang="en-US" dirty="0" smtClean="0"/>
              <a:t>tanding </a:t>
            </a:r>
            <a:r>
              <a:rPr lang="en-US" dirty="0"/>
              <a:t>Council on Community, Housing and Disability Services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4010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68475"/>
          </a:xfrm>
        </p:spPr>
        <p:txBody>
          <a:bodyPr>
            <a:normAutofit fontScale="90000"/>
          </a:bodyPr>
          <a:lstStyle/>
          <a:p>
            <a:r>
              <a:rPr lang="en-AU" dirty="0"/>
              <a:t>Demonstrate commitment to empowerment for people with disability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 smtClean="0"/>
              <a:t>Identify </a:t>
            </a:r>
            <a:r>
              <a:rPr lang="en-AU" sz="2800" dirty="0"/>
              <a:t>ways society can affect the level of impairment experienced by a person with disability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Stages </a:t>
            </a:r>
            <a:r>
              <a:rPr lang="en-GB" dirty="0"/>
              <a:t>of psychosocial development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Erik Erikson (1963) developed the eight stages of psychosocial development to describe the development of personality throughout certain stages in </a:t>
            </a:r>
            <a:r>
              <a:rPr lang="en-GB" dirty="0" smtClean="0"/>
              <a:t>life</a:t>
            </a:r>
          </a:p>
          <a:p>
            <a:r>
              <a:rPr lang="en-GB" dirty="0"/>
              <a:t>It takes into account ego identity, which is a sense of self developed through social interaction i.e. </a:t>
            </a:r>
            <a:r>
              <a:rPr lang="en-GB" dirty="0" smtClean="0"/>
              <a:t>self-awareness</a:t>
            </a:r>
          </a:p>
          <a:p>
            <a:r>
              <a:rPr lang="en-GB" dirty="0"/>
              <a:t>Erikson believed that behaviours and actions are motivated by a desire to become competent in them – this is how self confidence in certain areas </a:t>
            </a:r>
            <a:r>
              <a:rPr lang="en-GB" dirty="0" smtClean="0"/>
              <a:t>develops.</a:t>
            </a: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Organisations</a:t>
            </a:r>
            <a:r>
              <a:rPr lang="en-US" dirty="0" smtClean="0"/>
              <a:t> </a:t>
            </a:r>
            <a:r>
              <a:rPr lang="en-US" dirty="0"/>
              <a:t>can reduce the impact of various impairments by providing: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Disabled access to buildings</a:t>
            </a:r>
            <a:endParaRPr lang="en-GB" dirty="0"/>
          </a:p>
          <a:p>
            <a:pPr lvl="0"/>
            <a:r>
              <a:rPr lang="en-US" dirty="0"/>
              <a:t>Facilities for people with visual impairments</a:t>
            </a:r>
            <a:endParaRPr lang="en-GB" dirty="0"/>
          </a:p>
          <a:p>
            <a:pPr lvl="0"/>
            <a:r>
              <a:rPr lang="en-US" dirty="0"/>
              <a:t>Services for individuals with hearing impairments</a:t>
            </a:r>
            <a:endParaRPr lang="en-GB" dirty="0"/>
          </a:p>
          <a:p>
            <a:pPr lvl="0"/>
            <a:r>
              <a:rPr lang="en-US" dirty="0"/>
              <a:t>Training for dedicated support </a:t>
            </a:r>
            <a:r>
              <a:rPr lang="en-US" dirty="0" smtClean="0"/>
              <a:t>workers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3074" name="Picture 2" descr="C:\Users\Stuart New\Pictures\service_dog_walking_with_owner_400_wht_843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149080"/>
            <a:ext cx="1957717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527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Demonstrate </a:t>
            </a:r>
            <a:r>
              <a:rPr lang="en-AU" dirty="0"/>
              <a:t>commitment to empowerment for people with disability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Reflect on personal values and attitudes regarding disability and acknowledge their potential impact when working in disability contexts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The </a:t>
            </a:r>
            <a:r>
              <a:rPr lang="en-GB" dirty="0"/>
              <a:t>impact of perceptions in the workplace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/>
              <a:t>Our perceptions of disabled people are bound to have a variety of effects in the </a:t>
            </a:r>
            <a:r>
              <a:rPr lang="en-AU" dirty="0" smtClean="0"/>
              <a:t>workplace</a:t>
            </a:r>
          </a:p>
          <a:p>
            <a:r>
              <a:rPr lang="en-AU" dirty="0"/>
              <a:t>We may make assumptions about the abilities of disabled people during the employment </a:t>
            </a:r>
            <a:r>
              <a:rPr lang="en-AU" dirty="0" smtClean="0"/>
              <a:t>process</a:t>
            </a:r>
          </a:p>
          <a:p>
            <a:r>
              <a:rPr lang="en-AU" dirty="0"/>
              <a:t>We might also assume that disabled workers need support, when they are quite happy and able to act </a:t>
            </a:r>
            <a:r>
              <a:rPr lang="en-AU" dirty="0" smtClean="0"/>
              <a:t>independently.</a:t>
            </a:r>
          </a:p>
        </p:txBody>
      </p:sp>
      <p:pic>
        <p:nvPicPr>
          <p:cNvPr id="4098" name="Picture 2" descr="C:\Users\Stuart New\Pictures\figure_wheelchair_cubicle_400_wht_1344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879240"/>
            <a:ext cx="2945904" cy="175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Demonstrate </a:t>
            </a:r>
            <a:r>
              <a:rPr lang="en-AU" dirty="0"/>
              <a:t>commitment to empowerment for people with disability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85293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Develop and adjust own approaches to facilitate empowerment 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Contributing </a:t>
            </a:r>
            <a:r>
              <a:rPr lang="en-AU" dirty="0"/>
              <a:t>to policies on empowerment may include: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Obtaining feedback from the disempowered</a:t>
            </a:r>
            <a:endParaRPr lang="en-GB" dirty="0"/>
          </a:p>
          <a:p>
            <a:pPr lvl="0"/>
            <a:r>
              <a:rPr lang="en-AU" dirty="0"/>
              <a:t>Identifying the resources to help the disempowered</a:t>
            </a:r>
            <a:endParaRPr lang="en-GB" dirty="0"/>
          </a:p>
          <a:p>
            <a:pPr lvl="0"/>
            <a:r>
              <a:rPr lang="en-AU" dirty="0"/>
              <a:t>Conducting surveys</a:t>
            </a:r>
            <a:endParaRPr lang="en-GB" dirty="0"/>
          </a:p>
          <a:p>
            <a:pPr lvl="0"/>
            <a:r>
              <a:rPr lang="en-AU" dirty="0"/>
              <a:t>Identifying resources to help empower people</a:t>
            </a:r>
            <a:endParaRPr lang="en-GB" dirty="0"/>
          </a:p>
          <a:p>
            <a:pPr lvl="0"/>
            <a:r>
              <a:rPr lang="en-AU" dirty="0"/>
              <a:t>Meeting with key people in the community.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:\Users\Stuart New\Desktop\Pictures\ArtWork\Shuttershock\evaluation_review_questionnaire_feedback (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653136"/>
            <a:ext cx="2543267" cy="190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9873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Strategies for supporting people with </a:t>
            </a:r>
            <a:r>
              <a:rPr lang="en-AU" dirty="0" smtClean="0"/>
              <a:t>disability: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Role </a:t>
            </a:r>
            <a:r>
              <a:rPr lang="en-GB" dirty="0" smtClean="0"/>
              <a:t>modelling</a:t>
            </a:r>
          </a:p>
          <a:p>
            <a:r>
              <a:rPr lang="en-AU" dirty="0" smtClean="0"/>
              <a:t>Training</a:t>
            </a:r>
          </a:p>
          <a:p>
            <a:r>
              <a:rPr lang="en-AU" dirty="0"/>
              <a:t>Provision of information to support </a:t>
            </a:r>
            <a:r>
              <a:rPr lang="en-AU" dirty="0" smtClean="0"/>
              <a:t>views</a:t>
            </a:r>
          </a:p>
          <a:p>
            <a:r>
              <a:rPr lang="en-AU" dirty="0"/>
              <a:t>Connecting individuals with lobbyist and people with appropriate </a:t>
            </a:r>
            <a:r>
              <a:rPr lang="en-AU" dirty="0" smtClean="0"/>
              <a:t>expertise</a:t>
            </a:r>
          </a:p>
          <a:p>
            <a:r>
              <a:rPr lang="en-AU" dirty="0"/>
              <a:t>Assistance with preparation of reports/submissions and speech </a:t>
            </a:r>
            <a:r>
              <a:rPr lang="en-AU" dirty="0" smtClean="0"/>
              <a:t>writing.</a:t>
            </a:r>
            <a:endParaRPr lang="en-GB" dirty="0"/>
          </a:p>
        </p:txBody>
      </p:sp>
      <p:pic>
        <p:nvPicPr>
          <p:cNvPr id="2050" name="Picture 2" descr="C:\Users\Stuart New\Desktop\Pictures\ArtWork\Fotolia_13967530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129496"/>
            <a:ext cx="2749129" cy="154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01959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Different </a:t>
            </a:r>
            <a:r>
              <a:rPr lang="en-AU" dirty="0"/>
              <a:t>client </a:t>
            </a:r>
            <a:r>
              <a:rPr lang="en-AU" dirty="0" smtClean="0"/>
              <a:t>requirements: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Cognitive</a:t>
            </a:r>
          </a:p>
          <a:p>
            <a:r>
              <a:rPr lang="en-AU" dirty="0" smtClean="0"/>
              <a:t>Intellectual</a:t>
            </a:r>
          </a:p>
          <a:p>
            <a:r>
              <a:rPr lang="en-AU" dirty="0" smtClean="0"/>
              <a:t>Physical</a:t>
            </a:r>
          </a:p>
          <a:p>
            <a:r>
              <a:rPr lang="en-AU" dirty="0" smtClean="0"/>
              <a:t>Psychiatric</a:t>
            </a:r>
          </a:p>
          <a:p>
            <a:r>
              <a:rPr lang="en-AU" dirty="0" smtClean="0"/>
              <a:t>Sensory</a:t>
            </a:r>
            <a:endParaRPr lang="en-GB" dirty="0"/>
          </a:p>
        </p:txBody>
      </p:sp>
      <p:pic>
        <p:nvPicPr>
          <p:cNvPr id="3074" name="Picture 2" descr="C:\Users\Stuart New\Desktop\Pictures\ArtWork\brain think stick_figure_gears_turning_800_wht_457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56992"/>
            <a:ext cx="3089920" cy="308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790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Foster human rights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Assist the person with disability to understand their rights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H</a:t>
            </a:r>
            <a:r>
              <a:rPr lang="en-AU" dirty="0" smtClean="0"/>
              <a:t>elp </a:t>
            </a:r>
            <a:r>
              <a:rPr lang="en-AU" dirty="0"/>
              <a:t>people with disabilities exercise their rights and independence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dirty="0"/>
              <a:t>Access to complaint mechanisms</a:t>
            </a:r>
            <a:endParaRPr lang="en-GB" dirty="0"/>
          </a:p>
          <a:p>
            <a:pPr lvl="0"/>
            <a:r>
              <a:rPr lang="en-US" dirty="0"/>
              <a:t>Choice to participate</a:t>
            </a:r>
            <a:endParaRPr lang="en-GB" dirty="0"/>
          </a:p>
          <a:p>
            <a:pPr lvl="0"/>
            <a:r>
              <a:rPr lang="en-US" dirty="0"/>
              <a:t>Common law</a:t>
            </a:r>
            <a:endParaRPr lang="en-GB" dirty="0"/>
          </a:p>
          <a:p>
            <a:pPr lvl="0"/>
            <a:r>
              <a:rPr lang="en-US" dirty="0"/>
              <a:t>Confidentiality </a:t>
            </a:r>
            <a:endParaRPr lang="en-GB" dirty="0"/>
          </a:p>
          <a:p>
            <a:pPr lvl="0"/>
            <a:r>
              <a:rPr lang="en-US" dirty="0"/>
              <a:t>Freedom of </a:t>
            </a:r>
            <a:r>
              <a:rPr lang="en-US" dirty="0" smtClean="0"/>
              <a:t>association.</a:t>
            </a:r>
            <a:endParaRPr lang="en-GB" dirty="0"/>
          </a:p>
        </p:txBody>
      </p:sp>
      <p:pic>
        <p:nvPicPr>
          <p:cNvPr id="4" name="Picture 3" descr="C:\Users\Tom\Desktop\ArtWork\Shuttershock\auction_judge_hammer_law_legal_sel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324350"/>
            <a:ext cx="1790700" cy="1790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Help people with disabilities exercise their rights and independence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Friendship</a:t>
            </a:r>
            <a:endParaRPr lang="en-GB" dirty="0"/>
          </a:p>
          <a:p>
            <a:pPr lvl="0"/>
            <a:r>
              <a:rPr lang="en-US" dirty="0"/>
              <a:t>Privacy</a:t>
            </a:r>
            <a:endParaRPr lang="en-GB" dirty="0"/>
          </a:p>
          <a:p>
            <a:pPr lvl="0"/>
            <a:r>
              <a:rPr lang="en-US" dirty="0"/>
              <a:t>To be treated in a dignified, safe and comfortable manner</a:t>
            </a:r>
            <a:endParaRPr lang="en-GB" dirty="0"/>
          </a:p>
          <a:p>
            <a:r>
              <a:rPr lang="en-AU" dirty="0"/>
              <a:t>To express own </a:t>
            </a:r>
            <a:r>
              <a:rPr lang="en-AU" dirty="0" smtClean="0"/>
              <a:t>feelings.</a:t>
            </a:r>
            <a:endParaRPr lang="en-GB" dirty="0"/>
          </a:p>
          <a:p>
            <a:endParaRPr lang="en-GB" dirty="0"/>
          </a:p>
        </p:txBody>
      </p:sp>
      <p:pic>
        <p:nvPicPr>
          <p:cNvPr id="7170" name="Picture 2" descr="C:\Users\Stuart New\Pictures\introductions_400_wht_1090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77072"/>
            <a:ext cx="2297832" cy="229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070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National </a:t>
            </a:r>
            <a:r>
              <a:rPr lang="en-GB" dirty="0"/>
              <a:t>Disability Strategy 2010 - 2020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dirty="0"/>
              <a:t>Respect for dignity, autonomy and independence </a:t>
            </a:r>
            <a:endParaRPr lang="en-GB" dirty="0"/>
          </a:p>
          <a:p>
            <a:pPr lvl="0"/>
            <a:r>
              <a:rPr lang="en-US" dirty="0"/>
              <a:t>Non-discrimination</a:t>
            </a:r>
            <a:endParaRPr lang="en-GB" dirty="0"/>
          </a:p>
          <a:p>
            <a:pPr lvl="0"/>
            <a:r>
              <a:rPr lang="en-US" dirty="0"/>
              <a:t>Inclusion and participation in society</a:t>
            </a:r>
            <a:endParaRPr lang="en-GB" dirty="0"/>
          </a:p>
          <a:p>
            <a:pPr lvl="0"/>
            <a:r>
              <a:rPr lang="en-US" dirty="0"/>
              <a:t>Respect for the differences of disabled persons and acceptance of </a:t>
            </a:r>
            <a:r>
              <a:rPr lang="en-US" dirty="0" smtClean="0"/>
              <a:t>these</a:t>
            </a:r>
          </a:p>
          <a:p>
            <a:pPr lvl="0"/>
            <a:r>
              <a:rPr lang="en-US" dirty="0" smtClean="0"/>
              <a:t>Equal opportunities.</a:t>
            </a:r>
            <a:endParaRPr lang="en-GB" dirty="0" smtClean="0"/>
          </a:p>
        </p:txBody>
      </p:sp>
      <p:pic>
        <p:nvPicPr>
          <p:cNvPr id="4" name="Picture 3" descr="C:\Users\Tom\Desktop\ArtWork\Shuttershock\meeting_strategy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365104"/>
            <a:ext cx="2304256" cy="1883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434589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National Disability Strategy 2010 - 2020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Accessibility</a:t>
            </a:r>
            <a:endParaRPr lang="en-GB" dirty="0"/>
          </a:p>
          <a:p>
            <a:pPr lvl="0"/>
            <a:r>
              <a:rPr lang="en-US" dirty="0"/>
              <a:t>Gender equality</a:t>
            </a:r>
            <a:endParaRPr lang="en-GB" dirty="0"/>
          </a:p>
          <a:p>
            <a:pPr lvl="0"/>
            <a:r>
              <a:rPr lang="en-US" dirty="0"/>
              <a:t>Respect for the capabilities of children with disabilities</a:t>
            </a:r>
            <a:endParaRPr lang="en-GB" dirty="0"/>
          </a:p>
          <a:p>
            <a:r>
              <a:rPr lang="en-AU" dirty="0"/>
              <a:t>Respect for personal </a:t>
            </a:r>
            <a:r>
              <a:rPr lang="en-AU" dirty="0" smtClean="0"/>
              <a:t>identity.</a:t>
            </a:r>
            <a:endParaRPr lang="en-GB" dirty="0"/>
          </a:p>
        </p:txBody>
      </p:sp>
      <p:pic>
        <p:nvPicPr>
          <p:cNvPr id="8195" name="Picture 3" descr="C:\Users\Stuart New\Desktop\Pictures\ArtWork\reading_to_children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437853"/>
            <a:ext cx="2585864" cy="215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534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Foster human rights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Deliver services that ensure the rights and needs of the person are upheld in the context of person-centeredness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Augmentative </a:t>
            </a:r>
            <a:r>
              <a:rPr lang="en-AU" dirty="0"/>
              <a:t>and alternative communication </a:t>
            </a:r>
            <a:r>
              <a:rPr lang="en-AU" dirty="0" smtClean="0"/>
              <a:t>includes: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Facial expressions</a:t>
            </a:r>
            <a:endParaRPr lang="en-GB" dirty="0"/>
          </a:p>
          <a:p>
            <a:pPr lvl="0"/>
            <a:r>
              <a:rPr lang="en-US" dirty="0"/>
              <a:t>Drawing</a:t>
            </a:r>
            <a:endParaRPr lang="en-GB" dirty="0"/>
          </a:p>
          <a:p>
            <a:pPr lvl="0"/>
            <a:r>
              <a:rPr lang="en-US" dirty="0"/>
              <a:t>Writing</a:t>
            </a:r>
            <a:endParaRPr lang="en-GB" dirty="0"/>
          </a:p>
          <a:p>
            <a:pPr lvl="0"/>
            <a:r>
              <a:rPr lang="en-US" dirty="0"/>
              <a:t>Gestures</a:t>
            </a:r>
            <a:endParaRPr lang="en-GB" dirty="0"/>
          </a:p>
          <a:p>
            <a:pPr lvl="0"/>
            <a:r>
              <a:rPr lang="en-US" dirty="0"/>
              <a:t>Using symbols</a:t>
            </a:r>
            <a:endParaRPr lang="en-GB" dirty="0"/>
          </a:p>
          <a:p>
            <a:pPr lvl="0"/>
            <a:r>
              <a:rPr lang="en-US" dirty="0"/>
              <a:t>Sign </a:t>
            </a:r>
            <a:r>
              <a:rPr lang="en-US" dirty="0" smtClean="0"/>
              <a:t>language</a:t>
            </a:r>
            <a:endParaRPr lang="en-GB" dirty="0"/>
          </a:p>
        </p:txBody>
      </p:sp>
      <p:pic>
        <p:nvPicPr>
          <p:cNvPr id="4" name="Picture 3" descr="C:\Users\Tom\Desktop\ArtWork\Fotolia_14576350_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4276724"/>
            <a:ext cx="2088232" cy="2176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Augmentative and alternative communication includes: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Augmentative and alternative communication (AAC) is used to increase understanding of spoken language and to augment or supplement expression</a:t>
            </a:r>
            <a:endParaRPr lang="en-GB" dirty="0"/>
          </a:p>
          <a:p>
            <a:pPr lvl="0"/>
            <a:r>
              <a:rPr lang="en-US" dirty="0"/>
              <a:t>AAC systems comprise communication aids, symbols, strategies and techniques or methods </a:t>
            </a:r>
            <a:endParaRPr lang="en-GB" dirty="0"/>
          </a:p>
          <a:p>
            <a:r>
              <a:rPr lang="en-AU" dirty="0"/>
              <a:t>AAC systems include both aided and unaided strategies, including access </a:t>
            </a:r>
            <a:r>
              <a:rPr lang="en-AU" dirty="0" smtClean="0"/>
              <a:t>techniques.</a:t>
            </a:r>
            <a:endParaRPr lang="en-GB" dirty="0"/>
          </a:p>
          <a:p>
            <a:endParaRPr lang="en-GB" dirty="0"/>
          </a:p>
        </p:txBody>
      </p:sp>
      <p:pic>
        <p:nvPicPr>
          <p:cNvPr id="9218" name="Picture 2" descr="C:\Users\Stuart New\Pictures\sign_language_v_400_wht_1029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785" y="4533936"/>
            <a:ext cx="1593639" cy="2168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0538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General </a:t>
            </a:r>
            <a:r>
              <a:rPr lang="en-US" dirty="0"/>
              <a:t>strategies that you can use to enhance communication include: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dirty="0"/>
              <a:t>Holding regular meetings to discuss the client's needs</a:t>
            </a:r>
            <a:endParaRPr lang="en-GB" dirty="0"/>
          </a:p>
          <a:p>
            <a:pPr lvl="0"/>
            <a:r>
              <a:rPr lang="en-US" dirty="0"/>
              <a:t>Written communication (letters, consultation summaries)</a:t>
            </a:r>
            <a:endParaRPr lang="en-GB" dirty="0"/>
          </a:p>
          <a:p>
            <a:pPr lvl="0"/>
            <a:r>
              <a:rPr lang="en-US" dirty="0"/>
              <a:t>Getting their </a:t>
            </a:r>
            <a:r>
              <a:rPr lang="en-US" dirty="0" err="1"/>
              <a:t>carers</a:t>
            </a:r>
            <a:r>
              <a:rPr lang="en-US" dirty="0"/>
              <a:t> to ask them specific questions when working with them</a:t>
            </a:r>
            <a:endParaRPr lang="en-GB" dirty="0"/>
          </a:p>
          <a:p>
            <a:pPr lvl="0"/>
            <a:r>
              <a:rPr lang="en-US" dirty="0"/>
              <a:t>Providing communication/correspondence in their preferred language and format</a:t>
            </a:r>
            <a:endParaRPr lang="en-GB" dirty="0"/>
          </a:p>
          <a:p>
            <a:r>
              <a:rPr lang="en-AU" dirty="0"/>
              <a:t>Using active listening and confirming what they have said to you before acting on it.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41112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Independence </a:t>
            </a:r>
            <a:r>
              <a:rPr lang="en-US" dirty="0"/>
              <a:t>means different things to different people; you should: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Treat individuals with respect</a:t>
            </a:r>
            <a:endParaRPr lang="en-GB" dirty="0"/>
          </a:p>
          <a:p>
            <a:pPr lvl="0"/>
            <a:r>
              <a:rPr lang="en-US" dirty="0"/>
              <a:t>Respect their rights and interests</a:t>
            </a:r>
            <a:endParaRPr lang="en-GB" dirty="0"/>
          </a:p>
          <a:p>
            <a:pPr lvl="0"/>
            <a:r>
              <a:rPr lang="en-US" dirty="0"/>
              <a:t>Allow them to make key decisions about their life</a:t>
            </a:r>
            <a:endParaRPr lang="en-GB" dirty="0"/>
          </a:p>
          <a:p>
            <a:pPr lvl="0"/>
            <a:r>
              <a:rPr lang="en-US" dirty="0"/>
              <a:t>Respect the right to self esteem and self-determination</a:t>
            </a:r>
            <a:endParaRPr lang="en-GB" dirty="0"/>
          </a:p>
          <a:p>
            <a:pPr lvl="0"/>
            <a:r>
              <a:rPr lang="en-US" dirty="0"/>
              <a:t>Use positive </a:t>
            </a:r>
            <a:r>
              <a:rPr lang="en-US" dirty="0" smtClean="0"/>
              <a:t>communication.</a:t>
            </a:r>
            <a:endParaRPr lang="en-GB" dirty="0"/>
          </a:p>
          <a:p>
            <a:endParaRPr lang="en-GB" dirty="0"/>
          </a:p>
        </p:txBody>
      </p:sp>
      <p:pic>
        <p:nvPicPr>
          <p:cNvPr id="10243" name="Picture 3" descr="C:\Users\Stuart New\Desktop\Pictures\ArtWork\Fotolia_10056459_X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27550"/>
            <a:ext cx="2197100" cy="219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3416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Independence means different things to different people; you should: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Assist skill and competency development</a:t>
            </a:r>
            <a:endParaRPr lang="en-GB" dirty="0"/>
          </a:p>
          <a:p>
            <a:pPr lvl="0"/>
            <a:r>
              <a:rPr lang="en-US" dirty="0"/>
              <a:t>Provide resources and support</a:t>
            </a:r>
            <a:endParaRPr lang="en-GB" dirty="0"/>
          </a:p>
          <a:p>
            <a:pPr lvl="0"/>
            <a:r>
              <a:rPr lang="en-US" dirty="0" err="1"/>
              <a:t>Recognise</a:t>
            </a:r>
            <a:r>
              <a:rPr lang="en-US" dirty="0"/>
              <a:t> individual, cultural and religious differences</a:t>
            </a:r>
            <a:endParaRPr lang="en-GB" dirty="0"/>
          </a:p>
          <a:p>
            <a:r>
              <a:rPr lang="en-AU" dirty="0"/>
              <a:t>Give them a social role (so they are valued).</a:t>
            </a:r>
            <a:endParaRPr lang="en-GB" dirty="0"/>
          </a:p>
        </p:txBody>
      </p:sp>
      <p:pic>
        <p:nvPicPr>
          <p:cNvPr id="5" name="Picture 4" descr="C:\Users\Tom\Desktop\ArtWork\talk_show_interview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581128"/>
            <a:ext cx="236406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627556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T</a:t>
            </a:r>
            <a:r>
              <a:rPr lang="en-AU" dirty="0" smtClean="0"/>
              <a:t>he </a:t>
            </a:r>
            <a:r>
              <a:rPr lang="en-AU" dirty="0"/>
              <a:t>meaning of person-centred care: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Valued</a:t>
            </a:r>
            <a:r>
              <a:rPr lang="en-US" dirty="0"/>
              <a:t> – the person with a disability and their </a:t>
            </a:r>
            <a:r>
              <a:rPr lang="en-US" dirty="0" err="1"/>
              <a:t>carers</a:t>
            </a:r>
            <a:r>
              <a:rPr lang="en-US" dirty="0"/>
              <a:t> must feel valued</a:t>
            </a:r>
            <a:endParaRPr lang="en-GB" dirty="0"/>
          </a:p>
          <a:p>
            <a:pPr lvl="0"/>
            <a:r>
              <a:rPr lang="en-US" b="1" dirty="0"/>
              <a:t>Individuals</a:t>
            </a:r>
            <a:r>
              <a:rPr lang="en-US" dirty="0"/>
              <a:t> – they must be treated as individuals</a:t>
            </a:r>
            <a:endParaRPr lang="en-GB" dirty="0"/>
          </a:p>
          <a:p>
            <a:pPr lvl="0"/>
            <a:r>
              <a:rPr lang="en-US" b="1" dirty="0"/>
              <a:t>Perspective</a:t>
            </a:r>
            <a:r>
              <a:rPr lang="en-US" dirty="0"/>
              <a:t> – use the perspective of the person with disability to understand their needs</a:t>
            </a:r>
            <a:endParaRPr lang="en-GB" dirty="0"/>
          </a:p>
          <a:p>
            <a:pPr lvl="0"/>
            <a:r>
              <a:rPr lang="en-US" b="1" dirty="0"/>
              <a:t>Social </a:t>
            </a:r>
            <a:r>
              <a:rPr lang="en-US" dirty="0"/>
              <a:t>– the person's social environment must be positive and relationships maintained.</a:t>
            </a:r>
            <a:endParaRPr lang="en-GB" dirty="0"/>
          </a:p>
          <a:p>
            <a:endParaRPr lang="en-GB" dirty="0"/>
          </a:p>
        </p:txBody>
      </p:sp>
      <p:pic>
        <p:nvPicPr>
          <p:cNvPr id="12290" name="Picture 2" descr="C:\Users\Stuart New\Pictures\wheelchair_shake_hands_400_wht_13452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230" y="4941168"/>
            <a:ext cx="1793776" cy="168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7137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Foster human rights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/>
              <a:t>Ensure the cultural needs of the person are identified, accepted and upheld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T</a:t>
            </a:r>
            <a:r>
              <a:rPr lang="en-AU" dirty="0" smtClean="0"/>
              <a:t>he </a:t>
            </a:r>
            <a:r>
              <a:rPr lang="en-AU" dirty="0"/>
              <a:t>cultural needs of the </a:t>
            </a:r>
            <a:r>
              <a:rPr lang="en-AU" dirty="0" smtClean="0"/>
              <a:t>person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Cultural </a:t>
            </a:r>
            <a:r>
              <a:rPr lang="en-GB" b="1" dirty="0" smtClean="0"/>
              <a:t>sensitivity:</a:t>
            </a:r>
            <a:endParaRPr lang="en-GB" b="1" dirty="0"/>
          </a:p>
          <a:p>
            <a:pPr lvl="0"/>
            <a:r>
              <a:rPr lang="en-US" dirty="0"/>
              <a:t>Ceremonial observances</a:t>
            </a:r>
            <a:endParaRPr lang="en-GB" dirty="0"/>
          </a:p>
          <a:p>
            <a:pPr lvl="0"/>
            <a:r>
              <a:rPr lang="en-US" dirty="0"/>
              <a:t>Formal and informal religious observance </a:t>
            </a:r>
            <a:endParaRPr lang="en-GB" dirty="0"/>
          </a:p>
          <a:p>
            <a:pPr lvl="0"/>
            <a:r>
              <a:rPr lang="en-US" dirty="0"/>
              <a:t>Need for privacy and an appropriate environment to reflect and/or participate in spiritual activities </a:t>
            </a:r>
            <a:endParaRPr lang="en-GB" dirty="0"/>
          </a:p>
          <a:p>
            <a:endParaRPr lang="en-GB" dirty="0"/>
          </a:p>
        </p:txBody>
      </p:sp>
      <p:pic>
        <p:nvPicPr>
          <p:cNvPr id="13314" name="Picture 2" descr="C:\Users\Stuart New\Desktop\Pictures\ArtWork\prayi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09120"/>
            <a:ext cx="1805186" cy="1805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cultural needs of the person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Cultural preferences may refer to:</a:t>
            </a:r>
          </a:p>
          <a:p>
            <a:pPr lvl="0"/>
            <a:r>
              <a:rPr lang="en-US" dirty="0"/>
              <a:t>Ceremonial and festive observances</a:t>
            </a:r>
            <a:endParaRPr lang="en-GB" dirty="0"/>
          </a:p>
          <a:p>
            <a:pPr lvl="0"/>
            <a:r>
              <a:rPr lang="en-US" dirty="0"/>
              <a:t>Dress and dietary observance</a:t>
            </a:r>
            <a:endParaRPr lang="en-GB" dirty="0"/>
          </a:p>
          <a:p>
            <a:r>
              <a:rPr lang="en-AU" dirty="0"/>
              <a:t>Need for continued interaction with cultural community</a:t>
            </a:r>
            <a:endParaRPr lang="en-GB" b="1" dirty="0"/>
          </a:p>
          <a:p>
            <a:endParaRPr lang="en-GB" dirty="0"/>
          </a:p>
        </p:txBody>
      </p:sp>
      <p:pic>
        <p:nvPicPr>
          <p:cNvPr id="14338" name="Picture 2" descr="C:\Users\Stuart New\Desktop\Pictures\ArtWork\Animations\hungry_sandwich_eat_foo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437112"/>
            <a:ext cx="2585864" cy="2029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6431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To provide culturally appropriate care, consider the following: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Using interpretation services for matters that concern informed consent</a:t>
            </a:r>
            <a:endParaRPr lang="en-GB" dirty="0"/>
          </a:p>
          <a:p>
            <a:pPr lvl="0"/>
            <a:r>
              <a:rPr lang="en-US" dirty="0"/>
              <a:t>Establishing the openness with which the patient and family wish to discuss beliefs</a:t>
            </a:r>
            <a:endParaRPr lang="en-GB" dirty="0"/>
          </a:p>
          <a:p>
            <a:pPr lvl="0"/>
            <a:r>
              <a:rPr lang="en-US" dirty="0"/>
              <a:t>Identifying and support the cultural, linguistic and spiritual needs of care recipients and their families</a:t>
            </a:r>
            <a:endParaRPr lang="en-GB" dirty="0"/>
          </a:p>
          <a:p>
            <a:pPr lvl="0"/>
            <a:r>
              <a:rPr lang="en-US" dirty="0" smtClean="0"/>
              <a:t>The appropriateness of certain methods and communication styles, with regards to religion and cultural beliefs.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970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To provide culturally appropriate care, consider the following: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Differences in the definition of 'quality of life'</a:t>
            </a:r>
            <a:endParaRPr lang="en-GB" dirty="0"/>
          </a:p>
          <a:p>
            <a:pPr lvl="0"/>
            <a:r>
              <a:rPr lang="en-US" dirty="0"/>
              <a:t>The role of family members in decision-making </a:t>
            </a:r>
            <a:endParaRPr lang="en-GB" dirty="0"/>
          </a:p>
          <a:p>
            <a:pPr lvl="0"/>
            <a:r>
              <a:rPr lang="en-US" dirty="0"/>
              <a:t>Culturally appropriate strategies that eliminate conflicts between </a:t>
            </a:r>
            <a:r>
              <a:rPr lang="en-US" dirty="0" err="1"/>
              <a:t>carers</a:t>
            </a:r>
            <a:r>
              <a:rPr lang="en-US" dirty="0"/>
              <a:t>, care recipients and their advocates</a:t>
            </a:r>
            <a:endParaRPr lang="en-GB" dirty="0"/>
          </a:p>
          <a:p>
            <a:pPr lvl="0"/>
            <a:r>
              <a:rPr lang="en-US" dirty="0"/>
              <a:t>Providing information in the preferred language of the care recipient</a:t>
            </a:r>
            <a:endParaRPr lang="en-GB" dirty="0"/>
          </a:p>
          <a:p>
            <a:r>
              <a:rPr lang="en-AU" dirty="0"/>
              <a:t>Providing access to culturally appropriate spiritual and emotional </a:t>
            </a:r>
            <a:r>
              <a:rPr lang="en-AU" dirty="0" smtClean="0"/>
              <a:t>support.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28577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Foster human rights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2.4 </a:t>
            </a:r>
            <a:r>
              <a:rPr lang="en-AU" sz="2800" dirty="0"/>
              <a:t>Identify breaches of human rights and respond and report according to organisation procedures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Organisational</a:t>
            </a:r>
            <a:r>
              <a:rPr lang="en-US" dirty="0" smtClean="0"/>
              <a:t> </a:t>
            </a:r>
            <a:r>
              <a:rPr lang="en-US" dirty="0"/>
              <a:t>human rights breaches may fall into the following categories: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Employment – Basing employment decisions on grounds of disability (may include the refusal to hire or promote disabled workers)</a:t>
            </a:r>
            <a:endParaRPr lang="en-GB" dirty="0"/>
          </a:p>
          <a:p>
            <a:pPr lvl="0"/>
            <a:r>
              <a:rPr lang="en-US" dirty="0"/>
              <a:t>Access to premises – Failing to ensure access to public premises including places of worship, banks, and hospitals</a:t>
            </a:r>
            <a:endParaRPr lang="en-GB" dirty="0"/>
          </a:p>
          <a:p>
            <a:pPr lvl="0"/>
            <a:r>
              <a:rPr lang="en-US" dirty="0"/>
              <a:t>Provision of goods, services and facilities – Failing to provide goods, services and facilities which should be publicly </a:t>
            </a:r>
            <a:r>
              <a:rPr lang="en-US" dirty="0" smtClean="0"/>
              <a:t>available.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tuart New\Desktop\Pictures\ArtWork\wheelchair_racer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271737"/>
            <a:ext cx="1060201" cy="15862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What </a:t>
            </a:r>
            <a:r>
              <a:rPr lang="en-GB" dirty="0"/>
              <a:t>to look out for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morale of disabled employees may decrease as a result of being excluded from </a:t>
            </a:r>
            <a:r>
              <a:rPr lang="en-GB" dirty="0" smtClean="0"/>
              <a:t>activities</a:t>
            </a:r>
          </a:p>
          <a:p>
            <a:r>
              <a:rPr lang="en-GB" dirty="0"/>
              <a:t>They may feel that they are being treated unfairly and show low levels of commitment to the </a:t>
            </a:r>
            <a:r>
              <a:rPr lang="en-GB" dirty="0" smtClean="0"/>
              <a:t>organisation</a:t>
            </a:r>
          </a:p>
          <a:p>
            <a:r>
              <a:rPr lang="en-GB" dirty="0"/>
              <a:t>Disabled employees may call in sick and look for alternative means of employment if the issues aren’t dealt </a:t>
            </a:r>
            <a:r>
              <a:rPr lang="en-GB" dirty="0" smtClean="0"/>
              <a:t>with</a:t>
            </a:r>
          </a:p>
          <a:p>
            <a:r>
              <a:rPr lang="en-GB" dirty="0"/>
              <a:t>There will almost certainly be a drop in </a:t>
            </a:r>
            <a:r>
              <a:rPr lang="en-GB" dirty="0" smtClean="0"/>
              <a:t>productivity.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916023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Responding </a:t>
            </a:r>
            <a:r>
              <a:rPr lang="en-GB" dirty="0"/>
              <a:t>to human rights breaches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Responsible members of your organisation should be assigned responsibility for dealing with suspected human rights </a:t>
            </a:r>
            <a:r>
              <a:rPr lang="en-AU" dirty="0" smtClean="0"/>
              <a:t>breaches</a:t>
            </a:r>
          </a:p>
          <a:p>
            <a:r>
              <a:rPr lang="en-AU" dirty="0" smtClean="0"/>
              <a:t>They </a:t>
            </a:r>
            <a:r>
              <a:rPr lang="en-AU" dirty="0"/>
              <a:t>may be consulted either by the disabled employee or by a member of staff with reasonable cause for </a:t>
            </a:r>
            <a:r>
              <a:rPr lang="en-AU" dirty="0" smtClean="0"/>
              <a:t>concern</a:t>
            </a:r>
          </a:p>
          <a:p>
            <a:r>
              <a:rPr lang="en-AU" dirty="0"/>
              <a:t>If you feel that your organisation has failed to take appropriate action then you may file complaints under the AHRC act.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81173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Foster human rights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2.5 </a:t>
            </a:r>
            <a:r>
              <a:rPr lang="en-AU" sz="2800" dirty="0"/>
              <a:t>Identify indications of possible abuse and/or neglect and report according to organisation procedure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Defining abuse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Financial </a:t>
            </a:r>
            <a:r>
              <a:rPr lang="en-AU" dirty="0" smtClean="0"/>
              <a:t>exploitation</a:t>
            </a:r>
          </a:p>
          <a:p>
            <a:r>
              <a:rPr lang="en-AU" dirty="0"/>
              <a:t>Physical </a:t>
            </a:r>
            <a:r>
              <a:rPr lang="en-AU" dirty="0" smtClean="0"/>
              <a:t>abuse</a:t>
            </a:r>
          </a:p>
          <a:p>
            <a:r>
              <a:rPr lang="en-AU" dirty="0"/>
              <a:t>Emotional </a:t>
            </a:r>
            <a:r>
              <a:rPr lang="en-AU" dirty="0" smtClean="0"/>
              <a:t>abuse</a:t>
            </a:r>
          </a:p>
          <a:p>
            <a:r>
              <a:rPr lang="en-AU" dirty="0"/>
              <a:t>Sexual </a:t>
            </a:r>
            <a:r>
              <a:rPr lang="en-AU" dirty="0" smtClean="0"/>
              <a:t>abuse</a:t>
            </a:r>
          </a:p>
          <a:p>
            <a:r>
              <a:rPr lang="en-AU" dirty="0" smtClean="0"/>
              <a:t>Neglect/abandonment</a:t>
            </a:r>
          </a:p>
          <a:p>
            <a:r>
              <a:rPr lang="en-AU" dirty="0"/>
              <a:t>Healthcare </a:t>
            </a:r>
            <a:r>
              <a:rPr lang="en-AU" dirty="0" smtClean="0"/>
              <a:t>fraud</a:t>
            </a:r>
            <a:endParaRPr lang="en-GB" dirty="0"/>
          </a:p>
        </p:txBody>
      </p:sp>
      <p:pic>
        <p:nvPicPr>
          <p:cNvPr id="1026" name="Picture 2" descr="C:\Users\Stuart New\Pictures\choking_stick_figure_violence_400_wht_976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851" y="3501008"/>
            <a:ext cx="1508956" cy="301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US" dirty="0" smtClean="0"/>
              <a:t>There </a:t>
            </a:r>
            <a:r>
              <a:rPr lang="en-US" dirty="0"/>
              <a:t>are three things you must do to prevent abuse: 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Listen to clients and caregivers</a:t>
            </a:r>
            <a:endParaRPr lang="en-GB" dirty="0"/>
          </a:p>
          <a:p>
            <a:pPr lvl="0"/>
            <a:r>
              <a:rPr lang="en-US" dirty="0"/>
              <a:t>Intervene when you suspect abuse</a:t>
            </a:r>
            <a:endParaRPr lang="en-GB" dirty="0"/>
          </a:p>
          <a:p>
            <a:pPr lvl="0"/>
            <a:r>
              <a:rPr lang="en-US" dirty="0"/>
              <a:t>Educate others on how to identify and report abuse</a:t>
            </a:r>
            <a:endParaRPr lang="en-GB" dirty="0"/>
          </a:p>
          <a:p>
            <a:endParaRPr lang="en-GB" dirty="0"/>
          </a:p>
        </p:txBody>
      </p:sp>
      <p:pic>
        <p:nvPicPr>
          <p:cNvPr id="2050" name="Picture 2" descr="C:\Users\Stuart New\Desktop\Pictures\ArtWork\Mx2ballo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149080"/>
            <a:ext cx="2657872" cy="199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62904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As a caregiver, you can do the following: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Request help from colleagues, friends and family (of the client)</a:t>
            </a:r>
            <a:endParaRPr lang="en-GB" dirty="0"/>
          </a:p>
          <a:p>
            <a:pPr lvl="0"/>
            <a:r>
              <a:rPr lang="en-US" dirty="0"/>
              <a:t>Maintain your own health</a:t>
            </a:r>
            <a:endParaRPr lang="en-GB" dirty="0"/>
          </a:p>
          <a:p>
            <a:pPr lvl="0"/>
            <a:r>
              <a:rPr lang="en-US" dirty="0"/>
              <a:t>Practice stress reduction exercises </a:t>
            </a:r>
            <a:endParaRPr lang="en-GB" dirty="0"/>
          </a:p>
          <a:p>
            <a:pPr lvl="0"/>
            <a:r>
              <a:rPr lang="en-US" dirty="0"/>
              <a:t>Seek counselling if you are depressed</a:t>
            </a:r>
            <a:endParaRPr lang="en-GB" dirty="0"/>
          </a:p>
          <a:p>
            <a:pPr lvl="0"/>
            <a:r>
              <a:rPr lang="en-US" dirty="0"/>
              <a:t>Finds support groups (if necessary) </a:t>
            </a:r>
            <a:endParaRPr lang="en-GB" dirty="0"/>
          </a:p>
          <a:p>
            <a:pPr lvl="0"/>
            <a:r>
              <a:rPr lang="en-US" dirty="0"/>
              <a:t>Seek help for any substance abuse </a:t>
            </a:r>
            <a:endParaRPr lang="en-GB" dirty="0"/>
          </a:p>
          <a:p>
            <a:pPr lvl="0"/>
            <a:r>
              <a:rPr lang="en-US" dirty="0"/>
              <a:t>Contact abuse </a:t>
            </a:r>
            <a:r>
              <a:rPr lang="en-US" dirty="0" smtClean="0"/>
              <a:t>help-lines.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Tom\Desktop\ArtWork\Mintangl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276725"/>
            <a:ext cx="2000250" cy="1695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099677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Facilitate choice and self-determination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Using a person-centred approach work in a manner that acknowledges the person with disability as their own expert 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T</a:t>
            </a:r>
            <a:r>
              <a:rPr lang="en-AU" dirty="0" smtClean="0"/>
              <a:t>he </a:t>
            </a:r>
            <a:r>
              <a:rPr lang="en-AU" dirty="0"/>
              <a:t>meaning of person-centred care: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/>
              <a:t>Valued</a:t>
            </a:r>
            <a:r>
              <a:rPr lang="en-US" dirty="0"/>
              <a:t> – the person with a disability and their </a:t>
            </a:r>
            <a:r>
              <a:rPr lang="en-US" dirty="0" err="1"/>
              <a:t>carers</a:t>
            </a:r>
            <a:r>
              <a:rPr lang="en-US" dirty="0"/>
              <a:t> must feel valued</a:t>
            </a:r>
            <a:endParaRPr lang="en-GB" dirty="0"/>
          </a:p>
          <a:p>
            <a:pPr lvl="0"/>
            <a:r>
              <a:rPr lang="en-US" b="1" dirty="0"/>
              <a:t>Individuals</a:t>
            </a:r>
            <a:r>
              <a:rPr lang="en-US" dirty="0"/>
              <a:t> – they must be treated as individuals</a:t>
            </a:r>
            <a:endParaRPr lang="en-GB" dirty="0"/>
          </a:p>
          <a:p>
            <a:pPr lvl="0"/>
            <a:r>
              <a:rPr lang="en-US" b="1" dirty="0"/>
              <a:t>Perspective</a:t>
            </a:r>
            <a:r>
              <a:rPr lang="en-US" dirty="0"/>
              <a:t> – use the perspective of the person with disability to understand their needs</a:t>
            </a:r>
            <a:endParaRPr lang="en-GB" dirty="0"/>
          </a:p>
          <a:p>
            <a:pPr lvl="0"/>
            <a:r>
              <a:rPr lang="en-US" b="1" dirty="0"/>
              <a:t>Social </a:t>
            </a:r>
            <a:r>
              <a:rPr lang="en-US" dirty="0"/>
              <a:t>– the person's social environment must be positive and relationships maintained.</a:t>
            </a:r>
            <a:endParaRPr lang="en-GB" dirty="0"/>
          </a:p>
          <a:p>
            <a:endParaRPr lang="en-GB" dirty="0"/>
          </a:p>
        </p:txBody>
      </p:sp>
      <p:pic>
        <p:nvPicPr>
          <p:cNvPr id="3074" name="Picture 2" descr="C:\Users\Stuart New\Pictures\up_the_chain_of_command_400_wht_79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482" y="4869160"/>
            <a:ext cx="2682948" cy="184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Person </a:t>
            </a:r>
            <a:r>
              <a:rPr lang="en-US" dirty="0" err="1"/>
              <a:t>centred</a:t>
            </a:r>
            <a:r>
              <a:rPr lang="en-US" dirty="0"/>
              <a:t> planning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Any plans for ongoing support should be tailored to meet the individual’s desires and </a:t>
            </a:r>
            <a:r>
              <a:rPr lang="en-AU" dirty="0" smtClean="0"/>
              <a:t>requirements</a:t>
            </a:r>
          </a:p>
          <a:p>
            <a:r>
              <a:rPr lang="en-AU" dirty="0"/>
              <a:t>It is necessary to consult with the disabled person and their support network and arrange provisions </a:t>
            </a:r>
            <a:r>
              <a:rPr lang="en-AU" dirty="0" smtClean="0"/>
              <a:t>accordingly</a:t>
            </a:r>
          </a:p>
          <a:p>
            <a:r>
              <a:rPr lang="en-AU" dirty="0"/>
              <a:t>Regular reviews should be carried out and adjustments made in accordance with the changing circumstances and desires of the individual. </a:t>
            </a:r>
            <a:endParaRPr lang="en-GB" dirty="0"/>
          </a:p>
        </p:txBody>
      </p:sp>
      <p:pic>
        <p:nvPicPr>
          <p:cNvPr id="4" name="Picture 3" descr="C:\Users\Stuart New\Pictures\drawing_light_bulb_with_pen_400_wht_5876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157192"/>
            <a:ext cx="1431756" cy="15567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109998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It </a:t>
            </a:r>
            <a:r>
              <a:rPr lang="en-US" dirty="0"/>
              <a:t>is essential to consider: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The unique characteristics and demands of the disabled person</a:t>
            </a:r>
            <a:endParaRPr lang="en-GB" dirty="0"/>
          </a:p>
          <a:p>
            <a:pPr lvl="0"/>
            <a:r>
              <a:rPr lang="en-US" dirty="0"/>
              <a:t>What the disabled individual wants to achieve in the short, medium, and long term</a:t>
            </a:r>
            <a:endParaRPr lang="en-GB" dirty="0"/>
          </a:p>
          <a:p>
            <a:pPr lvl="0"/>
            <a:r>
              <a:rPr lang="en-US" dirty="0"/>
              <a:t>The types of support provided by friends and family</a:t>
            </a:r>
            <a:endParaRPr lang="en-GB" dirty="0"/>
          </a:p>
          <a:p>
            <a:r>
              <a:rPr lang="en-AU" dirty="0"/>
              <a:t>The disabled person’s right to control over their </a:t>
            </a:r>
            <a:r>
              <a:rPr lang="en-AU" dirty="0" smtClean="0"/>
              <a:t>lives.</a:t>
            </a:r>
            <a:endParaRPr lang="en-GB" dirty="0"/>
          </a:p>
        </p:txBody>
      </p:sp>
      <p:pic>
        <p:nvPicPr>
          <p:cNvPr id="4" name="Picture 3" descr="C:\Users\Stuart New\Pictures\figures_huddle_team_400_wht_15777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187" y="4725144"/>
            <a:ext cx="1899161" cy="19402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931637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Facilitate choice and self-determination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Facilitate person-centred options for action on relevant issues and discuss with the person and/or family and/or carer and/or relevant other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Learning </a:t>
            </a:r>
            <a:r>
              <a:rPr lang="en-US" dirty="0"/>
              <a:t>points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/>
              <a:t>Depending on the nature of the disability in question, the level of restrictiveness can </a:t>
            </a:r>
            <a:r>
              <a:rPr lang="en-AU" dirty="0" smtClean="0"/>
              <a:t>vary</a:t>
            </a:r>
          </a:p>
          <a:p>
            <a:r>
              <a:rPr lang="en-AU" dirty="0"/>
              <a:t>You will need to provide them with as many options and solutions to their needs as </a:t>
            </a:r>
            <a:r>
              <a:rPr lang="en-AU" dirty="0" smtClean="0"/>
              <a:t>possible</a:t>
            </a:r>
          </a:p>
          <a:p>
            <a:r>
              <a:rPr lang="en-AU" dirty="0"/>
              <a:t>These can be sources of funding, referrals to other service providers, home adaptations, leaflets, educational opportunities and so </a:t>
            </a:r>
            <a:r>
              <a:rPr lang="en-AU" dirty="0" smtClean="0"/>
              <a:t>on</a:t>
            </a:r>
          </a:p>
          <a:p>
            <a:r>
              <a:rPr lang="en-AU" dirty="0"/>
              <a:t>These matters can be discussed with the disabled person or their </a:t>
            </a:r>
            <a:r>
              <a:rPr lang="en-AU" dirty="0" smtClean="0"/>
              <a:t>advocate.</a:t>
            </a:r>
            <a:endParaRPr lang="en-GB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3B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Facilitate choice and self-determination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3.3 </a:t>
            </a:r>
            <a:r>
              <a:rPr lang="en-AU" sz="2800" dirty="0"/>
              <a:t>Provide assistance to the person with disability to facilitate communication of their personal goals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E</a:t>
            </a:r>
            <a:r>
              <a:rPr lang="en-AU" dirty="0" smtClean="0"/>
              <a:t>ssential </a:t>
            </a:r>
            <a:r>
              <a:rPr lang="en-AU" dirty="0"/>
              <a:t>for the satisfaction of disabled </a:t>
            </a:r>
            <a:r>
              <a:rPr lang="en-AU" dirty="0" smtClean="0"/>
              <a:t>people: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Being safe</a:t>
            </a:r>
            <a:endParaRPr lang="en-GB" dirty="0"/>
          </a:p>
          <a:p>
            <a:pPr lvl="0"/>
            <a:r>
              <a:rPr lang="en-US" dirty="0"/>
              <a:t>Looking after self </a:t>
            </a:r>
            <a:endParaRPr lang="en-GB" dirty="0"/>
          </a:p>
          <a:p>
            <a:pPr lvl="0"/>
            <a:r>
              <a:rPr lang="en-US" dirty="0"/>
              <a:t>Being independent </a:t>
            </a:r>
            <a:endParaRPr lang="en-GB" dirty="0"/>
          </a:p>
          <a:p>
            <a:pPr lvl="0"/>
            <a:r>
              <a:rPr lang="en-US" dirty="0"/>
              <a:t>Choosing supports </a:t>
            </a:r>
            <a:endParaRPr lang="en-GB" dirty="0"/>
          </a:p>
          <a:p>
            <a:pPr lvl="0"/>
            <a:r>
              <a:rPr lang="en-US" dirty="0"/>
              <a:t>Paying for things </a:t>
            </a:r>
            <a:endParaRPr lang="en-GB" dirty="0"/>
          </a:p>
          <a:p>
            <a:pPr lvl="0"/>
            <a:r>
              <a:rPr lang="en-US" dirty="0"/>
              <a:t>How to live </a:t>
            </a:r>
            <a:endParaRPr lang="en-GB" dirty="0"/>
          </a:p>
          <a:p>
            <a:pPr lvl="0"/>
            <a:r>
              <a:rPr lang="en-US" dirty="0"/>
              <a:t>Where to live </a:t>
            </a:r>
            <a:endParaRPr lang="en-GB" dirty="0"/>
          </a:p>
          <a:p>
            <a:pPr lvl="0"/>
            <a:r>
              <a:rPr lang="en-US" dirty="0"/>
              <a:t>Doing valued work </a:t>
            </a:r>
            <a:endParaRPr lang="en-GB" dirty="0"/>
          </a:p>
          <a:p>
            <a:endParaRPr lang="en-GB" dirty="0"/>
          </a:p>
        </p:txBody>
      </p:sp>
      <p:pic>
        <p:nvPicPr>
          <p:cNvPr id="4098" name="Picture 2" descr="C:\Users\Stuart New\Desktop\Pictures\ArtWork\MSal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77072"/>
            <a:ext cx="2148285" cy="214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Essential for the satisfaction of disabled people: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Always learning </a:t>
            </a:r>
            <a:endParaRPr lang="en-GB" dirty="0"/>
          </a:p>
          <a:p>
            <a:pPr lvl="0"/>
            <a:r>
              <a:rPr lang="en-US" dirty="0"/>
              <a:t>Communicating </a:t>
            </a:r>
            <a:endParaRPr lang="en-GB" dirty="0"/>
          </a:p>
          <a:p>
            <a:pPr lvl="0"/>
            <a:r>
              <a:rPr lang="en-US" dirty="0"/>
              <a:t>Building relationships </a:t>
            </a:r>
            <a:endParaRPr lang="en-GB" dirty="0"/>
          </a:p>
          <a:p>
            <a:pPr lvl="0"/>
            <a:r>
              <a:rPr lang="en-US" dirty="0"/>
              <a:t>Being part of a community </a:t>
            </a:r>
            <a:endParaRPr lang="en-GB" dirty="0"/>
          </a:p>
          <a:p>
            <a:pPr lvl="0"/>
            <a:r>
              <a:rPr lang="en-US" dirty="0"/>
              <a:t>Having fun </a:t>
            </a:r>
            <a:endParaRPr lang="en-GB" dirty="0"/>
          </a:p>
          <a:p>
            <a:pPr lvl="0"/>
            <a:r>
              <a:rPr lang="en-US" dirty="0"/>
              <a:t>Expressing culture </a:t>
            </a:r>
            <a:endParaRPr lang="en-GB" dirty="0"/>
          </a:p>
          <a:p>
            <a:r>
              <a:rPr lang="en-AU" dirty="0"/>
              <a:t>Exercising rights and accepting responsibilities</a:t>
            </a:r>
            <a:endParaRPr lang="en-GB" dirty="0"/>
          </a:p>
        </p:txBody>
      </p:sp>
      <p:pic>
        <p:nvPicPr>
          <p:cNvPr id="5122" name="Picture 2" descr="C:\Users\Stuart New\Desktop\Pictures\ArtWork\Fotolia_10056620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420888"/>
            <a:ext cx="1932261" cy="193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17033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Disability </a:t>
            </a:r>
            <a:r>
              <a:rPr lang="en-US" dirty="0"/>
              <a:t>planners should focus on aspects of: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Comfort</a:t>
            </a:r>
            <a:endParaRPr lang="en-GB" dirty="0"/>
          </a:p>
          <a:p>
            <a:pPr lvl="0"/>
            <a:r>
              <a:rPr lang="en-US" dirty="0"/>
              <a:t>Happiness</a:t>
            </a:r>
            <a:endParaRPr lang="en-GB" dirty="0"/>
          </a:p>
          <a:p>
            <a:pPr lvl="0"/>
            <a:r>
              <a:rPr lang="en-US" dirty="0"/>
              <a:t>Contentment</a:t>
            </a:r>
            <a:endParaRPr lang="en-GB" dirty="0"/>
          </a:p>
          <a:p>
            <a:pPr lvl="0"/>
            <a:r>
              <a:rPr lang="en-US" dirty="0"/>
              <a:t>Fulfilment</a:t>
            </a:r>
            <a:endParaRPr lang="en-GB" dirty="0"/>
          </a:p>
          <a:p>
            <a:r>
              <a:rPr lang="en-AU" dirty="0"/>
              <a:t>Satisfaction</a:t>
            </a:r>
            <a:endParaRPr lang="en-GB" dirty="0"/>
          </a:p>
        </p:txBody>
      </p:sp>
      <p:pic>
        <p:nvPicPr>
          <p:cNvPr id="6146" name="Picture 2" descr="C:\Users\Stuart New\Desktop\Pictures\ArtWork\Fotolia_10056570_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17032"/>
            <a:ext cx="2724349" cy="272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04921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Facilitate choice and self-determination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3.4 </a:t>
            </a:r>
            <a:r>
              <a:rPr lang="en-AU" sz="2800" dirty="0"/>
              <a:t>Provide person-centred support in a manner that encourages and empowers the person with disability to make their own choices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Active </a:t>
            </a:r>
            <a:r>
              <a:rPr lang="en-US" dirty="0"/>
              <a:t>support is comprised of three areas: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dirty="0"/>
              <a:t>Interaction to promote participation – this involve people involved in the clients support giving the correct amount of assistance so that they can carry out activities independently.</a:t>
            </a:r>
            <a:endParaRPr lang="en-GB" dirty="0"/>
          </a:p>
          <a:p>
            <a:pPr lvl="0"/>
            <a:r>
              <a:rPr lang="en-US" dirty="0"/>
              <a:t>Activity support plans – these allow the </a:t>
            </a:r>
            <a:r>
              <a:rPr lang="en-US" dirty="0" err="1"/>
              <a:t>organisation</a:t>
            </a:r>
            <a:r>
              <a:rPr lang="en-US" dirty="0"/>
              <a:t> and planning of the daily tasks of the client. These may include hobbies, household tasks, social outings and personal care tasks.</a:t>
            </a:r>
            <a:endParaRPr lang="en-GB" dirty="0"/>
          </a:p>
          <a:p>
            <a:r>
              <a:rPr lang="en-AU" dirty="0"/>
              <a:t>Keeping track – this involves documenting the activities and opportunities each day, so they can be referred to at a later day and evaluated, if necessary.</a:t>
            </a:r>
            <a:endParaRPr lang="en-GB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Self </a:t>
            </a:r>
            <a:r>
              <a:rPr lang="en-US" dirty="0"/>
              <a:t>advocates have the following duties: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To speak up for themselves </a:t>
            </a:r>
            <a:endParaRPr lang="en-GB" dirty="0"/>
          </a:p>
          <a:p>
            <a:pPr lvl="0"/>
            <a:r>
              <a:rPr lang="en-US" dirty="0"/>
              <a:t>To speak up for others</a:t>
            </a:r>
            <a:endParaRPr lang="en-GB" dirty="0"/>
          </a:p>
          <a:p>
            <a:pPr lvl="0"/>
            <a:r>
              <a:rPr lang="en-US" dirty="0"/>
              <a:t>To ask for support when required</a:t>
            </a:r>
            <a:endParaRPr lang="en-GB" dirty="0"/>
          </a:p>
          <a:p>
            <a:pPr lvl="0"/>
            <a:r>
              <a:rPr lang="en-US" dirty="0"/>
              <a:t>To ensure they have a say in decisions that affect them</a:t>
            </a:r>
            <a:endParaRPr lang="en-GB" dirty="0"/>
          </a:p>
          <a:p>
            <a:pPr lvl="0"/>
            <a:r>
              <a:rPr lang="en-US" dirty="0"/>
              <a:t>To ask questions</a:t>
            </a:r>
            <a:endParaRPr lang="en-GB" dirty="0"/>
          </a:p>
          <a:p>
            <a:pPr lvl="0"/>
            <a:r>
              <a:rPr lang="en-US" dirty="0"/>
              <a:t>To acquire new skills.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Tom\Desktop\ArtWork\Fotolia_3485037_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005064"/>
            <a:ext cx="223224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869997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Facilitate choice and self-determination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3.5 </a:t>
            </a:r>
            <a:r>
              <a:rPr lang="en-AU" sz="2800" dirty="0" smtClean="0"/>
              <a:t>Assist </a:t>
            </a:r>
            <a:r>
              <a:rPr lang="en-AU" sz="2800" dirty="0"/>
              <a:t>with strategies to ensure that the person is comfortable with any decisions that are being made on their behalf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Decisions </a:t>
            </a:r>
            <a:r>
              <a:rPr lang="en-AU" dirty="0"/>
              <a:t>may fall into the following categories: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Leisure and lifestyle</a:t>
            </a:r>
            <a:endParaRPr lang="en-GB" dirty="0"/>
          </a:p>
          <a:p>
            <a:pPr lvl="0"/>
            <a:r>
              <a:rPr lang="en-AU" dirty="0"/>
              <a:t>Education and employment</a:t>
            </a:r>
            <a:endParaRPr lang="en-GB" dirty="0"/>
          </a:p>
          <a:p>
            <a:pPr lvl="0"/>
            <a:r>
              <a:rPr lang="en-AU" dirty="0"/>
              <a:t>Accommodation</a:t>
            </a:r>
            <a:endParaRPr lang="en-GB" dirty="0"/>
          </a:p>
          <a:p>
            <a:pPr lvl="0"/>
            <a:r>
              <a:rPr lang="en-AU" dirty="0"/>
              <a:t>Access to services </a:t>
            </a:r>
            <a:endParaRPr lang="en-GB" dirty="0"/>
          </a:p>
          <a:p>
            <a:pPr lvl="0"/>
            <a:r>
              <a:rPr lang="en-AU" dirty="0"/>
              <a:t>Health</a:t>
            </a:r>
            <a:endParaRPr lang="en-GB" dirty="0"/>
          </a:p>
          <a:p>
            <a:pPr lvl="0"/>
            <a:r>
              <a:rPr lang="en-AU" dirty="0"/>
              <a:t>Money</a:t>
            </a:r>
            <a:endParaRPr lang="en-GB" dirty="0"/>
          </a:p>
          <a:p>
            <a:pPr lvl="0"/>
            <a:r>
              <a:rPr lang="en-AU" dirty="0"/>
              <a:t>Legal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:\Users\Stuart New\Desktop\Pictures\ArtWork\House and mone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84984"/>
            <a:ext cx="3947592" cy="2960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These </a:t>
            </a:r>
            <a:r>
              <a:rPr lang="en-AU" dirty="0"/>
              <a:t>people may be able to support the decision making process: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Friends</a:t>
            </a:r>
            <a:endParaRPr lang="en-GB" dirty="0"/>
          </a:p>
          <a:p>
            <a:pPr lvl="0"/>
            <a:r>
              <a:rPr lang="en-AU" dirty="0"/>
              <a:t>Partners</a:t>
            </a:r>
            <a:endParaRPr lang="en-GB" dirty="0"/>
          </a:p>
          <a:p>
            <a:pPr lvl="0"/>
            <a:r>
              <a:rPr lang="en-AU" dirty="0"/>
              <a:t>Family members</a:t>
            </a:r>
            <a:endParaRPr lang="en-GB" dirty="0"/>
          </a:p>
          <a:p>
            <a:pPr lvl="0"/>
            <a:r>
              <a:rPr lang="en-AU" dirty="0"/>
              <a:t>Volunteers </a:t>
            </a:r>
            <a:endParaRPr lang="en-GB" dirty="0"/>
          </a:p>
          <a:p>
            <a:pPr lvl="0"/>
            <a:r>
              <a:rPr lang="en-AU" dirty="0"/>
              <a:t>Community members</a:t>
            </a:r>
            <a:endParaRPr lang="en-GB" dirty="0"/>
          </a:p>
          <a:p>
            <a:pPr lvl="0"/>
            <a:r>
              <a:rPr lang="en-AU" dirty="0"/>
              <a:t>Support workers and carers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tuart New\Pictures\introductions_400_wht_1090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573016"/>
            <a:ext cx="2232248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685283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Arranging appropriate support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/>
              <a:t>If the disabled people are unable to make their own decisions then it will be necessary to enlist substitute decision </a:t>
            </a:r>
            <a:r>
              <a:rPr lang="en-AU" dirty="0" smtClean="0"/>
              <a:t>makers</a:t>
            </a:r>
          </a:p>
          <a:p>
            <a:r>
              <a:rPr lang="en-AU" dirty="0"/>
              <a:t>These decision makers should have a great knowledge of the various options and appreciate the importance of acting in the disabled person’s best </a:t>
            </a:r>
            <a:r>
              <a:rPr lang="en-AU" dirty="0" smtClean="0"/>
              <a:t>interests</a:t>
            </a:r>
          </a:p>
          <a:p>
            <a:r>
              <a:rPr lang="en-AU" dirty="0"/>
              <a:t>It is essential to call upon such support whenever disabled people are at </a:t>
            </a:r>
            <a:r>
              <a:rPr lang="en-AU" dirty="0" smtClean="0"/>
              <a:t>risk.</a:t>
            </a:r>
            <a:endParaRPr lang="en-GB" dirty="0"/>
          </a:p>
        </p:txBody>
      </p:sp>
      <p:pic>
        <p:nvPicPr>
          <p:cNvPr id="2050" name="Picture 2" descr="C:\Users\Stuart New\Desktop\Pictures\ArtWork\six_sided_risk_red_dice_400_clr_263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373216"/>
            <a:ext cx="1289720" cy="1289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68793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Facilitate choice and self-determination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3.6 </a:t>
            </a:r>
            <a:r>
              <a:rPr lang="en-AU" sz="2800" dirty="0" smtClean="0"/>
              <a:t>Assist </a:t>
            </a:r>
            <a:r>
              <a:rPr lang="en-AU" sz="2800" dirty="0"/>
              <a:t>with accessing advocacy services and other complaint mechanisms as required</a:t>
            </a:r>
            <a:endParaRPr lang="en-GB" sz="2800" dirty="0"/>
          </a:p>
          <a:p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Advocacy </a:t>
            </a:r>
            <a:r>
              <a:rPr lang="en-AU" dirty="0"/>
              <a:t>strategies include: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Working in combination with disabled people, or acting their best interests when required</a:t>
            </a:r>
            <a:endParaRPr lang="en-GB" dirty="0"/>
          </a:p>
          <a:p>
            <a:pPr lvl="0"/>
            <a:r>
              <a:rPr lang="en-AU" dirty="0"/>
              <a:t>Ensuring that relevant information about the rights and personal circumstances of disabled people is communicated to the authorities</a:t>
            </a:r>
            <a:endParaRPr lang="en-GB" dirty="0"/>
          </a:p>
          <a:p>
            <a:pPr lvl="0"/>
            <a:r>
              <a:rPr lang="en-AU" dirty="0"/>
              <a:t>Having a say in the alteration of policies and practices which have a direct impact on the lives of disabled </a:t>
            </a:r>
            <a:r>
              <a:rPr lang="en-AU" dirty="0" smtClean="0"/>
              <a:t>people.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tuart New\Pictures\disability_diversity_400_wht_487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941168"/>
            <a:ext cx="2451100" cy="13817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Advocacy support may be arranged in the following ways: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Enlisting the assistance of independent advocacy workers</a:t>
            </a:r>
            <a:endParaRPr lang="en-GB" dirty="0"/>
          </a:p>
          <a:p>
            <a:pPr lvl="0"/>
            <a:r>
              <a:rPr lang="en-AU" dirty="0"/>
              <a:t>Asking friends/family members to act on the behalf of people with disabilities</a:t>
            </a:r>
            <a:endParaRPr lang="en-GB" dirty="0"/>
          </a:p>
          <a:p>
            <a:pPr lvl="0"/>
            <a:r>
              <a:rPr lang="en-AU" dirty="0"/>
              <a:t>Ensuring that there is some mediation between the independent advocacy workers and trusted people in the disabled individual’s support network</a:t>
            </a:r>
            <a:endParaRPr lang="en-GB" dirty="0"/>
          </a:p>
          <a:p>
            <a:pPr lvl="0"/>
            <a:r>
              <a:rPr lang="en-AU" dirty="0"/>
              <a:t>Working with a volunteer and addressing advocacy issues</a:t>
            </a:r>
            <a:endParaRPr lang="en-GB" dirty="0"/>
          </a:p>
          <a:p>
            <a:r>
              <a:rPr lang="en-AU" dirty="0"/>
              <a:t>Contacting a registered agency </a:t>
            </a:r>
            <a:r>
              <a:rPr lang="en-AU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43326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Right to complain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Disabled </a:t>
            </a:r>
            <a:r>
              <a:rPr lang="en-GB" dirty="0"/>
              <a:t>people may take it upon themselves to complain directly to the managers and other representatives of </a:t>
            </a:r>
            <a:r>
              <a:rPr lang="en-GB" dirty="0" smtClean="0"/>
              <a:t>organisations</a:t>
            </a:r>
          </a:p>
          <a:p>
            <a:r>
              <a:rPr lang="en-GB" dirty="0"/>
              <a:t>Alternatively there’s the option of </a:t>
            </a:r>
            <a:r>
              <a:rPr lang="en-AU" dirty="0"/>
              <a:t>filing complaints via the </a:t>
            </a:r>
            <a:r>
              <a:rPr lang="en-AU" dirty="0" smtClean="0"/>
              <a:t>Australian </a:t>
            </a:r>
            <a:r>
              <a:rPr lang="en-AU" dirty="0"/>
              <a:t>Human Rights </a:t>
            </a:r>
            <a:r>
              <a:rPr lang="en-AU" dirty="0" smtClean="0"/>
              <a:t>Commission</a:t>
            </a:r>
          </a:p>
          <a:p>
            <a:r>
              <a:rPr lang="en-AU" dirty="0"/>
              <a:t>Disabled people may also enlist the assistance legal experts/ advocates for representation in matters of discrimination.</a:t>
            </a:r>
            <a:endParaRPr lang="en-GB" dirty="0"/>
          </a:p>
        </p:txBody>
      </p:sp>
      <p:pic>
        <p:nvPicPr>
          <p:cNvPr id="4" name="Picture 3" descr="C:\Users\Stuart New\Desktop\Pictures\ArtWork\Fotolia_239774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157192"/>
            <a:ext cx="1729616" cy="14883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699003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3F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‘Facilitate the empowerment of people with disability’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</TotalTime>
  <Words>2263</Words>
  <Application>Microsoft Office PowerPoint</Application>
  <PresentationFormat>On-screen Show (4:3)</PresentationFormat>
  <Paragraphs>353</Paragraphs>
  <Slides>81</Slides>
  <Notes>36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81</vt:i4>
      </vt:variant>
    </vt:vector>
  </HeadingPairs>
  <TitlesOfParts>
    <vt:vector size="82" baseType="lpstr">
      <vt:lpstr>Office Theme</vt:lpstr>
      <vt:lpstr>PowerPoint Presentation</vt:lpstr>
      <vt:lpstr>Housekeeping</vt:lpstr>
      <vt:lpstr>Objectives</vt:lpstr>
      <vt:lpstr>Demonstrate commitment to empowerment for people with disability</vt:lpstr>
      <vt:lpstr> Context includes:  </vt:lpstr>
      <vt:lpstr>Context includes:</vt:lpstr>
      <vt:lpstr> The relevant statutory framework  </vt:lpstr>
      <vt:lpstr> Activity 1A  </vt:lpstr>
      <vt:lpstr>Demonstrate commitment to empowerment for people with disability</vt:lpstr>
      <vt:lpstr> Stages of psychosocial development </vt:lpstr>
      <vt:lpstr> Organisations can reduce the impact of various impairments by providing: </vt:lpstr>
      <vt:lpstr> Activity 1B  </vt:lpstr>
      <vt:lpstr>Demonstrate commitment to empowerment for people with disability</vt:lpstr>
      <vt:lpstr> The impact of perceptions in the workplace </vt:lpstr>
      <vt:lpstr> Activity 1C  </vt:lpstr>
      <vt:lpstr>Demonstrate commitment to empowerment for people with disability</vt:lpstr>
      <vt:lpstr> Contributing to policies on empowerment may include: </vt:lpstr>
      <vt:lpstr>Strategies for supporting people with disability:</vt:lpstr>
      <vt:lpstr> Different client requirements: </vt:lpstr>
      <vt:lpstr> Activity 1D  </vt:lpstr>
      <vt:lpstr>Foster human rights</vt:lpstr>
      <vt:lpstr>Help people with disabilities exercise their rights and independence</vt:lpstr>
      <vt:lpstr>Help people with disabilities exercise their rights and independence</vt:lpstr>
      <vt:lpstr> National Disability Strategy 2010 - 2020 </vt:lpstr>
      <vt:lpstr>National Disability Strategy 2010 - 2020</vt:lpstr>
      <vt:lpstr> Activity 2A  </vt:lpstr>
      <vt:lpstr>Foster human rights</vt:lpstr>
      <vt:lpstr> Augmentative and alternative communication includes: </vt:lpstr>
      <vt:lpstr>Augmentative and alternative communication includes:</vt:lpstr>
      <vt:lpstr> General strategies that you can use to enhance communication include: </vt:lpstr>
      <vt:lpstr> Independence means different things to different people; you should: </vt:lpstr>
      <vt:lpstr>Independence means different things to different people; you should:</vt:lpstr>
      <vt:lpstr>The meaning of person-centred care:</vt:lpstr>
      <vt:lpstr> Activity 2B  </vt:lpstr>
      <vt:lpstr>Foster human rights</vt:lpstr>
      <vt:lpstr>The cultural needs of the person</vt:lpstr>
      <vt:lpstr>The cultural needs of the person</vt:lpstr>
      <vt:lpstr> To provide culturally appropriate care, consider the following: </vt:lpstr>
      <vt:lpstr>To provide culturally appropriate care, consider the following:</vt:lpstr>
      <vt:lpstr> Activity 2C  </vt:lpstr>
      <vt:lpstr>Foster human rights</vt:lpstr>
      <vt:lpstr> Organisational human rights breaches may fall into the following categories: </vt:lpstr>
      <vt:lpstr> What to look out for </vt:lpstr>
      <vt:lpstr> Responding to human rights breaches </vt:lpstr>
      <vt:lpstr> Activity 2D  </vt:lpstr>
      <vt:lpstr>Foster human rights</vt:lpstr>
      <vt:lpstr>Defining abuse</vt:lpstr>
      <vt:lpstr>  There are three things you must do to prevent abuse:   </vt:lpstr>
      <vt:lpstr>As a caregiver, you can do the following:</vt:lpstr>
      <vt:lpstr> Activity 2E  </vt:lpstr>
      <vt:lpstr>Facilitate choice and self-determination</vt:lpstr>
      <vt:lpstr>The meaning of person-centred care:</vt:lpstr>
      <vt:lpstr> Person centred planning </vt:lpstr>
      <vt:lpstr> It is essential to consider: </vt:lpstr>
      <vt:lpstr> Activity 3A  </vt:lpstr>
      <vt:lpstr>Facilitate choice and self-determination</vt:lpstr>
      <vt:lpstr> Learning points </vt:lpstr>
      <vt:lpstr> Activity 3B </vt:lpstr>
      <vt:lpstr>Facilitate choice and self-determination</vt:lpstr>
      <vt:lpstr>Essential for the satisfaction of disabled people:</vt:lpstr>
      <vt:lpstr>Essential for the satisfaction of disabled people:</vt:lpstr>
      <vt:lpstr> Disability planners should focus on aspects of: </vt:lpstr>
      <vt:lpstr> Activity 3C  </vt:lpstr>
      <vt:lpstr>Facilitate choice and self-determination</vt:lpstr>
      <vt:lpstr> Active support is comprised of three areas: </vt:lpstr>
      <vt:lpstr> Self advocates have the following duties: </vt:lpstr>
      <vt:lpstr> Activity 3D  </vt:lpstr>
      <vt:lpstr>Facilitate choice and self-determination</vt:lpstr>
      <vt:lpstr> Decisions may fall into the following categories: </vt:lpstr>
      <vt:lpstr> These people may be able to support the decision making process: </vt:lpstr>
      <vt:lpstr>Arranging appropriate support</vt:lpstr>
      <vt:lpstr> Activity 3E  </vt:lpstr>
      <vt:lpstr>Facilitate choice and self-determination</vt:lpstr>
      <vt:lpstr> Advocacy strategies include: </vt:lpstr>
      <vt:lpstr>Advocacy support may be arranged in the following ways:</vt:lpstr>
      <vt:lpstr>Right to complain</vt:lpstr>
      <vt:lpstr> Activity 3F  </vt:lpstr>
      <vt:lpstr> Skills and Knowledge Activity 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Tom;Chloe</dc:creator>
  <cp:lastModifiedBy>Tom</cp:lastModifiedBy>
  <cp:revision>253</cp:revision>
  <dcterms:created xsi:type="dcterms:W3CDTF">2011-08-26T06:48:04Z</dcterms:created>
  <dcterms:modified xsi:type="dcterms:W3CDTF">2015-10-06T10:18:25Z</dcterms:modified>
</cp:coreProperties>
</file>