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3" r:id="rId5"/>
    <p:sldId id="265" r:id="rId6"/>
    <p:sldId id="269" r:id="rId7"/>
    <p:sldId id="261" r:id="rId8"/>
    <p:sldId id="262" r:id="rId9"/>
    <p:sldId id="264" r:id="rId10"/>
    <p:sldId id="268" r:id="rId11"/>
    <p:sldId id="270" r:id="rId12"/>
    <p:sldId id="267" r:id="rId13"/>
    <p:sldId id="266" r:id="rId14"/>
    <p:sldId id="258"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99" d="100"/>
          <a:sy n="99" d="100"/>
        </p:scale>
        <p:origin x="113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8/9/2018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smtClean="0"/>
              <a:t>FORKLIFT TRUCKS</a:t>
            </a:r>
            <a:endParaRPr lang="en-AU" sz="2800" dirty="0" smtClean="0"/>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endParaRPr lang="en-AU" dirty="0"/>
          </a:p>
          <a:p>
            <a:pPr lvl="0"/>
            <a:r>
              <a:rPr lang="en-AU" dirty="0"/>
              <a:t>Describe the licence requirements for the operators of forklift trucks.</a:t>
            </a:r>
          </a:p>
          <a:p>
            <a:pPr marL="0" indent="0">
              <a:buNone/>
            </a:pPr>
            <a:endParaRPr lang="en-AU" dirty="0"/>
          </a:p>
          <a:p>
            <a:pPr lvl="0"/>
            <a:r>
              <a:rPr lang="en-AU" dirty="0"/>
              <a:t>Describe the safe operating procedures required for forklift trucks within a workplace.</a:t>
            </a:r>
          </a:p>
          <a:p>
            <a:pPr marL="0" indent="0">
              <a:buNone/>
            </a:pPr>
            <a:endParaRPr lang="en-AU" dirty="0"/>
          </a:p>
          <a:p>
            <a:pPr lvl="0"/>
            <a:r>
              <a:rPr lang="en-AU" dirty="0"/>
              <a:t>Discuss basic risk management principles applied to the operation of forklift trucks.</a:t>
            </a:r>
          </a:p>
        </p:txBody>
      </p:sp>
    </p:spTree>
    <p:extLst>
      <p:ext uri="{BB962C8B-B14F-4D97-AF65-F5344CB8AC3E}">
        <p14:creationId xmlns:p14="http://schemas.microsoft.com/office/powerpoint/2010/main" val="4108403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Definition</a:t>
            </a:r>
            <a:endParaRPr lang="en-AU" dirty="0"/>
          </a:p>
        </p:txBody>
      </p:sp>
      <p:sp>
        <p:nvSpPr>
          <p:cNvPr id="3" name="Content Placeholder 2"/>
          <p:cNvSpPr>
            <a:spLocks noGrp="1"/>
          </p:cNvSpPr>
          <p:nvPr>
            <p:ph idx="1"/>
          </p:nvPr>
        </p:nvSpPr>
        <p:spPr/>
        <p:txBody>
          <a:bodyPr>
            <a:normAutofit/>
          </a:bodyPr>
          <a:lstStyle/>
          <a:p>
            <a:pPr marL="0" indent="0">
              <a:buNone/>
            </a:pPr>
            <a:r>
              <a:rPr lang="en-AU" b="1" dirty="0" smtClean="0"/>
              <a:t>WHS Regulation 2011 s19:</a:t>
            </a:r>
          </a:p>
          <a:p>
            <a:pPr marL="0" indent="0">
              <a:buNone/>
            </a:pPr>
            <a:r>
              <a:rPr lang="en-AU" dirty="0" smtClean="0"/>
              <a:t>Forklift truck </a:t>
            </a:r>
            <a:r>
              <a:rPr lang="en-AU" dirty="0"/>
              <a:t>means a powered industrial</a:t>
            </a:r>
          </a:p>
          <a:p>
            <a:pPr marL="0" indent="0">
              <a:buNone/>
            </a:pPr>
            <a:r>
              <a:rPr lang="en-AU" dirty="0"/>
              <a:t>truck equipped with lifting media made up of a mast and </a:t>
            </a:r>
            <a:r>
              <a:rPr lang="en-AU" dirty="0" smtClean="0"/>
              <a:t>an elevating </a:t>
            </a:r>
            <a:r>
              <a:rPr lang="en-AU" dirty="0"/>
              <a:t>load carriage to which is attached a pair of fork </a:t>
            </a:r>
            <a:r>
              <a:rPr lang="en-AU" dirty="0" smtClean="0"/>
              <a:t>arms or </a:t>
            </a:r>
            <a:r>
              <a:rPr lang="en-AU" dirty="0"/>
              <a:t>other arms that can be raised 900mm or more above </a:t>
            </a:r>
            <a:r>
              <a:rPr lang="en-AU" dirty="0" smtClean="0"/>
              <a:t>the ground</a:t>
            </a:r>
            <a:r>
              <a:rPr lang="en-AU" dirty="0"/>
              <a:t>, but does not include a pedestrian-operated truck or </a:t>
            </a:r>
            <a:r>
              <a:rPr lang="en-AU" dirty="0" smtClean="0"/>
              <a:t>a pallet truck.</a:t>
            </a:r>
            <a:endParaRPr lang="en-AU" dirty="0"/>
          </a:p>
        </p:txBody>
      </p:sp>
    </p:spTree>
    <p:extLst>
      <p:ext uri="{BB962C8B-B14F-4D97-AF65-F5344CB8AC3E}">
        <p14:creationId xmlns:p14="http://schemas.microsoft.com/office/powerpoint/2010/main" val="3571215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 </a:t>
            </a:r>
            <a:endParaRPr lang="en-AU" dirty="0"/>
          </a:p>
        </p:txBody>
      </p:sp>
      <p:sp>
        <p:nvSpPr>
          <p:cNvPr id="3" name="Content Placeholder 2"/>
          <p:cNvSpPr>
            <a:spLocks noGrp="1"/>
          </p:cNvSpPr>
          <p:nvPr>
            <p:ph idx="1"/>
          </p:nvPr>
        </p:nvSpPr>
        <p:spPr/>
        <p:txBody>
          <a:bodyPr/>
          <a:lstStyle/>
          <a:p>
            <a:pPr marL="0" indent="0">
              <a:buNone/>
            </a:pPr>
            <a:r>
              <a:rPr lang="en-US" dirty="0"/>
              <a:t>The person with management or control of powered mobile plant at a workplace must manage the associated risks to health and safety, as far as reasonably practicable.</a:t>
            </a:r>
            <a:endParaRPr lang="en-AU" dirty="0"/>
          </a:p>
          <a:p>
            <a:pPr marL="0" indent="0">
              <a:buNone/>
            </a:pPr>
            <a:endParaRPr lang="en-AU" dirty="0"/>
          </a:p>
        </p:txBody>
      </p:sp>
    </p:spTree>
    <p:extLst>
      <p:ext uri="{BB962C8B-B14F-4D97-AF65-F5344CB8AC3E}">
        <p14:creationId xmlns:p14="http://schemas.microsoft.com/office/powerpoint/2010/main" val="27253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Hazards</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The operation of powered mobile plant exposes workers to a range of risks to health and safety, including the risks of:</a:t>
            </a:r>
          </a:p>
          <a:p>
            <a:pPr lvl="0"/>
            <a:r>
              <a:rPr lang="en-AU" dirty="0"/>
              <a:t>the plant overturning</a:t>
            </a:r>
          </a:p>
          <a:p>
            <a:pPr lvl="0"/>
            <a:r>
              <a:rPr lang="en-AU" dirty="0"/>
              <a:t>things falling on the operator of the plant</a:t>
            </a:r>
          </a:p>
          <a:p>
            <a:pPr lvl="0"/>
            <a:r>
              <a:rPr lang="en-AU" dirty="0"/>
              <a:t>the operator being ejected from the plant</a:t>
            </a:r>
          </a:p>
          <a:p>
            <a:pPr lvl="0"/>
            <a:r>
              <a:rPr lang="en-AU" dirty="0"/>
              <a:t>the plant colliding or coming into contact with any person or thing (e.g. workers, other vehicles or plant, energised powerlines)</a:t>
            </a:r>
          </a:p>
          <a:p>
            <a:pPr lvl="0"/>
            <a:r>
              <a:rPr lang="en-AU" dirty="0"/>
              <a:t>mechanical or other failures (e.g. hydraulic failures, release of hazardous substances).</a:t>
            </a:r>
          </a:p>
          <a:p>
            <a:pPr lvl="0"/>
            <a:r>
              <a:rPr lang="en-AU" dirty="0"/>
              <a:t>Coming in contact with other persons.</a:t>
            </a:r>
          </a:p>
          <a:p>
            <a:pPr marL="0" indent="0">
              <a:buNone/>
            </a:pPr>
            <a:endParaRPr lang="en-AU" dirty="0"/>
          </a:p>
        </p:txBody>
      </p:sp>
    </p:spTree>
    <p:extLst>
      <p:ext uri="{BB962C8B-B14F-4D97-AF65-F5344CB8AC3E}">
        <p14:creationId xmlns:p14="http://schemas.microsoft.com/office/powerpoint/2010/main" val="2935007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Specific hazards</a:t>
            </a:r>
            <a:endParaRPr lang="en-AU" dirty="0"/>
          </a:p>
        </p:txBody>
      </p:sp>
      <p:sp>
        <p:nvSpPr>
          <p:cNvPr id="3" name="Content Placeholder 2"/>
          <p:cNvSpPr>
            <a:spLocks noGrp="1"/>
          </p:cNvSpPr>
          <p:nvPr>
            <p:ph idx="1"/>
          </p:nvPr>
        </p:nvSpPr>
        <p:spPr>
          <a:xfrm>
            <a:off x="457200" y="1600200"/>
            <a:ext cx="3717836" cy="4525963"/>
          </a:xfrm>
        </p:spPr>
        <p:txBody>
          <a:bodyPr>
            <a:normAutofit/>
          </a:bodyPr>
          <a:lstStyle/>
          <a:p>
            <a:r>
              <a:rPr lang="en-AU" sz="2400" dirty="0" smtClean="0"/>
              <a:t>Confined Spaces</a:t>
            </a:r>
          </a:p>
          <a:p>
            <a:r>
              <a:rPr lang="en-AU" sz="2400" dirty="0" smtClean="0"/>
              <a:t>Overhead Electrical Powerlines</a:t>
            </a:r>
          </a:p>
          <a:p>
            <a:r>
              <a:rPr lang="en-AU" sz="2400" dirty="0" smtClean="0"/>
              <a:t>Flammable atmospheres and handling flammable materials </a:t>
            </a:r>
          </a:p>
          <a:p>
            <a:r>
              <a:rPr lang="en-AU" sz="2400" dirty="0" smtClean="0"/>
              <a:t>Hazardous areas</a:t>
            </a:r>
          </a:p>
          <a:p>
            <a:r>
              <a:rPr lang="en-AU" sz="2400" dirty="0" smtClean="0"/>
              <a:t>Working around forklifts</a:t>
            </a:r>
            <a:endParaRPr lang="en-AU" sz="2400"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5023"/>
          <a:stretch/>
        </p:blipFill>
        <p:spPr>
          <a:xfrm>
            <a:off x="3693807" y="1600200"/>
            <a:ext cx="5370788" cy="4021954"/>
          </a:xfrm>
          <a:prstGeom prst="rect">
            <a:avLst/>
          </a:prstGeom>
        </p:spPr>
      </p:pic>
    </p:spTree>
    <p:extLst>
      <p:ext uri="{BB962C8B-B14F-4D97-AF65-F5344CB8AC3E}">
        <p14:creationId xmlns:p14="http://schemas.microsoft.com/office/powerpoint/2010/main" val="4078407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Safety Procedures</a:t>
            </a:r>
            <a:endParaRPr lang="en-AU" dirty="0"/>
          </a:p>
        </p:txBody>
      </p:sp>
      <p:sp>
        <p:nvSpPr>
          <p:cNvPr id="3" name="Content Placeholder 2"/>
          <p:cNvSpPr>
            <a:spLocks noGrp="1"/>
          </p:cNvSpPr>
          <p:nvPr>
            <p:ph idx="1"/>
          </p:nvPr>
        </p:nvSpPr>
        <p:spPr/>
        <p:txBody>
          <a:bodyPr/>
          <a:lstStyle/>
          <a:p>
            <a:r>
              <a:rPr lang="en-AU" dirty="0" smtClean="0"/>
              <a:t>Training and information</a:t>
            </a:r>
          </a:p>
          <a:p>
            <a:r>
              <a:rPr lang="en-AU" dirty="0" smtClean="0"/>
              <a:t>Personal protective equipment</a:t>
            </a:r>
          </a:p>
          <a:p>
            <a:r>
              <a:rPr lang="en-AU" dirty="0" smtClean="0"/>
              <a:t>Pre-start inspection</a:t>
            </a:r>
          </a:p>
          <a:p>
            <a:r>
              <a:rPr lang="en-AU" dirty="0" smtClean="0"/>
              <a:t>Procedures for fuel handling and storage, battery changing and charging</a:t>
            </a:r>
          </a:p>
          <a:p>
            <a:r>
              <a:rPr lang="en-AU" dirty="0" smtClean="0"/>
              <a:t>Determining weight of loads</a:t>
            </a:r>
          </a:p>
          <a:p>
            <a:r>
              <a:rPr lang="en-AU" dirty="0" smtClean="0"/>
              <a:t>Ensure work areas are safe</a:t>
            </a:r>
          </a:p>
        </p:txBody>
      </p:sp>
    </p:spTree>
    <p:extLst>
      <p:ext uri="{BB962C8B-B14F-4D97-AF65-F5344CB8AC3E}">
        <p14:creationId xmlns:p14="http://schemas.microsoft.com/office/powerpoint/2010/main" val="4233088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High risk work licence</a:t>
            </a:r>
            <a:endParaRPr lang="en-AU" dirty="0"/>
          </a:p>
        </p:txBody>
      </p:sp>
      <p:sp>
        <p:nvSpPr>
          <p:cNvPr id="3" name="Content Placeholder 2"/>
          <p:cNvSpPr>
            <a:spLocks noGrp="1"/>
          </p:cNvSpPr>
          <p:nvPr>
            <p:ph idx="1"/>
          </p:nvPr>
        </p:nvSpPr>
        <p:spPr/>
        <p:txBody>
          <a:bodyPr>
            <a:normAutofit/>
          </a:bodyPr>
          <a:lstStyle/>
          <a:p>
            <a:pPr marL="0" indent="0">
              <a:buNone/>
            </a:pPr>
            <a:r>
              <a:rPr lang="en-AU" dirty="0" smtClean="0"/>
              <a:t>Forklift truck – LF</a:t>
            </a:r>
          </a:p>
          <a:p>
            <a:pPr marL="0" indent="0">
              <a:buNone/>
            </a:pPr>
            <a:endParaRPr lang="en-AU" dirty="0"/>
          </a:p>
          <a:p>
            <a:pPr marL="0" indent="0">
              <a:buNone/>
            </a:pPr>
            <a:r>
              <a:rPr lang="en-AU" dirty="0" smtClean="0"/>
              <a:t>Order-picking forklift truck – LO </a:t>
            </a:r>
          </a:p>
          <a:p>
            <a:pPr marL="0" indent="0">
              <a:buNone/>
            </a:pPr>
            <a:endParaRPr lang="en-AU" dirty="0"/>
          </a:p>
          <a:p>
            <a:pPr marL="0" indent="0">
              <a:buNone/>
            </a:pPr>
            <a:endParaRPr lang="en-AU" dirty="0" smtClean="0"/>
          </a:p>
          <a:p>
            <a:pPr marL="0" indent="0">
              <a:buNone/>
            </a:pPr>
            <a:r>
              <a:rPr lang="en-AU" sz="2600" b="1" i="1" dirty="0"/>
              <a:t>order-picking forklift </a:t>
            </a:r>
            <a:r>
              <a:rPr lang="en-AU" sz="2600" b="1" i="1" dirty="0" smtClean="0"/>
              <a:t>truck</a:t>
            </a:r>
            <a:r>
              <a:rPr lang="en-AU" sz="2600" dirty="0"/>
              <a:t> </a:t>
            </a:r>
            <a:r>
              <a:rPr lang="en-AU" sz="2600" dirty="0" smtClean="0"/>
              <a:t>means </a:t>
            </a:r>
            <a:r>
              <a:rPr lang="en-AU" sz="2600" dirty="0"/>
              <a:t>a forklift</a:t>
            </a:r>
          </a:p>
          <a:p>
            <a:pPr marL="0" indent="0">
              <a:buNone/>
            </a:pPr>
            <a:r>
              <a:rPr lang="en-AU" sz="2600" dirty="0"/>
              <a:t>truck where the operator’s controls are incorporated with </a:t>
            </a:r>
            <a:r>
              <a:rPr lang="en-AU" sz="2600" dirty="0" smtClean="0"/>
              <a:t>the lifting </a:t>
            </a:r>
            <a:r>
              <a:rPr lang="en-AU" sz="2600" dirty="0"/>
              <a:t>media and elevate with the lifting media.</a:t>
            </a:r>
          </a:p>
        </p:txBody>
      </p:sp>
    </p:spTree>
    <p:extLst>
      <p:ext uri="{BB962C8B-B14F-4D97-AF65-F5344CB8AC3E}">
        <p14:creationId xmlns:p14="http://schemas.microsoft.com/office/powerpoint/2010/main" val="227809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 Operation </a:t>
            </a:r>
            <a:endParaRPr lang="en-AU" dirty="0"/>
          </a:p>
        </p:txBody>
      </p:sp>
      <p:sp>
        <p:nvSpPr>
          <p:cNvPr id="3" name="Content Placeholder 2"/>
          <p:cNvSpPr>
            <a:spLocks noGrp="1"/>
          </p:cNvSpPr>
          <p:nvPr>
            <p:ph idx="1"/>
          </p:nvPr>
        </p:nvSpPr>
        <p:spPr/>
        <p:txBody>
          <a:bodyPr/>
          <a:lstStyle/>
          <a:p>
            <a:pPr marL="0" indent="0">
              <a:lnSpc>
                <a:spcPct val="90000"/>
              </a:lnSpc>
              <a:buNone/>
            </a:pPr>
            <a:r>
              <a:rPr lang="en-AU" altLang="en-US" dirty="0" smtClean="0">
                <a:ea typeface="ＭＳ Ｐゴシック" panose="020B0600070205080204" pitchFamily="34" charset="-128"/>
              </a:rPr>
              <a:t>Forklift </a:t>
            </a:r>
            <a:r>
              <a:rPr lang="en-AU" altLang="en-US" dirty="0">
                <a:ea typeface="ＭＳ Ｐゴシック" panose="020B0600070205080204" pitchFamily="34" charset="-128"/>
              </a:rPr>
              <a:t>trucks should be used only for the purpose for which they are designed.</a:t>
            </a:r>
          </a:p>
          <a:p>
            <a:pPr marL="0" indent="0">
              <a:lnSpc>
                <a:spcPct val="90000"/>
              </a:lnSpc>
              <a:buNone/>
            </a:pPr>
            <a:endParaRPr lang="en-AU" altLang="en-US" dirty="0">
              <a:ea typeface="ＭＳ Ｐゴシック" panose="020B0600070205080204" pitchFamily="34" charset="-128"/>
            </a:endParaRPr>
          </a:p>
          <a:p>
            <a:pPr marL="0" indent="0">
              <a:lnSpc>
                <a:spcPct val="90000"/>
              </a:lnSpc>
              <a:buNone/>
            </a:pPr>
            <a:r>
              <a:rPr lang="en-AU" altLang="en-US" dirty="0">
                <a:ea typeface="ＭＳ Ｐゴシック" panose="020B0600070205080204" pitchFamily="34" charset="-128"/>
              </a:rPr>
              <a:t>Forklift trucks should only be operated in a manner that is safe, within design parameters and in areas for which it has been designed.</a:t>
            </a:r>
          </a:p>
          <a:p>
            <a:endParaRPr lang="en-AU" dirty="0"/>
          </a:p>
        </p:txBody>
      </p:sp>
    </p:spTree>
    <p:extLst>
      <p:ext uri="{BB962C8B-B14F-4D97-AF65-F5344CB8AC3E}">
        <p14:creationId xmlns:p14="http://schemas.microsoft.com/office/powerpoint/2010/main" val="3448111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Pre-Operating Safety Check</a:t>
            </a:r>
            <a:endParaRPr lang="en-AU" dirty="0"/>
          </a:p>
        </p:txBody>
      </p:sp>
      <p:sp>
        <p:nvSpPr>
          <p:cNvPr id="3" name="Content Placeholder 2"/>
          <p:cNvSpPr>
            <a:spLocks noGrp="1"/>
          </p:cNvSpPr>
          <p:nvPr>
            <p:ph idx="1"/>
          </p:nvPr>
        </p:nvSpPr>
        <p:spPr/>
        <p:txBody>
          <a:bodyPr/>
          <a:lstStyle/>
          <a:p>
            <a:pPr marL="0" indent="0">
              <a:lnSpc>
                <a:spcPct val="90000"/>
              </a:lnSpc>
              <a:buNone/>
            </a:pPr>
            <a:r>
              <a:rPr lang="en-AU" altLang="en-US" dirty="0">
                <a:ea typeface="ＭＳ Ｐゴシック" panose="020B0600070205080204" pitchFamily="34" charset="-128"/>
              </a:rPr>
              <a:t>Operators should inspect the forklift truck and any attachments prior to commencement of each working day shift.</a:t>
            </a:r>
          </a:p>
          <a:p>
            <a:pPr marL="0" indent="0">
              <a:lnSpc>
                <a:spcPct val="90000"/>
              </a:lnSpc>
              <a:buNone/>
            </a:pPr>
            <a:endParaRPr lang="en-AU" altLang="en-US" dirty="0">
              <a:ea typeface="ＭＳ Ｐゴシック" panose="020B0600070205080204" pitchFamily="34" charset="-128"/>
            </a:endParaRPr>
          </a:p>
          <a:p>
            <a:pPr marL="0" indent="0">
              <a:lnSpc>
                <a:spcPct val="90000"/>
              </a:lnSpc>
              <a:buNone/>
            </a:pPr>
            <a:r>
              <a:rPr lang="en-AU" altLang="en-US" dirty="0">
                <a:ea typeface="ＭＳ Ｐゴシック" panose="020B0600070205080204" pitchFamily="34" charset="-128"/>
              </a:rPr>
              <a:t>Arrangements for this should be clear especially where more than one operator will use the forklift during the course of each working day or shift</a:t>
            </a:r>
            <a:r>
              <a:rPr lang="en-AU" altLang="en-US" sz="3600" dirty="0">
                <a:ea typeface="ＭＳ Ｐゴシック" panose="020B0600070205080204" pitchFamily="34" charset="-128"/>
              </a:rPr>
              <a:t>.</a:t>
            </a:r>
            <a:endParaRPr lang="en-US" altLang="en-US" sz="3600" dirty="0">
              <a:ea typeface="ＭＳ Ｐゴシック" panose="020B0600070205080204" pitchFamily="34" charset="-128"/>
            </a:endParaRPr>
          </a:p>
          <a:p>
            <a:endParaRPr lang="en-AU" dirty="0"/>
          </a:p>
        </p:txBody>
      </p:sp>
    </p:spTree>
    <p:extLst>
      <p:ext uri="{BB962C8B-B14F-4D97-AF65-F5344CB8AC3E}">
        <p14:creationId xmlns:p14="http://schemas.microsoft.com/office/powerpoint/2010/main" val="1251430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Inspection and maintenance</a:t>
            </a:r>
            <a:endParaRPr lang="en-AU" dirty="0"/>
          </a:p>
        </p:txBody>
      </p:sp>
      <p:sp>
        <p:nvSpPr>
          <p:cNvPr id="3" name="Content Placeholder 2"/>
          <p:cNvSpPr>
            <a:spLocks noGrp="1"/>
          </p:cNvSpPr>
          <p:nvPr>
            <p:ph idx="1"/>
          </p:nvPr>
        </p:nvSpPr>
        <p:spPr/>
        <p:txBody>
          <a:bodyPr/>
          <a:lstStyle/>
          <a:p>
            <a:pPr marL="0" indent="0">
              <a:lnSpc>
                <a:spcPct val="80000"/>
              </a:lnSpc>
              <a:buNone/>
              <a:defRPr/>
            </a:pPr>
            <a:r>
              <a:rPr lang="en-AU" altLang="en-US" dirty="0" smtClean="0"/>
              <a:t>PSBU </a:t>
            </a:r>
            <a:r>
              <a:rPr lang="en-AU" altLang="en-US" dirty="0"/>
              <a:t>should develop and implement an inspection and maintenance program which addresses the following:</a:t>
            </a:r>
          </a:p>
          <a:p>
            <a:pPr>
              <a:lnSpc>
                <a:spcPct val="80000"/>
              </a:lnSpc>
              <a:buNone/>
              <a:defRPr/>
            </a:pPr>
            <a:endParaRPr lang="en-AU" altLang="en-US" dirty="0"/>
          </a:p>
          <a:p>
            <a:pPr>
              <a:lnSpc>
                <a:spcPct val="80000"/>
              </a:lnSpc>
              <a:buClr>
                <a:schemeClr val="tx1"/>
              </a:buClr>
              <a:defRPr/>
            </a:pPr>
            <a:r>
              <a:rPr lang="en-AU" altLang="en-US" dirty="0"/>
              <a:t>Standards against which the forklift truck should be inspected and maintained;</a:t>
            </a:r>
          </a:p>
          <a:p>
            <a:pPr>
              <a:lnSpc>
                <a:spcPct val="80000"/>
              </a:lnSpc>
              <a:buClr>
                <a:schemeClr val="tx1"/>
              </a:buClr>
              <a:defRPr/>
            </a:pPr>
            <a:endParaRPr lang="en-AU" altLang="en-US" dirty="0"/>
          </a:p>
          <a:p>
            <a:pPr>
              <a:lnSpc>
                <a:spcPct val="80000"/>
              </a:lnSpc>
              <a:buClr>
                <a:schemeClr val="tx1"/>
              </a:buClr>
              <a:defRPr/>
            </a:pPr>
            <a:r>
              <a:rPr lang="en-AU" altLang="en-US" dirty="0"/>
              <a:t>Frequency of inspection and maintenance;</a:t>
            </a:r>
          </a:p>
          <a:p>
            <a:endParaRPr lang="en-AU" dirty="0"/>
          </a:p>
        </p:txBody>
      </p:sp>
    </p:spTree>
    <p:extLst>
      <p:ext uri="{BB962C8B-B14F-4D97-AF65-F5344CB8AC3E}">
        <p14:creationId xmlns:p14="http://schemas.microsoft.com/office/powerpoint/2010/main" val="1806972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Loading and Unloading</a:t>
            </a:r>
            <a:endParaRPr lang="en-AU" dirty="0"/>
          </a:p>
        </p:txBody>
      </p:sp>
      <p:sp>
        <p:nvSpPr>
          <p:cNvPr id="3" name="Content Placeholder 2"/>
          <p:cNvSpPr>
            <a:spLocks noGrp="1"/>
          </p:cNvSpPr>
          <p:nvPr>
            <p:ph idx="1"/>
          </p:nvPr>
        </p:nvSpPr>
        <p:spPr/>
        <p:txBody>
          <a:bodyPr/>
          <a:lstStyle/>
          <a:p>
            <a:r>
              <a:rPr lang="en-AU" dirty="0" smtClean="0"/>
              <a:t>Pallets</a:t>
            </a:r>
            <a:endParaRPr lang="en-AU" dirty="0"/>
          </a:p>
          <a:p>
            <a:r>
              <a:rPr lang="en-AU" dirty="0" smtClean="0"/>
              <a:t>Steel racking/</a:t>
            </a:r>
          </a:p>
          <a:p>
            <a:r>
              <a:rPr lang="en-AU" dirty="0" smtClean="0"/>
              <a:t>adjustable pallet </a:t>
            </a:r>
          </a:p>
          <a:p>
            <a:r>
              <a:rPr lang="en-AU" dirty="0" smtClean="0"/>
              <a:t>racking</a:t>
            </a:r>
            <a:endParaRPr lang="en-AU"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498" t="460" r="15982" b="6862"/>
          <a:stretch/>
        </p:blipFill>
        <p:spPr>
          <a:xfrm>
            <a:off x="4175036" y="1600200"/>
            <a:ext cx="4686953" cy="4232928"/>
          </a:xfrm>
          <a:prstGeom prst="rect">
            <a:avLst/>
          </a:prstGeom>
        </p:spPr>
      </p:pic>
    </p:spTree>
    <p:extLst>
      <p:ext uri="{BB962C8B-B14F-4D97-AF65-F5344CB8AC3E}">
        <p14:creationId xmlns:p14="http://schemas.microsoft.com/office/powerpoint/2010/main" val="4062152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49546" y="4002057"/>
            <a:ext cx="3543300" cy="2733675"/>
          </a:xfrm>
          <a:prstGeom prst="rect">
            <a:avLst/>
          </a:prstGeom>
        </p:spPr>
      </p:pic>
      <p:sp>
        <p:nvSpPr>
          <p:cNvPr id="2" name="Title 1"/>
          <p:cNvSpPr>
            <a:spLocks noGrp="1"/>
          </p:cNvSpPr>
          <p:nvPr>
            <p:ph type="title"/>
          </p:nvPr>
        </p:nvSpPr>
        <p:spPr/>
        <p:txBody>
          <a:bodyPr/>
          <a:lstStyle/>
          <a:p>
            <a:r>
              <a:rPr lang="en-AU" dirty="0" smtClean="0"/>
              <a:t>Pedestrian Operated Forklifts</a:t>
            </a:r>
            <a:endParaRPr lang="en-AU" dirty="0"/>
          </a:p>
        </p:txBody>
      </p:sp>
      <p:sp>
        <p:nvSpPr>
          <p:cNvPr id="3" name="Content Placeholder 2"/>
          <p:cNvSpPr>
            <a:spLocks noGrp="1"/>
          </p:cNvSpPr>
          <p:nvPr>
            <p:ph idx="1"/>
          </p:nvPr>
        </p:nvSpPr>
        <p:spPr>
          <a:xfrm>
            <a:off x="457200" y="1600200"/>
            <a:ext cx="8229600" cy="4851875"/>
          </a:xfrm>
        </p:spPr>
        <p:txBody>
          <a:bodyPr>
            <a:normAutofit fontScale="92500" lnSpcReduction="10000"/>
          </a:bodyPr>
          <a:lstStyle/>
          <a:p>
            <a:pPr marL="0" indent="0">
              <a:buNone/>
            </a:pPr>
            <a:r>
              <a:rPr lang="en-AU" dirty="0"/>
              <a:t>Pedestrian operated forklifts (POFs) differ from forklift trucks because they are not intended to be controlled by an operator riding on the vehicle.  While similar safe operating and maintenance procedures apply to all types of forklifts, the following control measures relate specifically to POFs.</a:t>
            </a:r>
          </a:p>
          <a:p>
            <a:pPr marL="0" indent="0">
              <a:buNone/>
            </a:pPr>
            <a:endParaRPr lang="en-AU" dirty="0" smtClean="0"/>
          </a:p>
          <a:p>
            <a:pPr marL="0" indent="0">
              <a:buNone/>
            </a:pPr>
            <a:r>
              <a:rPr lang="en-AU" dirty="0" smtClean="0"/>
              <a:t>A </a:t>
            </a:r>
            <a:r>
              <a:rPr lang="en-AU" dirty="0"/>
              <a:t>licence/certificate is not </a:t>
            </a:r>
            <a:endParaRPr lang="en-AU" dirty="0" smtClean="0"/>
          </a:p>
          <a:p>
            <a:pPr marL="0" indent="0">
              <a:buNone/>
            </a:pPr>
            <a:r>
              <a:rPr lang="en-AU" dirty="0" smtClean="0"/>
              <a:t>required </a:t>
            </a:r>
            <a:r>
              <a:rPr lang="en-AU" dirty="0"/>
              <a:t>to operate POFs.</a:t>
            </a:r>
          </a:p>
          <a:p>
            <a:endParaRPr lang="en-AU" dirty="0"/>
          </a:p>
        </p:txBody>
      </p:sp>
    </p:spTree>
    <p:extLst>
      <p:ext uri="{BB962C8B-B14F-4D97-AF65-F5344CB8AC3E}">
        <p14:creationId xmlns:p14="http://schemas.microsoft.com/office/powerpoint/2010/main" val="1155022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302</TotalTime>
  <Words>509</Words>
  <Application>Microsoft Office PowerPoint</Application>
  <PresentationFormat>On-screen Show (4:3)</PresentationFormat>
  <Paragraphs>72</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ＭＳ Ｐゴシック</vt:lpstr>
      <vt:lpstr>Arial</vt:lpstr>
      <vt:lpstr>Office Theme</vt:lpstr>
      <vt:lpstr>PowerPoint Presentation</vt:lpstr>
      <vt:lpstr>Assessment criteria</vt:lpstr>
      <vt:lpstr>Definition</vt:lpstr>
      <vt:lpstr>Duties </vt:lpstr>
      <vt:lpstr>Hazards</vt:lpstr>
      <vt:lpstr>Specific hazards</vt:lpstr>
      <vt:lpstr>Safety Procedures</vt:lpstr>
      <vt:lpstr>High risk work licence</vt:lpstr>
      <vt:lpstr>Safe Operation </vt:lpstr>
      <vt:lpstr>Pre-Operating Safety Check</vt:lpstr>
      <vt:lpstr>Inspection and maintenance</vt:lpstr>
      <vt:lpstr>Loading and Unloading</vt:lpstr>
      <vt:lpstr>Pedestrian Operated Forklifts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Alfred Weller</cp:lastModifiedBy>
  <cp:revision>15</cp:revision>
  <dcterms:created xsi:type="dcterms:W3CDTF">2018-06-15T02:04:24Z</dcterms:created>
  <dcterms:modified xsi:type="dcterms:W3CDTF">2018-08-09T03:14:57Z</dcterms:modified>
</cp:coreProperties>
</file>