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0" r:id="rId3"/>
    <p:sldId id="261" r:id="rId4"/>
    <p:sldId id="262" r:id="rId5"/>
    <p:sldId id="263" r:id="rId6"/>
    <p:sldId id="264" r:id="rId7"/>
    <p:sldId id="283" r:id="rId8"/>
    <p:sldId id="266" r:id="rId9"/>
    <p:sldId id="265" r:id="rId10"/>
    <p:sldId id="267" r:id="rId11"/>
    <p:sldId id="268" r:id="rId12"/>
    <p:sldId id="270" r:id="rId13"/>
    <p:sldId id="271" r:id="rId14"/>
    <p:sldId id="284" r:id="rId15"/>
    <p:sldId id="291" r:id="rId16"/>
    <p:sldId id="286" r:id="rId17"/>
    <p:sldId id="285" r:id="rId18"/>
    <p:sldId id="273" r:id="rId19"/>
    <p:sldId id="274" r:id="rId20"/>
    <p:sldId id="292" r:id="rId21"/>
    <p:sldId id="275" r:id="rId22"/>
    <p:sldId id="276" r:id="rId23"/>
    <p:sldId id="277" r:id="rId24"/>
    <p:sldId id="278" r:id="rId25"/>
    <p:sldId id="279" r:id="rId26"/>
    <p:sldId id="280" r:id="rId27"/>
    <p:sldId id="287" r:id="rId28"/>
    <p:sldId id="281" r:id="rId29"/>
    <p:sldId id="289" r:id="rId30"/>
    <p:sldId id="288" r:id="rId31"/>
    <p:sldId id="282" r:id="rId32"/>
    <p:sldId id="258" r:id="rId33"/>
  </p:sldIdLst>
  <p:sldSz cx="9144000" cy="6858000" type="screen4x3"/>
  <p:notesSz cx="6858000" cy="9144000"/>
  <p:custDataLst>
    <p:tags r:id="rId34"/>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929" autoAdjust="0"/>
    <p:restoredTop sz="94677"/>
  </p:normalViewPr>
  <p:slideViewPr>
    <p:cSldViewPr snapToGrid="0" snapToObjects="1">
      <p:cViewPr varScale="1">
        <p:scale>
          <a:sx n="112" d="100"/>
          <a:sy n="112" d="100"/>
        </p:scale>
        <p:origin x="55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8/7/2018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8/7/2018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8/7/2018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8/7/2018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8/7/2018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8/7/2018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ags" Target="../tags/tag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endParaRPr lang="en-AU" sz="2800" dirty="0"/>
          </a:p>
          <a:p>
            <a:r>
              <a:rPr lang="en-AU" sz="2800" dirty="0" smtClean="0"/>
              <a:t>WORK HEALTH AND SAFETY LAW - OVERVIEW</a:t>
            </a:r>
          </a:p>
          <a:p>
            <a:r>
              <a:rPr lang="en-AU" sz="2800" dirty="0" smtClean="0"/>
              <a:t/>
            </a:r>
            <a:br>
              <a:rPr lang="en-AU" sz="2800" dirty="0" smtClean="0"/>
            </a:br>
            <a:endParaRPr lang="en-AU" sz="2800" dirty="0"/>
          </a:p>
          <a:p>
            <a:endParaRPr lang="en-AU" sz="2800" dirty="0" smtClean="0"/>
          </a:p>
          <a:p>
            <a:r>
              <a:rPr lang="en-AU" sz="2800" dirty="0" smtClean="0"/>
              <a:t>WORK HEALTH AND SAFETY OFFICER</a:t>
            </a:r>
            <a:endParaRPr lang="en-AU" sz="2800" dirty="0"/>
          </a:p>
        </p:txBody>
      </p:sp>
    </p:spTree>
    <p:custDataLst>
      <p:tags r:id="rId1"/>
    </p:custDataLst>
    <p:extLst>
      <p:ext uri="{BB962C8B-B14F-4D97-AF65-F5344CB8AC3E}">
        <p14:creationId xmlns:p14="http://schemas.microsoft.com/office/powerpoint/2010/main" val="3337082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en-AU" dirty="0" smtClean="0"/>
              <a:t>Learning Outcome</a:t>
            </a:r>
            <a:endParaRPr lang="en-AU" dirty="0"/>
          </a:p>
        </p:txBody>
      </p:sp>
      <p:sp>
        <p:nvSpPr>
          <p:cNvPr id="3" name="Content Placeholder 2"/>
          <p:cNvSpPr>
            <a:spLocks noGrp="1"/>
          </p:cNvSpPr>
          <p:nvPr>
            <p:ph idx="1"/>
          </p:nvPr>
        </p:nvSpPr>
        <p:spPr/>
        <p:txBody>
          <a:bodyPr/>
          <a:lstStyle/>
          <a:p>
            <a:pPr marL="0" indent="0">
              <a:buNone/>
            </a:pPr>
            <a:endParaRPr lang="en-AU" b="1" dirty="0"/>
          </a:p>
          <a:p>
            <a:pPr marL="0" indent="0">
              <a:buNone/>
            </a:pPr>
            <a:r>
              <a:rPr lang="en-AU" dirty="0" smtClean="0"/>
              <a:t>Understand </a:t>
            </a:r>
            <a:r>
              <a:rPr lang="en-AU" dirty="0"/>
              <a:t>the legislative framework that applies to ensure the health and safety of workers and others in Queensland.</a:t>
            </a:r>
          </a:p>
          <a:p>
            <a:endParaRPr lang="en-AU" dirty="0"/>
          </a:p>
        </p:txBody>
      </p:sp>
    </p:spTree>
    <p:custDataLst>
      <p:tags r:id="rId1"/>
    </p:custDataLst>
    <p:extLst>
      <p:ext uri="{BB962C8B-B14F-4D97-AF65-F5344CB8AC3E}">
        <p14:creationId xmlns:p14="http://schemas.microsoft.com/office/powerpoint/2010/main" val="12857228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dirty="0"/>
          </a:p>
        </p:txBody>
      </p:sp>
      <p:sp>
        <p:nvSpPr>
          <p:cNvPr id="3" name="Content Placeholder 2"/>
          <p:cNvSpPr>
            <a:spLocks noGrp="1"/>
          </p:cNvSpPr>
          <p:nvPr>
            <p:ph idx="1"/>
          </p:nvPr>
        </p:nvSpPr>
        <p:spPr/>
        <p:txBody>
          <a:bodyPr>
            <a:normAutofit lnSpcReduction="10000"/>
          </a:bodyPr>
          <a:lstStyle/>
          <a:p>
            <a:r>
              <a:rPr lang="en-AU" dirty="0"/>
              <a:t>Work-related deaths, injury and illness have a significant impact on workers, the community and businesses. </a:t>
            </a:r>
            <a:endParaRPr lang="en-AU" dirty="0" smtClean="0"/>
          </a:p>
          <a:p>
            <a:endParaRPr lang="en-AU" dirty="0"/>
          </a:p>
          <a:p>
            <a:r>
              <a:rPr lang="en-US" dirty="0"/>
              <a:t>The purpose of work health and safety (WHS) laws is to reduce the serious economic and social impact on individuals, businesses and the Australian community of work-related </a:t>
            </a:r>
            <a:r>
              <a:rPr lang="en-US" dirty="0" smtClean="0"/>
              <a:t>incidents. </a:t>
            </a:r>
            <a:endParaRPr lang="en-AU" dirty="0"/>
          </a:p>
        </p:txBody>
      </p:sp>
    </p:spTree>
    <p:custDataLst>
      <p:tags r:id="rId1"/>
    </p:custDataLst>
    <p:extLst>
      <p:ext uri="{BB962C8B-B14F-4D97-AF65-F5344CB8AC3E}">
        <p14:creationId xmlns:p14="http://schemas.microsoft.com/office/powerpoint/2010/main" val="1058789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4143"/>
            <a:ext cx="8229600" cy="1143000"/>
          </a:xfrm>
        </p:spPr>
        <p:txBody>
          <a:bodyPr>
            <a:normAutofit fontScale="90000"/>
          </a:bodyPr>
          <a:lstStyle/>
          <a:p>
            <a:r>
              <a:rPr lang="en-AU" dirty="0" smtClean="0"/>
              <a:t>Queensland Health and Safety Laws </a:t>
            </a:r>
            <a:endParaRPr lang="en-AU" dirty="0"/>
          </a:p>
        </p:txBody>
      </p:sp>
      <p:sp>
        <p:nvSpPr>
          <p:cNvPr id="3" name="Content Placeholder 2"/>
          <p:cNvSpPr>
            <a:spLocks noGrp="1"/>
          </p:cNvSpPr>
          <p:nvPr>
            <p:ph idx="1"/>
          </p:nvPr>
        </p:nvSpPr>
        <p:spPr>
          <a:xfrm>
            <a:off x="399011" y="2173778"/>
            <a:ext cx="8229600" cy="4525963"/>
          </a:xfrm>
        </p:spPr>
        <p:txBody>
          <a:bodyPr>
            <a:normAutofit/>
          </a:bodyPr>
          <a:lstStyle/>
          <a:p>
            <a:pPr marL="0" indent="0">
              <a:buNone/>
            </a:pPr>
            <a:r>
              <a:rPr lang="en-AU" i="1" dirty="0" smtClean="0"/>
              <a:t>Work </a:t>
            </a:r>
            <a:r>
              <a:rPr lang="en-AU" i="1" dirty="0"/>
              <a:t>Health and Safety Act 2011</a:t>
            </a:r>
            <a:r>
              <a:rPr lang="en-AU" dirty="0"/>
              <a:t> </a:t>
            </a:r>
            <a:endParaRPr lang="en-AU" dirty="0" smtClean="0"/>
          </a:p>
          <a:p>
            <a:pPr marL="0" indent="0">
              <a:buNone/>
            </a:pPr>
            <a:r>
              <a:rPr lang="en-AU" dirty="0" smtClean="0"/>
              <a:t>(</a:t>
            </a:r>
            <a:r>
              <a:rPr lang="en-AU" dirty="0"/>
              <a:t>WHS Act), </a:t>
            </a:r>
            <a:endParaRPr lang="en-AU" dirty="0" smtClean="0"/>
          </a:p>
          <a:p>
            <a:pPr marL="0" indent="0">
              <a:buNone/>
            </a:pPr>
            <a:endParaRPr lang="en-AU" dirty="0"/>
          </a:p>
          <a:p>
            <a:pPr marL="0" indent="0">
              <a:buNone/>
            </a:pPr>
            <a:r>
              <a:rPr lang="en-AU" i="1" dirty="0" smtClean="0"/>
              <a:t>Work </a:t>
            </a:r>
            <a:r>
              <a:rPr lang="en-AU" i="1" dirty="0"/>
              <a:t>Health and </a:t>
            </a:r>
            <a:r>
              <a:rPr lang="en-AU" i="1" dirty="0" smtClean="0"/>
              <a:t>Safety </a:t>
            </a:r>
            <a:r>
              <a:rPr lang="en-AU" i="1" dirty="0"/>
              <a:t>Regulation </a:t>
            </a:r>
            <a:r>
              <a:rPr lang="en-AU" i="1" dirty="0" smtClean="0"/>
              <a:t>2011 </a:t>
            </a:r>
          </a:p>
          <a:p>
            <a:pPr marL="0" indent="0">
              <a:buNone/>
            </a:pPr>
            <a:r>
              <a:rPr lang="en-AU" dirty="0" smtClean="0"/>
              <a:t>(</a:t>
            </a:r>
            <a:r>
              <a:rPr lang="en-AU" dirty="0"/>
              <a:t>WHS Regulation). </a:t>
            </a:r>
          </a:p>
        </p:txBody>
      </p:sp>
    </p:spTree>
    <p:custDataLst>
      <p:tags r:id="rId1"/>
    </p:custDataLst>
    <p:extLst>
      <p:ext uri="{BB962C8B-B14F-4D97-AF65-F5344CB8AC3E}">
        <p14:creationId xmlns:p14="http://schemas.microsoft.com/office/powerpoint/2010/main" val="30837270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Queensland </a:t>
            </a:r>
            <a:r>
              <a:rPr lang="en-AU" dirty="0"/>
              <a:t>Health and Safety </a:t>
            </a:r>
            <a:r>
              <a:rPr lang="en-AU" dirty="0" smtClean="0"/>
              <a:t>Laws</a:t>
            </a:r>
            <a:endParaRPr lang="en-AU" dirty="0"/>
          </a:p>
        </p:txBody>
      </p:sp>
      <p:sp>
        <p:nvSpPr>
          <p:cNvPr id="3" name="Content Placeholder 2"/>
          <p:cNvSpPr>
            <a:spLocks noGrp="1"/>
          </p:cNvSpPr>
          <p:nvPr>
            <p:ph idx="1"/>
          </p:nvPr>
        </p:nvSpPr>
        <p:spPr/>
        <p:txBody>
          <a:bodyPr/>
          <a:lstStyle/>
          <a:p>
            <a:pPr marL="0" indent="0">
              <a:buNone/>
            </a:pPr>
            <a:endParaRPr lang="en-AU" dirty="0" smtClean="0"/>
          </a:p>
          <a:p>
            <a:pPr marL="0" indent="0">
              <a:buNone/>
            </a:pPr>
            <a:r>
              <a:rPr lang="en-AU" dirty="0" smtClean="0"/>
              <a:t>This </a:t>
            </a:r>
            <a:r>
              <a:rPr lang="en-AU" dirty="0"/>
              <a:t>legislation, which took effect on 1 January </a:t>
            </a:r>
            <a:r>
              <a:rPr lang="en-AU" dirty="0" smtClean="0"/>
              <a:t>2012 </a:t>
            </a:r>
          </a:p>
          <a:p>
            <a:pPr marL="0" indent="0">
              <a:buNone/>
            </a:pPr>
            <a:endParaRPr lang="en-AU" dirty="0"/>
          </a:p>
          <a:p>
            <a:pPr marL="0" indent="0">
              <a:buNone/>
            </a:pPr>
            <a:r>
              <a:rPr lang="en-AU" dirty="0" smtClean="0"/>
              <a:t>Based </a:t>
            </a:r>
            <a:r>
              <a:rPr lang="en-AU" dirty="0"/>
              <a:t>on the national </a:t>
            </a:r>
            <a:r>
              <a:rPr lang="en-AU" u="sng" dirty="0"/>
              <a:t>model </a:t>
            </a:r>
            <a:r>
              <a:rPr lang="en-AU" u="sng" dirty="0" smtClean="0"/>
              <a:t>WHS </a:t>
            </a:r>
            <a:r>
              <a:rPr lang="en-AU" u="sng" dirty="0"/>
              <a:t>legislation</a:t>
            </a:r>
            <a:r>
              <a:rPr lang="en-AU" dirty="0"/>
              <a:t> developed by Safe Work Australia in consultation with the states and territories. </a:t>
            </a:r>
          </a:p>
        </p:txBody>
      </p:sp>
    </p:spTree>
    <p:custDataLst>
      <p:tags r:id="rId1"/>
    </p:custDataLst>
    <p:extLst>
      <p:ext uri="{BB962C8B-B14F-4D97-AF65-F5344CB8AC3E}">
        <p14:creationId xmlns:p14="http://schemas.microsoft.com/office/powerpoint/2010/main" val="25964539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5639"/>
            <a:ext cx="8229600" cy="4525963"/>
          </a:xfrm>
        </p:spPr>
        <p:txBody>
          <a:bodyPr>
            <a:normAutofit lnSpcReduction="10000"/>
          </a:bodyPr>
          <a:lstStyle/>
          <a:p>
            <a:pPr marL="0" indent="0">
              <a:buNone/>
            </a:pPr>
            <a:r>
              <a:rPr lang="en-AU" dirty="0"/>
              <a:t>The nationally uniform laws provide </a:t>
            </a:r>
            <a:r>
              <a:rPr lang="en-AU" dirty="0" smtClean="0"/>
              <a:t/>
            </a:r>
            <a:br>
              <a:rPr lang="en-AU" dirty="0" smtClean="0"/>
            </a:br>
            <a:endParaRPr lang="en-AU" dirty="0" smtClean="0"/>
          </a:p>
          <a:p>
            <a:r>
              <a:rPr lang="en-AU" dirty="0" smtClean="0"/>
              <a:t>greater </a:t>
            </a:r>
            <a:r>
              <a:rPr lang="en-AU" dirty="0"/>
              <a:t>certainty for employers (particularly those operating across state borders</a:t>
            </a:r>
            <a:r>
              <a:rPr lang="en-AU" dirty="0" smtClean="0"/>
              <a:t>) </a:t>
            </a:r>
            <a:r>
              <a:rPr lang="en-AU" dirty="0" smtClean="0"/>
              <a:t/>
            </a:r>
            <a:br>
              <a:rPr lang="en-AU" dirty="0" smtClean="0"/>
            </a:br>
            <a:endParaRPr lang="en-AU" dirty="0" smtClean="0"/>
          </a:p>
          <a:p>
            <a:r>
              <a:rPr lang="en-AU" dirty="0" smtClean="0"/>
              <a:t>ensure </a:t>
            </a:r>
            <a:r>
              <a:rPr lang="en-AU" dirty="0"/>
              <a:t>workers in Australia have the same standard of health and safety protection, regardless of where they </a:t>
            </a:r>
            <a:r>
              <a:rPr lang="en-AU" dirty="0" smtClean="0"/>
              <a:t>work</a:t>
            </a:r>
          </a:p>
          <a:p>
            <a:endParaRPr lang="en-AU" dirty="0"/>
          </a:p>
        </p:txBody>
      </p:sp>
    </p:spTree>
    <p:custDataLst>
      <p:tags r:id="rId1"/>
    </p:custDataLst>
    <p:extLst>
      <p:ext uri="{BB962C8B-B14F-4D97-AF65-F5344CB8AC3E}">
        <p14:creationId xmlns:p14="http://schemas.microsoft.com/office/powerpoint/2010/main" val="223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Adoption of model laws</a:t>
            </a:r>
            <a:endParaRPr lang="en-AU" dirty="0"/>
          </a:p>
        </p:txBody>
      </p:sp>
      <p:sp>
        <p:nvSpPr>
          <p:cNvPr id="3" name="Content Placeholder 2"/>
          <p:cNvSpPr>
            <a:spLocks noGrp="1"/>
          </p:cNvSpPr>
          <p:nvPr>
            <p:ph idx="1"/>
          </p:nvPr>
        </p:nvSpPr>
        <p:spPr/>
        <p:txBody>
          <a:bodyPr/>
          <a:lstStyle/>
          <a:p>
            <a:r>
              <a:rPr lang="en-AU" dirty="0"/>
              <a:t>All Australian jurisdictions, except Victoria and Western Australia, have adopted the model laws</a:t>
            </a:r>
          </a:p>
          <a:p>
            <a:endParaRPr lang="en-AU" dirty="0"/>
          </a:p>
        </p:txBody>
      </p:sp>
    </p:spTree>
    <p:custDataLst>
      <p:tags r:id="rId1"/>
    </p:custDataLst>
    <p:extLst>
      <p:ext uri="{BB962C8B-B14F-4D97-AF65-F5344CB8AC3E}">
        <p14:creationId xmlns:p14="http://schemas.microsoft.com/office/powerpoint/2010/main" val="11938476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Application of the WHS Act 2011</a:t>
            </a:r>
            <a:endParaRPr lang="en-AU" dirty="0"/>
          </a:p>
        </p:txBody>
      </p:sp>
      <p:sp>
        <p:nvSpPr>
          <p:cNvPr id="3" name="Content Placeholder 2"/>
          <p:cNvSpPr>
            <a:spLocks noGrp="1"/>
          </p:cNvSpPr>
          <p:nvPr>
            <p:ph idx="1"/>
          </p:nvPr>
        </p:nvSpPr>
        <p:spPr/>
        <p:txBody>
          <a:bodyPr/>
          <a:lstStyle/>
          <a:p>
            <a:endParaRPr lang="en-AU" dirty="0" smtClean="0"/>
          </a:p>
          <a:p>
            <a:r>
              <a:rPr lang="en-AU" dirty="0" smtClean="0"/>
              <a:t>The </a:t>
            </a:r>
            <a:r>
              <a:rPr lang="en-AU" dirty="0"/>
              <a:t>WHS Act applies in all Queensland workplaces, except mines, prescribed railway operations and aviation safety, and where the </a:t>
            </a:r>
            <a:r>
              <a:rPr lang="en-AU" i="1" dirty="0"/>
              <a:t>Electrical Safety Act 2002</a:t>
            </a:r>
            <a:r>
              <a:rPr lang="en-AU" dirty="0"/>
              <a:t> applies.</a:t>
            </a:r>
          </a:p>
          <a:p>
            <a:endParaRPr lang="en-AU" dirty="0"/>
          </a:p>
        </p:txBody>
      </p:sp>
    </p:spTree>
    <p:custDataLst>
      <p:tags r:id="rId1"/>
    </p:custDataLst>
    <p:extLst>
      <p:ext uri="{BB962C8B-B14F-4D97-AF65-F5344CB8AC3E}">
        <p14:creationId xmlns:p14="http://schemas.microsoft.com/office/powerpoint/2010/main" val="17430486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295155" y="1903614"/>
            <a:ext cx="3733685" cy="3532909"/>
          </a:xfrm>
          <a:prstGeom prst="rect">
            <a:avLst/>
          </a:prstGeom>
        </p:spPr>
      </p:pic>
      <p:sp>
        <p:nvSpPr>
          <p:cNvPr id="2" name="Title 1"/>
          <p:cNvSpPr>
            <a:spLocks noGrp="1"/>
          </p:cNvSpPr>
          <p:nvPr>
            <p:ph type="title"/>
          </p:nvPr>
        </p:nvSpPr>
        <p:spPr>
          <a:xfrm>
            <a:off x="457200" y="482456"/>
            <a:ext cx="8229600" cy="1143000"/>
          </a:xfrm>
        </p:spPr>
        <p:txBody>
          <a:bodyPr>
            <a:normAutofit fontScale="90000"/>
          </a:bodyPr>
          <a:lstStyle/>
          <a:p>
            <a:r>
              <a:rPr lang="en-AU" dirty="0" smtClean="0"/>
              <a:t>Individuals protected under the WHS Act</a:t>
            </a:r>
            <a:endParaRPr lang="en-AU" dirty="0"/>
          </a:p>
        </p:txBody>
      </p:sp>
      <p:sp>
        <p:nvSpPr>
          <p:cNvPr id="3" name="Content Placeholder 2"/>
          <p:cNvSpPr>
            <a:spLocks noGrp="1"/>
          </p:cNvSpPr>
          <p:nvPr>
            <p:ph idx="1"/>
          </p:nvPr>
        </p:nvSpPr>
        <p:spPr>
          <a:xfrm>
            <a:off x="457200" y="2248592"/>
            <a:ext cx="8229600" cy="4525963"/>
          </a:xfrm>
        </p:spPr>
        <p:txBody>
          <a:bodyPr>
            <a:normAutofit lnSpcReduction="10000"/>
          </a:bodyPr>
          <a:lstStyle/>
          <a:p>
            <a:pPr lvl="0"/>
            <a:r>
              <a:rPr lang="en-AU" dirty="0" smtClean="0"/>
              <a:t>employees</a:t>
            </a:r>
            <a:endParaRPr lang="en-AU" dirty="0"/>
          </a:p>
          <a:p>
            <a:pPr lvl="0"/>
            <a:r>
              <a:rPr lang="en-AU" dirty="0"/>
              <a:t>contractors</a:t>
            </a:r>
          </a:p>
          <a:p>
            <a:pPr lvl="0"/>
            <a:r>
              <a:rPr lang="en-AU" dirty="0"/>
              <a:t>subcontractors</a:t>
            </a:r>
          </a:p>
          <a:p>
            <a:pPr lvl="0"/>
            <a:r>
              <a:rPr lang="en-AU" dirty="0"/>
              <a:t>o</a:t>
            </a:r>
            <a:r>
              <a:rPr lang="en-AU" dirty="0" smtClean="0"/>
              <a:t>utworkers</a:t>
            </a:r>
          </a:p>
          <a:p>
            <a:r>
              <a:rPr lang="en-AU" dirty="0" smtClean="0"/>
              <a:t>volunteers</a:t>
            </a:r>
            <a:endParaRPr lang="en-AU" dirty="0"/>
          </a:p>
          <a:p>
            <a:pPr lvl="0"/>
            <a:r>
              <a:rPr lang="en-AU" dirty="0"/>
              <a:t>apprentices and trainees</a:t>
            </a:r>
          </a:p>
          <a:p>
            <a:pPr lvl="0"/>
            <a:r>
              <a:rPr lang="en-AU" dirty="0"/>
              <a:t>work experience students</a:t>
            </a:r>
          </a:p>
          <a:p>
            <a:pPr lvl="0"/>
            <a:r>
              <a:rPr lang="en-AU" dirty="0" smtClean="0"/>
              <a:t>employers </a:t>
            </a:r>
            <a:r>
              <a:rPr lang="en-AU" dirty="0"/>
              <a:t>who perform work.</a:t>
            </a:r>
          </a:p>
          <a:p>
            <a:endParaRPr lang="en-AU" dirty="0"/>
          </a:p>
        </p:txBody>
      </p:sp>
    </p:spTree>
    <p:custDataLst>
      <p:tags r:id="rId1"/>
    </p:custDataLst>
    <p:extLst>
      <p:ext uri="{BB962C8B-B14F-4D97-AF65-F5344CB8AC3E}">
        <p14:creationId xmlns:p14="http://schemas.microsoft.com/office/powerpoint/2010/main" val="11113352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a:t>Individuals protected under the WHS Act</a:t>
            </a:r>
          </a:p>
        </p:txBody>
      </p:sp>
      <p:sp>
        <p:nvSpPr>
          <p:cNvPr id="3" name="Content Placeholder 2"/>
          <p:cNvSpPr>
            <a:spLocks noGrp="1"/>
          </p:cNvSpPr>
          <p:nvPr>
            <p:ph idx="1"/>
          </p:nvPr>
        </p:nvSpPr>
        <p:spPr>
          <a:xfrm>
            <a:off x="457200" y="1749829"/>
            <a:ext cx="8229600" cy="4525963"/>
          </a:xfrm>
        </p:spPr>
        <p:txBody>
          <a:bodyPr/>
          <a:lstStyle/>
          <a:p>
            <a:pPr marL="0" indent="0">
              <a:buNone/>
            </a:pPr>
            <a:r>
              <a:rPr lang="en-AU" dirty="0"/>
              <a:t>The WHS Act also provides protection for the general public so that </a:t>
            </a:r>
            <a:endParaRPr lang="en-AU" dirty="0" smtClean="0"/>
          </a:p>
          <a:p>
            <a:pPr marL="0" indent="0">
              <a:buNone/>
            </a:pPr>
            <a:r>
              <a:rPr lang="en-AU" dirty="0" smtClean="0"/>
              <a:t>their </a:t>
            </a:r>
            <a:r>
              <a:rPr lang="en-AU" dirty="0"/>
              <a:t>health and </a:t>
            </a:r>
            <a:endParaRPr lang="en-AU" dirty="0" smtClean="0"/>
          </a:p>
          <a:p>
            <a:pPr marL="0" indent="0">
              <a:buNone/>
            </a:pPr>
            <a:r>
              <a:rPr lang="en-AU" dirty="0" smtClean="0"/>
              <a:t>safety is </a:t>
            </a:r>
            <a:r>
              <a:rPr lang="en-AU" dirty="0"/>
              <a:t>not placed </a:t>
            </a:r>
            <a:endParaRPr lang="en-AU" dirty="0" smtClean="0"/>
          </a:p>
          <a:p>
            <a:pPr marL="0" indent="0">
              <a:buNone/>
            </a:pPr>
            <a:r>
              <a:rPr lang="en-AU" dirty="0" smtClean="0"/>
              <a:t>at </a:t>
            </a:r>
            <a:r>
              <a:rPr lang="en-AU" dirty="0"/>
              <a:t>risk by work </a:t>
            </a:r>
            <a:endParaRPr lang="en-AU" dirty="0" smtClean="0"/>
          </a:p>
          <a:p>
            <a:pPr marL="0" indent="0">
              <a:buNone/>
            </a:pPr>
            <a:r>
              <a:rPr lang="en-AU" dirty="0" smtClean="0"/>
              <a:t>activities</a:t>
            </a:r>
            <a:r>
              <a:rPr lang="en-AU" dirty="0"/>
              <a:t>.</a:t>
            </a:r>
          </a:p>
          <a:p>
            <a:endParaRPr lang="en-AU" dirty="0"/>
          </a:p>
        </p:txBody>
      </p:sp>
      <p:pic>
        <p:nvPicPr>
          <p:cNvPr id="4" name="Picture 3"/>
          <p:cNvPicPr>
            <a:picLocks noChangeAspect="1"/>
          </p:cNvPicPr>
          <p:nvPr/>
        </p:nvPicPr>
        <p:blipFill>
          <a:blip r:embed="rId3"/>
          <a:stretch>
            <a:fillRect/>
          </a:stretch>
        </p:blipFill>
        <p:spPr>
          <a:xfrm>
            <a:off x="4559530" y="2813400"/>
            <a:ext cx="4127270" cy="3959826"/>
          </a:xfrm>
          <a:prstGeom prst="rect">
            <a:avLst/>
          </a:prstGeom>
        </p:spPr>
      </p:pic>
    </p:spTree>
    <p:custDataLst>
      <p:tags r:id="rId1"/>
    </p:custDataLst>
    <p:extLst>
      <p:ext uri="{BB962C8B-B14F-4D97-AF65-F5344CB8AC3E}">
        <p14:creationId xmlns:p14="http://schemas.microsoft.com/office/powerpoint/2010/main" val="42203043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The WHS Act aims to:</a:t>
            </a:r>
            <a:endParaRPr lang="en-AU" dirty="0"/>
          </a:p>
        </p:txBody>
      </p:sp>
      <p:sp>
        <p:nvSpPr>
          <p:cNvPr id="3" name="Content Placeholder 2"/>
          <p:cNvSpPr>
            <a:spLocks noGrp="1"/>
          </p:cNvSpPr>
          <p:nvPr>
            <p:ph idx="1"/>
          </p:nvPr>
        </p:nvSpPr>
        <p:spPr>
          <a:xfrm>
            <a:off x="457200" y="1600200"/>
            <a:ext cx="8229600" cy="4966855"/>
          </a:xfrm>
        </p:spPr>
        <p:txBody>
          <a:bodyPr>
            <a:normAutofit fontScale="55000" lnSpcReduction="20000"/>
          </a:bodyPr>
          <a:lstStyle/>
          <a:p>
            <a:r>
              <a:rPr lang="en-AU" sz="3800" dirty="0" smtClean="0"/>
              <a:t>protect </a:t>
            </a:r>
            <a:r>
              <a:rPr lang="en-AU" sz="3800" dirty="0"/>
              <a:t>the health and safety of workers and other people by eliminating or reducing workplace </a:t>
            </a:r>
            <a:r>
              <a:rPr lang="en-AU" sz="3800" dirty="0" smtClean="0"/>
              <a:t>risks</a:t>
            </a:r>
          </a:p>
          <a:p>
            <a:endParaRPr lang="en-AU" sz="3800" dirty="0"/>
          </a:p>
          <a:p>
            <a:pPr lvl="0"/>
            <a:r>
              <a:rPr lang="en-AU" sz="3800" dirty="0"/>
              <a:t>ensure effective representation, consultation and cooperation to address health and safety issues in the </a:t>
            </a:r>
            <a:r>
              <a:rPr lang="en-AU" sz="3800" dirty="0" smtClean="0"/>
              <a:t>workplace</a:t>
            </a:r>
          </a:p>
          <a:p>
            <a:pPr marL="0" lvl="0" indent="0">
              <a:buNone/>
            </a:pPr>
            <a:endParaRPr lang="en-AU" sz="3800" dirty="0"/>
          </a:p>
          <a:p>
            <a:pPr lvl="0"/>
            <a:r>
              <a:rPr lang="en-AU" sz="3800" dirty="0"/>
              <a:t>encourage unions and employers to take a constructive role in improving health and safety </a:t>
            </a:r>
            <a:r>
              <a:rPr lang="en-AU" sz="3800" dirty="0" smtClean="0"/>
              <a:t>practices</a:t>
            </a:r>
          </a:p>
          <a:p>
            <a:pPr marL="0" lvl="0" indent="0">
              <a:buNone/>
            </a:pPr>
            <a:endParaRPr lang="en-AU" sz="3800" dirty="0"/>
          </a:p>
          <a:p>
            <a:pPr lvl="0"/>
            <a:r>
              <a:rPr lang="en-AU" sz="3800" dirty="0"/>
              <a:t>promote information, education and training on health and </a:t>
            </a:r>
            <a:r>
              <a:rPr lang="en-AU" sz="3800" dirty="0" smtClean="0"/>
              <a:t>safety</a:t>
            </a:r>
          </a:p>
          <a:p>
            <a:pPr lvl="0"/>
            <a:endParaRPr lang="en-AU" sz="3800" dirty="0"/>
          </a:p>
          <a:p>
            <a:pPr lvl="0"/>
            <a:r>
              <a:rPr lang="en-AU" sz="3800" dirty="0"/>
              <a:t>provide effective compliance and enforcement </a:t>
            </a:r>
            <a:r>
              <a:rPr lang="en-AU" sz="3800" dirty="0" smtClean="0"/>
              <a:t>measures</a:t>
            </a:r>
          </a:p>
          <a:p>
            <a:pPr marL="0" lvl="0" indent="0">
              <a:buNone/>
            </a:pPr>
            <a:endParaRPr lang="en-AU" sz="3800" dirty="0"/>
          </a:p>
          <a:p>
            <a:pPr lvl="0"/>
            <a:r>
              <a:rPr lang="en-AU" sz="3800" dirty="0"/>
              <a:t>deliver continuous improvement and progressively higher standards of health and safety.</a:t>
            </a:r>
          </a:p>
          <a:p>
            <a:endParaRPr lang="en-AU" dirty="0"/>
          </a:p>
        </p:txBody>
      </p:sp>
    </p:spTree>
    <p:custDataLst>
      <p:tags r:id="rId1"/>
    </p:custDataLst>
    <p:extLst>
      <p:ext uri="{BB962C8B-B14F-4D97-AF65-F5344CB8AC3E}">
        <p14:creationId xmlns:p14="http://schemas.microsoft.com/office/powerpoint/2010/main" val="16279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Section 19 Duties of the PCBU</a:t>
            </a:r>
            <a:endParaRPr lang="en-AU" dirty="0"/>
          </a:p>
        </p:txBody>
      </p:sp>
      <p:sp>
        <p:nvSpPr>
          <p:cNvPr id="3" name="Content Placeholder 2"/>
          <p:cNvSpPr>
            <a:spLocks noGrp="1"/>
          </p:cNvSpPr>
          <p:nvPr>
            <p:ph idx="1"/>
          </p:nvPr>
        </p:nvSpPr>
        <p:spPr>
          <a:xfrm>
            <a:off x="457200" y="1413482"/>
            <a:ext cx="8229600" cy="3628505"/>
          </a:xfrm>
        </p:spPr>
        <p:txBody>
          <a:bodyPr>
            <a:normAutofit fontScale="25000" lnSpcReduction="20000"/>
          </a:bodyPr>
          <a:lstStyle/>
          <a:p>
            <a:pPr lvl="0"/>
            <a:r>
              <a:rPr lang="en-AU" sz="8000" dirty="0" smtClean="0"/>
              <a:t>providing </a:t>
            </a:r>
            <a:r>
              <a:rPr lang="en-AU" sz="8000" dirty="0"/>
              <a:t>and maintaining a working environment that is safe and without risks to health, including the entering and exiting of the workplace</a:t>
            </a:r>
          </a:p>
          <a:p>
            <a:pPr lvl="0"/>
            <a:r>
              <a:rPr lang="en-AU" sz="8000" dirty="0"/>
              <a:t>providing and maintaining plant, structure and systems of work that are safe and do not pose health risks (e.g. providing effective guards on machines and regulating the pace and frequency of work)</a:t>
            </a:r>
          </a:p>
          <a:p>
            <a:pPr lvl="0"/>
            <a:r>
              <a:rPr lang="en-AU" sz="8000" dirty="0"/>
              <a:t>ensuring the safe use, handling, storage and transport of plant, structure and substances (e.g. toxic chemicals, dusts and fibres) </a:t>
            </a:r>
          </a:p>
          <a:p>
            <a:pPr lvl="0"/>
            <a:r>
              <a:rPr lang="en-AU" sz="8000" dirty="0"/>
              <a:t>providing adequate facilities for the welfare of workers at workplaces under their management and control (e.g. washrooms, lockers and dining areas)</a:t>
            </a:r>
          </a:p>
          <a:p>
            <a:pPr lvl="0"/>
            <a:r>
              <a:rPr lang="en-AU" sz="8000" dirty="0"/>
              <a:t>providing workers with information, instruction, training or supervision needed for them to work safely and without risks to their health</a:t>
            </a:r>
          </a:p>
          <a:p>
            <a:pPr lvl="0"/>
            <a:r>
              <a:rPr lang="en-AU" sz="8000" dirty="0"/>
              <a:t>monitoring the health of their workers and the conditions of the workplace under their management and control to prevent injury or illness</a:t>
            </a:r>
          </a:p>
          <a:p>
            <a:pPr lvl="0"/>
            <a:r>
              <a:rPr lang="en-AU" sz="8000" dirty="0"/>
              <a:t>maintaining any accommodation owned or under their management and control to ensure the health and safety of workers occupying the premises.</a:t>
            </a:r>
          </a:p>
          <a:p>
            <a:endParaRPr lang="en-AU" dirty="0"/>
          </a:p>
        </p:txBody>
      </p:sp>
    </p:spTree>
    <p:custDataLst>
      <p:tags r:id="rId1"/>
    </p:custDataLst>
    <p:extLst>
      <p:ext uri="{BB962C8B-B14F-4D97-AF65-F5344CB8AC3E}">
        <p14:creationId xmlns:p14="http://schemas.microsoft.com/office/powerpoint/2010/main" val="19745089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4020"/>
            <a:ext cx="8229600" cy="1143000"/>
          </a:xfrm>
        </p:spPr>
        <p:txBody>
          <a:bodyPr>
            <a:normAutofit fontScale="90000"/>
          </a:bodyPr>
          <a:lstStyle/>
          <a:p>
            <a:r>
              <a:rPr lang="en-AU" dirty="0" smtClean="0"/>
              <a:t>Duties of officers, workers and other persons </a:t>
            </a:r>
            <a:endParaRPr lang="en-AU" dirty="0"/>
          </a:p>
        </p:txBody>
      </p:sp>
      <p:sp>
        <p:nvSpPr>
          <p:cNvPr id="3" name="Content Placeholder 2"/>
          <p:cNvSpPr>
            <a:spLocks noGrp="1"/>
          </p:cNvSpPr>
          <p:nvPr>
            <p:ph idx="1"/>
          </p:nvPr>
        </p:nvSpPr>
        <p:spPr>
          <a:xfrm>
            <a:off x="457200" y="1866207"/>
            <a:ext cx="8229600" cy="4525963"/>
          </a:xfrm>
        </p:spPr>
        <p:txBody>
          <a:bodyPr>
            <a:normAutofit/>
          </a:bodyPr>
          <a:lstStyle/>
          <a:p>
            <a:pPr marL="0" indent="0">
              <a:buNone/>
            </a:pPr>
            <a:endParaRPr lang="en-AU" dirty="0" smtClean="0"/>
          </a:p>
          <a:p>
            <a:pPr marL="0" indent="0">
              <a:buNone/>
            </a:pPr>
            <a:r>
              <a:rPr lang="en-AU" b="1" dirty="0" smtClean="0"/>
              <a:t>Division </a:t>
            </a:r>
            <a:r>
              <a:rPr lang="en-AU" b="1" dirty="0"/>
              <a:t>4 </a:t>
            </a:r>
            <a:r>
              <a:rPr lang="en-AU" b="1" dirty="0" smtClean="0"/>
              <a:t>WHS Act </a:t>
            </a:r>
            <a:r>
              <a:rPr lang="en-AU" dirty="0" smtClean="0"/>
              <a:t>outlines </a:t>
            </a:r>
            <a:r>
              <a:rPr lang="en-AU" dirty="0"/>
              <a:t>the duties of these persons. </a:t>
            </a:r>
            <a:endParaRPr lang="en-AU" sz="3600" dirty="0"/>
          </a:p>
          <a:p>
            <a:pPr marL="0" lvl="0" indent="0">
              <a:buNone/>
            </a:pPr>
            <a:endParaRPr lang="en-AU" dirty="0" smtClean="0"/>
          </a:p>
          <a:p>
            <a:pPr marL="0" lvl="0" indent="0">
              <a:buNone/>
            </a:pPr>
            <a:r>
              <a:rPr lang="en-AU" dirty="0" smtClean="0"/>
              <a:t>A </a:t>
            </a:r>
            <a:r>
              <a:rPr lang="en-AU" dirty="0"/>
              <a:t>person may have more than 1 duty at the same time</a:t>
            </a:r>
            <a:endParaRPr lang="en-AU" sz="3600" dirty="0"/>
          </a:p>
          <a:p>
            <a:endParaRPr lang="en-AU" dirty="0"/>
          </a:p>
        </p:txBody>
      </p:sp>
    </p:spTree>
    <p:custDataLst>
      <p:tags r:id="rId1"/>
    </p:custDataLst>
    <p:extLst>
      <p:ext uri="{BB962C8B-B14F-4D97-AF65-F5344CB8AC3E}">
        <p14:creationId xmlns:p14="http://schemas.microsoft.com/office/powerpoint/2010/main" val="40180127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010" y="465831"/>
            <a:ext cx="8229600" cy="1143000"/>
          </a:xfrm>
        </p:spPr>
        <p:txBody>
          <a:bodyPr>
            <a:normAutofit/>
          </a:bodyPr>
          <a:lstStyle/>
          <a:p>
            <a:r>
              <a:rPr lang="en-AU" dirty="0" smtClean="0"/>
              <a:t>Section 27 Duties </a:t>
            </a:r>
            <a:r>
              <a:rPr lang="en-AU" dirty="0"/>
              <a:t>of officers</a:t>
            </a:r>
          </a:p>
        </p:txBody>
      </p:sp>
      <p:sp>
        <p:nvSpPr>
          <p:cNvPr id="3" name="Content Placeholder 2"/>
          <p:cNvSpPr>
            <a:spLocks noGrp="1"/>
          </p:cNvSpPr>
          <p:nvPr>
            <p:ph idx="1"/>
          </p:nvPr>
        </p:nvSpPr>
        <p:spPr>
          <a:xfrm>
            <a:off x="457200" y="1857894"/>
            <a:ext cx="8229600" cy="4525963"/>
          </a:xfrm>
        </p:spPr>
        <p:txBody>
          <a:bodyPr>
            <a:normAutofit/>
          </a:bodyPr>
          <a:lstStyle/>
          <a:p>
            <a:pPr marL="0" indent="0">
              <a:buNone/>
            </a:pPr>
            <a:r>
              <a:rPr lang="en-AU" dirty="0" smtClean="0"/>
              <a:t>An </a:t>
            </a:r>
            <a:r>
              <a:rPr lang="en-AU" dirty="0"/>
              <a:t>‘officer’ of a company is ‘</a:t>
            </a:r>
            <a:r>
              <a:rPr lang="en-AU" i="1" dirty="0"/>
              <a:t>a person who makes or participates in making decisions that affect the whole or a substantial part of the business or undertaking’</a:t>
            </a:r>
            <a:r>
              <a:rPr lang="en-AU" dirty="0"/>
              <a:t> </a:t>
            </a:r>
          </a:p>
          <a:p>
            <a:pPr marL="0" indent="0">
              <a:buNone/>
            </a:pPr>
            <a:endParaRPr lang="en-AU" dirty="0" smtClean="0"/>
          </a:p>
          <a:p>
            <a:pPr marL="0" indent="0">
              <a:buNone/>
            </a:pPr>
            <a:r>
              <a:rPr lang="en-AU" dirty="0" smtClean="0"/>
              <a:t>An </a:t>
            </a:r>
            <a:r>
              <a:rPr lang="en-AU" dirty="0"/>
              <a:t>Officer has a positive duty to exercise </a:t>
            </a:r>
            <a:r>
              <a:rPr lang="en-AU" i="1" dirty="0"/>
              <a:t>due diligence</a:t>
            </a:r>
            <a:r>
              <a:rPr lang="en-AU" dirty="0"/>
              <a:t> in ensuring the organisation complies with the law. </a:t>
            </a:r>
          </a:p>
          <a:p>
            <a:endParaRPr lang="en-AU" dirty="0"/>
          </a:p>
        </p:txBody>
      </p:sp>
    </p:spTree>
    <p:custDataLst>
      <p:tags r:id="rId1"/>
    </p:custDataLst>
    <p:extLst>
      <p:ext uri="{BB962C8B-B14F-4D97-AF65-F5344CB8AC3E}">
        <p14:creationId xmlns:p14="http://schemas.microsoft.com/office/powerpoint/2010/main" val="12383420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Due Diligence</a:t>
            </a:r>
            <a:endParaRPr lang="en-AU" dirty="0"/>
          </a:p>
        </p:txBody>
      </p:sp>
      <p:pic>
        <p:nvPicPr>
          <p:cNvPr id="3" name="Picture 2"/>
          <p:cNvPicPr>
            <a:picLocks noChangeAspect="1"/>
          </p:cNvPicPr>
          <p:nvPr/>
        </p:nvPicPr>
        <p:blipFill>
          <a:blip r:embed="rId3"/>
          <a:stretch>
            <a:fillRect/>
          </a:stretch>
        </p:blipFill>
        <p:spPr>
          <a:xfrm>
            <a:off x="20208" y="1767016"/>
            <a:ext cx="9103584" cy="3163973"/>
          </a:xfrm>
          <a:prstGeom prst="rect">
            <a:avLst/>
          </a:prstGeom>
        </p:spPr>
      </p:pic>
    </p:spTree>
    <p:custDataLst>
      <p:tags r:id="rId1"/>
    </p:custDataLst>
    <p:extLst>
      <p:ext uri="{BB962C8B-B14F-4D97-AF65-F5344CB8AC3E}">
        <p14:creationId xmlns:p14="http://schemas.microsoft.com/office/powerpoint/2010/main" val="31397453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lvl="0"/>
            <a:r>
              <a:rPr lang="en-AU" dirty="0" smtClean="0"/>
              <a:t>take </a:t>
            </a:r>
            <a:r>
              <a:rPr lang="en-AU" dirty="0"/>
              <a:t>reasonable care for their own health and safety and electrical safety</a:t>
            </a:r>
          </a:p>
          <a:p>
            <a:pPr lvl="0"/>
            <a:r>
              <a:rPr lang="en-AU" dirty="0"/>
              <a:t>take reasonable care that their conduct, acts or omissions does not adversely affect the health and safety of others or adversely affect the electrical safety of other persons or property</a:t>
            </a:r>
          </a:p>
          <a:p>
            <a:pPr lvl="0"/>
            <a:r>
              <a:rPr lang="en-AU" dirty="0"/>
              <a:t>comply, so far as they are reasonably able with instructions</a:t>
            </a:r>
          </a:p>
          <a:p>
            <a:pPr lvl="0"/>
            <a:r>
              <a:rPr lang="en-AU" dirty="0"/>
              <a:t>co-operate with reasonable health and safety and electrical safety policies or procedures that have been notified to workers.</a:t>
            </a:r>
          </a:p>
          <a:p>
            <a:endParaRPr lang="en-AU" dirty="0"/>
          </a:p>
        </p:txBody>
      </p:sp>
      <p:sp>
        <p:nvSpPr>
          <p:cNvPr id="4" name="Title 1"/>
          <p:cNvSpPr>
            <a:spLocks noGrp="1"/>
          </p:cNvSpPr>
          <p:nvPr>
            <p:ph type="title"/>
          </p:nvPr>
        </p:nvSpPr>
        <p:spPr/>
        <p:txBody>
          <a:bodyPr>
            <a:normAutofit/>
          </a:bodyPr>
          <a:lstStyle/>
          <a:p>
            <a:r>
              <a:rPr lang="en-AU" dirty="0" smtClean="0"/>
              <a:t>Section 28 Duties </a:t>
            </a:r>
            <a:r>
              <a:rPr lang="en-AU" dirty="0"/>
              <a:t>of </a:t>
            </a:r>
            <a:r>
              <a:rPr lang="en-AU" dirty="0" smtClean="0"/>
              <a:t>workers</a:t>
            </a:r>
            <a:endParaRPr lang="en-AU" dirty="0"/>
          </a:p>
        </p:txBody>
      </p:sp>
    </p:spTree>
    <p:custDataLst>
      <p:tags r:id="rId1"/>
    </p:custDataLst>
    <p:extLst>
      <p:ext uri="{BB962C8B-B14F-4D97-AF65-F5344CB8AC3E}">
        <p14:creationId xmlns:p14="http://schemas.microsoft.com/office/powerpoint/2010/main" val="24248200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5088"/>
            <a:ext cx="8229600" cy="1143000"/>
          </a:xfrm>
        </p:spPr>
        <p:txBody>
          <a:bodyPr>
            <a:normAutofit fontScale="90000"/>
          </a:bodyPr>
          <a:lstStyle/>
          <a:p>
            <a:r>
              <a:rPr lang="en-AU" dirty="0" smtClean="0"/>
              <a:t>Division 3 - Further duties of persons conducting a business or undertaking</a:t>
            </a:r>
            <a:endParaRPr lang="en-AU" dirty="0"/>
          </a:p>
        </p:txBody>
      </p:sp>
      <p:sp>
        <p:nvSpPr>
          <p:cNvPr id="3" name="Content Placeholder 2"/>
          <p:cNvSpPr>
            <a:spLocks noGrp="1"/>
          </p:cNvSpPr>
          <p:nvPr>
            <p:ph idx="1"/>
          </p:nvPr>
        </p:nvSpPr>
        <p:spPr>
          <a:xfrm>
            <a:off x="606829" y="2506605"/>
            <a:ext cx="8229600" cy="4525963"/>
          </a:xfrm>
        </p:spPr>
        <p:txBody>
          <a:bodyPr>
            <a:normAutofit fontScale="62500" lnSpcReduction="20000"/>
          </a:bodyPr>
          <a:lstStyle/>
          <a:p>
            <a:pPr lvl="0"/>
            <a:r>
              <a:rPr lang="en-AU" dirty="0"/>
              <a:t>persons with management or control of a workplace or in control of electrical equipment</a:t>
            </a:r>
          </a:p>
          <a:p>
            <a:pPr lvl="0"/>
            <a:r>
              <a:rPr lang="en-AU" dirty="0"/>
              <a:t>persons with management or control of fixtures, fittings or plant at a workplace</a:t>
            </a:r>
          </a:p>
          <a:p>
            <a:pPr lvl="0"/>
            <a:r>
              <a:rPr lang="en-AU" dirty="0"/>
              <a:t>designers of plant, substances, structures, electrical equipment or an electrical installation</a:t>
            </a:r>
          </a:p>
          <a:p>
            <a:pPr lvl="0"/>
            <a:r>
              <a:rPr lang="en-AU" dirty="0"/>
              <a:t>manufacturers of plant, substances, structures or electrical equipment</a:t>
            </a:r>
          </a:p>
          <a:p>
            <a:pPr lvl="0"/>
            <a:r>
              <a:rPr lang="en-AU" dirty="0"/>
              <a:t>importers of plant, substances, structures or electrical equipment</a:t>
            </a:r>
          </a:p>
          <a:p>
            <a:pPr lvl="0"/>
            <a:r>
              <a:rPr lang="en-AU" dirty="0"/>
              <a:t>suppliers of plant, substances, structures or electrical equipment</a:t>
            </a:r>
          </a:p>
          <a:p>
            <a:pPr lvl="0"/>
            <a:r>
              <a:rPr lang="en-AU" dirty="0"/>
              <a:t>persons who install, construct or commission plant or structures, or install electrical equipment or an electrical installation</a:t>
            </a:r>
          </a:p>
          <a:p>
            <a:pPr lvl="0"/>
            <a:r>
              <a:rPr lang="en-AU" dirty="0"/>
              <a:t>repairers of electrical equipment or electrical Installation</a:t>
            </a:r>
          </a:p>
          <a:p>
            <a:pPr lvl="0"/>
            <a:r>
              <a:rPr lang="en-AU" dirty="0"/>
              <a:t>persons conducting a recognised external certification scheme.</a:t>
            </a:r>
          </a:p>
          <a:p>
            <a:endParaRPr lang="en-AU" dirty="0"/>
          </a:p>
        </p:txBody>
      </p:sp>
    </p:spTree>
    <p:custDataLst>
      <p:tags r:id="rId1"/>
    </p:custDataLst>
    <p:extLst>
      <p:ext uri="{BB962C8B-B14F-4D97-AF65-F5344CB8AC3E}">
        <p14:creationId xmlns:p14="http://schemas.microsoft.com/office/powerpoint/2010/main" val="26517777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US" dirty="0" smtClean="0"/>
              <a:t>Meaning of ‘Reasonably </a:t>
            </a:r>
            <a:r>
              <a:rPr lang="en-US" dirty="0"/>
              <a:t>P</a:t>
            </a:r>
            <a:r>
              <a:rPr lang="en-US" dirty="0" smtClean="0"/>
              <a:t>racticable</a:t>
            </a:r>
            <a:r>
              <a:rPr lang="en-US" cap="all" dirty="0" smtClean="0"/>
              <a:t>’</a:t>
            </a:r>
            <a:endParaRPr lang="en-AU" b="1" cap="all" dirty="0"/>
          </a:p>
        </p:txBody>
      </p:sp>
      <p:sp>
        <p:nvSpPr>
          <p:cNvPr id="3" name="Content Placeholder 2"/>
          <p:cNvSpPr>
            <a:spLocks noGrp="1"/>
          </p:cNvSpPr>
          <p:nvPr>
            <p:ph idx="1"/>
          </p:nvPr>
        </p:nvSpPr>
        <p:spPr/>
        <p:txBody>
          <a:bodyPr>
            <a:normAutofit fontScale="77500" lnSpcReduction="20000"/>
          </a:bodyPr>
          <a:lstStyle/>
          <a:p>
            <a:pPr marL="0" indent="0">
              <a:buNone/>
            </a:pPr>
            <a:endParaRPr lang="en-AU" dirty="0"/>
          </a:p>
          <a:p>
            <a:pPr lvl="0"/>
            <a:r>
              <a:rPr lang="en-AU" dirty="0"/>
              <a:t>the likelihood of a hazard or risk occurring (i.e. the probability of a person being exposed to harm)</a:t>
            </a:r>
          </a:p>
          <a:p>
            <a:pPr lvl="0"/>
            <a:r>
              <a:rPr lang="en-AU" dirty="0"/>
              <a:t>the degree of harm that would result if the hazard or risk occurred (i.e. the potential seriousness of injury or harm)</a:t>
            </a:r>
          </a:p>
          <a:p>
            <a:pPr lvl="0"/>
            <a:r>
              <a:rPr lang="en-AU" dirty="0"/>
              <a:t>what the person concerned knows, or ought to reasonably know, about the hazard or risk and ways of eliminating or minimising it</a:t>
            </a:r>
          </a:p>
          <a:p>
            <a:pPr lvl="0"/>
            <a:r>
              <a:rPr lang="en-AU" dirty="0"/>
              <a:t>the availability of suitable ways to eliminate or minimise the hazard or risk</a:t>
            </a:r>
          </a:p>
          <a:p>
            <a:pPr lvl="0"/>
            <a:r>
              <a:rPr lang="en-AU" dirty="0"/>
              <a:t>the cost of eliminating or minimising the hazard or risk.</a:t>
            </a:r>
          </a:p>
          <a:p>
            <a:pPr marL="0" indent="0">
              <a:buNone/>
            </a:pPr>
            <a:endParaRPr lang="en-AU" dirty="0" smtClean="0"/>
          </a:p>
          <a:p>
            <a:endParaRPr lang="en-AU" dirty="0"/>
          </a:p>
          <a:p>
            <a:endParaRPr lang="en-AU" dirty="0"/>
          </a:p>
          <a:p>
            <a:endParaRPr lang="en-AU" dirty="0"/>
          </a:p>
        </p:txBody>
      </p:sp>
    </p:spTree>
    <p:custDataLst>
      <p:tags r:id="rId1"/>
    </p:custDataLst>
    <p:extLst>
      <p:ext uri="{BB962C8B-B14F-4D97-AF65-F5344CB8AC3E}">
        <p14:creationId xmlns:p14="http://schemas.microsoft.com/office/powerpoint/2010/main" val="8530142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a:t>ADDITIONAL REQUIREMENTS OF THE WHS ACT</a:t>
            </a:r>
          </a:p>
        </p:txBody>
      </p:sp>
      <p:sp>
        <p:nvSpPr>
          <p:cNvPr id="3" name="Content Placeholder 2"/>
          <p:cNvSpPr>
            <a:spLocks noGrp="1"/>
          </p:cNvSpPr>
          <p:nvPr>
            <p:ph idx="1"/>
          </p:nvPr>
        </p:nvSpPr>
        <p:spPr>
          <a:xfrm>
            <a:off x="457200" y="2065713"/>
            <a:ext cx="8229600" cy="4525963"/>
          </a:xfrm>
        </p:spPr>
        <p:txBody>
          <a:bodyPr/>
          <a:lstStyle/>
          <a:p>
            <a:pPr lvl="0"/>
            <a:r>
              <a:rPr lang="en-AU" dirty="0" smtClean="0"/>
              <a:t>Risk </a:t>
            </a:r>
            <a:r>
              <a:rPr lang="en-AU" dirty="0"/>
              <a:t>management</a:t>
            </a:r>
          </a:p>
          <a:p>
            <a:pPr lvl="0"/>
            <a:r>
              <a:rPr lang="en-AU" dirty="0"/>
              <a:t>Incident notification</a:t>
            </a:r>
          </a:p>
          <a:p>
            <a:pPr lvl="0"/>
            <a:r>
              <a:rPr lang="en-AU" dirty="0"/>
              <a:t>Representation and consultation with workers </a:t>
            </a:r>
          </a:p>
          <a:p>
            <a:pPr lvl="0"/>
            <a:r>
              <a:rPr lang="en-AU" dirty="0"/>
              <a:t>Issue resolution </a:t>
            </a:r>
          </a:p>
        </p:txBody>
      </p:sp>
    </p:spTree>
    <p:custDataLst>
      <p:tags r:id="rId1"/>
    </p:custDataLst>
    <p:extLst>
      <p:ext uri="{BB962C8B-B14F-4D97-AF65-F5344CB8AC3E}">
        <p14:creationId xmlns:p14="http://schemas.microsoft.com/office/powerpoint/2010/main" val="6742553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 Health and Safety Officer</a:t>
            </a:r>
            <a:endParaRPr lang="en-AU" dirty="0"/>
          </a:p>
        </p:txBody>
      </p:sp>
      <p:sp>
        <p:nvSpPr>
          <p:cNvPr id="3" name="Content Placeholder 2"/>
          <p:cNvSpPr>
            <a:spLocks noGrp="1"/>
          </p:cNvSpPr>
          <p:nvPr>
            <p:ph idx="1"/>
          </p:nvPr>
        </p:nvSpPr>
        <p:spPr>
          <a:xfrm>
            <a:off x="457200" y="1600200"/>
            <a:ext cx="8229600" cy="5038805"/>
          </a:xfrm>
        </p:spPr>
        <p:txBody>
          <a:bodyPr>
            <a:normAutofit fontScale="70000" lnSpcReduction="20000"/>
          </a:bodyPr>
          <a:lstStyle/>
          <a:p>
            <a:pPr lvl="0"/>
            <a:r>
              <a:rPr lang="en-AU" dirty="0"/>
              <a:t>notify the </a:t>
            </a:r>
            <a:r>
              <a:rPr lang="en-AU" dirty="0" smtClean="0"/>
              <a:t>PCBU about </a:t>
            </a:r>
            <a:r>
              <a:rPr lang="en-AU" dirty="0"/>
              <a:t>work health and safety matters</a:t>
            </a:r>
            <a:endParaRPr lang="en-AU" sz="2400" dirty="0"/>
          </a:p>
          <a:p>
            <a:pPr lvl="0"/>
            <a:r>
              <a:rPr lang="en-AU" dirty="0"/>
              <a:t>identify hazards and risks to health and safety arising from the work</a:t>
            </a:r>
            <a:endParaRPr lang="en-AU" sz="2400" dirty="0"/>
          </a:p>
          <a:p>
            <a:pPr lvl="0"/>
            <a:r>
              <a:rPr lang="en-AU" dirty="0"/>
              <a:t>report in writing to the PCBU any hazards and risks identified arising from the work</a:t>
            </a:r>
            <a:endParaRPr lang="en-AU" sz="2400" dirty="0"/>
          </a:p>
          <a:p>
            <a:pPr lvl="0"/>
            <a:r>
              <a:rPr lang="en-AU" dirty="0"/>
              <a:t>immediately notify the PCBU about —</a:t>
            </a:r>
            <a:endParaRPr lang="en-AU" sz="2400" dirty="0"/>
          </a:p>
          <a:p>
            <a:pPr lvl="1"/>
            <a:r>
              <a:rPr lang="en-AU" dirty="0"/>
              <a:t>any incident the WHSO is aware has occurred at the business or undertaking; or</a:t>
            </a:r>
            <a:endParaRPr lang="en-AU" sz="2000" dirty="0"/>
          </a:p>
          <a:p>
            <a:pPr lvl="1"/>
            <a:r>
              <a:rPr lang="en-AU" dirty="0"/>
              <a:t>any immediate or imminent risk to health and safety at the business or undertaking</a:t>
            </a:r>
            <a:endParaRPr lang="en-AU" sz="2000" dirty="0"/>
          </a:p>
          <a:p>
            <a:pPr lvl="0"/>
            <a:r>
              <a:rPr lang="en-AU" dirty="0"/>
              <a:t>investigate, or assist in the investigation of, any incidents that occurred at the business or undertaking</a:t>
            </a:r>
            <a:endParaRPr lang="en-AU" sz="2400" dirty="0"/>
          </a:p>
          <a:p>
            <a:pPr lvl="0"/>
            <a:r>
              <a:rPr lang="en-AU" dirty="0"/>
              <a:t>accompany and assist an inspector during an inspection of the business or undertaking</a:t>
            </a:r>
            <a:endParaRPr lang="en-AU" sz="2400" dirty="0"/>
          </a:p>
          <a:p>
            <a:pPr lvl="0"/>
            <a:r>
              <a:rPr lang="en-AU" dirty="0"/>
              <a:t>establish educational and training programs on matters relating to work health and safety.</a:t>
            </a:r>
            <a:endParaRPr lang="en-AU" sz="2400" dirty="0"/>
          </a:p>
          <a:p>
            <a:pPr marL="0" indent="0">
              <a:buNone/>
            </a:pPr>
            <a:endParaRPr lang="en-AU" dirty="0"/>
          </a:p>
        </p:txBody>
      </p:sp>
    </p:spTree>
    <p:extLst>
      <p:ext uri="{BB962C8B-B14F-4D97-AF65-F5344CB8AC3E}">
        <p14:creationId xmlns:p14="http://schemas.microsoft.com/office/powerpoint/2010/main" val="1113434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Inspector powers and functions </a:t>
            </a:r>
            <a:endParaRPr lang="en-AU" dirty="0"/>
          </a:p>
        </p:txBody>
      </p:sp>
      <p:sp>
        <p:nvSpPr>
          <p:cNvPr id="3" name="Content Placeholder 2"/>
          <p:cNvSpPr>
            <a:spLocks noGrp="1"/>
          </p:cNvSpPr>
          <p:nvPr>
            <p:ph idx="1"/>
          </p:nvPr>
        </p:nvSpPr>
        <p:spPr/>
        <p:txBody>
          <a:bodyPr>
            <a:normAutofit fontScale="92500" lnSpcReduction="10000"/>
          </a:bodyPr>
          <a:lstStyle/>
          <a:p>
            <a:pPr lvl="0"/>
            <a:r>
              <a:rPr lang="en-AU" dirty="0" smtClean="0"/>
              <a:t>to </a:t>
            </a:r>
            <a:r>
              <a:rPr lang="en-AU" dirty="0"/>
              <a:t>provide information and advice about how to comply with the law</a:t>
            </a:r>
          </a:p>
          <a:p>
            <a:pPr lvl="0"/>
            <a:r>
              <a:rPr lang="en-AU" dirty="0"/>
              <a:t>to help resolve work health and safety issues</a:t>
            </a:r>
          </a:p>
          <a:p>
            <a:pPr lvl="0"/>
            <a:r>
              <a:rPr lang="en-AU" dirty="0"/>
              <a:t>to help resolve right of entry disputes</a:t>
            </a:r>
          </a:p>
          <a:p>
            <a:pPr lvl="0"/>
            <a:r>
              <a:rPr lang="en-AU" dirty="0"/>
              <a:t>to review a disputed PIN</a:t>
            </a:r>
          </a:p>
          <a:p>
            <a:pPr lvl="0"/>
            <a:r>
              <a:rPr lang="en-AU" dirty="0"/>
              <a:t>to issue notices to require compliance with the law</a:t>
            </a:r>
          </a:p>
          <a:p>
            <a:pPr lvl="0"/>
            <a:r>
              <a:rPr lang="en-AU" dirty="0"/>
              <a:t>to investigate contraventions and assist to prosecute offences.</a:t>
            </a:r>
          </a:p>
          <a:p>
            <a:endParaRPr lang="en-AU" dirty="0"/>
          </a:p>
        </p:txBody>
      </p:sp>
    </p:spTree>
    <p:custDataLst>
      <p:tags r:id="rId1"/>
    </p:custDataLst>
    <p:extLst>
      <p:ext uri="{BB962C8B-B14F-4D97-AF65-F5344CB8AC3E}">
        <p14:creationId xmlns:p14="http://schemas.microsoft.com/office/powerpoint/2010/main" val="61171568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Offences and penalties</a:t>
            </a:r>
            <a:endParaRPr lang="en-AU" dirty="0"/>
          </a:p>
        </p:txBody>
      </p:sp>
      <p:sp>
        <p:nvSpPr>
          <p:cNvPr id="3" name="Content Placeholder 2"/>
          <p:cNvSpPr>
            <a:spLocks noGrp="1"/>
          </p:cNvSpPr>
          <p:nvPr>
            <p:ph idx="1"/>
          </p:nvPr>
        </p:nvSpPr>
        <p:spPr/>
        <p:txBody>
          <a:bodyPr>
            <a:normAutofit/>
          </a:bodyPr>
          <a:lstStyle/>
          <a:p>
            <a:pPr lvl="0"/>
            <a:r>
              <a:rPr lang="en-AU" dirty="0"/>
              <a:t>on-the-spot fines </a:t>
            </a:r>
          </a:p>
          <a:p>
            <a:pPr lvl="0"/>
            <a:r>
              <a:rPr lang="en-AU" dirty="0"/>
              <a:t>improvement or prohibition notices </a:t>
            </a:r>
          </a:p>
          <a:p>
            <a:pPr lvl="0"/>
            <a:r>
              <a:rPr lang="en-AU" dirty="0"/>
              <a:t>prosecutions </a:t>
            </a:r>
          </a:p>
          <a:p>
            <a:pPr lvl="0"/>
            <a:r>
              <a:rPr lang="en-AU" dirty="0"/>
              <a:t>heavy fines</a:t>
            </a:r>
          </a:p>
          <a:p>
            <a:pPr lvl="0"/>
            <a:r>
              <a:rPr lang="en-AU" dirty="0"/>
              <a:t>imprisonment</a:t>
            </a:r>
          </a:p>
          <a:p>
            <a:pPr lvl="0"/>
            <a:r>
              <a:rPr lang="en-AU" dirty="0"/>
              <a:t>enforceable undertakings and other non-monetary sanctions. </a:t>
            </a:r>
          </a:p>
          <a:p>
            <a:endParaRPr lang="en-AU" dirty="0"/>
          </a:p>
        </p:txBody>
      </p:sp>
    </p:spTree>
    <p:custDataLst>
      <p:tags r:id="rId1"/>
    </p:custDataLst>
    <p:extLst>
      <p:ext uri="{BB962C8B-B14F-4D97-AF65-F5344CB8AC3E}">
        <p14:creationId xmlns:p14="http://schemas.microsoft.com/office/powerpoint/2010/main" val="28620254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Industrial manslaughter</a:t>
            </a:r>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The Industrial Manslaughter </a:t>
            </a:r>
            <a:r>
              <a:rPr lang="en-US" dirty="0"/>
              <a:t>provisions make it an offence for a PCBU, or a senior officer, to negligently cause the death of a worker. </a:t>
            </a:r>
            <a:endParaRPr lang="en-US" dirty="0" smtClean="0"/>
          </a:p>
          <a:p>
            <a:pPr marL="0" indent="0">
              <a:buNone/>
            </a:pPr>
            <a:endParaRPr lang="en-US" dirty="0"/>
          </a:p>
          <a:p>
            <a:pPr marL="0" indent="0">
              <a:buNone/>
            </a:pPr>
            <a:r>
              <a:rPr lang="en-US" dirty="0" smtClean="0"/>
              <a:t>In </a:t>
            </a:r>
            <a:r>
              <a:rPr lang="en-US" dirty="0"/>
              <a:t>particular, the offence applies if:</a:t>
            </a:r>
            <a:endParaRPr lang="en-AU" dirty="0"/>
          </a:p>
          <a:p>
            <a:pPr lvl="0"/>
            <a:r>
              <a:rPr lang="en-AU" dirty="0"/>
              <a:t>A worker dies, or is injured and later dies, in the course of carrying out work for the business or undertaking (including during a work break); and</a:t>
            </a:r>
          </a:p>
          <a:p>
            <a:pPr lvl="0"/>
            <a:r>
              <a:rPr lang="en-AU" dirty="0"/>
              <a:t>The PCBU’s, or senior officer’s, conduct cause the death of the worker (i.e. the action or inaction of the PCBU, or senior officer, substantially contributes to the death) and;</a:t>
            </a:r>
          </a:p>
          <a:p>
            <a:pPr lvl="0"/>
            <a:r>
              <a:rPr lang="en-AU" dirty="0"/>
              <a:t>The PCBU, or senior officer, is negligent about causing the death of the worker (i.e. the person’s action or inaction departs so far from the standard of care required). </a:t>
            </a:r>
          </a:p>
          <a:p>
            <a:endParaRPr lang="en-AU" dirty="0"/>
          </a:p>
        </p:txBody>
      </p:sp>
    </p:spTree>
    <p:custDataLst>
      <p:tags r:id="rId1"/>
    </p:custDataLst>
    <p:extLst>
      <p:ext uri="{BB962C8B-B14F-4D97-AF65-F5344CB8AC3E}">
        <p14:creationId xmlns:p14="http://schemas.microsoft.com/office/powerpoint/2010/main" val="11721924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698" y="158260"/>
            <a:ext cx="8229600" cy="1143000"/>
          </a:xfrm>
        </p:spPr>
        <p:txBody>
          <a:bodyPr/>
          <a:lstStyle/>
          <a:p>
            <a:r>
              <a:rPr lang="en-AU" dirty="0"/>
              <a:t>WHS </a:t>
            </a:r>
            <a:r>
              <a:rPr lang="en-AU" dirty="0" smtClean="0"/>
              <a:t>Regulation</a:t>
            </a:r>
            <a:endParaRPr lang="en-AU" dirty="0"/>
          </a:p>
        </p:txBody>
      </p:sp>
      <p:sp>
        <p:nvSpPr>
          <p:cNvPr id="3" name="Content Placeholder 2"/>
          <p:cNvSpPr>
            <a:spLocks noGrp="1"/>
          </p:cNvSpPr>
          <p:nvPr>
            <p:ph idx="1"/>
          </p:nvPr>
        </p:nvSpPr>
        <p:spPr>
          <a:xfrm>
            <a:off x="457200" y="1109749"/>
            <a:ext cx="8229600" cy="4525963"/>
          </a:xfrm>
        </p:spPr>
        <p:txBody>
          <a:bodyPr>
            <a:noAutofit/>
          </a:bodyPr>
          <a:lstStyle/>
          <a:p>
            <a:pPr marL="0" indent="0">
              <a:buNone/>
            </a:pPr>
            <a:r>
              <a:rPr lang="en-AU" sz="1800" dirty="0"/>
              <a:t>The WHS Regulation covers a wide range of matters including: </a:t>
            </a:r>
            <a:endParaRPr lang="en-AU" sz="1800" dirty="0" smtClean="0"/>
          </a:p>
          <a:p>
            <a:pPr marL="0" indent="0">
              <a:buNone/>
            </a:pPr>
            <a:endParaRPr lang="en-AU" sz="700" dirty="0"/>
          </a:p>
          <a:p>
            <a:pPr lvl="0"/>
            <a:r>
              <a:rPr lang="en-AU" sz="1800" dirty="0"/>
              <a:t>representation and participation (Chapter 2</a:t>
            </a:r>
            <a:r>
              <a:rPr lang="en-AU" sz="1800" dirty="0" smtClean="0"/>
              <a:t>)</a:t>
            </a:r>
          </a:p>
          <a:p>
            <a:pPr marL="0" lvl="0" indent="0">
              <a:buNone/>
            </a:pPr>
            <a:endParaRPr lang="en-AU" sz="600" dirty="0"/>
          </a:p>
          <a:p>
            <a:pPr lvl="0"/>
            <a:r>
              <a:rPr lang="en-AU" sz="1800" dirty="0"/>
              <a:t>managing risks to health and safety and general workplace management (Chapter 3</a:t>
            </a:r>
            <a:r>
              <a:rPr lang="en-AU" sz="1800" dirty="0" smtClean="0"/>
              <a:t>)</a:t>
            </a:r>
          </a:p>
          <a:p>
            <a:pPr lvl="0"/>
            <a:endParaRPr lang="en-AU" sz="400" dirty="0"/>
          </a:p>
          <a:p>
            <a:pPr lvl="0"/>
            <a:r>
              <a:rPr lang="en-AU" sz="1800" dirty="0"/>
              <a:t>hazardous work involving noise, hazardous manual tasks, confined spaces, falls, demolition work, electrical safety and energised electrical work, diving work and licensing of high risk work and accreditation of assessors of competency (Chapter 4</a:t>
            </a:r>
            <a:r>
              <a:rPr lang="en-AU" sz="1800" dirty="0" smtClean="0"/>
              <a:t>)</a:t>
            </a:r>
          </a:p>
          <a:p>
            <a:pPr lvl="0"/>
            <a:endParaRPr lang="en-AU" sz="400" dirty="0"/>
          </a:p>
          <a:p>
            <a:pPr lvl="0"/>
            <a:r>
              <a:rPr lang="en-AU" sz="1800" dirty="0"/>
              <a:t>plant and structures (Chapter 5) </a:t>
            </a:r>
            <a:endParaRPr lang="en-AU" sz="1800" dirty="0" smtClean="0"/>
          </a:p>
          <a:p>
            <a:pPr marL="0" lvl="0" indent="0">
              <a:buNone/>
            </a:pPr>
            <a:endParaRPr lang="en-AU" sz="600" dirty="0"/>
          </a:p>
          <a:p>
            <a:pPr lvl="0"/>
            <a:r>
              <a:rPr lang="en-AU" sz="1800" dirty="0"/>
              <a:t>construction work (Chapter 6) </a:t>
            </a:r>
            <a:endParaRPr lang="en-AU" sz="1800" dirty="0" smtClean="0"/>
          </a:p>
          <a:p>
            <a:pPr marL="0" lvl="0" indent="0">
              <a:buNone/>
            </a:pPr>
            <a:endParaRPr lang="en-AU" sz="700" dirty="0"/>
          </a:p>
          <a:p>
            <a:pPr lvl="0"/>
            <a:r>
              <a:rPr lang="en-AU" sz="1800" dirty="0"/>
              <a:t>hazardous chemicals including lead (Chapter 7) </a:t>
            </a:r>
            <a:endParaRPr lang="en-AU" sz="1800" dirty="0" smtClean="0"/>
          </a:p>
          <a:p>
            <a:pPr marL="0" lvl="0" indent="0">
              <a:buNone/>
            </a:pPr>
            <a:endParaRPr lang="en-AU" sz="600" dirty="0"/>
          </a:p>
          <a:p>
            <a:pPr lvl="0"/>
            <a:r>
              <a:rPr lang="en-AU" sz="1800" dirty="0"/>
              <a:t>asbestos (Chapter 8) </a:t>
            </a:r>
            <a:endParaRPr lang="en-AU" sz="1800" dirty="0" smtClean="0"/>
          </a:p>
          <a:p>
            <a:pPr marL="0" lvl="0" indent="0">
              <a:buNone/>
            </a:pPr>
            <a:endParaRPr lang="en-AU" sz="700" dirty="0"/>
          </a:p>
          <a:p>
            <a:pPr lvl="0"/>
            <a:r>
              <a:rPr lang="en-AU" sz="1800" dirty="0"/>
              <a:t>major hazard facilities (Chapter 9); </a:t>
            </a:r>
            <a:r>
              <a:rPr lang="en-AU" sz="1800" dirty="0" smtClean="0"/>
              <a:t>and</a:t>
            </a:r>
          </a:p>
          <a:p>
            <a:pPr lvl="0"/>
            <a:endParaRPr lang="en-AU" sz="400" dirty="0"/>
          </a:p>
          <a:p>
            <a:pPr lvl="0"/>
            <a:r>
              <a:rPr lang="en-AU" sz="1800" dirty="0"/>
              <a:t>review of decisions, exemptions, and prescribed serious illnesses (Chapter 11). </a:t>
            </a:r>
          </a:p>
        </p:txBody>
      </p:sp>
    </p:spTree>
    <p:custDataLst>
      <p:tags r:id="rId1"/>
    </p:custDataLst>
    <p:extLst>
      <p:ext uri="{BB962C8B-B14F-4D97-AF65-F5344CB8AC3E}">
        <p14:creationId xmlns:p14="http://schemas.microsoft.com/office/powerpoint/2010/main" val="36018415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Codes of Practice </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A code of practice provides practical guidance for people who have work health and safety duties. </a:t>
            </a:r>
            <a:endParaRPr lang="en-AU" dirty="0" smtClean="0"/>
          </a:p>
          <a:p>
            <a:pPr marL="0" indent="0">
              <a:buNone/>
            </a:pPr>
            <a:endParaRPr lang="en-AU" dirty="0"/>
          </a:p>
          <a:p>
            <a:pPr marL="0" indent="0">
              <a:buNone/>
            </a:pPr>
            <a:r>
              <a:rPr lang="en-AU" dirty="0" smtClean="0"/>
              <a:t>Codes </a:t>
            </a:r>
            <a:r>
              <a:rPr lang="en-AU" dirty="0"/>
              <a:t>give guidance on:</a:t>
            </a:r>
          </a:p>
          <a:p>
            <a:r>
              <a:rPr lang="en-AU" dirty="0"/>
              <a:t>how to achieve the standards required under the Act</a:t>
            </a:r>
          </a:p>
          <a:p>
            <a:pPr lvl="0"/>
            <a:r>
              <a:rPr lang="en-AU" dirty="0"/>
              <a:t>effective ways to identify and manage risks.</a:t>
            </a:r>
          </a:p>
          <a:p>
            <a:pPr marL="0" indent="0">
              <a:buNone/>
            </a:pPr>
            <a:endParaRPr lang="en-AU" dirty="0"/>
          </a:p>
          <a:p>
            <a:pPr marL="0" indent="0">
              <a:buNone/>
            </a:pPr>
            <a:r>
              <a:rPr lang="en-AU" dirty="0" smtClean="0"/>
              <a:t>The </a:t>
            </a:r>
            <a:r>
              <a:rPr lang="en-AU" dirty="0"/>
              <a:t>WHS Act and WHS Regulation are supported by 38 codes of practice. 20 of these are based on national model codes, and 18 are Queensland specific. </a:t>
            </a:r>
            <a:endParaRPr lang="en-AU" dirty="0" smtClean="0"/>
          </a:p>
          <a:p>
            <a:pPr marL="0" indent="0">
              <a:buNone/>
            </a:pPr>
            <a:endParaRPr lang="en-AU" dirty="0"/>
          </a:p>
          <a:p>
            <a:pPr marL="0" indent="0">
              <a:buNone/>
            </a:pPr>
            <a:endParaRPr lang="en-AU" dirty="0"/>
          </a:p>
        </p:txBody>
      </p:sp>
    </p:spTree>
    <p:custDataLst>
      <p:tags r:id="rId1"/>
    </p:custDataLst>
    <p:extLst>
      <p:ext uri="{BB962C8B-B14F-4D97-AF65-F5344CB8AC3E}">
        <p14:creationId xmlns:p14="http://schemas.microsoft.com/office/powerpoint/2010/main" val="41738192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
            </a:r>
            <a:br>
              <a:rPr lang="en-AU" dirty="0"/>
            </a:br>
            <a:r>
              <a:rPr lang="en-AU" dirty="0" smtClean="0"/>
              <a:t>Australian standards</a:t>
            </a:r>
            <a:r>
              <a:rPr lang="en-AU" dirty="0"/>
              <a:t/>
            </a:r>
            <a:br>
              <a:rPr lang="en-AU" dirty="0"/>
            </a:br>
            <a:endParaRPr lang="en-AU" dirty="0"/>
          </a:p>
        </p:txBody>
      </p:sp>
      <p:sp>
        <p:nvSpPr>
          <p:cNvPr id="3" name="Content Placeholder 2"/>
          <p:cNvSpPr>
            <a:spLocks noGrp="1"/>
          </p:cNvSpPr>
          <p:nvPr>
            <p:ph idx="1"/>
          </p:nvPr>
        </p:nvSpPr>
        <p:spPr/>
        <p:txBody>
          <a:bodyPr>
            <a:normAutofit fontScale="92500"/>
          </a:bodyPr>
          <a:lstStyle/>
          <a:p>
            <a:pPr marL="0" indent="0">
              <a:buNone/>
            </a:pPr>
            <a:r>
              <a:rPr lang="en-AU" dirty="0" smtClean="0"/>
              <a:t>Published </a:t>
            </a:r>
            <a:r>
              <a:rPr lang="en-AU" dirty="0"/>
              <a:t>documents that set out specifications, procedures and guidelines that aim to ensure products, services and systems are safe, consistent and reliable</a:t>
            </a:r>
            <a:r>
              <a:rPr lang="en-AU" dirty="0" smtClean="0"/>
              <a:t>.</a:t>
            </a:r>
            <a:endParaRPr lang="en-AU" dirty="0"/>
          </a:p>
          <a:p>
            <a:pPr marL="0" indent="0">
              <a:buNone/>
            </a:pPr>
            <a:endParaRPr lang="en-AU" dirty="0" smtClean="0"/>
          </a:p>
          <a:p>
            <a:pPr marL="0" indent="0">
              <a:buNone/>
            </a:pPr>
            <a:r>
              <a:rPr lang="en-AU" dirty="0"/>
              <a:t>A standard may also be considered information that a duty holder knows, or ought reasonably to know, about a hazard or risk and about the ways to eliminate or minimise the risk. </a:t>
            </a:r>
          </a:p>
          <a:p>
            <a:pPr marL="0" indent="0">
              <a:buNone/>
            </a:pPr>
            <a:endParaRPr lang="en-AU" dirty="0"/>
          </a:p>
        </p:txBody>
      </p:sp>
    </p:spTree>
    <p:custDataLst>
      <p:tags r:id="rId1"/>
    </p:custDataLst>
    <p:extLst>
      <p:ext uri="{BB962C8B-B14F-4D97-AF65-F5344CB8AC3E}">
        <p14:creationId xmlns:p14="http://schemas.microsoft.com/office/powerpoint/2010/main" val="38597257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a:t/>
            </a:r>
            <a:br>
              <a:rPr lang="en-AU" dirty="0"/>
            </a:br>
            <a:r>
              <a:rPr lang="en-AU" dirty="0" smtClean="0"/>
              <a:t>Australian standards</a:t>
            </a:r>
            <a:r>
              <a:rPr lang="en-AU" dirty="0"/>
              <a:t/>
            </a:r>
            <a:br>
              <a:rPr lang="en-AU" dirty="0"/>
            </a:br>
            <a:endParaRPr lang="en-AU" dirty="0"/>
          </a:p>
        </p:txBody>
      </p:sp>
      <p:sp>
        <p:nvSpPr>
          <p:cNvPr id="3" name="Content Placeholder 2"/>
          <p:cNvSpPr>
            <a:spLocks noGrp="1"/>
          </p:cNvSpPr>
          <p:nvPr>
            <p:ph idx="1"/>
          </p:nvPr>
        </p:nvSpPr>
        <p:spPr/>
        <p:txBody>
          <a:bodyPr>
            <a:normAutofit/>
          </a:bodyPr>
          <a:lstStyle/>
          <a:p>
            <a:pPr marL="0" indent="0">
              <a:buNone/>
            </a:pPr>
            <a:r>
              <a:rPr lang="en-AU" dirty="0"/>
              <a:t>Standards are not laws, so there is no general requirement to conform to a standard. However, where the WHS laws require conformance with a standard, a failure to do so may result in a breach of the WHS laws. </a:t>
            </a:r>
          </a:p>
          <a:p>
            <a:pPr marL="0" indent="0">
              <a:buNone/>
            </a:pPr>
            <a:endParaRPr lang="en-AU" dirty="0"/>
          </a:p>
        </p:txBody>
      </p:sp>
    </p:spTree>
    <p:custDataLst>
      <p:tags r:id="rId1"/>
    </p:custDataLst>
    <p:extLst>
      <p:ext uri="{BB962C8B-B14F-4D97-AF65-F5344CB8AC3E}">
        <p14:creationId xmlns:p14="http://schemas.microsoft.com/office/powerpoint/2010/main" val="28153616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How to meet your WHS obligations </a:t>
            </a:r>
            <a:endParaRPr lang="en-AU" dirty="0"/>
          </a:p>
        </p:txBody>
      </p:sp>
      <p:pic>
        <p:nvPicPr>
          <p:cNvPr id="4" name="Content Placeholder 3"/>
          <p:cNvPicPr>
            <a:picLocks noGrp="1" noChangeAspect="1"/>
          </p:cNvPicPr>
          <p:nvPr>
            <p:ph idx="1"/>
          </p:nvPr>
        </p:nvPicPr>
        <p:blipFill>
          <a:blip r:embed="rId3"/>
          <a:stretch>
            <a:fillRect/>
          </a:stretch>
        </p:blipFill>
        <p:spPr>
          <a:xfrm>
            <a:off x="457200" y="1670859"/>
            <a:ext cx="8229600" cy="3746582"/>
          </a:xfrm>
          <a:prstGeom prst="rect">
            <a:avLst/>
          </a:prstGeom>
        </p:spPr>
      </p:pic>
    </p:spTree>
    <p:custDataLst>
      <p:tags r:id="rId1"/>
    </p:custDataLst>
    <p:extLst>
      <p:ext uri="{BB962C8B-B14F-4D97-AF65-F5344CB8AC3E}">
        <p14:creationId xmlns:p14="http://schemas.microsoft.com/office/powerpoint/2010/main" val="44897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normAutofit fontScale="90000"/>
          </a:bodyPr>
          <a:lstStyle/>
          <a:p>
            <a:r>
              <a:rPr lang="en-AU" dirty="0" smtClean="0"/>
              <a:t>How to meet your WHS obligations </a:t>
            </a:r>
            <a:endParaRPr lang="en-AU" dirty="0"/>
          </a:p>
        </p:txBody>
      </p:sp>
      <p:pic>
        <p:nvPicPr>
          <p:cNvPr id="3" name="Content Placeholder 2"/>
          <p:cNvPicPr>
            <a:picLocks noGrp="1" noChangeAspect="1"/>
          </p:cNvPicPr>
          <p:nvPr>
            <p:ph idx="1"/>
          </p:nvPr>
        </p:nvPicPr>
        <p:blipFill>
          <a:blip r:embed="rId3"/>
          <a:stretch>
            <a:fillRect/>
          </a:stretch>
        </p:blipFill>
        <p:spPr>
          <a:xfrm>
            <a:off x="0" y="1300942"/>
            <a:ext cx="9144000" cy="5510390"/>
          </a:xfrm>
          <a:prstGeom prst="rect">
            <a:avLst/>
          </a:prstGeom>
        </p:spPr>
      </p:pic>
    </p:spTree>
    <p:custDataLst>
      <p:tags r:id="rId1"/>
    </p:custDataLst>
    <p:extLst>
      <p:ext uri="{BB962C8B-B14F-4D97-AF65-F5344CB8AC3E}">
        <p14:creationId xmlns:p14="http://schemas.microsoft.com/office/powerpoint/2010/main" val="9070793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Due Diligence</a:t>
            </a:r>
            <a:endParaRPr lang="en-AU" dirty="0"/>
          </a:p>
        </p:txBody>
      </p:sp>
      <p:pic>
        <p:nvPicPr>
          <p:cNvPr id="4" name="Picture 3"/>
          <p:cNvPicPr>
            <a:picLocks noChangeAspect="1"/>
          </p:cNvPicPr>
          <p:nvPr/>
        </p:nvPicPr>
        <p:blipFill>
          <a:blip r:embed="rId3"/>
          <a:stretch>
            <a:fillRect/>
          </a:stretch>
        </p:blipFill>
        <p:spPr>
          <a:xfrm>
            <a:off x="97928" y="1820327"/>
            <a:ext cx="8948143" cy="3155564"/>
          </a:xfrm>
          <a:prstGeom prst="rect">
            <a:avLst/>
          </a:prstGeom>
        </p:spPr>
      </p:pic>
    </p:spTree>
    <p:custDataLst>
      <p:tags r:id="rId1"/>
    </p:custDataLst>
    <p:extLst>
      <p:ext uri="{BB962C8B-B14F-4D97-AF65-F5344CB8AC3E}">
        <p14:creationId xmlns:p14="http://schemas.microsoft.com/office/powerpoint/2010/main" val="39003340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r>
              <a:rPr lang="en-AU" dirty="0" smtClean="0"/>
              <a:t>Amendments to the legislation</a:t>
            </a:r>
            <a:endParaRPr lang="en-AU" dirty="0"/>
          </a:p>
        </p:txBody>
      </p:sp>
      <p:sp>
        <p:nvSpPr>
          <p:cNvPr id="3" name="Content Placeholder 2"/>
          <p:cNvSpPr>
            <a:spLocks noGrp="1"/>
          </p:cNvSpPr>
          <p:nvPr>
            <p:ph idx="1"/>
          </p:nvPr>
        </p:nvSpPr>
        <p:spPr/>
        <p:txBody>
          <a:bodyPr/>
          <a:lstStyle/>
          <a:p>
            <a:pPr marL="0" lvl="0" indent="0">
              <a:buNone/>
            </a:pPr>
            <a:endParaRPr lang="en-AU" dirty="0" smtClean="0"/>
          </a:p>
          <a:p>
            <a:pPr marL="0" lvl="0" indent="0">
              <a:buNone/>
            </a:pPr>
            <a:r>
              <a:rPr lang="en-AU" dirty="0" smtClean="0"/>
              <a:t>Keep update with updates to legislation through:</a:t>
            </a:r>
          </a:p>
          <a:p>
            <a:pPr lvl="0"/>
            <a:r>
              <a:rPr lang="en-AU" dirty="0" smtClean="0"/>
              <a:t>Queensland </a:t>
            </a:r>
            <a:r>
              <a:rPr lang="en-AU" dirty="0"/>
              <a:t>Legislation - Office of the Parliamentary Council </a:t>
            </a:r>
          </a:p>
          <a:p>
            <a:r>
              <a:rPr lang="en-AU" dirty="0"/>
              <a:t>Worksafe Queensland </a:t>
            </a:r>
          </a:p>
          <a:p>
            <a:r>
              <a:rPr lang="en-AU" dirty="0" err="1"/>
              <a:t>eNEWS</a:t>
            </a:r>
            <a:r>
              <a:rPr lang="en-AU" dirty="0"/>
              <a:t> </a:t>
            </a:r>
          </a:p>
          <a:p>
            <a:r>
              <a:rPr lang="en-AU" dirty="0" err="1"/>
              <a:t>Safework</a:t>
            </a:r>
            <a:r>
              <a:rPr lang="en-AU" dirty="0"/>
              <a:t> Australia </a:t>
            </a:r>
          </a:p>
          <a:p>
            <a:endParaRPr lang="en-AU" dirty="0"/>
          </a:p>
        </p:txBody>
      </p:sp>
    </p:spTree>
    <p:custDataLst>
      <p:tags r:id="rId1"/>
    </p:custDataLst>
    <p:extLst>
      <p:ext uri="{BB962C8B-B14F-4D97-AF65-F5344CB8AC3E}">
        <p14:creationId xmlns:p14="http://schemas.microsoft.com/office/powerpoint/2010/main" val="39393922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3"/>
          <a:stretch>
            <a:fillRect/>
          </a:stretch>
        </p:blipFill>
        <p:spPr>
          <a:xfrm>
            <a:off x="0" y="4756"/>
            <a:ext cx="9144000" cy="6848488"/>
          </a:xfrm>
          <a:prstGeom prst="rect">
            <a:avLst/>
          </a:prstGeom>
        </p:spPr>
      </p:pic>
    </p:spTree>
    <p:custDataLst>
      <p:tags r:id="rId1"/>
    </p:custDataLst>
    <p:extLst>
      <p:ext uri="{BB962C8B-B14F-4D97-AF65-F5344CB8AC3E}">
        <p14:creationId xmlns:p14="http://schemas.microsoft.com/office/powerpoint/2010/main" val="383667220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3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882</TotalTime>
  <Words>1586</Words>
  <Application>Microsoft Office PowerPoint</Application>
  <PresentationFormat>On-screen Show (4:3)</PresentationFormat>
  <Paragraphs>179</Paragraphs>
  <Slides>32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32</vt:i4>
      </vt:variant>
    </vt:vector>
  </HeadingPairs>
  <TitlesOfParts>
    <vt:vector size="34" baseType="lpstr">
      <vt:lpstr>Arial</vt:lpstr>
      <vt:lpstr>Office Theme</vt:lpstr>
      <vt:lpstr>PowerPoint Presentation</vt:lpstr>
      <vt:lpstr>Learning Outcome</vt:lpstr>
      <vt:lpstr>PowerPoint Presentation</vt:lpstr>
      <vt:lpstr>Queensland Health and Safety Laws </vt:lpstr>
      <vt:lpstr>Queensland Health and Safety Laws</vt:lpstr>
      <vt:lpstr>PowerPoint Presentation</vt:lpstr>
      <vt:lpstr>Adoption of model laws</vt:lpstr>
      <vt:lpstr>Application of the WHS Act 2011</vt:lpstr>
      <vt:lpstr>Individuals protected under the WHS Act</vt:lpstr>
      <vt:lpstr>Individuals protected under the WHS Act</vt:lpstr>
      <vt:lpstr>The WHS Act aims to:</vt:lpstr>
      <vt:lpstr>Section 19 Duties of the PCBU</vt:lpstr>
      <vt:lpstr>Duties of officers, workers and other persons </vt:lpstr>
      <vt:lpstr>Section 27 Duties of officers</vt:lpstr>
      <vt:lpstr>Due Diligence</vt:lpstr>
      <vt:lpstr>Section 28 Duties of workers</vt:lpstr>
      <vt:lpstr>Division 3 - Further duties of persons conducting a business or undertaking</vt:lpstr>
      <vt:lpstr>Meaning of ‘Reasonably Practicable’</vt:lpstr>
      <vt:lpstr>ADDITIONAL REQUIREMENTS OF THE WHS ACT</vt:lpstr>
      <vt:lpstr>Work Health and Safety Officer</vt:lpstr>
      <vt:lpstr>Inspector powers and functions </vt:lpstr>
      <vt:lpstr>Offences and penalties</vt:lpstr>
      <vt:lpstr>Industrial manslaughter</vt:lpstr>
      <vt:lpstr>WHS Regulation</vt:lpstr>
      <vt:lpstr>Codes of Practice </vt:lpstr>
      <vt:lpstr> Australian standards </vt:lpstr>
      <vt:lpstr> Australian standards </vt:lpstr>
      <vt:lpstr>How to meet your WHS obligations </vt:lpstr>
      <vt:lpstr>How to meet your WHS obligations </vt:lpstr>
      <vt:lpstr>Due Diligence</vt:lpstr>
      <vt:lpstr>Amendments to the legislation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61</cp:revision>
  <dcterms:created xsi:type="dcterms:W3CDTF">2018-06-15T02:04:24Z</dcterms:created>
  <dcterms:modified xsi:type="dcterms:W3CDTF">2018-08-07T01:03:56Z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-1729567203</vt:i4>
  </property>
  <property fmtid="{D5CDD505-2E9C-101B-9397-08002B2CF9AE}" pid="3" name="_NewReviewCycle">
    <vt:lpwstr/>
  </property>
  <property fmtid="{D5CDD505-2E9C-101B-9397-08002B2CF9AE}" pid="4" name="_EmailSubject">
    <vt:lpwstr>Work health and safety law </vt:lpwstr>
  </property>
  <property fmtid="{D5CDD505-2E9C-101B-9397-08002B2CF9AE}" pid="5" name="_AuthorEmail">
    <vt:lpwstr>Emma-Claire.Bayliss@oir.qld.gov.au</vt:lpwstr>
  </property>
  <property fmtid="{D5CDD505-2E9C-101B-9397-08002B2CF9AE}" pid="6" name="_AuthorEmailDisplayName">
    <vt:lpwstr>Emma-Claire Bayliss</vt:lpwstr>
  </property>
  <property fmtid="{D5CDD505-2E9C-101B-9397-08002B2CF9AE}" pid="7" name="ArticulateGUID">
    <vt:lpwstr>C3B7C37D-98BB-4710-AFC5-9E5CB019D905</vt:lpwstr>
  </property>
  <property fmtid="{D5CDD505-2E9C-101B-9397-08002B2CF9AE}" pid="8" name="ArticulatePath">
    <vt:lpwstr>Workplace Health and Safety Queensland PPP2018 (003)</vt:lpwstr>
  </property>
</Properties>
</file>