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7"/>
  </p:notesMasterIdLst>
  <p:sldIdLst>
    <p:sldId id="257" r:id="rId2"/>
    <p:sldId id="437" r:id="rId3"/>
    <p:sldId id="620" r:id="rId4"/>
    <p:sldId id="309" r:id="rId5"/>
    <p:sldId id="619" r:id="rId6"/>
    <p:sldId id="621" r:id="rId7"/>
    <p:sldId id="622" r:id="rId8"/>
    <p:sldId id="623" r:id="rId9"/>
    <p:sldId id="624" r:id="rId10"/>
    <p:sldId id="392" r:id="rId11"/>
    <p:sldId id="504" r:id="rId12"/>
    <p:sldId id="503" r:id="rId13"/>
    <p:sldId id="625" r:id="rId14"/>
    <p:sldId id="626" r:id="rId15"/>
    <p:sldId id="627" r:id="rId16"/>
    <p:sldId id="439" r:id="rId17"/>
    <p:sldId id="396" r:id="rId18"/>
    <p:sldId id="440" r:id="rId19"/>
    <p:sldId id="628" r:id="rId20"/>
    <p:sldId id="629" r:id="rId21"/>
    <p:sldId id="630" r:id="rId22"/>
    <p:sldId id="399" r:id="rId23"/>
    <p:sldId id="401" r:id="rId24"/>
    <p:sldId id="441" r:id="rId25"/>
    <p:sldId id="631" r:id="rId26"/>
    <p:sldId id="405" r:id="rId27"/>
    <p:sldId id="443" r:id="rId28"/>
    <p:sldId id="632" r:id="rId29"/>
    <p:sldId id="633" r:id="rId30"/>
    <p:sldId id="507" r:id="rId31"/>
    <p:sldId id="505" r:id="rId32"/>
    <p:sldId id="506" r:id="rId33"/>
    <p:sldId id="634" r:id="rId34"/>
    <p:sldId id="635" r:id="rId35"/>
    <p:sldId id="442" r:id="rId36"/>
    <p:sldId id="586" r:id="rId37"/>
    <p:sldId id="587" r:id="rId38"/>
    <p:sldId id="636" r:id="rId39"/>
    <p:sldId id="637" r:id="rId40"/>
    <p:sldId id="588" r:id="rId41"/>
    <p:sldId id="589" r:id="rId42"/>
    <p:sldId id="590" r:id="rId43"/>
    <p:sldId id="638" r:id="rId44"/>
    <p:sldId id="639" r:id="rId45"/>
    <p:sldId id="591" r:id="rId46"/>
    <p:sldId id="592" r:id="rId47"/>
    <p:sldId id="593" r:id="rId48"/>
    <p:sldId id="640" r:id="rId49"/>
    <p:sldId id="641" r:id="rId50"/>
    <p:sldId id="642" r:id="rId51"/>
    <p:sldId id="643" r:id="rId52"/>
    <p:sldId id="594" r:id="rId53"/>
    <p:sldId id="595" r:id="rId54"/>
    <p:sldId id="596" r:id="rId55"/>
    <p:sldId id="644" r:id="rId56"/>
    <p:sldId id="645" r:id="rId57"/>
    <p:sldId id="597" r:id="rId58"/>
    <p:sldId id="598" r:id="rId59"/>
    <p:sldId id="599" r:id="rId60"/>
    <p:sldId id="646" r:id="rId61"/>
    <p:sldId id="647" r:id="rId62"/>
    <p:sldId id="600" r:id="rId63"/>
    <p:sldId id="562" r:id="rId64"/>
    <p:sldId id="563" r:id="rId65"/>
    <p:sldId id="648" r:id="rId66"/>
    <p:sldId id="649" r:id="rId67"/>
    <p:sldId id="565" r:id="rId68"/>
    <p:sldId id="566" r:id="rId69"/>
    <p:sldId id="650" r:id="rId70"/>
    <p:sldId id="567" r:id="rId71"/>
    <p:sldId id="568" r:id="rId72"/>
    <p:sldId id="569" r:id="rId73"/>
    <p:sldId id="571" r:id="rId74"/>
    <p:sldId id="572" r:id="rId75"/>
    <p:sldId id="573" r:id="rId76"/>
    <p:sldId id="574" r:id="rId77"/>
    <p:sldId id="575" r:id="rId78"/>
    <p:sldId id="651" r:id="rId79"/>
    <p:sldId id="652" r:id="rId80"/>
    <p:sldId id="653" r:id="rId81"/>
    <p:sldId id="576" r:id="rId82"/>
    <p:sldId id="577" r:id="rId83"/>
    <p:sldId id="578" r:id="rId84"/>
    <p:sldId id="654" r:id="rId85"/>
    <p:sldId id="579" r:id="rId86"/>
    <p:sldId id="580" r:id="rId87"/>
    <p:sldId id="581" r:id="rId88"/>
    <p:sldId id="655" r:id="rId89"/>
    <p:sldId id="656" r:id="rId90"/>
    <p:sldId id="657" r:id="rId91"/>
    <p:sldId id="582" r:id="rId92"/>
    <p:sldId id="538" r:id="rId93"/>
    <p:sldId id="539" r:id="rId94"/>
    <p:sldId id="541" r:id="rId95"/>
    <p:sldId id="542" r:id="rId96"/>
    <p:sldId id="658" r:id="rId97"/>
    <p:sldId id="659" r:id="rId98"/>
    <p:sldId id="660" r:id="rId99"/>
    <p:sldId id="543" r:id="rId100"/>
    <p:sldId id="544" r:id="rId101"/>
    <p:sldId id="545" r:id="rId102"/>
    <p:sldId id="661" r:id="rId103"/>
    <p:sldId id="662" r:id="rId104"/>
    <p:sldId id="546" r:id="rId105"/>
    <p:sldId id="514" r:id="rId106"/>
    <p:sldId id="515" r:id="rId107"/>
    <p:sldId id="663" r:id="rId108"/>
    <p:sldId id="664" r:id="rId109"/>
    <p:sldId id="665" r:id="rId110"/>
    <p:sldId id="516" r:id="rId111"/>
    <p:sldId id="517" r:id="rId112"/>
    <p:sldId id="518" r:id="rId113"/>
    <p:sldId id="666" r:id="rId114"/>
    <p:sldId id="667" r:id="rId115"/>
    <p:sldId id="668" r:id="rId116"/>
    <p:sldId id="519" r:id="rId117"/>
    <p:sldId id="520" r:id="rId118"/>
    <p:sldId id="521" r:id="rId119"/>
    <p:sldId id="522" r:id="rId120"/>
    <p:sldId id="523" r:id="rId121"/>
    <p:sldId id="524" r:id="rId122"/>
    <p:sldId id="669" r:id="rId123"/>
    <p:sldId id="670" r:id="rId124"/>
    <p:sldId id="525" r:id="rId125"/>
    <p:sldId id="526" r:id="rId126"/>
    <p:sldId id="527" r:id="rId127"/>
    <p:sldId id="671" r:id="rId128"/>
    <p:sldId id="672" r:id="rId129"/>
    <p:sldId id="528" r:id="rId130"/>
    <p:sldId id="529" r:id="rId131"/>
    <p:sldId id="530" r:id="rId132"/>
    <p:sldId id="673" r:id="rId133"/>
    <p:sldId id="674" r:id="rId134"/>
    <p:sldId id="675" r:id="rId135"/>
    <p:sldId id="531" r:id="rId136"/>
    <p:sldId id="532" r:id="rId137"/>
    <p:sldId id="533" r:id="rId138"/>
    <p:sldId id="676" r:id="rId139"/>
    <p:sldId id="677" r:id="rId140"/>
    <p:sldId id="534" r:id="rId141"/>
    <p:sldId id="601" r:id="rId142"/>
    <p:sldId id="607" r:id="rId143"/>
    <p:sldId id="678" r:id="rId144"/>
    <p:sldId id="679" r:id="rId145"/>
    <p:sldId id="608" r:id="rId146"/>
    <p:sldId id="602" r:id="rId147"/>
    <p:sldId id="609" r:id="rId148"/>
    <p:sldId id="603" r:id="rId149"/>
    <p:sldId id="610" r:id="rId150"/>
    <p:sldId id="680" r:id="rId151"/>
    <p:sldId id="681" r:id="rId152"/>
    <p:sldId id="612" r:id="rId153"/>
    <p:sldId id="604" r:id="rId154"/>
    <p:sldId id="616" r:id="rId155"/>
    <p:sldId id="682" r:id="rId156"/>
    <p:sldId id="683" r:id="rId157"/>
    <p:sldId id="613" r:id="rId158"/>
    <p:sldId id="605" r:id="rId159"/>
    <p:sldId id="617" r:id="rId160"/>
    <p:sldId id="606" r:id="rId161"/>
    <p:sldId id="618" r:id="rId162"/>
    <p:sldId id="684" r:id="rId163"/>
    <p:sldId id="615" r:id="rId164"/>
    <p:sldId id="435" r:id="rId165"/>
    <p:sldId id="418" r:id="rId1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p:scale>
          <a:sx n="60" d="100"/>
          <a:sy n="60" d="100"/>
        </p:scale>
        <p:origin x="-90"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0"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tableStyles" Target="tableStyle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slide" Target="slides/slide163.xml"/><Relationship Id="rId16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5/02/2018</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16</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17</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26</a:t>
            </a:fld>
            <a:endParaRPr lang="en-AU"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30</a:t>
            </a:fld>
            <a:endParaRPr lang="en-CA"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52</a:t>
            </a:fld>
            <a:endParaRPr lang="en-CA"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53</a:t>
            </a:fld>
            <a:endParaRPr lang="en-AU"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57</a:t>
            </a:fld>
            <a:endParaRPr lang="en-CA"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58</a:t>
            </a:fld>
            <a:endParaRPr lang="en-AU"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62</a:t>
            </a:fld>
            <a:endParaRPr lang="en-CA"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63</a:t>
            </a:fld>
            <a:endParaRPr lang="en-AU"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67</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70</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71</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73</a:t>
            </a:fld>
            <a:endParaRPr lang="en-AU"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75</a:t>
            </a:fld>
            <a:endParaRPr lang="en-CA"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76</a:t>
            </a:fld>
            <a:endParaRPr lang="en-AU"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81</a:t>
            </a:fld>
            <a:endParaRPr lang="en-CA"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82</a:t>
            </a:fld>
            <a:endParaRPr lang="en-AU"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85</a:t>
            </a:fld>
            <a:endParaRPr lang="en-CA"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86</a:t>
            </a:fld>
            <a:endParaRPr lang="en-AU"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91</a:t>
            </a:fld>
            <a:endParaRPr lang="en-CA"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92</a:t>
            </a:fld>
            <a:endParaRPr lang="en-AU"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94</a:t>
            </a:fld>
            <a:endParaRPr lang="en-AU"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99</a:t>
            </a:fld>
            <a:endParaRPr lang="en-CA"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100</a:t>
            </a:fld>
            <a:endParaRPr lang="en-AU"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104</a:t>
            </a:fld>
            <a:endParaRPr lang="en-CA"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105</a:t>
            </a:fld>
            <a:endParaRPr lang="en-AU"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110</a:t>
            </a:fld>
            <a:endParaRPr lang="en-CA"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111</a:t>
            </a:fld>
            <a:endParaRPr lang="en-AU"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116</a:t>
            </a:fld>
            <a:endParaRPr lang="en-CA"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117</a:t>
            </a:fld>
            <a:endParaRPr lang="en-AU"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119</a:t>
            </a:fld>
            <a:endParaRPr lang="en-CA"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120</a:t>
            </a:fld>
            <a:endParaRPr lang="en-AU"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124</a:t>
            </a:fld>
            <a:endParaRPr lang="en-CA"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125</a:t>
            </a:fld>
            <a:endParaRPr lang="en-AU"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129</a:t>
            </a:fld>
            <a:endParaRPr lang="en-CA"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130</a:t>
            </a:fld>
            <a:endParaRPr lang="en-AU"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135</a:t>
            </a:fld>
            <a:endParaRPr lang="en-CA"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136</a:t>
            </a:fld>
            <a:endParaRPr lang="en-AU"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140</a:t>
            </a:fld>
            <a:endParaRPr lang="en-CA"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141</a:t>
            </a:fld>
            <a:endParaRPr lang="en-AU"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145</a:t>
            </a:fld>
            <a:endParaRPr lang="en-CA"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146</a:t>
            </a:fld>
            <a:endParaRPr lang="en-AU"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148</a:t>
            </a:fld>
            <a:endParaRPr lang="en-AU"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152</a:t>
            </a:fld>
            <a:endParaRPr lang="en-CA"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153</a:t>
            </a:fld>
            <a:endParaRPr lang="en-AU"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157</a:t>
            </a:fld>
            <a:endParaRPr lang="en-CA"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158</a:t>
            </a:fld>
            <a:endParaRPr lang="en-AU"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160</a:t>
            </a:fld>
            <a:endParaRPr lang="en-AU"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163</a:t>
            </a:fld>
            <a:endParaRPr lang="en-CA"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165</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68.gif"/><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6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619672" y="1124744"/>
            <a:ext cx="6595641" cy="3875881"/>
          </a:xfrm>
          <a:prstGeom prst="rect">
            <a:avLst/>
          </a:prstGeom>
          <a:noFill/>
          <a:ln w="9525">
            <a:noFill/>
            <a:miter lim="800000"/>
            <a:headEnd/>
            <a:tailEnd/>
          </a:ln>
        </p:spPr>
        <p:txBody>
          <a:bodyPr/>
          <a:lstStyle/>
          <a:p>
            <a:pPr algn="r"/>
            <a:r>
              <a:rPr lang="en-AU" sz="4400" b="1" dirty="0" smtClean="0">
                <a:solidFill>
                  <a:srgbClr val="FF0000"/>
                </a:solidFill>
              </a:rPr>
              <a:t>CHCECE002 </a:t>
            </a:r>
            <a:endParaRPr lang="en-GB" sz="4400" dirty="0">
              <a:solidFill>
                <a:srgbClr val="FF0000"/>
              </a:solidFill>
            </a:endParaRPr>
          </a:p>
          <a:p>
            <a:pPr algn="r"/>
            <a:r>
              <a:rPr lang="en-AU" sz="4400" b="1" dirty="0" smtClean="0">
                <a:solidFill>
                  <a:srgbClr val="FF0000"/>
                </a:solidFill>
              </a:rPr>
              <a:t>Ensure the health and safety of children</a:t>
            </a:r>
            <a:endParaRPr lang="en-GB" sz="4400" dirty="0">
              <a:solidFill>
                <a:srgbClr val="FF0000"/>
              </a:solidFill>
            </a:endParaRPr>
          </a:p>
        </p:txBody>
      </p:sp>
      <p:pic>
        <p:nvPicPr>
          <p:cNvPr id="3" name="Picture 2" descr="C:\Users\Sophie2\Desktop\ArtWork\stick_figure_parent_child_standing_1600_clr_2969.png"/>
          <p:cNvPicPr/>
          <p:nvPr/>
        </p:nvPicPr>
        <p:blipFill rotWithShape="1">
          <a:blip r:embed="rId3" cstate="print">
            <a:extLst>
              <a:ext uri="{28A0092B-C50C-407E-A947-70E740481C1C}">
                <a14:useLocalDpi xmlns:a14="http://schemas.microsoft.com/office/drawing/2010/main" val="0"/>
              </a:ext>
            </a:extLst>
          </a:blip>
          <a:srcRect l="6639" r="10061" b="4242"/>
          <a:stretch/>
        </p:blipFill>
        <p:spPr bwMode="auto">
          <a:xfrm>
            <a:off x="1115616" y="2769860"/>
            <a:ext cx="2222939" cy="4088140"/>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reading_to_children_800_wht.png"/>
          <p:cNvPicPr/>
          <p:nvPr/>
        </p:nvPicPr>
        <p:blipFill rotWithShape="1">
          <a:blip r:embed="rId2" cstate="print">
            <a:extLst>
              <a:ext uri="{28A0092B-C50C-407E-A947-70E740481C1C}">
                <a14:useLocalDpi xmlns:a14="http://schemas.microsoft.com/office/drawing/2010/main" val="0"/>
              </a:ext>
            </a:extLst>
          </a:blip>
          <a:srcRect b="9241"/>
          <a:stretch/>
        </p:blipFill>
        <p:spPr bwMode="auto">
          <a:xfrm>
            <a:off x="3275856" y="4845310"/>
            <a:ext cx="2592288" cy="1962602"/>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noAutofit/>
          </a:bodyPr>
          <a:lstStyle/>
          <a:p>
            <a:r>
              <a:rPr lang="en-GB" dirty="0"/>
              <a:t>An introduction on the National Quality Framework (NQF)</a:t>
            </a:r>
          </a:p>
        </p:txBody>
      </p:sp>
      <p:sp>
        <p:nvSpPr>
          <p:cNvPr id="3" name="Content Placeholder 2"/>
          <p:cNvSpPr>
            <a:spLocks noGrp="1"/>
          </p:cNvSpPr>
          <p:nvPr>
            <p:ph idx="1"/>
          </p:nvPr>
        </p:nvSpPr>
        <p:spPr>
          <a:xfrm>
            <a:off x="457200" y="1600201"/>
            <a:ext cx="8229600" cy="3917032"/>
          </a:xfrm>
        </p:spPr>
        <p:txBody>
          <a:bodyPr/>
          <a:lstStyle/>
          <a:p>
            <a:r>
              <a:rPr lang="en-GB" dirty="0"/>
              <a:t>The National Quality Framework (NQF) was established in 2012 by the government as a measure to raise the quality and standards of early childhood education and </a:t>
            </a:r>
            <a:r>
              <a:rPr lang="en-GB" dirty="0" smtClean="0"/>
              <a:t>care</a:t>
            </a:r>
          </a:p>
          <a:p>
            <a:r>
              <a:rPr lang="en-GB" dirty="0"/>
              <a:t>This is overseen by the Australian Children’s Education and Care Quality Authority (ACECQA), in conjunction with the individual state and territory regulatory </a:t>
            </a:r>
            <a:r>
              <a:rPr lang="en-GB" dirty="0" smtClean="0"/>
              <a:t>bodies.</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NQF includes:</a:t>
            </a:r>
            <a:endParaRPr lang="en-GB" dirty="0"/>
          </a:p>
        </p:txBody>
      </p:sp>
      <p:sp>
        <p:nvSpPr>
          <p:cNvPr id="3" name="Content Placeholder 2"/>
          <p:cNvSpPr>
            <a:spLocks noGrp="1"/>
          </p:cNvSpPr>
          <p:nvPr>
            <p:ph idx="1"/>
          </p:nvPr>
        </p:nvSpPr>
        <p:spPr>
          <a:xfrm>
            <a:off x="457200" y="1600200"/>
            <a:ext cx="5842992" cy="4525963"/>
          </a:xfrm>
        </p:spPr>
        <p:txBody>
          <a:bodyPr/>
          <a:lstStyle/>
          <a:p>
            <a:pPr lvl="0"/>
            <a:r>
              <a:rPr lang="en-GB" dirty="0"/>
              <a:t>The National Law and National Regulations </a:t>
            </a:r>
          </a:p>
          <a:p>
            <a:pPr lvl="0"/>
            <a:r>
              <a:rPr lang="en-GB" dirty="0"/>
              <a:t>The National Quality Standard (NQS)</a:t>
            </a:r>
          </a:p>
          <a:p>
            <a:pPr lvl="0"/>
            <a:r>
              <a:rPr lang="en-GB" dirty="0"/>
              <a:t>National learning frameworks</a:t>
            </a:r>
          </a:p>
          <a:p>
            <a:pPr lvl="0"/>
            <a:r>
              <a:rPr lang="en-GB" dirty="0"/>
              <a:t>Assessment and quality rating process.</a:t>
            </a:r>
          </a:p>
          <a:p>
            <a:endParaRPr lang="en-GB" dirty="0"/>
          </a:p>
        </p:txBody>
      </p:sp>
      <p:pic>
        <p:nvPicPr>
          <p:cNvPr id="4" name="Picture 3" descr="C:\Users\Sophie2\Desktop\ArtWork\police_officer_with_children_400_clr_13077.png"/>
          <p:cNvPicPr/>
          <p:nvPr/>
        </p:nvPicPr>
        <p:blipFill rotWithShape="1">
          <a:blip r:embed="rId2">
            <a:extLst>
              <a:ext uri="{28A0092B-C50C-407E-A947-70E740481C1C}">
                <a14:useLocalDpi xmlns:a14="http://schemas.microsoft.com/office/drawing/2010/main" val="0"/>
              </a:ext>
            </a:extLst>
          </a:blip>
          <a:srcRect r="7070"/>
          <a:stretch/>
        </p:blipFill>
        <p:spPr bwMode="auto">
          <a:xfrm>
            <a:off x="5652120" y="2060848"/>
            <a:ext cx="2944340" cy="4602313"/>
          </a:xfrm>
          <a:prstGeom prst="rect">
            <a:avLst/>
          </a:prstGeom>
          <a:noFill/>
          <a:ln>
            <a:noFill/>
          </a:ln>
        </p:spPr>
      </p:pic>
    </p:spTree>
    <p:extLst>
      <p:ext uri="{BB962C8B-B14F-4D97-AF65-F5344CB8AC3E}">
        <p14:creationId xmlns:p14="http://schemas.microsoft.com/office/powerpoint/2010/main" val="40261367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each child’s health needs</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a:latin typeface="+mj-lt"/>
              </a:rPr>
              <a:t>1.1 </a:t>
            </a:r>
            <a:r>
              <a:rPr lang="en-AU" sz="2800" dirty="0"/>
              <a:t>Communicate with families about children’s health needs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Knowledge of children’s health </a:t>
            </a:r>
            <a:r>
              <a:rPr lang="en-GB" dirty="0" smtClean="0"/>
              <a:t>needs</a:t>
            </a:r>
            <a:endParaRPr lang="en-GB" dirty="0"/>
          </a:p>
        </p:txBody>
      </p:sp>
      <p:sp>
        <p:nvSpPr>
          <p:cNvPr id="3" name="Content Placeholder 2"/>
          <p:cNvSpPr>
            <a:spLocks noGrp="1"/>
          </p:cNvSpPr>
          <p:nvPr>
            <p:ph idx="1"/>
          </p:nvPr>
        </p:nvSpPr>
        <p:spPr/>
        <p:txBody>
          <a:bodyPr/>
          <a:lstStyle/>
          <a:p>
            <a:pPr marL="0" indent="0">
              <a:buNone/>
            </a:pPr>
            <a:r>
              <a:rPr lang="en-GB" b="1" dirty="0"/>
              <a:t>The essential factors </a:t>
            </a:r>
            <a:r>
              <a:rPr lang="en-GB" b="1" dirty="0" smtClean="0"/>
              <a:t> are:</a:t>
            </a:r>
          </a:p>
          <a:p>
            <a:pPr lvl="0"/>
            <a:r>
              <a:rPr lang="en-GB" dirty="0"/>
              <a:t>To determine if the child has a health condition or concern</a:t>
            </a:r>
          </a:p>
          <a:p>
            <a:pPr lvl="0"/>
            <a:r>
              <a:rPr lang="en-GB" dirty="0"/>
              <a:t>To clarify any specific health care needs</a:t>
            </a:r>
          </a:p>
          <a:p>
            <a:pPr lvl="0"/>
            <a:r>
              <a:rPr lang="en-GB" dirty="0"/>
              <a:t>To take all possible steps to enable full participation of the child.</a:t>
            </a:r>
          </a:p>
          <a:p>
            <a:endParaRPr lang="en-GB" dirty="0"/>
          </a:p>
        </p:txBody>
      </p:sp>
      <p:pic>
        <p:nvPicPr>
          <p:cNvPr id="1026" name="Picture 2" descr="C:\Users\Sophie2\Desktop\ArtWork\nurse_figure_pushing_pill_1416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4524600"/>
            <a:ext cx="3818449" cy="1649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6471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Communicating with families</a:t>
            </a:r>
          </a:p>
        </p:txBody>
      </p:sp>
      <p:sp>
        <p:nvSpPr>
          <p:cNvPr id="3" name="Content Placeholder 2"/>
          <p:cNvSpPr>
            <a:spLocks noGrp="1"/>
          </p:cNvSpPr>
          <p:nvPr>
            <p:ph idx="1"/>
          </p:nvPr>
        </p:nvSpPr>
        <p:spPr>
          <a:xfrm>
            <a:off x="457200" y="1600200"/>
            <a:ext cx="6923112" cy="4781128"/>
          </a:xfrm>
        </p:spPr>
        <p:txBody>
          <a:bodyPr/>
          <a:lstStyle/>
          <a:p>
            <a:r>
              <a:rPr lang="en-GB" dirty="0"/>
              <a:t>To communicate with families, you will need to have an understanding of how to interact professionally and with consideration to the different types of people you will </a:t>
            </a:r>
            <a:r>
              <a:rPr lang="en-GB" dirty="0" smtClean="0"/>
              <a:t>meet </a:t>
            </a:r>
          </a:p>
          <a:p>
            <a:r>
              <a:rPr lang="en-GB" dirty="0"/>
              <a:t>Never presume all people are alike; take the time to get to know the types of families in your community and at your </a:t>
            </a:r>
            <a:r>
              <a:rPr lang="en-GB" dirty="0" smtClean="0"/>
              <a:t>service</a:t>
            </a:r>
          </a:p>
          <a:p>
            <a:r>
              <a:rPr lang="en-GB" dirty="0"/>
              <a:t>Build a rapport so you can understand family </a:t>
            </a:r>
            <a:r>
              <a:rPr lang="en-GB" dirty="0" smtClean="0"/>
              <a:t>needs.</a:t>
            </a:r>
            <a:endParaRPr lang="en-GB" dirty="0"/>
          </a:p>
        </p:txBody>
      </p:sp>
      <p:pic>
        <p:nvPicPr>
          <p:cNvPr id="4" name="Picture 3" descr="C:\Users\Sophie2\Desktop\ArtWork\figure_wave_pose_400_clr_17727.png"/>
          <p:cNvPicPr/>
          <p:nvPr/>
        </p:nvPicPr>
        <p:blipFill>
          <a:blip r:embed="rId2">
            <a:extLst>
              <a:ext uri="{28A0092B-C50C-407E-A947-70E740481C1C}">
                <a14:useLocalDpi xmlns:a14="http://schemas.microsoft.com/office/drawing/2010/main" val="0"/>
              </a:ext>
            </a:extLst>
          </a:blip>
          <a:srcRect/>
          <a:stretch>
            <a:fillRect/>
          </a:stretch>
        </p:blipFill>
        <p:spPr bwMode="auto">
          <a:xfrm>
            <a:off x="7244284" y="2348880"/>
            <a:ext cx="1671232" cy="3528392"/>
          </a:xfrm>
          <a:prstGeom prst="rect">
            <a:avLst/>
          </a:prstGeom>
          <a:noFill/>
          <a:ln>
            <a:noFill/>
          </a:ln>
        </p:spPr>
      </p:pic>
    </p:spTree>
    <p:extLst>
      <p:ext uri="{BB962C8B-B14F-4D97-AF65-F5344CB8AC3E}">
        <p14:creationId xmlns:p14="http://schemas.microsoft.com/office/powerpoint/2010/main" val="13536359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Questions to ask </a:t>
            </a:r>
            <a:r>
              <a:rPr lang="en-GB" dirty="0" smtClean="0"/>
              <a:t>families when confirming children’s health needs</a:t>
            </a:r>
            <a:endParaRPr lang="en-GB" dirty="0"/>
          </a:p>
        </p:txBody>
      </p:sp>
      <p:sp>
        <p:nvSpPr>
          <p:cNvPr id="3" name="Content Placeholder 2"/>
          <p:cNvSpPr>
            <a:spLocks noGrp="1"/>
          </p:cNvSpPr>
          <p:nvPr>
            <p:ph idx="1"/>
          </p:nvPr>
        </p:nvSpPr>
        <p:spPr>
          <a:xfrm>
            <a:off x="457200" y="1916832"/>
            <a:ext cx="6275040" cy="4680520"/>
          </a:xfrm>
        </p:spPr>
        <p:txBody>
          <a:bodyPr/>
          <a:lstStyle/>
          <a:p>
            <a:pPr lvl="0"/>
            <a:r>
              <a:rPr lang="en-GB" dirty="0"/>
              <a:t>Is there a diagnosis?</a:t>
            </a:r>
          </a:p>
          <a:p>
            <a:pPr lvl="0"/>
            <a:r>
              <a:rPr lang="en-GB" dirty="0"/>
              <a:t>Is medication taken, if so, how much and when should it be administered during service hours?</a:t>
            </a:r>
          </a:p>
          <a:p>
            <a:pPr lvl="0"/>
            <a:r>
              <a:rPr lang="en-GB" dirty="0"/>
              <a:t>Are there specific requirements for providing care?</a:t>
            </a:r>
          </a:p>
          <a:p>
            <a:pPr lvl="0"/>
            <a:r>
              <a:rPr lang="en-GB" dirty="0"/>
              <a:t>Are there specific requirements for inclusion in activities</a:t>
            </a:r>
            <a:r>
              <a:rPr lang="en-GB" dirty="0" smtClean="0"/>
              <a:t>?</a:t>
            </a:r>
          </a:p>
          <a:p>
            <a:pPr lvl="0"/>
            <a:r>
              <a:rPr lang="en-GB" dirty="0" smtClean="0"/>
              <a:t>Etc.</a:t>
            </a:r>
            <a:endParaRPr lang="en-GB" dirty="0"/>
          </a:p>
          <a:p>
            <a:endParaRPr lang="en-GB" dirty="0"/>
          </a:p>
        </p:txBody>
      </p:sp>
      <p:pic>
        <p:nvPicPr>
          <p:cNvPr id="4" name="Picture 3" descr="C:\Users\Sophie2\Desktop\ArtWork\sign_face_question_mark_pc_400_clr_2695.png"/>
          <p:cNvPicPr/>
          <p:nvPr/>
        </p:nvPicPr>
        <p:blipFill rotWithShape="1">
          <a:blip r:embed="rId2">
            <a:extLst>
              <a:ext uri="{28A0092B-C50C-407E-A947-70E740481C1C}">
                <a14:useLocalDpi xmlns:a14="http://schemas.microsoft.com/office/drawing/2010/main" val="0"/>
              </a:ext>
            </a:extLst>
          </a:blip>
          <a:srcRect t="1945"/>
          <a:stretch/>
        </p:blipFill>
        <p:spPr bwMode="auto">
          <a:xfrm>
            <a:off x="6444208" y="2385066"/>
            <a:ext cx="1964028" cy="381642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081551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Sophie2\Desktop\ArtWork\higher_learning_pc_evolve_three35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1242" y="2204864"/>
            <a:ext cx="2110336" cy="259893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274638"/>
            <a:ext cx="9144000" cy="1143000"/>
          </a:xfrm>
        </p:spPr>
        <p:txBody>
          <a:bodyPr>
            <a:normAutofit/>
          </a:bodyPr>
          <a:lstStyle/>
          <a:p>
            <a:r>
              <a:rPr lang="en-GB" dirty="0"/>
              <a:t>The National Quality </a:t>
            </a:r>
            <a:r>
              <a:rPr lang="en-GB" dirty="0" smtClean="0"/>
              <a:t>Standard (NQS)</a:t>
            </a:r>
            <a:endParaRPr lang="en-GB" dirty="0"/>
          </a:p>
        </p:txBody>
      </p:sp>
      <p:sp>
        <p:nvSpPr>
          <p:cNvPr id="3" name="Content Placeholder 2"/>
          <p:cNvSpPr>
            <a:spLocks noGrp="1"/>
          </p:cNvSpPr>
          <p:nvPr>
            <p:ph idx="1"/>
          </p:nvPr>
        </p:nvSpPr>
        <p:spPr>
          <a:xfrm>
            <a:off x="457200" y="1600200"/>
            <a:ext cx="6779096" cy="5257800"/>
          </a:xfrm>
        </p:spPr>
        <p:txBody>
          <a:bodyPr>
            <a:normAutofit/>
          </a:bodyPr>
          <a:lstStyle/>
          <a:p>
            <a:pPr marL="0" indent="0">
              <a:buNone/>
            </a:pPr>
            <a:r>
              <a:rPr lang="en-GB" b="1" dirty="0"/>
              <a:t>The seven quality areas under the </a:t>
            </a:r>
            <a:r>
              <a:rPr lang="en-GB" b="1" dirty="0" smtClean="0"/>
              <a:t>NQS are</a:t>
            </a:r>
            <a:r>
              <a:rPr lang="en-GB" b="1" dirty="0"/>
              <a:t>:</a:t>
            </a:r>
          </a:p>
          <a:p>
            <a:pPr lvl="0"/>
            <a:r>
              <a:rPr lang="en-GB" dirty="0"/>
              <a:t>Educational program and practice</a:t>
            </a:r>
          </a:p>
          <a:p>
            <a:pPr lvl="0"/>
            <a:r>
              <a:rPr lang="en-GB" dirty="0"/>
              <a:t>Children’s health and safety</a:t>
            </a:r>
          </a:p>
          <a:p>
            <a:pPr lvl="0"/>
            <a:r>
              <a:rPr lang="en-GB" dirty="0"/>
              <a:t>Physical Environment</a:t>
            </a:r>
          </a:p>
          <a:p>
            <a:pPr lvl="0"/>
            <a:r>
              <a:rPr lang="en-GB" dirty="0"/>
              <a:t>Staffing arrangements</a:t>
            </a:r>
          </a:p>
          <a:p>
            <a:pPr lvl="0"/>
            <a:r>
              <a:rPr lang="en-GB" dirty="0"/>
              <a:t>Relationships with children</a:t>
            </a:r>
          </a:p>
          <a:p>
            <a:pPr lvl="0"/>
            <a:r>
              <a:rPr lang="en-GB" dirty="0"/>
              <a:t>Collaborative partnerships with families and communities</a:t>
            </a:r>
          </a:p>
          <a:p>
            <a:pPr lvl="0"/>
            <a:r>
              <a:rPr lang="en-AU" dirty="0"/>
              <a:t>Governance and leadership</a:t>
            </a:r>
            <a:r>
              <a:rPr lang="en-GB" dirty="0" smtClean="0"/>
              <a:t>.</a:t>
            </a:r>
            <a:endParaRPr lang="en-GB" dirty="0"/>
          </a:p>
          <a:p>
            <a:endParaRPr lang="en-GB" dirty="0"/>
          </a:p>
        </p:txBody>
      </p:sp>
    </p:spTree>
    <p:extLst>
      <p:ext uri="{BB962C8B-B14F-4D97-AF65-F5344CB8AC3E}">
        <p14:creationId xmlns:p14="http://schemas.microsoft.com/office/powerpoint/2010/main" val="5324280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Quality area 6 includes:</a:t>
            </a:r>
            <a:endParaRPr lang="en-GB" dirty="0"/>
          </a:p>
        </p:txBody>
      </p:sp>
      <p:sp>
        <p:nvSpPr>
          <p:cNvPr id="3" name="Content Placeholder 2"/>
          <p:cNvSpPr>
            <a:spLocks noGrp="1"/>
          </p:cNvSpPr>
          <p:nvPr>
            <p:ph idx="1"/>
          </p:nvPr>
        </p:nvSpPr>
        <p:spPr/>
        <p:txBody>
          <a:bodyPr/>
          <a:lstStyle/>
          <a:p>
            <a:r>
              <a:rPr lang="en-GB" dirty="0"/>
              <a:t>Standard 6.1 – </a:t>
            </a:r>
            <a:r>
              <a:rPr lang="en-GB" dirty="0"/>
              <a:t>Supportive relationships with </a:t>
            </a:r>
            <a:r>
              <a:rPr lang="en-GB" dirty="0" smtClean="0"/>
              <a:t>families</a:t>
            </a:r>
          </a:p>
          <a:p>
            <a:r>
              <a:rPr lang="en-GB" dirty="0" smtClean="0"/>
              <a:t>Standard </a:t>
            </a:r>
            <a:r>
              <a:rPr lang="en-GB" dirty="0"/>
              <a:t>6.2 – </a:t>
            </a:r>
            <a:r>
              <a:rPr lang="en-GB" dirty="0"/>
              <a:t>Collaborative partnerships</a:t>
            </a:r>
            <a:r>
              <a:rPr lang="en-GB" dirty="0" smtClean="0"/>
              <a:t>.</a:t>
            </a:r>
            <a:endParaRPr lang="en-GB" dirty="0"/>
          </a:p>
        </p:txBody>
      </p:sp>
      <p:pic>
        <p:nvPicPr>
          <p:cNvPr id="4" name="Picture 3" descr="C:\Users\Sophie2\Desktop\ArtWork\stick_figure_holding_six_6 7795.png"/>
          <p:cNvPicPr/>
          <p:nvPr/>
        </p:nvPicPr>
        <p:blipFill rotWithShape="1">
          <a:blip r:embed="rId2" cstate="print">
            <a:extLst>
              <a:ext uri="{28A0092B-C50C-407E-A947-70E740481C1C}">
                <a14:useLocalDpi xmlns:a14="http://schemas.microsoft.com/office/drawing/2010/main" val="0"/>
              </a:ext>
            </a:extLst>
          </a:blip>
          <a:srcRect b="8216"/>
          <a:stretch/>
        </p:blipFill>
        <p:spPr bwMode="auto">
          <a:xfrm>
            <a:off x="3742587" y="2996951"/>
            <a:ext cx="2808312" cy="3712605"/>
          </a:xfrm>
          <a:prstGeom prst="rect">
            <a:avLst/>
          </a:prstGeom>
          <a:noFill/>
          <a:ln>
            <a:noFill/>
          </a:ln>
        </p:spPr>
      </p:pic>
    </p:spTree>
    <p:extLst>
      <p:ext uri="{BB962C8B-B14F-4D97-AF65-F5344CB8AC3E}">
        <p14:creationId xmlns:p14="http://schemas.microsoft.com/office/powerpoint/2010/main" val="39223255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each child’s health needs</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1.2 </a:t>
            </a:r>
            <a:r>
              <a:rPr lang="en-AU" sz="2800" dirty="0"/>
              <a:t>Maintain confidentiality in relation to children’s individual health needs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Confidentiality requirements</a:t>
            </a:r>
          </a:p>
        </p:txBody>
      </p:sp>
      <p:sp>
        <p:nvSpPr>
          <p:cNvPr id="3" name="Content Placeholder 2"/>
          <p:cNvSpPr>
            <a:spLocks noGrp="1"/>
          </p:cNvSpPr>
          <p:nvPr>
            <p:ph idx="1"/>
          </p:nvPr>
        </p:nvSpPr>
        <p:spPr>
          <a:xfrm>
            <a:off x="457200" y="1600200"/>
            <a:ext cx="5770984" cy="4997152"/>
          </a:xfrm>
        </p:spPr>
        <p:txBody>
          <a:bodyPr/>
          <a:lstStyle/>
          <a:p>
            <a:pPr marL="0" indent="0">
              <a:buNone/>
            </a:pPr>
            <a:r>
              <a:rPr lang="en-GB" b="1" dirty="0"/>
              <a:t>Maintaining confidentiality means:</a:t>
            </a:r>
          </a:p>
          <a:p>
            <a:pPr lvl="0"/>
            <a:r>
              <a:rPr lang="en-GB" dirty="0"/>
              <a:t>Not disclosing information to those who should not have this</a:t>
            </a:r>
          </a:p>
          <a:p>
            <a:pPr lvl="0"/>
            <a:r>
              <a:rPr lang="en-GB" dirty="0"/>
              <a:t>Discussing health and personal matters away from others so you are not overheard</a:t>
            </a:r>
          </a:p>
          <a:p>
            <a:r>
              <a:rPr lang="en-GB" dirty="0"/>
              <a:t>Storing information safely and </a:t>
            </a:r>
            <a:r>
              <a:rPr lang="en-GB" dirty="0" smtClean="0"/>
              <a:t>securely. </a:t>
            </a:r>
            <a:endParaRPr lang="en-GB" dirty="0"/>
          </a:p>
        </p:txBody>
      </p:sp>
      <p:pic>
        <p:nvPicPr>
          <p:cNvPr id="4" name="Picture 3" descr="C:\Users\Sophie2\Desktop\ArtWork\speech_speak_talk.png"/>
          <p:cNvPicPr/>
          <p:nvPr/>
        </p:nvPicPr>
        <p:blipFill rotWithShape="1">
          <a:blip r:embed="rId2">
            <a:extLst>
              <a:ext uri="{28A0092B-C50C-407E-A947-70E740481C1C}">
                <a14:useLocalDpi xmlns:a14="http://schemas.microsoft.com/office/drawing/2010/main" val="0"/>
              </a:ext>
            </a:extLst>
          </a:blip>
          <a:srcRect r="9941"/>
          <a:stretch/>
        </p:blipFill>
        <p:spPr bwMode="auto">
          <a:xfrm>
            <a:off x="6372200" y="1700808"/>
            <a:ext cx="2107438" cy="4392488"/>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Sophie2\Desktop\ArtWork\MGa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4221088"/>
            <a:ext cx="2636912" cy="263691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Confidentiality in law</a:t>
            </a:r>
            <a:endParaRPr lang="en-GB" dirty="0"/>
          </a:p>
        </p:txBody>
      </p:sp>
      <p:sp>
        <p:nvSpPr>
          <p:cNvPr id="3" name="Content Placeholder 2"/>
          <p:cNvSpPr>
            <a:spLocks noGrp="1"/>
          </p:cNvSpPr>
          <p:nvPr>
            <p:ph idx="1"/>
          </p:nvPr>
        </p:nvSpPr>
        <p:spPr>
          <a:xfrm>
            <a:off x="457200" y="1600201"/>
            <a:ext cx="8229600" cy="3556992"/>
          </a:xfrm>
        </p:spPr>
        <p:txBody>
          <a:bodyPr/>
          <a:lstStyle/>
          <a:p>
            <a:r>
              <a:rPr lang="en-GB" dirty="0"/>
              <a:t>Records and information collected by your organisation will need to be kept for conducting service activities; this is also required by law for your organisation’s reporting requirements </a:t>
            </a:r>
            <a:endParaRPr lang="en-GB" dirty="0" smtClean="0"/>
          </a:p>
          <a:p>
            <a:r>
              <a:rPr lang="en-GB" dirty="0" smtClean="0"/>
              <a:t>Confidentiality </a:t>
            </a:r>
            <a:r>
              <a:rPr lang="en-GB" dirty="0"/>
              <a:t>and privacy of information is governed by the Privacy Act 1988, which regulates the handling of personal </a:t>
            </a:r>
            <a:r>
              <a:rPr lang="en-GB" dirty="0" smtClean="0"/>
              <a:t>information.</a:t>
            </a:r>
            <a:endParaRPr lang="en-GB" dirty="0"/>
          </a:p>
        </p:txBody>
      </p:sp>
    </p:spTree>
    <p:extLst>
      <p:ext uri="{BB962C8B-B14F-4D97-AF65-F5344CB8AC3E}">
        <p14:creationId xmlns:p14="http://schemas.microsoft.com/office/powerpoint/2010/main" val="42292197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 plans</a:t>
            </a:r>
          </a:p>
        </p:txBody>
      </p:sp>
      <p:sp>
        <p:nvSpPr>
          <p:cNvPr id="3" name="Content Placeholder 2"/>
          <p:cNvSpPr>
            <a:spLocks noGrp="1"/>
          </p:cNvSpPr>
          <p:nvPr>
            <p:ph idx="1"/>
          </p:nvPr>
        </p:nvSpPr>
        <p:spPr>
          <a:xfrm>
            <a:off x="457200" y="1600200"/>
            <a:ext cx="7643192" cy="4525963"/>
          </a:xfrm>
        </p:spPr>
        <p:txBody>
          <a:bodyPr/>
          <a:lstStyle/>
          <a:p>
            <a:r>
              <a:rPr lang="en-GB" dirty="0"/>
              <a:t>This type of plan is used to provide information to others on the healthcare needs of a </a:t>
            </a:r>
            <a:r>
              <a:rPr lang="en-GB" dirty="0" smtClean="0"/>
              <a:t>child</a:t>
            </a:r>
          </a:p>
          <a:p>
            <a:r>
              <a:rPr lang="en-GB" dirty="0"/>
              <a:t>This should be created by the relevant health professional in conjunction with the parent(s) </a:t>
            </a:r>
            <a:r>
              <a:rPr lang="en-GB" dirty="0" smtClean="0"/>
              <a:t/>
            </a:r>
            <a:br>
              <a:rPr lang="en-GB" dirty="0" smtClean="0"/>
            </a:br>
            <a:r>
              <a:rPr lang="en-GB" dirty="0" smtClean="0"/>
              <a:t>or </a:t>
            </a:r>
            <a:r>
              <a:rPr lang="en-GB" dirty="0"/>
              <a:t>carer(s)</a:t>
            </a:r>
            <a:endParaRPr lang="en-GB" dirty="0" smtClean="0"/>
          </a:p>
          <a:p>
            <a:r>
              <a:rPr lang="en-GB" dirty="0" smtClean="0"/>
              <a:t>This </a:t>
            </a:r>
            <a:r>
              <a:rPr lang="en-GB" dirty="0"/>
              <a:t>should contain details of the </a:t>
            </a:r>
            <a:r>
              <a:rPr lang="en-GB" dirty="0" smtClean="0"/>
              <a:t/>
            </a:r>
            <a:br>
              <a:rPr lang="en-GB" dirty="0" smtClean="0"/>
            </a:br>
            <a:r>
              <a:rPr lang="en-GB" dirty="0" smtClean="0"/>
              <a:t>requirements </a:t>
            </a:r>
            <a:r>
              <a:rPr lang="en-GB" dirty="0"/>
              <a:t>for every-day health </a:t>
            </a:r>
            <a:r>
              <a:rPr lang="en-GB" dirty="0" smtClean="0"/>
              <a:t/>
            </a:r>
            <a:br>
              <a:rPr lang="en-GB" dirty="0" smtClean="0"/>
            </a:br>
            <a:r>
              <a:rPr lang="en-GB" dirty="0" smtClean="0"/>
              <a:t>and </a:t>
            </a:r>
            <a:r>
              <a:rPr lang="en-GB" dirty="0"/>
              <a:t>care needs, and also for handling </a:t>
            </a:r>
            <a:r>
              <a:rPr lang="en-GB" dirty="0" smtClean="0"/>
              <a:t/>
            </a:r>
            <a:br>
              <a:rPr lang="en-GB" dirty="0" smtClean="0"/>
            </a:br>
            <a:r>
              <a:rPr lang="en-GB" dirty="0" smtClean="0"/>
              <a:t>a </a:t>
            </a:r>
            <a:r>
              <a:rPr lang="en-GB" dirty="0"/>
              <a:t>situation of </a:t>
            </a:r>
            <a:r>
              <a:rPr lang="en-GB" dirty="0" smtClean="0"/>
              <a:t>emergency.</a:t>
            </a:r>
            <a:endParaRPr lang="en-GB" dirty="0"/>
          </a:p>
        </p:txBody>
      </p:sp>
      <p:pic>
        <p:nvPicPr>
          <p:cNvPr id="4" name="Picture 3" descr="C:\Users\Sophie2\Desktop\ArtWork\doctor_taking_notes_from_patient_14981.png"/>
          <p:cNvPicPr/>
          <p:nvPr/>
        </p:nvPicPr>
        <p:blipFill rotWithShape="1">
          <a:blip r:embed="rId2">
            <a:extLst>
              <a:ext uri="{28A0092B-C50C-407E-A947-70E740481C1C}">
                <a14:useLocalDpi xmlns:a14="http://schemas.microsoft.com/office/drawing/2010/main" val="0"/>
              </a:ext>
            </a:extLst>
          </a:blip>
          <a:srcRect l="8257" t="-1" b="2627"/>
          <a:stretch/>
        </p:blipFill>
        <p:spPr bwMode="auto">
          <a:xfrm>
            <a:off x="6228184" y="3717032"/>
            <a:ext cx="2581733" cy="273977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252375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Medication management plans (MMPs)</a:t>
            </a:r>
          </a:p>
        </p:txBody>
      </p:sp>
      <p:sp>
        <p:nvSpPr>
          <p:cNvPr id="3" name="Content Placeholder 2"/>
          <p:cNvSpPr>
            <a:spLocks noGrp="1"/>
          </p:cNvSpPr>
          <p:nvPr>
            <p:ph idx="1"/>
          </p:nvPr>
        </p:nvSpPr>
        <p:spPr/>
        <p:txBody>
          <a:bodyPr/>
          <a:lstStyle/>
          <a:p>
            <a:r>
              <a:rPr lang="en-GB" dirty="0"/>
              <a:t>This type of plan is used by health professionals as a way to standardise how information on medications is presented within the health </a:t>
            </a:r>
            <a:r>
              <a:rPr lang="en-GB" dirty="0" smtClean="0"/>
              <a:t>profession</a:t>
            </a:r>
          </a:p>
          <a:p>
            <a:r>
              <a:rPr lang="en-GB" dirty="0"/>
              <a:t>From the perspective of a medication management plan as may be used in children’s education and care service environments, this will contain information on the current medications being taken by a </a:t>
            </a:r>
            <a:r>
              <a:rPr lang="en-GB" dirty="0" smtClean="0"/>
              <a:t>child.</a:t>
            </a:r>
            <a:endParaRPr lang="en-GB" dirty="0"/>
          </a:p>
        </p:txBody>
      </p:sp>
      <p:pic>
        <p:nvPicPr>
          <p:cNvPr id="4" name="Picture 3" descr="C:\Users\Sophie2\Desktop\ArtWork\hand_with_pills_in_palm_14870.png"/>
          <p:cNvPicPr/>
          <p:nvPr/>
        </p:nvPicPr>
        <p:blipFill>
          <a:blip r:embed="rId2">
            <a:extLst>
              <a:ext uri="{28A0092B-C50C-407E-A947-70E740481C1C}">
                <a14:useLocalDpi xmlns:a14="http://schemas.microsoft.com/office/drawing/2010/main" val="0"/>
              </a:ext>
            </a:extLst>
          </a:blip>
          <a:srcRect/>
          <a:stretch>
            <a:fillRect/>
          </a:stretch>
        </p:blipFill>
        <p:spPr bwMode="auto">
          <a:xfrm>
            <a:off x="3203848" y="4970469"/>
            <a:ext cx="2736304" cy="1804892"/>
          </a:xfrm>
          <a:prstGeom prst="rect">
            <a:avLst/>
          </a:prstGeom>
          <a:noFill/>
          <a:ln>
            <a:noFill/>
          </a:ln>
        </p:spPr>
      </p:pic>
    </p:spTree>
    <p:extLst>
      <p:ext uri="{BB962C8B-B14F-4D97-AF65-F5344CB8AC3E}">
        <p14:creationId xmlns:p14="http://schemas.microsoft.com/office/powerpoint/2010/main" val="10052423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each child’s health needs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1.3 </a:t>
            </a:r>
            <a:r>
              <a:rPr lang="en-AU" sz="2800" dirty="0"/>
              <a:t>Assist others to implement appropriate practices when administering medication</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Persons authorised to administer medication</a:t>
            </a:r>
          </a:p>
        </p:txBody>
      </p:sp>
      <p:sp>
        <p:nvSpPr>
          <p:cNvPr id="3" name="Content Placeholder 2"/>
          <p:cNvSpPr>
            <a:spLocks noGrp="1"/>
          </p:cNvSpPr>
          <p:nvPr>
            <p:ph idx="1"/>
          </p:nvPr>
        </p:nvSpPr>
        <p:spPr>
          <a:xfrm>
            <a:off x="457200" y="1600200"/>
            <a:ext cx="7787208" cy="4525963"/>
          </a:xfrm>
        </p:spPr>
        <p:txBody>
          <a:bodyPr/>
          <a:lstStyle/>
          <a:p>
            <a:pPr marL="0" indent="0">
              <a:buNone/>
            </a:pPr>
            <a:r>
              <a:rPr lang="en-GB" b="1" dirty="0" smtClean="0"/>
              <a:t>This can include:</a:t>
            </a:r>
          </a:p>
          <a:p>
            <a:r>
              <a:rPr lang="en-GB" dirty="0"/>
              <a:t>Service staff authorised to administer </a:t>
            </a:r>
            <a:r>
              <a:rPr lang="en-GB" dirty="0" smtClean="0"/>
              <a:t>medication</a:t>
            </a:r>
          </a:p>
          <a:p>
            <a:r>
              <a:rPr lang="en-GB" dirty="0" smtClean="0"/>
              <a:t>Self-administration</a:t>
            </a:r>
          </a:p>
          <a:p>
            <a:r>
              <a:rPr lang="en-GB" dirty="0"/>
              <a:t>Parents/carers and medical practioners administering </a:t>
            </a:r>
            <a:r>
              <a:rPr lang="en-GB" dirty="0" smtClean="0"/>
              <a:t>medication.</a:t>
            </a:r>
            <a:endParaRPr lang="en-GB" dirty="0"/>
          </a:p>
          <a:p>
            <a:endParaRPr lang="en-GB" dirty="0"/>
          </a:p>
        </p:txBody>
      </p:sp>
      <p:pic>
        <p:nvPicPr>
          <p:cNvPr id="4" name="Picture 3" descr="C:\Users\Sophie2\Desktop\ArtWork\figure_running_scared_syringe_400_clr_13701.png"/>
          <p:cNvPicPr/>
          <p:nvPr/>
        </p:nvPicPr>
        <p:blipFill>
          <a:blip r:embed="rId2">
            <a:extLst>
              <a:ext uri="{28A0092B-C50C-407E-A947-70E740481C1C}">
                <a14:useLocalDpi xmlns:a14="http://schemas.microsoft.com/office/drawing/2010/main" val="0"/>
              </a:ext>
            </a:extLst>
          </a:blip>
          <a:srcRect/>
          <a:stretch>
            <a:fillRect/>
          </a:stretch>
        </p:blipFill>
        <p:spPr bwMode="auto">
          <a:xfrm>
            <a:off x="4963495" y="4106176"/>
            <a:ext cx="3384376" cy="2751824"/>
          </a:xfrm>
          <a:prstGeom prst="rect">
            <a:avLst/>
          </a:prstGeom>
          <a:noFill/>
          <a:ln>
            <a:noFill/>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Service requirements for administration of medication</a:t>
            </a:r>
          </a:p>
        </p:txBody>
      </p:sp>
      <p:sp>
        <p:nvSpPr>
          <p:cNvPr id="3" name="Content Placeholder 2"/>
          <p:cNvSpPr>
            <a:spLocks noGrp="1"/>
          </p:cNvSpPr>
          <p:nvPr>
            <p:ph idx="1"/>
          </p:nvPr>
        </p:nvSpPr>
        <p:spPr>
          <a:xfrm>
            <a:off x="457200" y="1600200"/>
            <a:ext cx="8291264" cy="5257800"/>
          </a:xfrm>
        </p:spPr>
        <p:txBody>
          <a:bodyPr>
            <a:normAutofit/>
          </a:bodyPr>
          <a:lstStyle/>
          <a:p>
            <a:pPr marL="0" indent="0">
              <a:buNone/>
            </a:pPr>
            <a:r>
              <a:rPr lang="en-GB" dirty="0"/>
              <a:t>Your service should follow clear practices and </a:t>
            </a:r>
            <a:r>
              <a:rPr lang="en-GB" dirty="0" smtClean="0"/>
              <a:t>procedures </a:t>
            </a:r>
            <a:r>
              <a:rPr lang="en-GB" dirty="0"/>
              <a:t>for staff administering </a:t>
            </a:r>
            <a:r>
              <a:rPr lang="en-GB" dirty="0" smtClean="0"/>
              <a:t>medication.</a:t>
            </a:r>
          </a:p>
          <a:p>
            <a:pPr marL="0" indent="0">
              <a:buNone/>
            </a:pPr>
            <a:r>
              <a:rPr lang="en-GB" b="1" dirty="0" smtClean="0"/>
              <a:t>This </a:t>
            </a:r>
            <a:r>
              <a:rPr lang="en-GB" b="1" dirty="0"/>
              <a:t>will include:</a:t>
            </a:r>
          </a:p>
          <a:p>
            <a:pPr lvl="0"/>
            <a:r>
              <a:rPr lang="en-GB" dirty="0"/>
              <a:t>Accessing the correct health </a:t>
            </a:r>
            <a:r>
              <a:rPr lang="en-GB" dirty="0" smtClean="0"/>
              <a:t>plan/medication </a:t>
            </a:r>
            <a:r>
              <a:rPr lang="en-GB" dirty="0"/>
              <a:t>record </a:t>
            </a:r>
          </a:p>
          <a:p>
            <a:pPr lvl="0"/>
            <a:r>
              <a:rPr lang="en-GB" dirty="0"/>
              <a:t>Obtaining the </a:t>
            </a:r>
            <a:r>
              <a:rPr lang="en-GB" dirty="0" smtClean="0"/>
              <a:t>medication </a:t>
            </a:r>
            <a:r>
              <a:rPr lang="en-GB" dirty="0"/>
              <a:t>and dispensing equipment</a:t>
            </a:r>
          </a:p>
          <a:p>
            <a:pPr lvl="0"/>
            <a:r>
              <a:rPr lang="en-GB" dirty="0"/>
              <a:t>Taking the appropriate child to a safe area for administering medication</a:t>
            </a:r>
          </a:p>
          <a:p>
            <a:pPr lvl="0"/>
            <a:r>
              <a:rPr lang="en-GB" dirty="0"/>
              <a:t>Requesting another member of </a:t>
            </a:r>
            <a:r>
              <a:rPr lang="en-GB" dirty="0" smtClean="0"/>
              <a:t/>
            </a:r>
            <a:br>
              <a:rPr lang="en-GB" dirty="0" smtClean="0"/>
            </a:br>
            <a:r>
              <a:rPr lang="en-GB" dirty="0" smtClean="0"/>
              <a:t>staff </a:t>
            </a:r>
            <a:r>
              <a:rPr lang="en-GB" dirty="0"/>
              <a:t>to witness </a:t>
            </a:r>
            <a:r>
              <a:rPr lang="en-GB" dirty="0" smtClean="0"/>
              <a:t>administration</a:t>
            </a:r>
          </a:p>
          <a:p>
            <a:pPr lvl="0"/>
            <a:r>
              <a:rPr lang="en-GB" dirty="0" smtClean="0"/>
              <a:t>Etc.</a:t>
            </a:r>
            <a:endParaRPr lang="en-GB" dirty="0"/>
          </a:p>
          <a:p>
            <a:endParaRPr lang="en-GB" dirty="0"/>
          </a:p>
        </p:txBody>
      </p:sp>
      <p:pic>
        <p:nvPicPr>
          <p:cNvPr id="4" name="Picture 3" descr="C:\Users\Sophie2\Desktop\ArtWork\Animations\check_it_off_your_list_500_wht.gif"/>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797152"/>
            <a:ext cx="2239645" cy="1792605"/>
          </a:xfrm>
          <a:prstGeom prst="rect">
            <a:avLst/>
          </a:prstGeom>
          <a:noFill/>
          <a:ln>
            <a:noFill/>
          </a:ln>
        </p:spPr>
      </p:pic>
    </p:spTree>
    <p:extLst>
      <p:ext uri="{BB962C8B-B14F-4D97-AF65-F5344CB8AC3E}">
        <p14:creationId xmlns:p14="http://schemas.microsoft.com/office/powerpoint/2010/main" val="17031554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Duty of care </a:t>
            </a:r>
          </a:p>
        </p:txBody>
      </p:sp>
      <p:sp>
        <p:nvSpPr>
          <p:cNvPr id="3" name="Content Placeholder 2"/>
          <p:cNvSpPr>
            <a:spLocks noGrp="1"/>
          </p:cNvSpPr>
          <p:nvPr>
            <p:ph idx="1"/>
          </p:nvPr>
        </p:nvSpPr>
        <p:spPr/>
        <p:txBody>
          <a:bodyPr/>
          <a:lstStyle/>
          <a:p>
            <a:pPr marL="0" indent="0">
              <a:buNone/>
            </a:pPr>
            <a:r>
              <a:rPr lang="en-GB" dirty="0"/>
              <a:t>Duty of care is a legal duty that you have as a worker to take all reasonable care to avoid others from being harmed when in your care and supervision. You also have an obligation to make sure that your colleagues (and other workers) provide a good standard of care, with due </a:t>
            </a:r>
            <a:r>
              <a:rPr lang="en-GB" dirty="0" smtClean="0"/>
              <a:t>attention.</a:t>
            </a:r>
            <a:endParaRPr lang="en-GB" dirty="0"/>
          </a:p>
        </p:txBody>
      </p:sp>
      <p:pic>
        <p:nvPicPr>
          <p:cNvPr id="4" name="Picture 3" descr="C:\Users\Sophie2\Desktop\ArtWork\Fotolia_26681287_S.jpg"/>
          <p:cNvPicPr/>
          <p:nvPr/>
        </p:nvPicPr>
        <p:blipFill rotWithShape="1">
          <a:blip r:embed="rId2" cstate="print">
            <a:extLst>
              <a:ext uri="{28A0092B-C50C-407E-A947-70E740481C1C}">
                <a14:useLocalDpi xmlns:a14="http://schemas.microsoft.com/office/drawing/2010/main" val="0"/>
              </a:ext>
            </a:extLst>
          </a:blip>
          <a:srcRect l="17993" r="9223"/>
          <a:stretch/>
        </p:blipFill>
        <p:spPr bwMode="auto">
          <a:xfrm>
            <a:off x="3793304" y="3854054"/>
            <a:ext cx="1557392" cy="300394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03932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NQS, quality </a:t>
            </a:r>
            <a:r>
              <a:rPr lang="en-GB" dirty="0"/>
              <a:t>area 2 – Children’s health and safety, </a:t>
            </a:r>
            <a:r>
              <a:rPr lang="en-GB" dirty="0" smtClean="0"/>
              <a:t>includes:</a:t>
            </a:r>
            <a:endParaRPr lang="en-GB" dirty="0"/>
          </a:p>
        </p:txBody>
      </p:sp>
      <p:sp>
        <p:nvSpPr>
          <p:cNvPr id="3" name="Content Placeholder 2"/>
          <p:cNvSpPr>
            <a:spLocks noGrp="1"/>
          </p:cNvSpPr>
          <p:nvPr>
            <p:ph idx="1"/>
          </p:nvPr>
        </p:nvSpPr>
        <p:spPr>
          <a:xfrm>
            <a:off x="457200" y="1772816"/>
            <a:ext cx="8003232" cy="4353347"/>
          </a:xfrm>
        </p:spPr>
        <p:txBody>
          <a:bodyPr/>
          <a:lstStyle/>
          <a:p>
            <a:pPr lvl="0"/>
            <a:r>
              <a:rPr lang="en-GB" dirty="0"/>
              <a:t>Standard 2.1 – Each child’s health is promoted:</a:t>
            </a:r>
          </a:p>
          <a:p>
            <a:pPr marL="669600" lvl="0">
              <a:buFont typeface="Courier New" panose="02070309020205020404" pitchFamily="49" charset="0"/>
              <a:buChar char="o"/>
            </a:pPr>
            <a:r>
              <a:rPr lang="en-GB" dirty="0"/>
              <a:t>element 2.1.1 – </a:t>
            </a:r>
            <a:r>
              <a:rPr lang="en-GB" dirty="0"/>
              <a:t>Each child’s wellbeing and comfort is provided for, including appropriate opportunities to meet each child’s need for sleep, rest and </a:t>
            </a:r>
            <a:r>
              <a:rPr lang="en-GB" dirty="0" smtClean="0"/>
              <a:t>relaxation</a:t>
            </a:r>
          </a:p>
          <a:p>
            <a:pPr marL="669600" lvl="0">
              <a:buFont typeface="Courier New" panose="02070309020205020404" pitchFamily="49" charset="0"/>
              <a:buChar char="o"/>
            </a:pPr>
            <a:r>
              <a:rPr lang="en-GB" dirty="0" smtClean="0"/>
              <a:t>element </a:t>
            </a:r>
            <a:r>
              <a:rPr lang="en-GB" dirty="0"/>
              <a:t>2.1.4 – </a:t>
            </a:r>
            <a:r>
              <a:rPr lang="en-GB" dirty="0"/>
              <a:t>Effective illness and injury management and hygiene practices are promoted and implemented</a:t>
            </a:r>
            <a:r>
              <a:rPr lang="en-GB" dirty="0" smtClean="0"/>
              <a:t>. </a:t>
            </a:r>
            <a:endParaRPr lang="en-GB" dirty="0"/>
          </a:p>
          <a:p>
            <a:endParaRPr lang="en-GB" dirty="0"/>
          </a:p>
        </p:txBody>
      </p:sp>
      <p:pic>
        <p:nvPicPr>
          <p:cNvPr id="4" name="Picture 3" descr="C:\Users\Sophie2\Desktop\ArtWork\medical_worker_putting_on_latex_gloves_400_clr_17179.png"/>
          <p:cNvPicPr/>
          <p:nvPr/>
        </p:nvPicPr>
        <p:blipFill rotWithShape="1">
          <a:blip r:embed="rId2">
            <a:extLst>
              <a:ext uri="{28A0092B-C50C-407E-A947-70E740481C1C}">
                <a14:useLocalDpi xmlns:a14="http://schemas.microsoft.com/office/drawing/2010/main" val="0"/>
              </a:ext>
            </a:extLst>
          </a:blip>
          <a:srcRect t="1" r="-237" b="12092"/>
          <a:stretch/>
        </p:blipFill>
        <p:spPr bwMode="auto">
          <a:xfrm>
            <a:off x="7099181" y="4581128"/>
            <a:ext cx="2044819" cy="227687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37243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Support each child’s health needs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1.4 </a:t>
            </a:r>
            <a:r>
              <a:rPr lang="en-AU" sz="2800" dirty="0" smtClean="0"/>
              <a:t>Check </a:t>
            </a:r>
            <a:r>
              <a:rPr lang="en-AU" sz="2800" dirty="0"/>
              <a:t>the written authorisation form to administer medication from the parent or guardian</a:t>
            </a:r>
            <a:endParaRPr lang="en-AU" sz="2800" dirty="0">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Making appropriate checks with administering medication</a:t>
            </a:r>
          </a:p>
        </p:txBody>
      </p:sp>
      <p:sp>
        <p:nvSpPr>
          <p:cNvPr id="3" name="Content Placeholder 2"/>
          <p:cNvSpPr>
            <a:spLocks noGrp="1"/>
          </p:cNvSpPr>
          <p:nvPr>
            <p:ph idx="1"/>
          </p:nvPr>
        </p:nvSpPr>
        <p:spPr>
          <a:xfrm>
            <a:off x="457200" y="1844824"/>
            <a:ext cx="8435280" cy="4281339"/>
          </a:xfrm>
        </p:spPr>
        <p:txBody>
          <a:bodyPr/>
          <a:lstStyle/>
          <a:p>
            <a:r>
              <a:rPr lang="en-GB" dirty="0"/>
              <a:t>Before medication can be administered to a child, a written authorisation must be obtained from the parent or person legally responsible for the </a:t>
            </a:r>
            <a:r>
              <a:rPr lang="en-GB" dirty="0" smtClean="0"/>
              <a:t>child</a:t>
            </a:r>
          </a:p>
          <a:p>
            <a:r>
              <a:rPr lang="en-GB" dirty="0"/>
              <a:t>T</a:t>
            </a:r>
            <a:r>
              <a:rPr lang="en-GB" dirty="0" smtClean="0"/>
              <a:t>his </a:t>
            </a:r>
            <a:r>
              <a:rPr lang="en-GB" dirty="0"/>
              <a:t>must state each medication that the child </a:t>
            </a:r>
            <a:r>
              <a:rPr lang="en-GB" dirty="0" smtClean="0"/>
              <a:t>needs </a:t>
            </a:r>
            <a:r>
              <a:rPr lang="en-GB" dirty="0"/>
              <a:t>to take and should include any non-prescription </a:t>
            </a:r>
            <a:r>
              <a:rPr lang="en-GB" dirty="0" smtClean="0"/>
              <a:t>drugs.</a:t>
            </a:r>
            <a:endParaRPr lang="en-GB" dirty="0"/>
          </a:p>
        </p:txBody>
      </p:sp>
      <p:pic>
        <p:nvPicPr>
          <p:cNvPr id="4" name="Picture 3" descr="C:\Users\Sophie2\Desktop\ArtWork\Fotolia_16208523_S.jpg"/>
          <p:cNvPicPr/>
          <p:nvPr/>
        </p:nvPicPr>
        <p:blipFill rotWithShape="1">
          <a:blip r:embed="rId2" cstate="print">
            <a:extLst>
              <a:ext uri="{28A0092B-C50C-407E-A947-70E740481C1C}">
                <a14:useLocalDpi xmlns:a14="http://schemas.microsoft.com/office/drawing/2010/main" val="0"/>
              </a:ext>
            </a:extLst>
          </a:blip>
          <a:srcRect l="6418" t="6150" r="2339" b="4010"/>
          <a:stretch/>
        </p:blipFill>
        <p:spPr bwMode="auto">
          <a:xfrm>
            <a:off x="3203848" y="4346291"/>
            <a:ext cx="3168352" cy="2238849"/>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Sophie2\Desktop\ArtWork\Fotolia_9747380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8368" y="2906247"/>
            <a:ext cx="3960440" cy="396044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An authorisation form should contain information such as:</a:t>
            </a:r>
          </a:p>
        </p:txBody>
      </p:sp>
      <p:sp>
        <p:nvSpPr>
          <p:cNvPr id="3" name="Content Placeholder 2"/>
          <p:cNvSpPr>
            <a:spLocks noGrp="1"/>
          </p:cNvSpPr>
          <p:nvPr>
            <p:ph idx="1"/>
          </p:nvPr>
        </p:nvSpPr>
        <p:spPr>
          <a:xfrm>
            <a:off x="457200" y="1988840"/>
            <a:ext cx="5769620" cy="4137323"/>
          </a:xfrm>
        </p:spPr>
        <p:txBody>
          <a:bodyPr/>
          <a:lstStyle/>
          <a:p>
            <a:pPr lvl="0"/>
            <a:r>
              <a:rPr lang="en-GB" dirty="0"/>
              <a:t>The name of the child</a:t>
            </a:r>
          </a:p>
          <a:p>
            <a:pPr lvl="0"/>
            <a:r>
              <a:rPr lang="en-GB" dirty="0"/>
              <a:t>The medication that the child is authorised to be given</a:t>
            </a:r>
          </a:p>
          <a:p>
            <a:pPr lvl="0"/>
            <a:r>
              <a:rPr lang="en-GB" dirty="0"/>
              <a:t>The dosage and frequency of administering</a:t>
            </a:r>
          </a:p>
          <a:p>
            <a:pPr lvl="0"/>
            <a:r>
              <a:rPr lang="en-GB" dirty="0"/>
              <a:t>Signature of the parent or guardian and the date this was given.</a:t>
            </a:r>
          </a:p>
          <a:p>
            <a:endParaRPr lang="en-GB" dirty="0"/>
          </a:p>
        </p:txBody>
      </p:sp>
    </p:spTree>
    <p:extLst>
      <p:ext uri="{BB962C8B-B14F-4D97-AF65-F5344CB8AC3E}">
        <p14:creationId xmlns:p14="http://schemas.microsoft.com/office/powerpoint/2010/main" val="11118847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each child’s health needs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1.5 </a:t>
            </a:r>
            <a:r>
              <a:rPr lang="en-AU" sz="2800" dirty="0"/>
              <a:t>Check the medication does not exceed the use-by date, is supplied in its original packaging and displays the child’s name</a:t>
            </a:r>
            <a:endParaRPr lang="en-AU" sz="2800" dirty="0">
              <a:latin typeface="+mj-l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Medication </a:t>
            </a:r>
            <a:r>
              <a:rPr lang="en-GB" dirty="0" smtClean="0"/>
              <a:t>checks</a:t>
            </a:r>
            <a:endParaRPr lang="en-GB" dirty="0"/>
          </a:p>
        </p:txBody>
      </p:sp>
      <p:sp>
        <p:nvSpPr>
          <p:cNvPr id="3" name="Content Placeholder 2"/>
          <p:cNvSpPr>
            <a:spLocks noGrp="1"/>
          </p:cNvSpPr>
          <p:nvPr>
            <p:ph idx="1"/>
          </p:nvPr>
        </p:nvSpPr>
        <p:spPr/>
        <p:txBody>
          <a:bodyPr/>
          <a:lstStyle/>
          <a:p>
            <a:pPr marL="0" indent="0">
              <a:buNone/>
            </a:pPr>
            <a:r>
              <a:rPr lang="en-GB" b="1" dirty="0"/>
              <a:t>Medication should:</a:t>
            </a:r>
          </a:p>
          <a:p>
            <a:pPr lvl="0"/>
            <a:r>
              <a:rPr lang="en-GB" dirty="0"/>
              <a:t>Be in its original packaging and container</a:t>
            </a:r>
          </a:p>
          <a:p>
            <a:pPr lvl="0"/>
            <a:r>
              <a:rPr lang="en-GB" dirty="0"/>
              <a:t>Have the original label with the prescription clearly legible, including the name of the child this is for</a:t>
            </a:r>
          </a:p>
          <a:p>
            <a:pPr lvl="0"/>
            <a:r>
              <a:rPr lang="en-GB" dirty="0"/>
              <a:t>Have authorised instructions for administering</a:t>
            </a:r>
          </a:p>
          <a:p>
            <a:pPr lvl="0"/>
            <a:r>
              <a:rPr lang="en-GB" dirty="0"/>
              <a:t>Not be used after the expiry date shown </a:t>
            </a:r>
            <a:r>
              <a:rPr lang="en-GB" dirty="0" smtClean="0"/>
              <a:t/>
            </a:r>
            <a:br>
              <a:rPr lang="en-GB" dirty="0" smtClean="0"/>
            </a:br>
            <a:r>
              <a:rPr lang="en-GB" dirty="0" smtClean="0"/>
              <a:t>on </a:t>
            </a:r>
            <a:r>
              <a:rPr lang="en-GB" dirty="0"/>
              <a:t>the packaging/container.</a:t>
            </a:r>
          </a:p>
          <a:p>
            <a:endParaRPr lang="en-GB" dirty="0"/>
          </a:p>
        </p:txBody>
      </p:sp>
      <p:pic>
        <p:nvPicPr>
          <p:cNvPr id="4" name="Picture 3" descr="C:\Users\Sophie2\Desktop\ArtWork\blank_orange_medication_bottle_label 800_wht_1944.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3054" y="4409728"/>
            <a:ext cx="1527910" cy="2448272"/>
          </a:xfrm>
          <a:prstGeom prst="rect">
            <a:avLst/>
          </a:prstGeom>
          <a:noFill/>
          <a:ln>
            <a:noFill/>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Sophie2\Desktop\ArtWork\Fotolia_26734401_S.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238" r="12310"/>
          <a:stretch/>
        </p:blipFill>
        <p:spPr bwMode="auto">
          <a:xfrm>
            <a:off x="7126014" y="2714236"/>
            <a:ext cx="2017986" cy="250832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Interpreting medication packaging and </a:t>
            </a:r>
            <a:r>
              <a:rPr lang="en-GB" dirty="0" smtClean="0"/>
              <a:t>information</a:t>
            </a:r>
            <a:endParaRPr lang="en-GB" dirty="0"/>
          </a:p>
        </p:txBody>
      </p:sp>
      <p:sp>
        <p:nvSpPr>
          <p:cNvPr id="3" name="Content Placeholder 2"/>
          <p:cNvSpPr>
            <a:spLocks noGrp="1"/>
          </p:cNvSpPr>
          <p:nvPr>
            <p:ph idx="1"/>
          </p:nvPr>
        </p:nvSpPr>
        <p:spPr>
          <a:xfrm>
            <a:off x="457200" y="1600200"/>
            <a:ext cx="6923112" cy="4525963"/>
          </a:xfrm>
        </p:spPr>
        <p:txBody>
          <a:bodyPr/>
          <a:lstStyle/>
          <a:p>
            <a:r>
              <a:rPr lang="en-GB" dirty="0"/>
              <a:t>Expiry (or use-by) dates should be clearly indicated on the outer product box/container or on the primary medication packaging; it may also be given on the prescription </a:t>
            </a:r>
            <a:r>
              <a:rPr lang="en-GB" dirty="0" smtClean="0"/>
              <a:t>label</a:t>
            </a:r>
          </a:p>
          <a:p>
            <a:r>
              <a:rPr lang="en-GB" dirty="0"/>
              <a:t>Do not use medications after the expiry date as these may become unsafe to use or diminish in product quality and </a:t>
            </a:r>
            <a:r>
              <a:rPr lang="en-GB" dirty="0" smtClean="0"/>
              <a:t>purpose.</a:t>
            </a:r>
            <a:endParaRPr lang="en-GB" dirty="0"/>
          </a:p>
        </p:txBody>
      </p:sp>
    </p:spTree>
    <p:extLst>
      <p:ext uri="{BB962C8B-B14F-4D97-AF65-F5344CB8AC3E}">
        <p14:creationId xmlns:p14="http://schemas.microsoft.com/office/powerpoint/2010/main" val="25383722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Following dosage instructions</a:t>
            </a:r>
          </a:p>
        </p:txBody>
      </p:sp>
      <p:sp>
        <p:nvSpPr>
          <p:cNvPr id="3" name="Content Placeholder 2"/>
          <p:cNvSpPr>
            <a:spLocks noGrp="1"/>
          </p:cNvSpPr>
          <p:nvPr>
            <p:ph idx="1"/>
          </p:nvPr>
        </p:nvSpPr>
        <p:spPr/>
        <p:txBody>
          <a:bodyPr/>
          <a:lstStyle/>
          <a:p>
            <a:r>
              <a:rPr lang="en-GB" dirty="0" smtClean="0"/>
              <a:t>Some </a:t>
            </a:r>
            <a:r>
              <a:rPr lang="en-GB" dirty="0"/>
              <a:t>medications may require technical expertise to prepare and </a:t>
            </a:r>
            <a:r>
              <a:rPr lang="en-GB" dirty="0" smtClean="0"/>
              <a:t>administer</a:t>
            </a:r>
          </a:p>
          <a:p>
            <a:r>
              <a:rPr lang="en-GB" dirty="0"/>
              <a:t>All medications should state the measurement of the active ingredients/dosage</a:t>
            </a:r>
            <a:endParaRPr lang="en-GB" dirty="0" smtClean="0"/>
          </a:p>
          <a:p>
            <a:r>
              <a:rPr lang="en-GB" dirty="0"/>
              <a:t>Measuring cups and syringes will clearly state the measures with moulded or visible markings and should be provided by the parent/guardian alongside their child’s </a:t>
            </a:r>
            <a:r>
              <a:rPr lang="en-GB" dirty="0" smtClean="0"/>
              <a:t>medication.</a:t>
            </a:r>
            <a:endParaRPr lang="en-GB" dirty="0"/>
          </a:p>
        </p:txBody>
      </p:sp>
      <p:pic>
        <p:nvPicPr>
          <p:cNvPr id="4" name="Picture 3" descr="C:\Users\Sophie2\Desktop\ArtWork\open_pill_pc_shadow_400_clr_1837.png"/>
          <p:cNvPicPr/>
          <p:nvPr/>
        </p:nvPicPr>
        <p:blipFill>
          <a:blip r:embed="rId2">
            <a:extLst>
              <a:ext uri="{28A0092B-C50C-407E-A947-70E740481C1C}">
                <a14:useLocalDpi xmlns:a14="http://schemas.microsoft.com/office/drawing/2010/main" val="0"/>
              </a:ext>
            </a:extLst>
          </a:blip>
          <a:srcRect/>
          <a:stretch>
            <a:fillRect/>
          </a:stretch>
        </p:blipFill>
        <p:spPr bwMode="auto">
          <a:xfrm>
            <a:off x="4716016" y="5336172"/>
            <a:ext cx="2598131" cy="1521828"/>
          </a:xfrm>
          <a:prstGeom prst="rect">
            <a:avLst/>
          </a:prstGeom>
          <a:noFill/>
          <a:ln>
            <a:noFill/>
          </a:ln>
        </p:spPr>
      </p:pic>
    </p:spTree>
    <p:extLst>
      <p:ext uri="{BB962C8B-B14F-4D97-AF65-F5344CB8AC3E}">
        <p14:creationId xmlns:p14="http://schemas.microsoft.com/office/powerpoint/2010/main" val="5332055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Support each child’s health needs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1.6 </a:t>
            </a:r>
            <a:r>
              <a:rPr lang="en-AU" sz="2800" dirty="0"/>
              <a:t>Store medication appropriately</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Storing children’s medication</a:t>
            </a:r>
          </a:p>
        </p:txBody>
      </p:sp>
      <p:sp>
        <p:nvSpPr>
          <p:cNvPr id="3" name="Content Placeholder 2"/>
          <p:cNvSpPr>
            <a:spLocks noGrp="1"/>
          </p:cNvSpPr>
          <p:nvPr>
            <p:ph idx="1"/>
          </p:nvPr>
        </p:nvSpPr>
        <p:spPr>
          <a:xfrm>
            <a:off x="457200" y="1600200"/>
            <a:ext cx="8229600" cy="4853136"/>
          </a:xfrm>
        </p:spPr>
        <p:txBody>
          <a:bodyPr>
            <a:normAutofit/>
          </a:bodyPr>
          <a:lstStyle/>
          <a:p>
            <a:pPr marL="0" indent="0">
              <a:buNone/>
            </a:pPr>
            <a:r>
              <a:rPr lang="en-GB" dirty="0"/>
              <a:t>Medication should always be stored in a designated safe area away from children and under lock and </a:t>
            </a:r>
            <a:r>
              <a:rPr lang="en-GB" dirty="0" smtClean="0"/>
              <a:t>key.</a:t>
            </a:r>
          </a:p>
          <a:p>
            <a:pPr marL="0" indent="0">
              <a:buNone/>
            </a:pPr>
            <a:r>
              <a:rPr lang="en-GB" b="1" dirty="0"/>
              <a:t>Factors that can affect the quality of medications include exposure to:</a:t>
            </a:r>
          </a:p>
          <a:p>
            <a:pPr lvl="0"/>
            <a:r>
              <a:rPr lang="en-GB" dirty="0"/>
              <a:t>Heat</a:t>
            </a:r>
          </a:p>
          <a:p>
            <a:pPr lvl="0"/>
            <a:r>
              <a:rPr lang="en-GB" dirty="0"/>
              <a:t>Air</a:t>
            </a:r>
          </a:p>
          <a:p>
            <a:pPr lvl="0"/>
            <a:r>
              <a:rPr lang="en-GB" dirty="0"/>
              <a:t>Light </a:t>
            </a:r>
          </a:p>
          <a:p>
            <a:pPr lvl="0"/>
            <a:r>
              <a:rPr lang="en-GB" dirty="0"/>
              <a:t>Moisture.</a:t>
            </a:r>
          </a:p>
          <a:p>
            <a:pPr marL="0" indent="0">
              <a:buNone/>
            </a:pPr>
            <a:r>
              <a:rPr lang="en-GB" dirty="0"/>
              <a:t>As a general rule, these conditions should be avoided.</a:t>
            </a:r>
          </a:p>
          <a:p>
            <a:endParaRPr lang="en-GB" dirty="0"/>
          </a:p>
        </p:txBody>
      </p:sp>
      <p:pic>
        <p:nvPicPr>
          <p:cNvPr id="6146" name="Picture 2" descr="C:\Users\Sophie2\Desktop\ArtWork\hot_summer_sun_800_wht_8704.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6755"/>
          <a:stretch/>
        </p:blipFill>
        <p:spPr bwMode="auto">
          <a:xfrm>
            <a:off x="4788024" y="3264214"/>
            <a:ext cx="2411607" cy="22487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Keep medicine records</a:t>
            </a:r>
            <a:endParaRPr lang="en-GB" dirty="0"/>
          </a:p>
        </p:txBody>
      </p:sp>
      <p:sp>
        <p:nvSpPr>
          <p:cNvPr id="3" name="Content Placeholder 2"/>
          <p:cNvSpPr>
            <a:spLocks noGrp="1"/>
          </p:cNvSpPr>
          <p:nvPr>
            <p:ph idx="1"/>
          </p:nvPr>
        </p:nvSpPr>
        <p:spPr/>
        <p:txBody>
          <a:bodyPr/>
          <a:lstStyle/>
          <a:p>
            <a:pPr marL="0" indent="0">
              <a:buNone/>
            </a:pPr>
            <a:r>
              <a:rPr lang="en-GB" dirty="0"/>
              <a:t>Clear records of all medications held in the premises should be made, this ensures that items can be monitored and accounted for, and parents/carers are given medications back at the end of each service day/period.</a:t>
            </a:r>
          </a:p>
        </p:txBody>
      </p:sp>
      <p:pic>
        <p:nvPicPr>
          <p:cNvPr id="4" name="Picture 3" descr="C:\Users\Sophie2\Desktop\ArtWork\Fotolia_15998379_XS.jpg"/>
          <p:cNvPicPr/>
          <p:nvPr/>
        </p:nvPicPr>
        <p:blipFill rotWithShape="1">
          <a:blip r:embed="rId2">
            <a:extLst>
              <a:ext uri="{28A0092B-C50C-407E-A947-70E740481C1C}">
                <a14:useLocalDpi xmlns:a14="http://schemas.microsoft.com/office/drawing/2010/main" val="0"/>
              </a:ext>
            </a:extLst>
          </a:blip>
          <a:srcRect t="10294"/>
          <a:stretch/>
        </p:blipFill>
        <p:spPr bwMode="auto">
          <a:xfrm>
            <a:off x="3000554" y="3933056"/>
            <a:ext cx="2867590" cy="257178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366100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 service medical/first aid </a:t>
            </a:r>
            <a:r>
              <a:rPr lang="en-GB" dirty="0" smtClean="0"/>
              <a:t>room</a:t>
            </a:r>
            <a:endParaRPr lang="en-GB" dirty="0"/>
          </a:p>
        </p:txBody>
      </p:sp>
      <p:sp>
        <p:nvSpPr>
          <p:cNvPr id="3" name="Content Placeholder 2"/>
          <p:cNvSpPr>
            <a:spLocks noGrp="1"/>
          </p:cNvSpPr>
          <p:nvPr>
            <p:ph idx="1"/>
          </p:nvPr>
        </p:nvSpPr>
        <p:spPr/>
        <p:txBody>
          <a:bodyPr/>
          <a:lstStyle/>
          <a:p>
            <a:r>
              <a:rPr lang="en-GB" dirty="0"/>
              <a:t>If your service premises allow, it is a good idea to establish a dedicated medical/first aid room or area which has storage space for children’s medications and also a quiet area for the administration </a:t>
            </a:r>
            <a:r>
              <a:rPr lang="en-GB" dirty="0" smtClean="0"/>
              <a:t/>
            </a:r>
            <a:br>
              <a:rPr lang="en-GB" dirty="0" smtClean="0"/>
            </a:br>
            <a:r>
              <a:rPr lang="en-GB" dirty="0" smtClean="0"/>
              <a:t>of these</a:t>
            </a:r>
          </a:p>
          <a:p>
            <a:r>
              <a:rPr lang="en-GB" dirty="0"/>
              <a:t>T</a:t>
            </a:r>
            <a:r>
              <a:rPr lang="en-GB" dirty="0" smtClean="0"/>
              <a:t>his </a:t>
            </a:r>
            <a:r>
              <a:rPr lang="en-GB" dirty="0"/>
              <a:t>room/area should be made secure, </a:t>
            </a:r>
            <a:r>
              <a:rPr lang="en-GB" dirty="0" smtClean="0"/>
              <a:t/>
            </a:r>
            <a:br>
              <a:rPr lang="en-GB" dirty="0" smtClean="0"/>
            </a:br>
            <a:r>
              <a:rPr lang="en-GB" dirty="0" smtClean="0"/>
              <a:t>and </a:t>
            </a:r>
            <a:r>
              <a:rPr lang="en-GB" dirty="0"/>
              <a:t>doors or cupboards locked when </a:t>
            </a:r>
            <a:r>
              <a:rPr lang="en-GB" dirty="0" smtClean="0"/>
              <a:t/>
            </a:r>
            <a:br>
              <a:rPr lang="en-GB" dirty="0" smtClean="0"/>
            </a:br>
            <a:r>
              <a:rPr lang="en-GB" dirty="0" smtClean="0"/>
              <a:t>not </a:t>
            </a:r>
            <a:r>
              <a:rPr lang="en-GB" dirty="0"/>
              <a:t>in </a:t>
            </a:r>
            <a:r>
              <a:rPr lang="en-GB" dirty="0" smtClean="0"/>
              <a:t>use.</a:t>
            </a:r>
            <a:endParaRPr lang="en-GB" dirty="0"/>
          </a:p>
        </p:txBody>
      </p:sp>
      <p:pic>
        <p:nvPicPr>
          <p:cNvPr id="4" name="Picture 3" descr="C:\Users\Sophie2\Desktop\ArtWork\nurse_inspecting_patient_11745.png"/>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996952"/>
            <a:ext cx="2163190" cy="3456384"/>
          </a:xfrm>
          <a:prstGeom prst="rect">
            <a:avLst/>
          </a:prstGeom>
          <a:noFill/>
          <a:ln>
            <a:noFill/>
          </a:ln>
        </p:spPr>
      </p:pic>
    </p:spTree>
    <p:extLst>
      <p:ext uri="{BB962C8B-B14F-4D97-AF65-F5344CB8AC3E}">
        <p14:creationId xmlns:p14="http://schemas.microsoft.com/office/powerpoint/2010/main" val="26064146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548680"/>
            <a:ext cx="8229600" cy="1143000"/>
          </a:xfrm>
        </p:spPr>
        <p:txBody>
          <a:bodyPr>
            <a:noAutofit/>
          </a:bodyPr>
          <a:lstStyle/>
          <a:p>
            <a:r>
              <a:rPr lang="en-AU" dirty="0"/>
              <a:t>Provide opportunities to meet each child’s need for sleep, rest and relaxation</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2.1 </a:t>
            </a:r>
            <a:r>
              <a:rPr lang="en-AU" sz="2800" dirty="0"/>
              <a:t>Ensure sleep and rest practices are consistent with approved standards and meet children’s individual needs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for sleep and rest</a:t>
            </a:r>
          </a:p>
        </p:txBody>
      </p:sp>
      <p:sp>
        <p:nvSpPr>
          <p:cNvPr id="3" name="Content Placeholder 2"/>
          <p:cNvSpPr>
            <a:spLocks noGrp="1"/>
          </p:cNvSpPr>
          <p:nvPr>
            <p:ph idx="1"/>
          </p:nvPr>
        </p:nvSpPr>
        <p:spPr/>
        <p:txBody>
          <a:bodyPr/>
          <a:lstStyle/>
          <a:p>
            <a:r>
              <a:rPr lang="en-GB" dirty="0"/>
              <a:t>Children’s requirements for sleep and rest will vary depending on their age, temperament, needs and home life </a:t>
            </a:r>
            <a:r>
              <a:rPr lang="en-GB" dirty="0" smtClean="0"/>
              <a:t>routines</a:t>
            </a:r>
          </a:p>
          <a:p>
            <a:r>
              <a:rPr lang="en-GB" dirty="0"/>
              <a:t>E</a:t>
            </a:r>
            <a:r>
              <a:rPr lang="en-GB" dirty="0" smtClean="0"/>
              <a:t>stablishing </a:t>
            </a:r>
            <a:r>
              <a:rPr lang="en-GB" dirty="0"/>
              <a:t>clear routines with different service activities will help children to respond in more appropriate ways to sleep and rest </a:t>
            </a:r>
            <a:r>
              <a:rPr lang="en-GB" dirty="0" smtClean="0"/>
              <a:t>time.</a:t>
            </a:r>
            <a:endParaRPr lang="en-GB" dirty="0"/>
          </a:p>
        </p:txBody>
      </p:sp>
      <p:pic>
        <p:nvPicPr>
          <p:cNvPr id="4" name="Picture 3" descr="C:\Users\Sophie2\Desktop\ArtWork\stick_figure_sleeping_5121.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3" y="4535172"/>
            <a:ext cx="3024336" cy="2322828"/>
          </a:xfrm>
          <a:prstGeom prst="rect">
            <a:avLst/>
          </a:prstGeom>
          <a:noFill/>
          <a:ln>
            <a:noFill/>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Environments that promote sleep and rest</a:t>
            </a:r>
          </a:p>
        </p:txBody>
      </p:sp>
      <p:sp>
        <p:nvSpPr>
          <p:cNvPr id="3" name="Content Placeholder 2"/>
          <p:cNvSpPr>
            <a:spLocks noGrp="1"/>
          </p:cNvSpPr>
          <p:nvPr>
            <p:ph idx="1"/>
          </p:nvPr>
        </p:nvSpPr>
        <p:spPr>
          <a:xfrm>
            <a:off x="457200" y="1600200"/>
            <a:ext cx="7211144" cy="4525963"/>
          </a:xfrm>
        </p:spPr>
        <p:txBody>
          <a:bodyPr>
            <a:normAutofit/>
          </a:bodyPr>
          <a:lstStyle/>
          <a:p>
            <a:pPr lvl="0"/>
            <a:r>
              <a:rPr lang="en-GB" dirty="0"/>
              <a:t>Dimming lights, or closing blinds or curtains to reduce light levels</a:t>
            </a:r>
          </a:p>
          <a:p>
            <a:pPr lvl="0"/>
            <a:r>
              <a:rPr lang="en-GB" dirty="0"/>
              <a:t>Providing clean bedding and appropriate beds and cots for comfortable sleep</a:t>
            </a:r>
          </a:p>
          <a:p>
            <a:pPr lvl="0"/>
            <a:r>
              <a:rPr lang="en-GB" dirty="0" smtClean="0"/>
              <a:t>Speaking </a:t>
            </a:r>
            <a:r>
              <a:rPr lang="en-GB" dirty="0"/>
              <a:t>in quieter and softer tones to indicate the sleep/rest period has begun</a:t>
            </a:r>
          </a:p>
          <a:p>
            <a:pPr lvl="0"/>
            <a:r>
              <a:rPr lang="en-GB" dirty="0"/>
              <a:t>Reducing noise levels by closing windows/doors and partitioning </a:t>
            </a:r>
            <a:r>
              <a:rPr lang="en-GB" dirty="0" smtClean="0"/>
              <a:t>space</a:t>
            </a:r>
          </a:p>
          <a:p>
            <a:pPr lvl="0"/>
            <a:r>
              <a:rPr lang="en-GB" dirty="0" smtClean="0"/>
              <a:t>Etc.</a:t>
            </a:r>
            <a:endParaRPr lang="en-GB" dirty="0"/>
          </a:p>
          <a:p>
            <a:endParaRPr lang="en-GB" dirty="0"/>
          </a:p>
        </p:txBody>
      </p:sp>
      <p:pic>
        <p:nvPicPr>
          <p:cNvPr id="5" name="Picture 4" descr="C:\Users\Sophie2\Desktop\ArtWork\figure_turning_page_book_14357.png"/>
          <p:cNvPicPr/>
          <p:nvPr/>
        </p:nvPicPr>
        <p:blipFill>
          <a:blip r:embed="rId2">
            <a:extLst>
              <a:ext uri="{28A0092B-C50C-407E-A947-70E740481C1C}">
                <a14:useLocalDpi xmlns:a14="http://schemas.microsoft.com/office/drawing/2010/main" val="0"/>
              </a:ext>
            </a:extLst>
          </a:blip>
          <a:srcRect/>
          <a:stretch>
            <a:fillRect/>
          </a:stretch>
        </p:blipFill>
        <p:spPr bwMode="auto">
          <a:xfrm>
            <a:off x="6732240" y="4509120"/>
            <a:ext cx="1961866" cy="1603172"/>
          </a:xfrm>
          <a:prstGeom prst="rect">
            <a:avLst/>
          </a:prstGeom>
          <a:noFill/>
          <a:ln>
            <a:noFill/>
          </a:ln>
        </p:spPr>
      </p:pic>
    </p:spTree>
    <p:extLst>
      <p:ext uri="{BB962C8B-B14F-4D97-AF65-F5344CB8AC3E}">
        <p14:creationId xmlns:p14="http://schemas.microsoft.com/office/powerpoint/2010/main" val="17437045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SIDS and Kids safe sleeping</a:t>
            </a:r>
          </a:p>
        </p:txBody>
      </p:sp>
      <p:sp>
        <p:nvSpPr>
          <p:cNvPr id="3" name="Content Placeholder 2"/>
          <p:cNvSpPr>
            <a:spLocks noGrp="1"/>
          </p:cNvSpPr>
          <p:nvPr>
            <p:ph idx="1"/>
          </p:nvPr>
        </p:nvSpPr>
        <p:spPr/>
        <p:txBody>
          <a:bodyPr/>
          <a:lstStyle/>
          <a:p>
            <a:pPr marL="0" indent="0">
              <a:buNone/>
            </a:pPr>
            <a:r>
              <a:rPr lang="en-GB" b="1" dirty="0"/>
              <a:t>The recommendations include the following:</a:t>
            </a:r>
          </a:p>
          <a:p>
            <a:pPr lvl="0"/>
            <a:r>
              <a:rPr lang="en-GB" dirty="0"/>
              <a:t>Place babies and young children on their back for sleeping</a:t>
            </a:r>
          </a:p>
          <a:p>
            <a:pPr lvl="0"/>
            <a:r>
              <a:rPr lang="en-GB" dirty="0"/>
              <a:t>Not covering babies faces </a:t>
            </a:r>
            <a:r>
              <a:rPr lang="en-GB" dirty="0" smtClean="0"/>
              <a:t>(and not using soft </a:t>
            </a:r>
            <a:r>
              <a:rPr lang="en-GB" dirty="0"/>
              <a:t>toys or </a:t>
            </a:r>
            <a:r>
              <a:rPr lang="en-GB" dirty="0" smtClean="0"/>
              <a:t>pillows)</a:t>
            </a:r>
            <a:endParaRPr lang="en-GB" dirty="0"/>
          </a:p>
          <a:p>
            <a:pPr lvl="0"/>
            <a:r>
              <a:rPr lang="en-GB" dirty="0"/>
              <a:t>Not exposing babies to cigarette smoke</a:t>
            </a:r>
          </a:p>
          <a:p>
            <a:pPr lvl="0"/>
            <a:r>
              <a:rPr lang="en-GB" dirty="0"/>
              <a:t>Providing a safe sleep environment, including cots, beds, mattresses and bedding.</a:t>
            </a:r>
          </a:p>
          <a:p>
            <a:endParaRPr lang="en-GB" dirty="0"/>
          </a:p>
        </p:txBody>
      </p:sp>
      <p:pic>
        <p:nvPicPr>
          <p:cNvPr id="4" name="Picture 3" descr="C:\Users\Sophie2\Desktop\ArtWork\on bed.jpg"/>
          <p:cNvPicPr/>
          <p:nvPr/>
        </p:nvPicPr>
        <p:blipFill rotWithShape="1">
          <a:blip r:embed="rId2">
            <a:extLst>
              <a:ext uri="{28A0092B-C50C-407E-A947-70E740481C1C}">
                <a14:useLocalDpi xmlns:a14="http://schemas.microsoft.com/office/drawing/2010/main" val="0"/>
              </a:ext>
            </a:extLst>
          </a:blip>
          <a:srcRect l="17094" t="34132" r="20513" b="21153"/>
          <a:stretch/>
        </p:blipFill>
        <p:spPr bwMode="auto">
          <a:xfrm>
            <a:off x="5724128" y="5250560"/>
            <a:ext cx="2858631" cy="128233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63109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2.2 </a:t>
            </a:r>
            <a:r>
              <a:rPr lang="en-AU" sz="2800" dirty="0"/>
              <a:t>Provide appropriate quiet play activities for children who do not sleep or rest</a:t>
            </a:r>
            <a:r>
              <a:rPr lang="en-AU" sz="2800" b="1" dirty="0" smtClean="0">
                <a:latin typeface="+mj-lt"/>
              </a:rPr>
              <a:t> </a:t>
            </a:r>
            <a:endParaRPr lang="en-AU" sz="2800" dirty="0">
              <a:latin typeface="+mj-lt"/>
            </a:endParaRPr>
          </a:p>
        </p:txBody>
      </p:sp>
      <p:sp>
        <p:nvSpPr>
          <p:cNvPr id="6" name="Title 3"/>
          <p:cNvSpPr>
            <a:spLocks noGrp="1"/>
          </p:cNvSpPr>
          <p:nvPr>
            <p:ph type="title"/>
          </p:nvPr>
        </p:nvSpPr>
        <p:spPr>
          <a:xfrm>
            <a:off x="457200" y="548680"/>
            <a:ext cx="8229600" cy="1143000"/>
          </a:xfrm>
        </p:spPr>
        <p:txBody>
          <a:bodyPr>
            <a:noAutofit/>
          </a:bodyPr>
          <a:lstStyle/>
          <a:p>
            <a:r>
              <a:rPr lang="en-AU" dirty="0"/>
              <a:t>Provide opportunities to meet each child’s need for sleep, rest and relaxation</a:t>
            </a:r>
            <a:endParaRPr lang="en-GB"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teach_present_instruct_guide.png"/>
          <p:cNvPicPr/>
          <p:nvPr/>
        </p:nvPicPr>
        <p:blipFill>
          <a:blip r:embed="rId2">
            <a:extLst>
              <a:ext uri="{28A0092B-C50C-407E-A947-70E740481C1C}">
                <a14:useLocalDpi xmlns:a14="http://schemas.microsoft.com/office/drawing/2010/main" val="0"/>
              </a:ext>
            </a:extLst>
          </a:blip>
          <a:srcRect/>
          <a:stretch>
            <a:fillRect/>
          </a:stretch>
        </p:blipFill>
        <p:spPr bwMode="auto">
          <a:xfrm flipH="1">
            <a:off x="5724127" y="1916832"/>
            <a:ext cx="1996107" cy="4248472"/>
          </a:xfrm>
          <a:prstGeom prst="rect">
            <a:avLst/>
          </a:prstGeom>
          <a:noFill/>
          <a:ln>
            <a:noFill/>
          </a:ln>
        </p:spPr>
      </p:pic>
      <p:sp>
        <p:nvSpPr>
          <p:cNvPr id="2" name="Title 1"/>
          <p:cNvSpPr>
            <a:spLocks noGrp="1"/>
          </p:cNvSpPr>
          <p:nvPr>
            <p:ph type="title"/>
          </p:nvPr>
        </p:nvSpPr>
        <p:spPr/>
        <p:txBody>
          <a:bodyPr>
            <a:normAutofit/>
          </a:bodyPr>
          <a:lstStyle/>
          <a:p>
            <a:r>
              <a:rPr lang="en-GB" dirty="0"/>
              <a:t>Quiet </a:t>
            </a:r>
            <a:r>
              <a:rPr lang="en-GB" dirty="0" smtClean="0"/>
              <a:t>play</a:t>
            </a:r>
            <a:endParaRPr lang="en-GB" dirty="0"/>
          </a:p>
        </p:txBody>
      </p:sp>
      <p:sp>
        <p:nvSpPr>
          <p:cNvPr id="3" name="Content Placeholder 2"/>
          <p:cNvSpPr>
            <a:spLocks noGrp="1"/>
          </p:cNvSpPr>
          <p:nvPr>
            <p:ph idx="1"/>
          </p:nvPr>
        </p:nvSpPr>
        <p:spPr>
          <a:xfrm>
            <a:off x="457200" y="1600200"/>
            <a:ext cx="5554960" cy="5069160"/>
          </a:xfrm>
        </p:spPr>
        <p:txBody>
          <a:bodyPr/>
          <a:lstStyle/>
          <a:p>
            <a:pPr marL="0" indent="0">
              <a:buNone/>
            </a:pPr>
            <a:r>
              <a:rPr lang="en-GB" dirty="0"/>
              <a:t>Children who do not want to sleep or stay at rest should be allowed to make that decision themselves and decide on their own needs. They should be allowed to engage in appropriate quiet activities.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Sophie2\Desktop\ArtWork\Fotolia_26239612_S.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778" b="-1"/>
          <a:stretch/>
        </p:blipFill>
        <p:spPr bwMode="auto">
          <a:xfrm>
            <a:off x="5860886" y="4316560"/>
            <a:ext cx="2592290" cy="252028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The Early Years Learning Framework</a:t>
            </a:r>
          </a:p>
        </p:txBody>
      </p:sp>
      <p:sp>
        <p:nvSpPr>
          <p:cNvPr id="3" name="Content Placeholder 2"/>
          <p:cNvSpPr>
            <a:spLocks noGrp="1"/>
          </p:cNvSpPr>
          <p:nvPr>
            <p:ph idx="1"/>
          </p:nvPr>
        </p:nvSpPr>
        <p:spPr>
          <a:xfrm>
            <a:off x="457200" y="1600200"/>
            <a:ext cx="7715200" cy="2980928"/>
          </a:xfrm>
        </p:spPr>
        <p:txBody>
          <a:bodyPr>
            <a:normAutofit/>
          </a:bodyPr>
          <a:lstStyle/>
          <a:p>
            <a:pPr marL="0" indent="0">
              <a:buNone/>
            </a:pPr>
            <a:r>
              <a:rPr lang="en-GB" b="1" dirty="0"/>
              <a:t>Learning outcome 3: Children have a strong sense of wellbeing:</a:t>
            </a:r>
          </a:p>
          <a:p>
            <a:pPr lvl="0"/>
            <a:r>
              <a:rPr lang="en-GB" dirty="0"/>
              <a:t>Children become strong in their social and emotional wellbeing</a:t>
            </a:r>
          </a:p>
          <a:p>
            <a:pPr lvl="0"/>
            <a:r>
              <a:rPr lang="en-GB" dirty="0"/>
              <a:t>Children take increasing responsibility for their own health and physical wellbeing</a:t>
            </a:r>
            <a:r>
              <a:rPr lang="en-GB" dirty="0" smtClean="0"/>
              <a:t>.</a:t>
            </a:r>
            <a:endParaRPr lang="en-GB" dirty="0"/>
          </a:p>
        </p:txBody>
      </p:sp>
    </p:spTree>
    <p:extLst>
      <p:ext uri="{BB962C8B-B14F-4D97-AF65-F5344CB8AC3E}">
        <p14:creationId xmlns:p14="http://schemas.microsoft.com/office/powerpoint/2010/main" val="16129603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dismantle_puzzle_carry.png"/>
          <p:cNvPicPr/>
          <p:nvPr/>
        </p:nvPicPr>
        <p:blipFill>
          <a:blip r:embed="rId2">
            <a:extLst>
              <a:ext uri="{28A0092B-C50C-407E-A947-70E740481C1C}">
                <a14:useLocalDpi xmlns:a14="http://schemas.microsoft.com/office/drawing/2010/main" val="0"/>
              </a:ext>
            </a:extLst>
          </a:blip>
          <a:srcRect/>
          <a:stretch>
            <a:fillRect/>
          </a:stretch>
        </p:blipFill>
        <p:spPr bwMode="auto">
          <a:xfrm flipH="1">
            <a:off x="6300192" y="2780928"/>
            <a:ext cx="2137849" cy="3107167"/>
          </a:xfrm>
          <a:prstGeom prst="rect">
            <a:avLst/>
          </a:prstGeom>
          <a:noFill/>
          <a:ln>
            <a:noFill/>
          </a:ln>
        </p:spPr>
      </p:pic>
      <p:sp>
        <p:nvSpPr>
          <p:cNvPr id="2" name="Title 1"/>
          <p:cNvSpPr>
            <a:spLocks noGrp="1"/>
          </p:cNvSpPr>
          <p:nvPr>
            <p:ph type="title"/>
          </p:nvPr>
        </p:nvSpPr>
        <p:spPr/>
        <p:txBody>
          <a:bodyPr/>
          <a:lstStyle/>
          <a:p>
            <a:r>
              <a:rPr lang="en-GB" dirty="0"/>
              <a:t>Quiet play activities</a:t>
            </a:r>
          </a:p>
        </p:txBody>
      </p:sp>
      <p:sp>
        <p:nvSpPr>
          <p:cNvPr id="3" name="Content Placeholder 2"/>
          <p:cNvSpPr>
            <a:spLocks noGrp="1"/>
          </p:cNvSpPr>
          <p:nvPr>
            <p:ph idx="1"/>
          </p:nvPr>
        </p:nvSpPr>
        <p:spPr>
          <a:xfrm>
            <a:off x="457200" y="1600200"/>
            <a:ext cx="6155535" cy="4525963"/>
          </a:xfrm>
        </p:spPr>
        <p:txBody>
          <a:bodyPr/>
          <a:lstStyle/>
          <a:p>
            <a:pPr marL="0" indent="0">
              <a:buNone/>
            </a:pPr>
            <a:r>
              <a:rPr lang="en-GB" b="1" dirty="0"/>
              <a:t>Quiet play will include:</a:t>
            </a:r>
          </a:p>
          <a:p>
            <a:pPr lvl="0"/>
            <a:r>
              <a:rPr lang="en-GB" dirty="0"/>
              <a:t>Completing or solving simple puzzles</a:t>
            </a:r>
          </a:p>
          <a:p>
            <a:pPr lvl="0"/>
            <a:r>
              <a:rPr lang="en-GB" dirty="0"/>
              <a:t>Using colouring-in books</a:t>
            </a:r>
          </a:p>
          <a:p>
            <a:pPr lvl="0"/>
            <a:r>
              <a:rPr lang="en-GB" dirty="0"/>
              <a:t>Playing with sticker activity books</a:t>
            </a:r>
          </a:p>
          <a:p>
            <a:pPr lvl="0"/>
            <a:r>
              <a:rPr lang="en-GB" dirty="0"/>
              <a:t>Playing with building blocks or soft toys</a:t>
            </a:r>
          </a:p>
          <a:p>
            <a:pPr lvl="0"/>
            <a:r>
              <a:rPr lang="en-GB" dirty="0"/>
              <a:t>Reading or looking at picture books </a:t>
            </a:r>
          </a:p>
          <a:p>
            <a:r>
              <a:rPr lang="en-GB" dirty="0"/>
              <a:t>Simple crafts, such as making a </a:t>
            </a:r>
            <a:r>
              <a:rPr lang="en-GB" dirty="0" smtClean="0"/>
              <a:t>collage.</a:t>
            </a:r>
            <a:endParaRPr lang="en-GB" dirty="0"/>
          </a:p>
        </p:txBody>
      </p:sp>
    </p:spTree>
    <p:extLst>
      <p:ext uri="{BB962C8B-B14F-4D97-AF65-F5344CB8AC3E}">
        <p14:creationId xmlns:p14="http://schemas.microsoft.com/office/powerpoint/2010/main" val="13712518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2.3 </a:t>
            </a:r>
            <a:r>
              <a:rPr lang="en-AU" sz="2800" dirty="0"/>
              <a:t>Respect children’s needs for privacy during any toileting and dressing and undressing times</a:t>
            </a:r>
            <a:r>
              <a:rPr lang="en-AU" sz="2800" b="1" dirty="0" smtClean="0">
                <a:latin typeface="+mj-lt"/>
              </a:rPr>
              <a:t> </a:t>
            </a:r>
            <a:endParaRPr lang="en-AU" sz="2800" dirty="0">
              <a:latin typeface="+mj-lt"/>
            </a:endParaRPr>
          </a:p>
        </p:txBody>
      </p:sp>
      <p:sp>
        <p:nvSpPr>
          <p:cNvPr id="6" name="Title 3"/>
          <p:cNvSpPr>
            <a:spLocks noGrp="1"/>
          </p:cNvSpPr>
          <p:nvPr>
            <p:ph type="title"/>
          </p:nvPr>
        </p:nvSpPr>
        <p:spPr>
          <a:xfrm>
            <a:off x="457200" y="548680"/>
            <a:ext cx="8229600" cy="1143000"/>
          </a:xfrm>
        </p:spPr>
        <p:txBody>
          <a:bodyPr>
            <a:noAutofit/>
          </a:bodyPr>
          <a:lstStyle/>
          <a:p>
            <a:r>
              <a:rPr lang="en-AU" dirty="0"/>
              <a:t>Provide opportunities to meet each child’s need for sleep, rest and relaxation</a:t>
            </a:r>
            <a:endParaRPr lang="en-GB"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Addressing personal care needs of children</a:t>
            </a:r>
          </a:p>
        </p:txBody>
      </p:sp>
      <p:sp>
        <p:nvSpPr>
          <p:cNvPr id="3" name="Content Placeholder 2"/>
          <p:cNvSpPr>
            <a:spLocks noGrp="1"/>
          </p:cNvSpPr>
          <p:nvPr>
            <p:ph idx="1"/>
          </p:nvPr>
        </p:nvSpPr>
        <p:spPr/>
        <p:txBody>
          <a:bodyPr/>
          <a:lstStyle/>
          <a:p>
            <a:r>
              <a:rPr lang="en-GB" dirty="0" smtClean="0"/>
              <a:t>Children </a:t>
            </a:r>
            <a:r>
              <a:rPr lang="en-GB" dirty="0"/>
              <a:t>should be supported to learn the skills that they need in life, such as how to wash their hands, brush their teeth, use the toilet and dress </a:t>
            </a:r>
            <a:r>
              <a:rPr lang="en-GB" dirty="0" smtClean="0"/>
              <a:t>themselves</a:t>
            </a:r>
          </a:p>
          <a:p>
            <a:r>
              <a:rPr lang="en-GB" dirty="0"/>
              <a:t>It can take time for children to learn such skills and this will be linked to their abilities and own particular stage of </a:t>
            </a:r>
            <a:r>
              <a:rPr lang="en-GB" dirty="0" smtClean="0"/>
              <a:t>development.</a:t>
            </a:r>
            <a:endParaRPr lang="en-GB" dirty="0"/>
          </a:p>
        </p:txBody>
      </p:sp>
      <p:pic>
        <p:nvPicPr>
          <p:cNvPr id="8194" name="Picture 2" descr="C:\Users\Sophie2\Desktop\ArtWork\stick_figure_washing_fac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4653136"/>
            <a:ext cx="2016224" cy="19355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Supporting children may include:</a:t>
            </a:r>
          </a:p>
        </p:txBody>
      </p:sp>
      <p:sp>
        <p:nvSpPr>
          <p:cNvPr id="3" name="Content Placeholder 2"/>
          <p:cNvSpPr>
            <a:spLocks noGrp="1"/>
          </p:cNvSpPr>
          <p:nvPr>
            <p:ph idx="1"/>
          </p:nvPr>
        </p:nvSpPr>
        <p:spPr>
          <a:xfrm>
            <a:off x="457200" y="1600200"/>
            <a:ext cx="8291264" cy="5257800"/>
          </a:xfrm>
        </p:spPr>
        <p:txBody>
          <a:bodyPr>
            <a:normAutofit lnSpcReduction="10000"/>
          </a:bodyPr>
          <a:lstStyle/>
          <a:p>
            <a:pPr lvl="0"/>
            <a:r>
              <a:rPr lang="en-GB" dirty="0"/>
              <a:t>Showing them what to do</a:t>
            </a:r>
          </a:p>
          <a:p>
            <a:pPr lvl="0"/>
            <a:r>
              <a:rPr lang="en-GB" dirty="0"/>
              <a:t>Helping them directly to do the activity</a:t>
            </a:r>
          </a:p>
          <a:p>
            <a:pPr lvl="0"/>
            <a:r>
              <a:rPr lang="en-GB" dirty="0"/>
              <a:t>Explaining they need to do</a:t>
            </a:r>
          </a:p>
          <a:p>
            <a:pPr lvl="0"/>
            <a:r>
              <a:rPr lang="en-GB" dirty="0"/>
              <a:t>Answering questions or giving advice</a:t>
            </a:r>
          </a:p>
          <a:p>
            <a:pPr lvl="0"/>
            <a:r>
              <a:rPr lang="en-GB" dirty="0"/>
              <a:t>Providing them with a safe place or the right environment to do the activity</a:t>
            </a:r>
          </a:p>
          <a:p>
            <a:pPr lvl="0"/>
            <a:r>
              <a:rPr lang="en-GB" dirty="0"/>
              <a:t>Giving encouragement to the child</a:t>
            </a:r>
          </a:p>
          <a:p>
            <a:pPr lvl="0"/>
            <a:r>
              <a:rPr lang="en-GB" dirty="0"/>
              <a:t>Taking time to allow the child to try out the activity on their own (under </a:t>
            </a:r>
            <a:r>
              <a:rPr lang="en-GB" dirty="0" smtClean="0"/>
              <a:t>supervision)</a:t>
            </a:r>
            <a:endParaRPr lang="en-GB" dirty="0"/>
          </a:p>
          <a:p>
            <a:r>
              <a:rPr lang="en-GB" dirty="0"/>
              <a:t>Not rushing the child into doing something they are not ready to do.</a:t>
            </a:r>
          </a:p>
        </p:txBody>
      </p:sp>
      <p:pic>
        <p:nvPicPr>
          <p:cNvPr id="4" name="Picture 3" descr="C:\Users\Sophie2\Desktop\ArtWork\explain_point_showing_chart_pc.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20272" y="1700808"/>
            <a:ext cx="1728192" cy="1824107"/>
          </a:xfrm>
          <a:prstGeom prst="rect">
            <a:avLst/>
          </a:prstGeom>
          <a:noFill/>
          <a:ln>
            <a:noFill/>
          </a:ln>
        </p:spPr>
      </p:pic>
    </p:spTree>
    <p:extLst>
      <p:ext uri="{BB962C8B-B14F-4D97-AF65-F5344CB8AC3E}">
        <p14:creationId xmlns:p14="http://schemas.microsoft.com/office/powerpoint/2010/main" val="295531608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Sophie2\Desktop\ArtWork\shoosh_800_wht_quiet 8136.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9663" b="5255"/>
          <a:stretch/>
        </p:blipFill>
        <p:spPr bwMode="auto">
          <a:xfrm>
            <a:off x="6876256" y="3861048"/>
            <a:ext cx="1589827" cy="274470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Privacy</a:t>
            </a:r>
          </a:p>
        </p:txBody>
      </p:sp>
      <p:sp>
        <p:nvSpPr>
          <p:cNvPr id="3" name="Content Placeholder 2"/>
          <p:cNvSpPr>
            <a:spLocks noGrp="1"/>
          </p:cNvSpPr>
          <p:nvPr>
            <p:ph idx="1"/>
          </p:nvPr>
        </p:nvSpPr>
        <p:spPr>
          <a:xfrm>
            <a:off x="457199" y="1600200"/>
            <a:ext cx="7826287" cy="4525963"/>
          </a:xfrm>
        </p:spPr>
        <p:txBody>
          <a:bodyPr/>
          <a:lstStyle/>
          <a:p>
            <a:pPr marL="0" indent="0">
              <a:buNone/>
            </a:pPr>
            <a:r>
              <a:rPr lang="en-GB" dirty="0"/>
              <a:t>Privacy is an important aspect within a social environment. It is about respecting the individual child’s privacy so that each child feels comfortable and safe in the routines and activities that they </a:t>
            </a:r>
            <a:r>
              <a:rPr lang="en-GB" dirty="0" smtClean="0"/>
              <a:t>do</a:t>
            </a:r>
            <a:r>
              <a:rPr lang="en-GB" dirty="0"/>
              <a:t>; </a:t>
            </a:r>
            <a:r>
              <a:rPr lang="en-GB" dirty="0" smtClean="0"/>
              <a:t/>
            </a:r>
            <a:br>
              <a:rPr lang="en-GB" dirty="0" smtClean="0"/>
            </a:br>
            <a:r>
              <a:rPr lang="en-GB" dirty="0" smtClean="0"/>
              <a:t>it </a:t>
            </a:r>
            <a:r>
              <a:rPr lang="en-GB" dirty="0"/>
              <a:t>is also about teaching privacy so children </a:t>
            </a:r>
            <a:r>
              <a:rPr lang="en-GB" dirty="0" smtClean="0"/>
              <a:t>are </a:t>
            </a:r>
            <a:r>
              <a:rPr lang="en-GB" dirty="0"/>
              <a:t>aware that others have personal </a:t>
            </a:r>
            <a:r>
              <a:rPr lang="en-GB" dirty="0" smtClean="0"/>
              <a:t>boundaries </a:t>
            </a:r>
            <a:br>
              <a:rPr lang="en-GB" dirty="0" smtClean="0"/>
            </a:br>
            <a:r>
              <a:rPr lang="en-GB" dirty="0" smtClean="0"/>
              <a:t>which </a:t>
            </a:r>
            <a:r>
              <a:rPr lang="en-GB" dirty="0"/>
              <a:t>may be different to their </a:t>
            </a:r>
            <a:r>
              <a:rPr lang="en-GB" dirty="0" smtClean="0"/>
              <a:t>own.</a:t>
            </a:r>
            <a:endParaRPr lang="en-GB" dirty="0"/>
          </a:p>
        </p:txBody>
      </p:sp>
    </p:spTree>
    <p:extLst>
      <p:ext uri="{BB962C8B-B14F-4D97-AF65-F5344CB8AC3E}">
        <p14:creationId xmlns:p14="http://schemas.microsoft.com/office/powerpoint/2010/main" val="84251475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toilet_400_clr_9970.png"/>
          <p:cNvPicPr/>
          <p:nvPr/>
        </p:nvPicPr>
        <p:blipFill rotWithShape="1">
          <a:blip r:embed="rId2">
            <a:extLst>
              <a:ext uri="{28A0092B-C50C-407E-A947-70E740481C1C}">
                <a14:useLocalDpi xmlns:a14="http://schemas.microsoft.com/office/drawing/2010/main" val="0"/>
              </a:ext>
            </a:extLst>
          </a:blip>
          <a:srcRect t="4849"/>
          <a:stretch/>
        </p:blipFill>
        <p:spPr bwMode="auto">
          <a:xfrm flipH="1">
            <a:off x="6804248" y="3287291"/>
            <a:ext cx="2160240" cy="2390599"/>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smtClean="0"/>
              <a:t>Toileting</a:t>
            </a:r>
            <a:endParaRPr lang="en-GB" dirty="0"/>
          </a:p>
        </p:txBody>
      </p:sp>
      <p:sp>
        <p:nvSpPr>
          <p:cNvPr id="3" name="Content Placeholder 2"/>
          <p:cNvSpPr>
            <a:spLocks noGrp="1"/>
          </p:cNvSpPr>
          <p:nvPr>
            <p:ph idx="1"/>
          </p:nvPr>
        </p:nvSpPr>
        <p:spPr>
          <a:xfrm>
            <a:off x="457200" y="1600200"/>
            <a:ext cx="6635080" cy="5069160"/>
          </a:xfrm>
        </p:spPr>
        <p:txBody>
          <a:bodyPr/>
          <a:lstStyle/>
          <a:p>
            <a:pPr marL="0" indent="0">
              <a:buNone/>
            </a:pPr>
            <a:r>
              <a:rPr lang="en-GB" b="1" dirty="0"/>
              <a:t>Toileting requirements will include:</a:t>
            </a:r>
          </a:p>
          <a:p>
            <a:pPr lvl="0"/>
            <a:r>
              <a:rPr lang="en-GB" dirty="0"/>
              <a:t>Training young children to transition from nappies to potty and toilet</a:t>
            </a:r>
          </a:p>
          <a:p>
            <a:pPr lvl="0"/>
            <a:r>
              <a:rPr lang="en-GB" dirty="0"/>
              <a:t>Assisting with undressing/dressing needs</a:t>
            </a:r>
          </a:p>
          <a:p>
            <a:pPr lvl="0"/>
            <a:r>
              <a:rPr lang="en-GB" dirty="0"/>
              <a:t>Helping children to sit on/access toilets safely</a:t>
            </a:r>
          </a:p>
          <a:p>
            <a:pPr lvl="0"/>
            <a:r>
              <a:rPr lang="en-GB" dirty="0"/>
              <a:t>Assisting with toilet flushing</a:t>
            </a:r>
          </a:p>
          <a:p>
            <a:pPr lvl="0"/>
            <a:r>
              <a:rPr lang="en-GB" dirty="0"/>
              <a:t>Attending to personal hygiene (i.e., helping children to wipe themselves and washing of hands). </a:t>
            </a:r>
          </a:p>
        </p:txBody>
      </p:sp>
    </p:spTree>
    <p:extLst>
      <p:ext uri="{BB962C8B-B14F-4D97-AF65-F5344CB8AC3E}">
        <p14:creationId xmlns:p14="http://schemas.microsoft.com/office/powerpoint/2010/main" val="305175134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Dressing and undressing</a:t>
            </a:r>
            <a:endParaRPr lang="en-GB" dirty="0"/>
          </a:p>
        </p:txBody>
      </p:sp>
      <p:sp>
        <p:nvSpPr>
          <p:cNvPr id="3" name="Content Placeholder 2"/>
          <p:cNvSpPr>
            <a:spLocks noGrp="1"/>
          </p:cNvSpPr>
          <p:nvPr>
            <p:ph idx="1"/>
          </p:nvPr>
        </p:nvSpPr>
        <p:spPr>
          <a:xfrm>
            <a:off x="457200" y="1600200"/>
            <a:ext cx="6995120" cy="4525963"/>
          </a:xfrm>
        </p:spPr>
        <p:txBody>
          <a:bodyPr/>
          <a:lstStyle/>
          <a:p>
            <a:pPr marL="0" indent="0">
              <a:buNone/>
            </a:pPr>
            <a:r>
              <a:rPr lang="en-GB" b="1" dirty="0"/>
              <a:t>Dressing and undressing will include:</a:t>
            </a:r>
          </a:p>
          <a:p>
            <a:pPr lvl="0"/>
            <a:r>
              <a:rPr lang="en-GB" dirty="0"/>
              <a:t>Unbuttoning/buttoning clothing</a:t>
            </a:r>
          </a:p>
          <a:p>
            <a:pPr lvl="0"/>
            <a:r>
              <a:rPr lang="en-GB" dirty="0"/>
              <a:t>Using fasteners, such as Velcro, zips and press studs</a:t>
            </a:r>
          </a:p>
          <a:p>
            <a:pPr lvl="0"/>
            <a:r>
              <a:rPr lang="en-GB" dirty="0"/>
              <a:t>Removal of clothing items</a:t>
            </a:r>
          </a:p>
          <a:p>
            <a:pPr lvl="0"/>
            <a:r>
              <a:rPr lang="en-GB" dirty="0"/>
              <a:t>Putting on clothing items (checking these are positioned correctly)</a:t>
            </a:r>
          </a:p>
          <a:p>
            <a:pPr lvl="0"/>
            <a:r>
              <a:rPr lang="en-GB" dirty="0"/>
              <a:t>Putting on shoes and fastening these (e.g., tying laces and using Velcro strips). </a:t>
            </a:r>
          </a:p>
          <a:p>
            <a:endParaRPr lang="en-GB" dirty="0"/>
          </a:p>
        </p:txBody>
      </p:sp>
      <p:pic>
        <p:nvPicPr>
          <p:cNvPr id="4" name="Picture 3" descr="C:\Users\Sophie2\Desktop\ArtWork\t_shirt_on_hanger_10245.png"/>
          <p:cNvPicPr/>
          <p:nvPr/>
        </p:nvPicPr>
        <p:blipFill>
          <a:blip r:embed="rId2">
            <a:extLst>
              <a:ext uri="{28A0092B-C50C-407E-A947-70E740481C1C}">
                <a14:useLocalDpi xmlns:a14="http://schemas.microsoft.com/office/drawing/2010/main" val="0"/>
              </a:ext>
            </a:extLst>
          </a:blip>
          <a:srcRect/>
          <a:stretch>
            <a:fillRect/>
          </a:stretch>
        </p:blipFill>
        <p:spPr bwMode="auto">
          <a:xfrm>
            <a:off x="6776774" y="2132856"/>
            <a:ext cx="2066290" cy="2333625"/>
          </a:xfrm>
          <a:prstGeom prst="rect">
            <a:avLst/>
          </a:prstGeom>
          <a:noFill/>
          <a:ln>
            <a:noFill/>
          </a:ln>
        </p:spPr>
      </p:pic>
    </p:spTree>
    <p:extLst>
      <p:ext uri="{BB962C8B-B14F-4D97-AF65-F5344CB8AC3E}">
        <p14:creationId xmlns:p14="http://schemas.microsoft.com/office/powerpoint/2010/main" val="74548966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4840768" y="2492896"/>
            <a:ext cx="4113114" cy="3970318"/>
          </a:xfrm>
          <a:prstGeom prst="rect">
            <a:avLst/>
          </a:prstGeom>
          <a:noFill/>
        </p:spPr>
        <p:txBody>
          <a:bodyPr wrap="square" rtlCol="0">
            <a:spAutoFit/>
          </a:bodyPr>
          <a:lstStyle/>
          <a:p>
            <a:r>
              <a:rPr lang="en-AU" sz="2800" b="1" dirty="0">
                <a:latin typeface="+mj-lt"/>
              </a:rPr>
              <a:t>2.4 </a:t>
            </a:r>
            <a:r>
              <a:rPr lang="en-AU" sz="2800" dirty="0"/>
              <a:t>Ensure children’s and families’ individual clothing needs and preferences are met, to promote children’s comfort, safety and protection within the scope of the service requirements for children’s health and safety</a:t>
            </a:r>
            <a:endParaRPr lang="en-AU" sz="2800" dirty="0">
              <a:latin typeface="+mj-lt"/>
            </a:endParaRPr>
          </a:p>
        </p:txBody>
      </p:sp>
      <p:sp>
        <p:nvSpPr>
          <p:cNvPr id="6" name="Title 3"/>
          <p:cNvSpPr>
            <a:spLocks noGrp="1"/>
          </p:cNvSpPr>
          <p:nvPr>
            <p:ph type="title"/>
          </p:nvPr>
        </p:nvSpPr>
        <p:spPr>
          <a:xfrm>
            <a:off x="457200" y="548680"/>
            <a:ext cx="8229600" cy="1143000"/>
          </a:xfrm>
        </p:spPr>
        <p:txBody>
          <a:bodyPr>
            <a:noAutofit/>
          </a:bodyPr>
          <a:lstStyle/>
          <a:p>
            <a:r>
              <a:rPr lang="en-AU" dirty="0"/>
              <a:t>Provide opportunities to meet each child’s need for sleep, rest and relaxation</a:t>
            </a:r>
            <a:endParaRPr lang="en-GB"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Children’s comfort and safety in clothes</a:t>
            </a:r>
          </a:p>
        </p:txBody>
      </p:sp>
      <p:sp>
        <p:nvSpPr>
          <p:cNvPr id="3" name="Content Placeholder 2"/>
          <p:cNvSpPr>
            <a:spLocks noGrp="1"/>
          </p:cNvSpPr>
          <p:nvPr>
            <p:ph idx="1"/>
          </p:nvPr>
        </p:nvSpPr>
        <p:spPr/>
        <p:txBody>
          <a:bodyPr/>
          <a:lstStyle/>
          <a:p>
            <a:pPr marL="0" indent="0">
              <a:buNone/>
            </a:pPr>
            <a:r>
              <a:rPr lang="en-GB" b="1" dirty="0"/>
              <a:t>Clothing for activities should include outfits for:</a:t>
            </a:r>
          </a:p>
          <a:p>
            <a:pPr lvl="0"/>
            <a:r>
              <a:rPr lang="en-GB" dirty="0"/>
              <a:t>Active indoor play </a:t>
            </a:r>
          </a:p>
          <a:p>
            <a:r>
              <a:rPr lang="en-GB" dirty="0"/>
              <a:t>Active outdoor play </a:t>
            </a:r>
          </a:p>
          <a:p>
            <a:r>
              <a:rPr lang="en-GB" dirty="0"/>
              <a:t>Outdoor recreation </a:t>
            </a:r>
          </a:p>
          <a:p>
            <a:r>
              <a:rPr lang="en-GB" dirty="0"/>
              <a:t>Indoor sleep and rest </a:t>
            </a:r>
            <a:r>
              <a:rPr lang="en-GB" dirty="0" smtClean="0"/>
              <a:t>periods.</a:t>
            </a:r>
            <a:endParaRPr lang="en-GB" dirty="0"/>
          </a:p>
          <a:p>
            <a:endParaRPr lang="en-GB" dirty="0"/>
          </a:p>
        </p:txBody>
      </p:sp>
      <p:pic>
        <p:nvPicPr>
          <p:cNvPr id="4" name="Picture 3" descr="C:\Users\Sophie2\Desktop\ArtWork\swaddled_baby_girl_400_clr_16294.png"/>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852936"/>
            <a:ext cx="1872208" cy="3733589"/>
          </a:xfrm>
          <a:prstGeom prst="rect">
            <a:avLst/>
          </a:prstGeom>
          <a:noFill/>
          <a:ln>
            <a:noFill/>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Clothing to avoid</a:t>
            </a:r>
            <a:r>
              <a:rPr lang="en-GB" dirty="0" smtClean="0"/>
              <a:t>:</a:t>
            </a:r>
            <a:endParaRPr lang="en-GB" dirty="0"/>
          </a:p>
        </p:txBody>
      </p:sp>
      <p:sp>
        <p:nvSpPr>
          <p:cNvPr id="3" name="Content Placeholder 2"/>
          <p:cNvSpPr>
            <a:spLocks noGrp="1"/>
          </p:cNvSpPr>
          <p:nvPr>
            <p:ph idx="1"/>
          </p:nvPr>
        </p:nvSpPr>
        <p:spPr>
          <a:xfrm>
            <a:off x="457200" y="1600200"/>
            <a:ext cx="7643192" cy="4525963"/>
          </a:xfrm>
        </p:spPr>
        <p:txBody>
          <a:bodyPr/>
          <a:lstStyle/>
          <a:p>
            <a:pPr lvl="0"/>
            <a:r>
              <a:rPr lang="en-GB" dirty="0"/>
              <a:t>Decorations on clothing which may catch</a:t>
            </a:r>
          </a:p>
          <a:p>
            <a:pPr lvl="0"/>
            <a:r>
              <a:rPr lang="en-GB" dirty="0"/>
              <a:t>Long strings or necklaces that may cause a child to choke</a:t>
            </a:r>
          </a:p>
          <a:p>
            <a:pPr lvl="0"/>
            <a:r>
              <a:rPr lang="en-GB" dirty="0"/>
              <a:t>Delicate fabrics and best clothes which may spoil</a:t>
            </a:r>
          </a:p>
          <a:p>
            <a:pPr lvl="0"/>
            <a:r>
              <a:rPr lang="en-GB" dirty="0"/>
              <a:t>Long skirts and higher heeled shoes that </a:t>
            </a:r>
            <a:r>
              <a:rPr lang="en-GB" dirty="0" smtClean="0"/>
              <a:t/>
            </a:r>
            <a:br>
              <a:rPr lang="en-GB" dirty="0" smtClean="0"/>
            </a:br>
            <a:r>
              <a:rPr lang="en-GB" dirty="0" smtClean="0"/>
              <a:t>my </a:t>
            </a:r>
            <a:r>
              <a:rPr lang="en-GB" dirty="0"/>
              <a:t>cause girls to trip</a:t>
            </a:r>
          </a:p>
          <a:p>
            <a:pPr lvl="0"/>
            <a:r>
              <a:rPr lang="en-GB" dirty="0"/>
              <a:t>Difficult or multiple fastenings which </a:t>
            </a:r>
            <a:r>
              <a:rPr lang="en-GB" dirty="0" smtClean="0"/>
              <a:t/>
            </a:r>
            <a:br>
              <a:rPr lang="en-GB" dirty="0" smtClean="0"/>
            </a:br>
            <a:r>
              <a:rPr lang="en-GB" dirty="0" smtClean="0"/>
              <a:t>are </a:t>
            </a:r>
            <a:r>
              <a:rPr lang="en-GB" dirty="0"/>
              <a:t>difficult for a child to use.</a:t>
            </a:r>
          </a:p>
          <a:p>
            <a:pPr marL="0" indent="0">
              <a:buNone/>
            </a:pPr>
            <a:endParaRPr lang="en-GB" dirty="0"/>
          </a:p>
        </p:txBody>
      </p:sp>
      <p:pic>
        <p:nvPicPr>
          <p:cNvPr id="1026" name="Picture 2" descr="C:\Users\Sophie2\Desktop\ArtWork\stick_figure_elegant_dress_800_wht.png"/>
          <p:cNvPicPr>
            <a:picLocks noChangeAspect="1" noChangeArrowheads="1"/>
          </p:cNvPicPr>
          <p:nvPr/>
        </p:nvPicPr>
        <p:blipFill rotWithShape="1">
          <a:blip r:embed="rId2">
            <a:extLst>
              <a:ext uri="{28A0092B-C50C-407E-A947-70E740481C1C}">
                <a14:useLocalDpi xmlns:a14="http://schemas.microsoft.com/office/drawing/2010/main" val="0"/>
              </a:ext>
            </a:extLst>
          </a:blip>
          <a:srcRect b="6907"/>
          <a:stretch/>
        </p:blipFill>
        <p:spPr bwMode="auto">
          <a:xfrm>
            <a:off x="6909837" y="3744150"/>
            <a:ext cx="1296144" cy="311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3919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hikers_9598.png"/>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839334"/>
            <a:ext cx="2997835" cy="2018665"/>
          </a:xfrm>
          <a:prstGeom prst="rect">
            <a:avLst/>
          </a:prstGeom>
          <a:noFill/>
          <a:ln>
            <a:noFill/>
          </a:ln>
        </p:spPr>
      </p:pic>
      <p:sp>
        <p:nvSpPr>
          <p:cNvPr id="2" name="Title 1"/>
          <p:cNvSpPr>
            <a:spLocks noGrp="1"/>
          </p:cNvSpPr>
          <p:nvPr>
            <p:ph type="title"/>
          </p:nvPr>
        </p:nvSpPr>
        <p:spPr/>
        <p:txBody>
          <a:bodyPr>
            <a:noAutofit/>
          </a:bodyPr>
          <a:lstStyle/>
          <a:p>
            <a:r>
              <a:rPr lang="en-GB" dirty="0"/>
              <a:t>Clothing that should be encouraged</a:t>
            </a:r>
            <a:r>
              <a:rPr lang="en-GB" dirty="0" smtClean="0"/>
              <a:t>:</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lvl="0"/>
            <a:r>
              <a:rPr lang="en-GB" dirty="0"/>
              <a:t>Shoes that cover and protect the foot, with flat/small heels that support healthy foot development</a:t>
            </a:r>
          </a:p>
          <a:p>
            <a:pPr lvl="0"/>
            <a:r>
              <a:rPr lang="en-GB" dirty="0"/>
              <a:t>Shorts or trousers for active play which are practical and safe for girls as well as boys</a:t>
            </a:r>
          </a:p>
          <a:p>
            <a:pPr lvl="0"/>
            <a:r>
              <a:rPr lang="en-GB" dirty="0"/>
              <a:t>Long sleeved tops to protect from sun exposure </a:t>
            </a:r>
            <a:r>
              <a:rPr lang="en-GB" dirty="0" smtClean="0"/>
              <a:t/>
            </a:r>
            <a:br>
              <a:rPr lang="en-GB" dirty="0" smtClean="0"/>
            </a:br>
            <a:r>
              <a:rPr lang="en-GB" dirty="0" smtClean="0"/>
              <a:t>(</a:t>
            </a:r>
            <a:r>
              <a:rPr lang="en-GB" dirty="0"/>
              <a:t>as well as sun hats and use of sun cream)</a:t>
            </a:r>
          </a:p>
          <a:p>
            <a:pPr lvl="0"/>
            <a:r>
              <a:rPr lang="en-GB" dirty="0"/>
              <a:t>Elasticated waistbands that pull-up and </a:t>
            </a:r>
            <a:r>
              <a:rPr lang="en-GB" dirty="0" smtClean="0"/>
              <a:t/>
            </a:r>
            <a:br>
              <a:rPr lang="en-GB" dirty="0" smtClean="0"/>
            </a:br>
            <a:r>
              <a:rPr lang="en-GB" dirty="0" smtClean="0"/>
              <a:t>which </a:t>
            </a:r>
            <a:r>
              <a:rPr lang="en-GB" dirty="0"/>
              <a:t>support children to learn </a:t>
            </a:r>
            <a:r>
              <a:rPr lang="en-GB" dirty="0" smtClean="0"/>
              <a:t/>
            </a:r>
            <a:br>
              <a:rPr lang="en-GB" dirty="0" smtClean="0"/>
            </a:br>
            <a:r>
              <a:rPr lang="en-GB" dirty="0" smtClean="0"/>
              <a:t>how </a:t>
            </a:r>
            <a:r>
              <a:rPr lang="en-GB" dirty="0"/>
              <a:t>to dress</a:t>
            </a:r>
          </a:p>
          <a:p>
            <a:r>
              <a:rPr lang="en-GB" dirty="0" smtClean="0"/>
              <a:t>Etc.</a:t>
            </a:r>
            <a:endParaRPr lang="en-GB" dirty="0"/>
          </a:p>
        </p:txBody>
      </p:sp>
    </p:spTree>
    <p:extLst>
      <p:ext uri="{BB962C8B-B14F-4D97-AF65-F5344CB8AC3E}">
        <p14:creationId xmlns:p14="http://schemas.microsoft.com/office/powerpoint/2010/main" val="22429188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2.5 </a:t>
            </a:r>
            <a:r>
              <a:rPr lang="en-AU" sz="2800" dirty="0"/>
              <a:t>Share information about individual children’s rest and sleep with families as appropriate</a:t>
            </a:r>
            <a:r>
              <a:rPr lang="en-AU" sz="2800" b="1" dirty="0" smtClean="0">
                <a:latin typeface="+mj-lt"/>
              </a:rPr>
              <a:t> </a:t>
            </a:r>
            <a:endParaRPr lang="en-AU" sz="2800" dirty="0">
              <a:latin typeface="+mj-lt"/>
            </a:endParaRPr>
          </a:p>
        </p:txBody>
      </p:sp>
      <p:sp>
        <p:nvSpPr>
          <p:cNvPr id="6" name="Title 3"/>
          <p:cNvSpPr>
            <a:spLocks noGrp="1"/>
          </p:cNvSpPr>
          <p:nvPr>
            <p:ph type="title"/>
          </p:nvPr>
        </p:nvSpPr>
        <p:spPr>
          <a:xfrm>
            <a:off x="457200" y="548680"/>
            <a:ext cx="8229600" cy="1143000"/>
          </a:xfrm>
        </p:spPr>
        <p:txBody>
          <a:bodyPr>
            <a:noAutofit/>
          </a:bodyPr>
          <a:lstStyle/>
          <a:p>
            <a:r>
              <a:rPr lang="en-AU" dirty="0"/>
              <a:t>Provide opportunities to meet each child’s need for sleep, rest and relaxation</a:t>
            </a:r>
            <a:endParaRPr lang="en-GB"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Sharing information with the child’s </a:t>
            </a:r>
            <a:r>
              <a:rPr lang="en-GB" dirty="0" smtClean="0"/>
              <a:t>family</a:t>
            </a:r>
            <a:endParaRPr lang="en-GB" dirty="0"/>
          </a:p>
        </p:txBody>
      </p:sp>
      <p:sp>
        <p:nvSpPr>
          <p:cNvPr id="3" name="Content Placeholder 2"/>
          <p:cNvSpPr>
            <a:spLocks noGrp="1"/>
          </p:cNvSpPr>
          <p:nvPr>
            <p:ph idx="1"/>
          </p:nvPr>
        </p:nvSpPr>
        <p:spPr/>
        <p:txBody>
          <a:bodyPr/>
          <a:lstStyle/>
          <a:p>
            <a:pPr marL="0" indent="0">
              <a:buNone/>
            </a:pPr>
            <a:r>
              <a:rPr lang="en-GB" dirty="0"/>
              <a:t>The Early Years Learning Framework supports working together with families to provide knowledge between both home and care environments. This enables a consistent approach in development and learning so both parent/carer and the service can work towards achieving the same goals in the same ways. </a:t>
            </a:r>
          </a:p>
        </p:txBody>
      </p:sp>
      <p:pic>
        <p:nvPicPr>
          <p:cNvPr id="2050" name="Picture 2" descr="C:\Users\Sophie2\Desktop\ArtWork\group_session_400_clr_515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4511612"/>
            <a:ext cx="3345160" cy="20907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Information you should share on sleep and rest includes:</a:t>
            </a:r>
          </a:p>
        </p:txBody>
      </p:sp>
      <p:sp>
        <p:nvSpPr>
          <p:cNvPr id="3" name="Content Placeholder 2"/>
          <p:cNvSpPr>
            <a:spLocks noGrp="1"/>
          </p:cNvSpPr>
          <p:nvPr>
            <p:ph idx="1"/>
          </p:nvPr>
        </p:nvSpPr>
        <p:spPr>
          <a:xfrm>
            <a:off x="457200" y="1600200"/>
            <a:ext cx="6131024" cy="5069160"/>
          </a:xfrm>
        </p:spPr>
        <p:txBody>
          <a:bodyPr>
            <a:normAutofit/>
          </a:bodyPr>
          <a:lstStyle/>
          <a:p>
            <a:pPr lvl="0"/>
            <a:r>
              <a:rPr lang="en-GB" dirty="0"/>
              <a:t>How well the child sleeps or rests at the service</a:t>
            </a:r>
          </a:p>
          <a:p>
            <a:pPr lvl="0"/>
            <a:r>
              <a:rPr lang="en-GB" dirty="0"/>
              <a:t>How long they sleep for</a:t>
            </a:r>
          </a:p>
          <a:p>
            <a:pPr lvl="0"/>
            <a:r>
              <a:rPr lang="en-GB" dirty="0"/>
              <a:t>Whether they prefer to engage in quiet play</a:t>
            </a:r>
          </a:p>
          <a:p>
            <a:pPr lvl="0"/>
            <a:r>
              <a:rPr lang="en-GB" dirty="0"/>
              <a:t>Their sleep routines at the service</a:t>
            </a:r>
          </a:p>
          <a:p>
            <a:pPr lvl="0"/>
            <a:r>
              <a:rPr lang="en-GB" dirty="0"/>
              <a:t>What strategies work best to help encourage sleep or rest</a:t>
            </a:r>
          </a:p>
          <a:p>
            <a:pPr lvl="0"/>
            <a:r>
              <a:rPr lang="en-GB" dirty="0"/>
              <a:t>If there are any problems or issues involving sleep and rest. </a:t>
            </a:r>
          </a:p>
          <a:p>
            <a:endParaRPr lang="en-GB" dirty="0"/>
          </a:p>
        </p:txBody>
      </p:sp>
      <p:pic>
        <p:nvPicPr>
          <p:cNvPr id="4" name="Picture 3" descr="C:\Users\Sophie2\Desktop\ArtWork\figure_sitting_reading_book_19062.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2420888"/>
            <a:ext cx="1942062" cy="3312368"/>
          </a:xfrm>
          <a:prstGeom prst="rect">
            <a:avLst/>
          </a:prstGeom>
          <a:noFill/>
          <a:ln>
            <a:noFill/>
          </a:ln>
        </p:spPr>
      </p:pic>
    </p:spTree>
    <p:extLst>
      <p:ext uri="{BB962C8B-B14F-4D97-AF65-F5344CB8AC3E}">
        <p14:creationId xmlns:p14="http://schemas.microsoft.com/office/powerpoint/2010/main" val="61571785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talk_discuss_coffee_sit.png"/>
          <p:cNvPicPr/>
          <p:nvPr/>
        </p:nvPicPr>
        <p:blipFill rotWithShape="1">
          <a:blip r:embed="rId2">
            <a:extLst>
              <a:ext uri="{28A0092B-C50C-407E-A947-70E740481C1C}">
                <a14:useLocalDpi xmlns:a14="http://schemas.microsoft.com/office/drawing/2010/main" val="0"/>
              </a:ext>
            </a:extLst>
          </a:blip>
          <a:srcRect b="2896"/>
          <a:stretch/>
        </p:blipFill>
        <p:spPr bwMode="auto">
          <a:xfrm>
            <a:off x="6228184" y="2348880"/>
            <a:ext cx="2699616" cy="3240360"/>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Meeting with families</a:t>
            </a:r>
          </a:p>
        </p:txBody>
      </p:sp>
      <p:sp>
        <p:nvSpPr>
          <p:cNvPr id="3" name="Content Placeholder 2"/>
          <p:cNvSpPr>
            <a:spLocks noGrp="1"/>
          </p:cNvSpPr>
          <p:nvPr>
            <p:ph idx="1"/>
          </p:nvPr>
        </p:nvSpPr>
        <p:spPr>
          <a:xfrm>
            <a:off x="457200" y="1600200"/>
            <a:ext cx="5842992" cy="4925144"/>
          </a:xfrm>
        </p:spPr>
        <p:txBody>
          <a:bodyPr>
            <a:normAutofit lnSpcReduction="10000"/>
          </a:bodyPr>
          <a:lstStyle/>
          <a:p>
            <a:pPr marL="0" indent="0">
              <a:buNone/>
            </a:pPr>
            <a:r>
              <a:rPr lang="en-GB" b="1" dirty="0"/>
              <a:t>Sharing information is about:</a:t>
            </a:r>
          </a:p>
          <a:p>
            <a:pPr lvl="0"/>
            <a:r>
              <a:rPr lang="en-GB" dirty="0"/>
              <a:t>Giving details and facts that are relevant </a:t>
            </a:r>
            <a:r>
              <a:rPr lang="en-GB" dirty="0" smtClean="0"/>
              <a:t/>
            </a:r>
            <a:br>
              <a:rPr lang="en-GB" dirty="0" smtClean="0"/>
            </a:br>
            <a:r>
              <a:rPr lang="en-GB" dirty="0" smtClean="0"/>
              <a:t>to </a:t>
            </a:r>
            <a:r>
              <a:rPr lang="en-GB" dirty="0"/>
              <a:t>the needs of the child</a:t>
            </a:r>
          </a:p>
          <a:p>
            <a:pPr lvl="0"/>
            <a:r>
              <a:rPr lang="en-GB" dirty="0"/>
              <a:t>Providing opinions and viewpoints </a:t>
            </a:r>
          </a:p>
          <a:p>
            <a:pPr lvl="0"/>
            <a:r>
              <a:rPr lang="en-GB" dirty="0"/>
              <a:t>Listening to families as they provide their own information in </a:t>
            </a:r>
            <a:r>
              <a:rPr lang="en-GB" dirty="0" smtClean="0"/>
              <a:t>return</a:t>
            </a:r>
          </a:p>
          <a:p>
            <a:r>
              <a:rPr lang="en-GB" dirty="0"/>
              <a:t>Listening and responding to what you have heard in constructive and positive ways</a:t>
            </a:r>
          </a:p>
          <a:p>
            <a:pPr lvl="0"/>
            <a:r>
              <a:rPr lang="en-GB" dirty="0" smtClean="0"/>
              <a:t>Etc.</a:t>
            </a:r>
            <a:endParaRPr lang="en-GB" dirty="0"/>
          </a:p>
          <a:p>
            <a:endParaRPr lang="en-GB" dirty="0"/>
          </a:p>
        </p:txBody>
      </p:sp>
    </p:spTree>
    <p:extLst>
      <p:ext uri="{BB962C8B-B14F-4D97-AF65-F5344CB8AC3E}">
        <p14:creationId xmlns:p14="http://schemas.microsoft.com/office/powerpoint/2010/main" val="267303626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effective hygiene and health practices</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a:latin typeface="+mj-lt"/>
              </a:rPr>
              <a:t>3.1 </a:t>
            </a:r>
            <a:r>
              <a:rPr lang="en-AU" sz="2800" dirty="0"/>
              <a:t>Consistently implement hygiene practices that reflect advice from relevant health authorities</a:t>
            </a:r>
            <a:endParaRPr lang="en-AU" sz="2800" dirty="0">
              <a:latin typeface="+mj-lt"/>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Animations\virus_bug_ill_poorly.png"/>
          <p:cNvPicPr/>
          <p:nvPr/>
        </p:nvPicPr>
        <p:blipFill rotWithShape="1">
          <a:blip r:embed="rId2">
            <a:extLst>
              <a:ext uri="{28A0092B-C50C-407E-A947-70E740481C1C}">
                <a14:useLocalDpi xmlns:a14="http://schemas.microsoft.com/office/drawing/2010/main" val="0"/>
              </a:ext>
            </a:extLst>
          </a:blip>
          <a:srcRect r="1532" b="12151"/>
          <a:stretch/>
        </p:blipFill>
        <p:spPr bwMode="auto">
          <a:xfrm flipH="1">
            <a:off x="7298401" y="3501008"/>
            <a:ext cx="1728192" cy="2645417"/>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Assess service hygiene practices</a:t>
            </a:r>
          </a:p>
        </p:txBody>
      </p:sp>
      <p:sp>
        <p:nvSpPr>
          <p:cNvPr id="3" name="Content Placeholder 2"/>
          <p:cNvSpPr>
            <a:spLocks noGrp="1"/>
          </p:cNvSpPr>
          <p:nvPr>
            <p:ph idx="1"/>
          </p:nvPr>
        </p:nvSpPr>
        <p:spPr>
          <a:xfrm>
            <a:off x="457200" y="1600200"/>
            <a:ext cx="7643192" cy="4525963"/>
          </a:xfrm>
        </p:spPr>
        <p:txBody>
          <a:bodyPr/>
          <a:lstStyle/>
          <a:p>
            <a:pPr marL="0" indent="0">
              <a:buNone/>
            </a:pPr>
            <a:r>
              <a:rPr lang="en-GB" dirty="0"/>
              <a:t>Your service should use approved hygiene practices to maintain cleanliness and safety throughout its </a:t>
            </a:r>
            <a:r>
              <a:rPr lang="en-GB" dirty="0" smtClean="0"/>
              <a:t>environments.</a:t>
            </a:r>
          </a:p>
          <a:p>
            <a:pPr marL="0" indent="0">
              <a:buNone/>
            </a:pPr>
            <a:r>
              <a:rPr lang="en-GB" b="1" dirty="0"/>
              <a:t>As mentioned in section 1.3 of this unit, the NQS quality area 2 has the following stipulation:</a:t>
            </a:r>
          </a:p>
          <a:p>
            <a:pPr lvl="0"/>
            <a:r>
              <a:rPr lang="en-GB" dirty="0"/>
              <a:t>Element </a:t>
            </a:r>
            <a:r>
              <a:rPr lang="en-GB" dirty="0" smtClean="0"/>
              <a:t>2.1.2 </a:t>
            </a:r>
            <a:r>
              <a:rPr lang="en-GB" dirty="0"/>
              <a:t>– </a:t>
            </a:r>
            <a:r>
              <a:rPr lang="en-GB" dirty="0"/>
              <a:t>Effective illness and injury management and hygiene practices are promoted and implemented</a:t>
            </a:r>
            <a:r>
              <a:rPr lang="en-GB" dirty="0" smtClean="0"/>
              <a:t>.</a:t>
            </a:r>
            <a:endParaRPr lang="en-GB" dirty="0"/>
          </a:p>
          <a:p>
            <a:endParaRPr lang="en-GB"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Service environments include:</a:t>
            </a:r>
          </a:p>
        </p:txBody>
      </p:sp>
      <p:sp>
        <p:nvSpPr>
          <p:cNvPr id="3" name="Content Placeholder 2"/>
          <p:cNvSpPr>
            <a:spLocks noGrp="1"/>
          </p:cNvSpPr>
          <p:nvPr>
            <p:ph idx="1"/>
          </p:nvPr>
        </p:nvSpPr>
        <p:spPr>
          <a:xfrm>
            <a:off x="457200" y="1600200"/>
            <a:ext cx="5266928" cy="4925144"/>
          </a:xfrm>
        </p:spPr>
        <p:txBody>
          <a:bodyPr>
            <a:normAutofit lnSpcReduction="10000"/>
          </a:bodyPr>
          <a:lstStyle/>
          <a:p>
            <a:r>
              <a:rPr lang="en-GB" dirty="0"/>
              <a:t>Toilet facilities </a:t>
            </a:r>
          </a:p>
          <a:p>
            <a:r>
              <a:rPr lang="en-GB" dirty="0"/>
              <a:t>Kitchen and eating area </a:t>
            </a:r>
          </a:p>
          <a:p>
            <a:r>
              <a:rPr lang="en-GB" dirty="0"/>
              <a:t>Outdoor play area </a:t>
            </a:r>
          </a:p>
          <a:p>
            <a:r>
              <a:rPr lang="en-GB" dirty="0"/>
              <a:t>Indoor play area </a:t>
            </a:r>
          </a:p>
          <a:p>
            <a:r>
              <a:rPr lang="en-GB" dirty="0"/>
              <a:t>Sleep and rest area </a:t>
            </a:r>
            <a:endParaRPr lang="en-GB" dirty="0" smtClean="0"/>
          </a:p>
          <a:p>
            <a:r>
              <a:rPr lang="en-GB" dirty="0"/>
              <a:t>Quiet play area </a:t>
            </a:r>
          </a:p>
          <a:p>
            <a:r>
              <a:rPr lang="en-GB" dirty="0"/>
              <a:t>Reception area for parents/carers</a:t>
            </a:r>
          </a:p>
          <a:p>
            <a:r>
              <a:rPr lang="en-GB" dirty="0"/>
              <a:t>Administrative office </a:t>
            </a:r>
            <a:endParaRPr lang="en-GB" dirty="0" smtClean="0"/>
          </a:p>
          <a:p>
            <a:r>
              <a:rPr lang="en-GB" dirty="0"/>
              <a:t>Medical/first aid </a:t>
            </a:r>
            <a:r>
              <a:rPr lang="en-GB" dirty="0" smtClean="0"/>
              <a:t>area.</a:t>
            </a:r>
            <a:endParaRPr lang="en-GB" dirty="0"/>
          </a:p>
        </p:txBody>
      </p:sp>
      <p:pic>
        <p:nvPicPr>
          <p:cNvPr id="1026" name="Picture 2" descr="C:\Users\Sophie2\Desktop\ArtWork\clear_gardener_hoei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276872"/>
            <a:ext cx="3312368"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429810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Cleaning at the service</a:t>
            </a:r>
          </a:p>
        </p:txBody>
      </p:sp>
      <p:sp>
        <p:nvSpPr>
          <p:cNvPr id="3" name="Content Placeholder 2"/>
          <p:cNvSpPr>
            <a:spLocks noGrp="1"/>
          </p:cNvSpPr>
          <p:nvPr>
            <p:ph idx="1"/>
          </p:nvPr>
        </p:nvSpPr>
        <p:spPr>
          <a:xfrm>
            <a:off x="457200" y="1600200"/>
            <a:ext cx="6984124" cy="5069160"/>
          </a:xfrm>
        </p:spPr>
        <p:txBody>
          <a:bodyPr/>
          <a:lstStyle/>
          <a:p>
            <a:pPr marL="0" indent="0">
              <a:buNone/>
            </a:pPr>
            <a:r>
              <a:rPr lang="en-GB" b="1" dirty="0"/>
              <a:t>Cleaning includes:</a:t>
            </a:r>
          </a:p>
          <a:p>
            <a:pPr lvl="0"/>
            <a:r>
              <a:rPr lang="en-GB" dirty="0"/>
              <a:t>Cleaning away debris </a:t>
            </a:r>
          </a:p>
          <a:p>
            <a:pPr lvl="0"/>
            <a:r>
              <a:rPr lang="en-GB" dirty="0"/>
              <a:t>Mopping floors and disinfecting surfaces</a:t>
            </a:r>
          </a:p>
          <a:p>
            <a:pPr lvl="0"/>
            <a:r>
              <a:rPr lang="en-GB" dirty="0"/>
              <a:t>Wiping down/sanitising equipment and toys</a:t>
            </a:r>
          </a:p>
          <a:p>
            <a:pPr lvl="0"/>
            <a:r>
              <a:rPr lang="en-GB" dirty="0"/>
              <a:t>Tidying service areas</a:t>
            </a:r>
          </a:p>
          <a:p>
            <a:pPr lvl="0"/>
            <a:r>
              <a:rPr lang="en-GB" dirty="0"/>
              <a:t>Spot cleaning </a:t>
            </a:r>
            <a:endParaRPr lang="en-GB" dirty="0" smtClean="0"/>
          </a:p>
          <a:p>
            <a:pPr lvl="0"/>
            <a:r>
              <a:rPr lang="en-GB" dirty="0"/>
              <a:t>Washing hands before and after activities</a:t>
            </a:r>
          </a:p>
          <a:p>
            <a:r>
              <a:rPr lang="en-GB" dirty="0"/>
              <a:t>Using personal protective equipment (PPE</a:t>
            </a:r>
            <a:r>
              <a:rPr lang="en-GB" dirty="0" smtClean="0"/>
              <a:t>).</a:t>
            </a:r>
            <a:endParaRPr lang="en-GB" dirty="0"/>
          </a:p>
          <a:p>
            <a:endParaRPr lang="en-GB" dirty="0"/>
          </a:p>
        </p:txBody>
      </p:sp>
      <p:pic>
        <p:nvPicPr>
          <p:cNvPr id="4" name="Picture 3" descr="C:\Users\Sophie2\Desktop\ArtWork\sweep_clean_broom.png"/>
          <p:cNvPicPr/>
          <p:nvPr/>
        </p:nvPicPr>
        <p:blipFill rotWithShape="1">
          <a:blip r:embed="rId2">
            <a:extLst>
              <a:ext uri="{28A0092B-C50C-407E-A947-70E740481C1C}">
                <a14:useLocalDpi xmlns:a14="http://schemas.microsoft.com/office/drawing/2010/main" val="0"/>
              </a:ext>
            </a:extLst>
          </a:blip>
          <a:srcRect l="6415" r="6063" b="3292"/>
          <a:stretch/>
        </p:blipFill>
        <p:spPr bwMode="auto">
          <a:xfrm>
            <a:off x="7452320" y="2420888"/>
            <a:ext cx="1296144" cy="2996952"/>
          </a:xfrm>
          <a:prstGeom prst="rect">
            <a:avLst/>
          </a:prstGeom>
          <a:noFill/>
          <a:ln>
            <a:noFill/>
          </a:ln>
        </p:spPr>
      </p:pic>
    </p:spTree>
    <p:extLst>
      <p:ext uri="{BB962C8B-B14F-4D97-AF65-F5344CB8AC3E}">
        <p14:creationId xmlns:p14="http://schemas.microsoft.com/office/powerpoint/2010/main" val="33159168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effective hygiene and health practices</a:t>
            </a:r>
            <a:endParaRPr lang="en-GB" dirty="0"/>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3.2 </a:t>
            </a:r>
            <a:r>
              <a:rPr lang="en-AU" sz="2800" dirty="0"/>
              <a:t>Support children to learn personal hygiene practices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Personal hygiene learning for children</a:t>
            </a:r>
          </a:p>
        </p:txBody>
      </p:sp>
      <p:sp>
        <p:nvSpPr>
          <p:cNvPr id="3" name="Content Placeholder 2"/>
          <p:cNvSpPr>
            <a:spLocks noGrp="1"/>
          </p:cNvSpPr>
          <p:nvPr>
            <p:ph idx="1"/>
          </p:nvPr>
        </p:nvSpPr>
        <p:spPr>
          <a:xfrm>
            <a:off x="457200" y="1600201"/>
            <a:ext cx="8229600" cy="3989040"/>
          </a:xfrm>
        </p:spPr>
        <p:txBody>
          <a:bodyPr/>
          <a:lstStyle/>
          <a:p>
            <a:pPr marL="0" indent="0">
              <a:buNone/>
            </a:pPr>
            <a:r>
              <a:rPr lang="en-GB" b="1" dirty="0"/>
              <a:t>Personal hygiene is an important requirement for healthy development, this includes:</a:t>
            </a:r>
          </a:p>
          <a:p>
            <a:pPr lvl="0"/>
            <a:r>
              <a:rPr lang="en-GB" dirty="0"/>
              <a:t>Washing hands after using the toilet and before eating food</a:t>
            </a:r>
          </a:p>
          <a:p>
            <a:r>
              <a:rPr lang="en-GB" dirty="0"/>
              <a:t>Throwing own items of rubbish into the bin </a:t>
            </a:r>
            <a:endParaRPr lang="en-GB" dirty="0" smtClean="0"/>
          </a:p>
          <a:p>
            <a:r>
              <a:rPr lang="en-GB" dirty="0"/>
              <a:t>Washing faces and cleaning teeth </a:t>
            </a:r>
            <a:endParaRPr lang="en-GB" dirty="0" smtClean="0"/>
          </a:p>
          <a:p>
            <a:r>
              <a:rPr lang="en-GB" dirty="0" smtClean="0"/>
              <a:t>Hair hygiene.</a:t>
            </a:r>
            <a:endParaRPr lang="en-GB" dirty="0"/>
          </a:p>
        </p:txBody>
      </p:sp>
      <p:pic>
        <p:nvPicPr>
          <p:cNvPr id="5" name="Picture 4" descr="C:\Users\Sophie2\Desktop\ArtWork\washing_head_in_shower_400_clr_6369.png"/>
          <p:cNvPicPr/>
          <p:nvPr/>
        </p:nvPicPr>
        <p:blipFill rotWithShape="1">
          <a:blip r:embed="rId2">
            <a:extLst>
              <a:ext uri="{28A0092B-C50C-407E-A947-70E740481C1C}">
                <a14:useLocalDpi xmlns:a14="http://schemas.microsoft.com/office/drawing/2010/main" val="0"/>
              </a:ext>
            </a:extLst>
          </a:blip>
          <a:srcRect/>
          <a:stretch/>
        </p:blipFill>
        <p:spPr bwMode="auto">
          <a:xfrm>
            <a:off x="6228184" y="4005064"/>
            <a:ext cx="2257924" cy="2736304"/>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importance of oral hygiene</a:t>
            </a:r>
          </a:p>
        </p:txBody>
      </p:sp>
      <p:sp>
        <p:nvSpPr>
          <p:cNvPr id="3" name="Content Placeholder 2"/>
          <p:cNvSpPr>
            <a:spLocks noGrp="1"/>
          </p:cNvSpPr>
          <p:nvPr>
            <p:ph idx="1"/>
          </p:nvPr>
        </p:nvSpPr>
        <p:spPr>
          <a:xfrm>
            <a:off x="457200" y="1600201"/>
            <a:ext cx="8229600" cy="3268960"/>
          </a:xfrm>
        </p:spPr>
        <p:txBody>
          <a:bodyPr/>
          <a:lstStyle/>
          <a:p>
            <a:r>
              <a:rPr lang="en-GB" dirty="0"/>
              <a:t>As children develop their fine motor skills, they can learn the essential techniques for brushing </a:t>
            </a:r>
            <a:r>
              <a:rPr lang="en-GB" dirty="0" smtClean="0"/>
              <a:t>teeth</a:t>
            </a:r>
          </a:p>
          <a:p>
            <a:r>
              <a:rPr lang="en-GB" dirty="0"/>
              <a:t>I</a:t>
            </a:r>
            <a:r>
              <a:rPr lang="en-GB" dirty="0" smtClean="0"/>
              <a:t>t </a:t>
            </a:r>
            <a:r>
              <a:rPr lang="en-GB" dirty="0"/>
              <a:t>is important to educate parents/carers and children on the importance of oral hygiene and the need to reduce intake of sugary foods and </a:t>
            </a:r>
            <a:r>
              <a:rPr lang="en-GB" dirty="0" smtClean="0"/>
              <a:t>drinks.</a:t>
            </a:r>
          </a:p>
          <a:p>
            <a:endParaRPr lang="en-GB" dirty="0"/>
          </a:p>
        </p:txBody>
      </p:sp>
      <p:pic>
        <p:nvPicPr>
          <p:cNvPr id="5" name="Picture 4" descr="C:\Users\Sophie2\Desktop\ArtWork\brush_that_tooth_400_clr_7652.png"/>
          <p:cNvPicPr/>
          <p:nvPr/>
        </p:nvPicPr>
        <p:blipFill rotWithShape="1">
          <a:blip r:embed="rId2">
            <a:extLst>
              <a:ext uri="{28A0092B-C50C-407E-A947-70E740481C1C}">
                <a14:useLocalDpi xmlns:a14="http://schemas.microsoft.com/office/drawing/2010/main" val="0"/>
              </a:ext>
            </a:extLst>
          </a:blip>
          <a:srcRect l="8248" r="3093"/>
          <a:stretch/>
        </p:blipFill>
        <p:spPr bwMode="auto">
          <a:xfrm>
            <a:off x="3347864" y="4096082"/>
            <a:ext cx="2448272" cy="276191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6521641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Implement effective hygiene and health practices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3.3 </a:t>
            </a:r>
            <a:r>
              <a:rPr lang="en-AU" sz="2800" dirty="0"/>
              <a:t>Implement the service health and hygiene policy and procedures consistently</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Service health and hygiene </a:t>
            </a:r>
            <a:r>
              <a:rPr lang="en-GB" dirty="0" smtClean="0"/>
              <a:t>policy</a:t>
            </a:r>
            <a:endParaRPr lang="en-GB" dirty="0"/>
          </a:p>
        </p:txBody>
      </p:sp>
      <p:sp>
        <p:nvSpPr>
          <p:cNvPr id="3" name="Content Placeholder 2"/>
          <p:cNvSpPr>
            <a:spLocks noGrp="1"/>
          </p:cNvSpPr>
          <p:nvPr>
            <p:ph idx="1"/>
          </p:nvPr>
        </p:nvSpPr>
        <p:spPr>
          <a:xfrm>
            <a:off x="457200" y="1600200"/>
            <a:ext cx="8229600" cy="5141168"/>
          </a:xfrm>
        </p:spPr>
        <p:txBody>
          <a:bodyPr>
            <a:normAutofit/>
          </a:bodyPr>
          <a:lstStyle/>
          <a:p>
            <a:pPr marL="0" indent="0">
              <a:buNone/>
            </a:pPr>
            <a:r>
              <a:rPr lang="en-GB" b="1" dirty="0"/>
              <a:t>Policy may cover things such as:</a:t>
            </a:r>
          </a:p>
          <a:p>
            <a:pPr lvl="0"/>
            <a:r>
              <a:rPr lang="en-GB" dirty="0"/>
              <a:t>Health authority guidance</a:t>
            </a:r>
          </a:p>
          <a:p>
            <a:pPr lvl="0"/>
            <a:r>
              <a:rPr lang="en-GB" dirty="0"/>
              <a:t>The aims of health and hygiene</a:t>
            </a:r>
          </a:p>
          <a:p>
            <a:pPr lvl="0"/>
            <a:r>
              <a:rPr lang="en-GB" dirty="0"/>
              <a:t>Legal requirements for health and hygiene, </a:t>
            </a:r>
            <a:r>
              <a:rPr lang="en-GB" dirty="0" smtClean="0"/>
              <a:t/>
            </a:r>
            <a:br>
              <a:rPr lang="en-GB" dirty="0" smtClean="0"/>
            </a:br>
            <a:r>
              <a:rPr lang="en-GB" dirty="0" smtClean="0"/>
              <a:t>e.g</a:t>
            </a:r>
            <a:r>
              <a:rPr lang="en-GB" dirty="0"/>
              <a:t>., immunisation records for children</a:t>
            </a:r>
          </a:p>
          <a:p>
            <a:r>
              <a:rPr lang="en-GB" dirty="0"/>
              <a:t>Routine </a:t>
            </a:r>
            <a:r>
              <a:rPr lang="en-GB" dirty="0" smtClean="0"/>
              <a:t>hygiene</a:t>
            </a:r>
          </a:p>
          <a:p>
            <a:pPr lvl="0"/>
            <a:r>
              <a:rPr lang="en-GB" dirty="0"/>
              <a:t>Minimising risks of illness</a:t>
            </a:r>
          </a:p>
          <a:p>
            <a:pPr lvl="0"/>
            <a:r>
              <a:rPr lang="en-GB" dirty="0"/>
              <a:t>Managing situations of sickness and infection outbreaks</a:t>
            </a:r>
          </a:p>
          <a:p>
            <a:r>
              <a:rPr lang="en-GB" dirty="0" smtClean="0"/>
              <a:t>Etc.</a:t>
            </a:r>
            <a:endParaRPr lang="en-GB" dirty="0"/>
          </a:p>
        </p:txBody>
      </p:sp>
      <p:pic>
        <p:nvPicPr>
          <p:cNvPr id="4" name="Picture 3" descr="C:\Users\Sophie2\Desktop\ArtWork\sick_stick_figure_ill 400_clr_3367.png"/>
          <p:cNvPicPr/>
          <p:nvPr/>
        </p:nvPicPr>
        <p:blipFill>
          <a:blip r:embed="rId2">
            <a:extLst>
              <a:ext uri="{28A0092B-C50C-407E-A947-70E740481C1C}">
                <a14:useLocalDpi xmlns:a14="http://schemas.microsoft.com/office/drawing/2010/main" val="0"/>
              </a:ext>
            </a:extLst>
          </a:blip>
          <a:srcRect/>
          <a:stretch>
            <a:fillRect/>
          </a:stretch>
        </p:blipFill>
        <p:spPr bwMode="auto">
          <a:xfrm flipH="1">
            <a:off x="7293928" y="1844824"/>
            <a:ext cx="1368152" cy="3456384"/>
          </a:xfrm>
          <a:prstGeom prst="rect">
            <a:avLst/>
          </a:prstGeom>
          <a:noFill/>
          <a:ln>
            <a:noFill/>
          </a:ln>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Implement effective hygiene and health practices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3.4 </a:t>
            </a:r>
            <a:r>
              <a:rPr lang="en-AU" sz="2800" dirty="0"/>
              <a:t>Ensure that service cleanliness is consistently maintained</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Maintain service cleanliness</a:t>
            </a:r>
          </a:p>
        </p:txBody>
      </p:sp>
      <p:sp>
        <p:nvSpPr>
          <p:cNvPr id="3" name="Content Placeholder 2"/>
          <p:cNvSpPr>
            <a:spLocks noGrp="1"/>
          </p:cNvSpPr>
          <p:nvPr>
            <p:ph idx="1"/>
          </p:nvPr>
        </p:nvSpPr>
        <p:spPr/>
        <p:txBody>
          <a:bodyPr/>
          <a:lstStyle/>
          <a:p>
            <a:r>
              <a:rPr lang="en-GB" dirty="0"/>
              <a:t>No matter how busy the day is, it is essential that service cleanliness is maintained </a:t>
            </a:r>
            <a:endParaRPr lang="en-GB" dirty="0" smtClean="0"/>
          </a:p>
          <a:p>
            <a:r>
              <a:rPr lang="en-GB" dirty="0"/>
              <a:t>E</a:t>
            </a:r>
            <a:r>
              <a:rPr lang="en-GB" dirty="0" smtClean="0"/>
              <a:t>nsure </a:t>
            </a:r>
            <a:r>
              <a:rPr lang="en-GB" dirty="0"/>
              <a:t>that time is given to health and hygiene, such as monitoring children as they interact </a:t>
            </a:r>
            <a:r>
              <a:rPr lang="en-GB" dirty="0" smtClean="0"/>
              <a:t>in service </a:t>
            </a:r>
            <a:r>
              <a:rPr lang="en-GB" dirty="0"/>
              <a:t>environments, </a:t>
            </a:r>
            <a:r>
              <a:rPr lang="en-GB" dirty="0" smtClean="0"/>
              <a:t>and providing </a:t>
            </a:r>
            <a:r>
              <a:rPr lang="en-GB" dirty="0"/>
              <a:t>suitable learning activities to help educate </a:t>
            </a:r>
            <a:r>
              <a:rPr lang="en-GB" dirty="0" smtClean="0"/>
              <a:t>children</a:t>
            </a:r>
          </a:p>
          <a:p>
            <a:r>
              <a:rPr lang="en-GB" dirty="0"/>
              <a:t>Staff should work supportively with </a:t>
            </a:r>
            <a:r>
              <a:rPr lang="en-GB" dirty="0" smtClean="0"/>
              <a:t/>
            </a:r>
            <a:br>
              <a:rPr lang="en-GB" dirty="0" smtClean="0"/>
            </a:br>
            <a:r>
              <a:rPr lang="en-GB" dirty="0" smtClean="0"/>
              <a:t>each </a:t>
            </a:r>
            <a:r>
              <a:rPr lang="en-GB" dirty="0"/>
              <a:t>other </a:t>
            </a:r>
            <a:r>
              <a:rPr lang="en-GB" dirty="0" smtClean="0"/>
              <a:t>to manage health </a:t>
            </a:r>
            <a:br>
              <a:rPr lang="en-GB" dirty="0" smtClean="0"/>
            </a:br>
            <a:r>
              <a:rPr lang="en-GB" dirty="0" smtClean="0"/>
              <a:t>and hygiene.</a:t>
            </a:r>
            <a:endParaRPr lang="en-GB" dirty="0"/>
          </a:p>
        </p:txBody>
      </p:sp>
      <p:pic>
        <p:nvPicPr>
          <p:cNvPr id="4" name="Picture 3" descr="C:\Users\Sophie2\Desktop\ArtWork\figure_help_wanted_800_wht.png"/>
          <p:cNvPicPr/>
          <p:nvPr/>
        </p:nvPicPr>
        <p:blipFill rotWithShape="1">
          <a:blip r:embed="rId2" cstate="print">
            <a:extLst>
              <a:ext uri="{28A0092B-C50C-407E-A947-70E740481C1C}">
                <a14:useLocalDpi xmlns:a14="http://schemas.microsoft.com/office/drawing/2010/main" val="0"/>
              </a:ext>
            </a:extLst>
          </a:blip>
          <a:srcRect l="20754" r="11320" b="2431"/>
          <a:stretch/>
        </p:blipFill>
        <p:spPr bwMode="auto">
          <a:xfrm>
            <a:off x="6444208" y="4079240"/>
            <a:ext cx="1448435" cy="2778760"/>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effective hygiene and health practices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3.5 </a:t>
            </a:r>
            <a:r>
              <a:rPr lang="en-AU" sz="2800" dirty="0"/>
              <a:t>Observe and respond to signs of illness and injury in children and systematically record and share this information with families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headache_splitting_pain_400_clr_17704.png"/>
          <p:cNvPicPr/>
          <p:nvPr/>
        </p:nvPicPr>
        <p:blipFill rotWithShape="1">
          <a:blip r:embed="rId2">
            <a:extLst>
              <a:ext uri="{28A0092B-C50C-407E-A947-70E740481C1C}">
                <a14:useLocalDpi xmlns:a14="http://schemas.microsoft.com/office/drawing/2010/main" val="0"/>
              </a:ext>
            </a:extLst>
          </a:blip>
          <a:srcRect r="12294"/>
          <a:stretch/>
        </p:blipFill>
        <p:spPr bwMode="auto">
          <a:xfrm>
            <a:off x="6156176" y="3140968"/>
            <a:ext cx="2336745" cy="3549169"/>
          </a:xfrm>
          <a:prstGeom prst="rect">
            <a:avLst/>
          </a:prstGeom>
          <a:noFill/>
          <a:ln>
            <a:noFill/>
          </a:ln>
        </p:spPr>
      </p:pic>
      <p:sp>
        <p:nvSpPr>
          <p:cNvPr id="2" name="Title 1"/>
          <p:cNvSpPr>
            <a:spLocks noGrp="1"/>
          </p:cNvSpPr>
          <p:nvPr>
            <p:ph type="title"/>
          </p:nvPr>
        </p:nvSpPr>
        <p:spPr/>
        <p:txBody>
          <a:bodyPr>
            <a:normAutofit/>
          </a:bodyPr>
          <a:lstStyle/>
          <a:p>
            <a:r>
              <a:rPr lang="en-GB" dirty="0"/>
              <a:t>Signs of illness in </a:t>
            </a:r>
            <a:r>
              <a:rPr lang="en-GB" dirty="0" smtClean="0"/>
              <a:t>children</a:t>
            </a:r>
            <a:endParaRPr lang="en-GB" dirty="0"/>
          </a:p>
        </p:txBody>
      </p:sp>
      <p:sp>
        <p:nvSpPr>
          <p:cNvPr id="3" name="Content Placeholder 2"/>
          <p:cNvSpPr>
            <a:spLocks noGrp="1"/>
          </p:cNvSpPr>
          <p:nvPr>
            <p:ph idx="1"/>
          </p:nvPr>
        </p:nvSpPr>
        <p:spPr>
          <a:xfrm>
            <a:off x="457200" y="1600200"/>
            <a:ext cx="6995120" cy="5089937"/>
          </a:xfrm>
        </p:spPr>
        <p:txBody>
          <a:bodyPr>
            <a:normAutofit lnSpcReduction="10000"/>
          </a:bodyPr>
          <a:lstStyle/>
          <a:p>
            <a:pPr marL="0" indent="0">
              <a:buNone/>
            </a:pPr>
            <a:r>
              <a:rPr lang="en-GB" b="1" dirty="0"/>
              <a:t>Signs of sickness may include:</a:t>
            </a:r>
          </a:p>
          <a:p>
            <a:pPr lvl="0"/>
            <a:r>
              <a:rPr lang="en-GB" dirty="0"/>
              <a:t>Feeling or being sick</a:t>
            </a:r>
          </a:p>
          <a:p>
            <a:pPr lvl="0"/>
            <a:r>
              <a:rPr lang="en-GB" dirty="0"/>
              <a:t>Having a stomach ache or stomach cramps</a:t>
            </a:r>
          </a:p>
          <a:p>
            <a:pPr lvl="0"/>
            <a:r>
              <a:rPr lang="en-GB" dirty="0"/>
              <a:t>Having a headache</a:t>
            </a:r>
          </a:p>
          <a:p>
            <a:pPr lvl="0"/>
            <a:r>
              <a:rPr lang="en-GB" dirty="0"/>
              <a:t>Having an upset stomach or diarrhoea</a:t>
            </a:r>
          </a:p>
          <a:p>
            <a:pPr lvl="0"/>
            <a:r>
              <a:rPr lang="en-GB" dirty="0"/>
              <a:t>Having a high temperature</a:t>
            </a:r>
          </a:p>
          <a:p>
            <a:pPr lvl="0"/>
            <a:r>
              <a:rPr lang="en-GB" dirty="0"/>
              <a:t>Displaying signs of a fever </a:t>
            </a:r>
          </a:p>
          <a:p>
            <a:pPr lvl="0"/>
            <a:r>
              <a:rPr lang="en-GB" dirty="0"/>
              <a:t>A sore throat</a:t>
            </a:r>
          </a:p>
          <a:p>
            <a:pPr lvl="0"/>
            <a:r>
              <a:rPr lang="en-GB" dirty="0"/>
              <a:t>A runny or blocked </a:t>
            </a:r>
            <a:r>
              <a:rPr lang="en-GB" dirty="0" smtClean="0"/>
              <a:t>nose</a:t>
            </a:r>
          </a:p>
          <a:p>
            <a:pPr lvl="0"/>
            <a:r>
              <a:rPr lang="en-GB" dirty="0" smtClean="0"/>
              <a:t>Etc.</a:t>
            </a:r>
            <a:endParaRPr lang="en-GB" dirty="0"/>
          </a:p>
          <a:p>
            <a:endParaRPr lang="en-GB"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break_health_safety_injury.png"/>
          <p:cNvPicPr/>
          <p:nvPr/>
        </p:nvPicPr>
        <p:blipFill rotWithShape="1">
          <a:blip r:embed="rId2">
            <a:extLst>
              <a:ext uri="{28A0092B-C50C-407E-A947-70E740481C1C}">
                <a14:useLocalDpi xmlns:a14="http://schemas.microsoft.com/office/drawing/2010/main" val="0"/>
              </a:ext>
            </a:extLst>
          </a:blip>
          <a:srcRect b="5584"/>
          <a:stretch/>
        </p:blipFill>
        <p:spPr bwMode="auto">
          <a:xfrm>
            <a:off x="5796136" y="2348880"/>
            <a:ext cx="2795131" cy="3196799"/>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Signs of injury in children</a:t>
            </a:r>
          </a:p>
        </p:txBody>
      </p:sp>
      <p:sp>
        <p:nvSpPr>
          <p:cNvPr id="3" name="Content Placeholder 2"/>
          <p:cNvSpPr>
            <a:spLocks noGrp="1"/>
          </p:cNvSpPr>
          <p:nvPr>
            <p:ph idx="1"/>
          </p:nvPr>
        </p:nvSpPr>
        <p:spPr>
          <a:xfrm>
            <a:off x="457200" y="1600200"/>
            <a:ext cx="5410944" cy="5141168"/>
          </a:xfrm>
        </p:spPr>
        <p:txBody>
          <a:bodyPr/>
          <a:lstStyle/>
          <a:p>
            <a:pPr marL="0" indent="0">
              <a:buNone/>
            </a:pPr>
            <a:r>
              <a:rPr lang="en-GB" b="1" dirty="0"/>
              <a:t>Signs of injury may include:</a:t>
            </a:r>
          </a:p>
          <a:p>
            <a:pPr lvl="0"/>
            <a:r>
              <a:rPr lang="en-GB" dirty="0"/>
              <a:t>Bruises, cuts and scratches</a:t>
            </a:r>
          </a:p>
          <a:p>
            <a:pPr lvl="0"/>
            <a:r>
              <a:rPr lang="en-GB" dirty="0"/>
              <a:t>Swollen or inflamed areas</a:t>
            </a:r>
          </a:p>
          <a:p>
            <a:pPr lvl="0"/>
            <a:r>
              <a:rPr lang="en-GB" dirty="0"/>
              <a:t>A child who is in pain, crying or showing signs of distress</a:t>
            </a:r>
          </a:p>
          <a:p>
            <a:pPr lvl="0"/>
            <a:r>
              <a:rPr lang="en-GB" dirty="0"/>
              <a:t>A child is holding a part of their body awkwardly or protectively</a:t>
            </a:r>
          </a:p>
          <a:p>
            <a:pPr lvl="0"/>
            <a:r>
              <a:rPr lang="en-GB" dirty="0"/>
              <a:t>A child tells you they have hurt themselves. </a:t>
            </a:r>
          </a:p>
          <a:p>
            <a:endParaRPr lang="en-GB" dirty="0"/>
          </a:p>
        </p:txBody>
      </p:sp>
    </p:spTree>
    <p:extLst>
      <p:ext uri="{BB962C8B-B14F-4D97-AF65-F5344CB8AC3E}">
        <p14:creationId xmlns:p14="http://schemas.microsoft.com/office/powerpoint/2010/main" val="139595155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Reporting requirements under the National Law</a:t>
            </a:r>
          </a:p>
        </p:txBody>
      </p:sp>
      <p:sp>
        <p:nvSpPr>
          <p:cNvPr id="3" name="Content Placeholder 2"/>
          <p:cNvSpPr>
            <a:spLocks noGrp="1"/>
          </p:cNvSpPr>
          <p:nvPr>
            <p:ph idx="1"/>
          </p:nvPr>
        </p:nvSpPr>
        <p:spPr>
          <a:xfrm>
            <a:off x="457200" y="1600200"/>
            <a:ext cx="7571184" cy="5069160"/>
          </a:xfrm>
        </p:spPr>
        <p:txBody>
          <a:bodyPr/>
          <a:lstStyle/>
          <a:p>
            <a:pPr marL="0" indent="0">
              <a:buNone/>
            </a:pPr>
            <a:r>
              <a:rPr lang="en-GB" dirty="0"/>
              <a:t>Under the Education and Care Services National Regulations, an incident, injury, trauma and illness record must be kept. This record should be accurate, confidential and stored for each child until they reach 25 years of age, any incident should be recorded within 24 hours of the occurrence. </a:t>
            </a:r>
            <a:endParaRPr lang="en-GB" dirty="0" smtClean="0"/>
          </a:p>
          <a:p>
            <a:pPr marL="0" indent="0">
              <a:buNone/>
            </a:pPr>
            <a:r>
              <a:rPr lang="en-GB" dirty="0" smtClean="0"/>
              <a:t>Parents/carers </a:t>
            </a:r>
            <a:r>
              <a:rPr lang="en-GB" dirty="0"/>
              <a:t>should also be notified as soon as possible and within 24 hours of any incident, injury, trauma or illness relating to their child.</a:t>
            </a:r>
          </a:p>
        </p:txBody>
      </p:sp>
      <p:pic>
        <p:nvPicPr>
          <p:cNvPr id="1026" name="Picture 2" descr="C:\Users\Sophie2\Desktop\ArtWork\stick_figure_hold_alarm_clock_8795.png"/>
          <p:cNvPicPr>
            <a:picLocks noChangeAspect="1" noChangeArrowheads="1"/>
          </p:cNvPicPr>
          <p:nvPr/>
        </p:nvPicPr>
        <p:blipFill rotWithShape="1">
          <a:blip r:embed="rId2">
            <a:extLst>
              <a:ext uri="{28A0092B-C50C-407E-A947-70E740481C1C}">
                <a14:useLocalDpi xmlns:a14="http://schemas.microsoft.com/office/drawing/2010/main" val="0"/>
              </a:ext>
            </a:extLst>
          </a:blip>
          <a:srcRect b="4521"/>
          <a:stretch/>
        </p:blipFill>
        <p:spPr bwMode="auto">
          <a:xfrm>
            <a:off x="7164288" y="3212976"/>
            <a:ext cx="1764196" cy="3368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88695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serious incident</a:t>
            </a:r>
            <a:endParaRPr lang="en-GB" dirty="0"/>
          </a:p>
        </p:txBody>
      </p:sp>
      <p:sp>
        <p:nvSpPr>
          <p:cNvPr id="3" name="Content Placeholder 2"/>
          <p:cNvSpPr>
            <a:spLocks noGrp="1"/>
          </p:cNvSpPr>
          <p:nvPr>
            <p:ph idx="1"/>
          </p:nvPr>
        </p:nvSpPr>
        <p:spPr>
          <a:xfrm>
            <a:off x="457200" y="1600200"/>
            <a:ext cx="7787208" cy="4525963"/>
          </a:xfrm>
        </p:spPr>
        <p:txBody>
          <a:bodyPr/>
          <a:lstStyle/>
          <a:p>
            <a:r>
              <a:rPr lang="en-GB" dirty="0"/>
              <a:t>Under the Education and Care Services National Law, regulatory authorities in each jurisdiction must be notified of any serious incident at an approved </a:t>
            </a:r>
            <a:r>
              <a:rPr lang="en-GB" dirty="0" smtClean="0"/>
              <a:t>service</a:t>
            </a:r>
          </a:p>
          <a:p>
            <a:r>
              <a:rPr lang="en-GB" dirty="0"/>
              <a:t>A serious incident must be documented </a:t>
            </a:r>
            <a:r>
              <a:rPr lang="en-GB" dirty="0" smtClean="0"/>
              <a:t/>
            </a:r>
            <a:br>
              <a:rPr lang="en-GB" dirty="0" smtClean="0"/>
            </a:br>
            <a:r>
              <a:rPr lang="en-GB" dirty="0" smtClean="0"/>
              <a:t>as </a:t>
            </a:r>
            <a:r>
              <a:rPr lang="en-GB" dirty="0"/>
              <a:t>an incident, injury, trauma and illness </a:t>
            </a:r>
            <a:r>
              <a:rPr lang="en-GB" dirty="0" smtClean="0"/>
              <a:t/>
            </a:r>
            <a:br>
              <a:rPr lang="en-GB" dirty="0" smtClean="0"/>
            </a:br>
            <a:r>
              <a:rPr lang="en-GB" dirty="0" smtClean="0"/>
              <a:t>record </a:t>
            </a:r>
            <a:r>
              <a:rPr lang="en-GB" dirty="0"/>
              <a:t>as soon as possible and within </a:t>
            </a:r>
            <a:r>
              <a:rPr lang="en-GB" dirty="0" smtClean="0"/>
              <a:t/>
            </a:r>
            <a:br>
              <a:rPr lang="en-GB" dirty="0" smtClean="0"/>
            </a:br>
            <a:r>
              <a:rPr lang="en-GB" dirty="0" smtClean="0"/>
              <a:t>24 </a:t>
            </a:r>
            <a:r>
              <a:rPr lang="en-GB" dirty="0"/>
              <a:t>hours of the </a:t>
            </a:r>
            <a:r>
              <a:rPr lang="en-GB" dirty="0" smtClean="0"/>
              <a:t>event.</a:t>
            </a:r>
            <a:endParaRPr lang="en-GB" dirty="0"/>
          </a:p>
        </p:txBody>
      </p:sp>
      <p:pic>
        <p:nvPicPr>
          <p:cNvPr id="4" name="Picture 3" descr="C:\Users\Sophie2\Desktop\ArtWork\telling_a_secret_pc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8264" y="3068261"/>
            <a:ext cx="1944216" cy="3113401"/>
          </a:xfrm>
          <a:prstGeom prst="rect">
            <a:avLst/>
          </a:prstGeom>
          <a:noFill/>
          <a:ln>
            <a:noFill/>
          </a:ln>
        </p:spPr>
      </p:pic>
    </p:spTree>
    <p:extLst>
      <p:ext uri="{BB962C8B-B14F-4D97-AF65-F5344CB8AC3E}">
        <p14:creationId xmlns:p14="http://schemas.microsoft.com/office/powerpoint/2010/main" val="1184357976"/>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effective hygiene and health practices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3.6 </a:t>
            </a:r>
            <a:r>
              <a:rPr lang="en-AU" sz="2800" dirty="0"/>
              <a:t>Consistently implement the service policies for the exclusion of ill children</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Excluding sick children</a:t>
            </a:r>
          </a:p>
        </p:txBody>
      </p:sp>
      <p:sp>
        <p:nvSpPr>
          <p:cNvPr id="3" name="Content Placeholder 2"/>
          <p:cNvSpPr>
            <a:spLocks noGrp="1"/>
          </p:cNvSpPr>
          <p:nvPr>
            <p:ph idx="1"/>
          </p:nvPr>
        </p:nvSpPr>
        <p:spPr/>
        <p:txBody>
          <a:bodyPr/>
          <a:lstStyle/>
          <a:p>
            <a:pPr marL="0" indent="0">
              <a:buNone/>
            </a:pPr>
            <a:r>
              <a:rPr lang="en-GB" dirty="0"/>
              <a:t>The priority is to maintain the health and safety of all children and service staff, and this will mean containing any source of infection/illness as soon as this is made known. It also means ensuring the child is well-looked after and is given access to the right care. </a:t>
            </a:r>
          </a:p>
        </p:txBody>
      </p:sp>
      <p:pic>
        <p:nvPicPr>
          <p:cNvPr id="4" name="Picture 3" descr="C:\Users\Sophie2\Desktop\ArtWork\laying_floor_pass_out.png"/>
          <p:cNvPicPr/>
          <p:nvPr/>
        </p:nvPicPr>
        <p:blipFill>
          <a:blip r:embed="rId2">
            <a:extLst>
              <a:ext uri="{28A0092B-C50C-407E-A947-70E740481C1C}">
                <a14:useLocalDpi xmlns:a14="http://schemas.microsoft.com/office/drawing/2010/main" val="0"/>
              </a:ext>
            </a:extLst>
          </a:blip>
          <a:srcRect/>
          <a:stretch>
            <a:fillRect/>
          </a:stretch>
        </p:blipFill>
        <p:spPr bwMode="auto">
          <a:xfrm>
            <a:off x="2483768" y="4354989"/>
            <a:ext cx="4176464" cy="2341274"/>
          </a:xfrm>
          <a:prstGeom prst="rect">
            <a:avLst/>
          </a:prstGeom>
          <a:noFill/>
          <a:ln>
            <a:noFill/>
          </a:ln>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Consistently implementing policies for exclusion of ill </a:t>
            </a:r>
            <a:r>
              <a:rPr lang="en-GB" dirty="0" smtClean="0"/>
              <a:t>children</a:t>
            </a:r>
            <a:endParaRPr lang="en-GB" dirty="0"/>
          </a:p>
        </p:txBody>
      </p:sp>
      <p:sp>
        <p:nvSpPr>
          <p:cNvPr id="3" name="Content Placeholder 2"/>
          <p:cNvSpPr>
            <a:spLocks noGrp="1"/>
          </p:cNvSpPr>
          <p:nvPr>
            <p:ph idx="1"/>
          </p:nvPr>
        </p:nvSpPr>
        <p:spPr>
          <a:xfrm>
            <a:off x="457200" y="1600200"/>
            <a:ext cx="8291264" cy="5257800"/>
          </a:xfrm>
        </p:spPr>
        <p:txBody>
          <a:bodyPr>
            <a:normAutofit/>
          </a:bodyPr>
          <a:lstStyle/>
          <a:p>
            <a:pPr lvl="0"/>
            <a:r>
              <a:rPr lang="en-GB" dirty="0"/>
              <a:t>Being vigilant to how children are feeling and behaving</a:t>
            </a:r>
          </a:p>
          <a:p>
            <a:pPr lvl="0"/>
            <a:r>
              <a:rPr lang="en-GB" dirty="0"/>
              <a:t>Observing and acting on any symptoms or signs of illness</a:t>
            </a:r>
          </a:p>
          <a:p>
            <a:pPr lvl="0"/>
            <a:r>
              <a:rPr lang="en-GB" dirty="0"/>
              <a:t>Making sure the health and safety of other </a:t>
            </a:r>
            <a:r>
              <a:rPr lang="en-GB" dirty="0" smtClean="0"/>
              <a:t/>
            </a:r>
            <a:br>
              <a:rPr lang="en-GB" dirty="0" smtClean="0"/>
            </a:br>
            <a:r>
              <a:rPr lang="en-GB" dirty="0" smtClean="0"/>
              <a:t>children </a:t>
            </a:r>
            <a:r>
              <a:rPr lang="en-GB" dirty="0"/>
              <a:t>and staff are not put at risk</a:t>
            </a:r>
          </a:p>
          <a:p>
            <a:pPr lvl="0"/>
            <a:r>
              <a:rPr lang="en-GB" dirty="0"/>
              <a:t>Isolating ill children in case there is risk </a:t>
            </a:r>
            <a:r>
              <a:rPr lang="en-GB" dirty="0" smtClean="0"/>
              <a:t/>
            </a:r>
            <a:br>
              <a:rPr lang="en-GB" dirty="0" smtClean="0"/>
            </a:br>
            <a:r>
              <a:rPr lang="en-GB" dirty="0" smtClean="0"/>
              <a:t>of infection</a:t>
            </a:r>
            <a:endParaRPr lang="en-GB" dirty="0"/>
          </a:p>
          <a:p>
            <a:pPr lvl="0"/>
            <a:r>
              <a:rPr lang="en-GB" dirty="0"/>
              <a:t>Following service procedures and </a:t>
            </a:r>
            <a:r>
              <a:rPr lang="en-GB" dirty="0" smtClean="0"/>
              <a:t/>
            </a:r>
            <a:br>
              <a:rPr lang="en-GB" dirty="0" smtClean="0"/>
            </a:br>
            <a:r>
              <a:rPr lang="en-GB" dirty="0" smtClean="0"/>
              <a:t>protocols </a:t>
            </a:r>
            <a:r>
              <a:rPr lang="en-GB" dirty="0"/>
              <a:t>to maintain children’s health and </a:t>
            </a:r>
            <a:r>
              <a:rPr lang="en-GB" dirty="0" smtClean="0"/>
              <a:t>safety</a:t>
            </a:r>
            <a:r>
              <a:rPr lang="en-GB" dirty="0"/>
              <a:t>.</a:t>
            </a:r>
          </a:p>
        </p:txBody>
      </p:sp>
      <p:pic>
        <p:nvPicPr>
          <p:cNvPr id="2050" name="Picture 2" descr="C:\Users\Sophie2\Desktop\ArtWork\figure_in_bubble_400_clr_1247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3699512"/>
            <a:ext cx="1792889" cy="2049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82766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Implement effective hygiene and health practices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3.7 </a:t>
            </a:r>
            <a:r>
              <a:rPr lang="en-AU" sz="2800" dirty="0"/>
              <a:t>Discuss health and hygiene issues with children</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Learning opportunities with health and hygiene</a:t>
            </a:r>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Topics for discussion will need to be chosen for their relevancy to the children and the ages and stages of development they are at. Any topic that is chosen will need to be discussed in ways that children can understand and relate </a:t>
            </a:r>
            <a:r>
              <a:rPr lang="en-GB" dirty="0" smtClean="0"/>
              <a:t>to.</a:t>
            </a:r>
            <a:endParaRPr lang="en-GB" dirty="0"/>
          </a:p>
        </p:txBody>
      </p:sp>
      <p:pic>
        <p:nvPicPr>
          <p:cNvPr id="3074" name="Picture 2" descr="C:\Users\Sophie2\Desktop\ArtWork\thinking_of_something_in_bubble_400_clr_900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861048"/>
            <a:ext cx="2268252" cy="2592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Washing </a:t>
            </a:r>
            <a:r>
              <a:rPr lang="en-GB" dirty="0" smtClean="0"/>
              <a:t>hands</a:t>
            </a:r>
            <a:endParaRPr lang="en-GB" dirty="0"/>
          </a:p>
        </p:txBody>
      </p:sp>
      <p:sp>
        <p:nvSpPr>
          <p:cNvPr id="3" name="Content Placeholder 2"/>
          <p:cNvSpPr>
            <a:spLocks noGrp="1"/>
          </p:cNvSpPr>
          <p:nvPr>
            <p:ph idx="1"/>
          </p:nvPr>
        </p:nvSpPr>
        <p:spPr/>
        <p:txBody>
          <a:bodyPr/>
          <a:lstStyle/>
          <a:p>
            <a:r>
              <a:rPr lang="en-GB" dirty="0"/>
              <a:t>I</a:t>
            </a:r>
            <a:r>
              <a:rPr lang="en-GB" dirty="0" smtClean="0"/>
              <a:t>t </a:t>
            </a:r>
            <a:r>
              <a:rPr lang="en-GB" dirty="0"/>
              <a:t>is important to educate </a:t>
            </a:r>
            <a:r>
              <a:rPr lang="en-GB" dirty="0" smtClean="0"/>
              <a:t>children </a:t>
            </a:r>
            <a:r>
              <a:rPr lang="en-GB" dirty="0"/>
              <a:t>on the need for clean and hygienic hands to prevent the risk of germs and illness; it also is important to prevent spreading risk of infection to </a:t>
            </a:r>
            <a:r>
              <a:rPr lang="en-GB" dirty="0" smtClean="0"/>
              <a:t>others</a:t>
            </a:r>
          </a:p>
          <a:p>
            <a:r>
              <a:rPr lang="en-GB" dirty="0"/>
              <a:t>This includes washing in between fingers and where the hand meets the </a:t>
            </a:r>
            <a:r>
              <a:rPr lang="en-GB" dirty="0" smtClean="0"/>
              <a:t>wrist; it is also </a:t>
            </a:r>
            <a:r>
              <a:rPr lang="en-GB" dirty="0"/>
              <a:t>about cleaning nails as dirt can become easily </a:t>
            </a:r>
            <a:r>
              <a:rPr lang="en-GB" dirty="0" smtClean="0"/>
              <a:t>embedded.</a:t>
            </a:r>
            <a:endParaRPr lang="en-GB" dirty="0"/>
          </a:p>
        </p:txBody>
      </p:sp>
      <p:pic>
        <p:nvPicPr>
          <p:cNvPr id="4" name="Picture 3" descr="C:\Users\Sophie2\Desktop\ArtWork\washing_hands_800_wht_8142.png"/>
          <p:cNvPicPr/>
          <p:nvPr/>
        </p:nvPicPr>
        <p:blipFill rotWithShape="1">
          <a:blip r:embed="rId2" cstate="print">
            <a:extLst>
              <a:ext uri="{28A0092B-C50C-407E-A947-70E740481C1C}">
                <a14:useLocalDpi xmlns:a14="http://schemas.microsoft.com/office/drawing/2010/main" val="0"/>
              </a:ext>
            </a:extLst>
          </a:blip>
          <a:srcRect l="2805" t="17617" r="9338" b="4001"/>
          <a:stretch/>
        </p:blipFill>
        <p:spPr bwMode="auto">
          <a:xfrm>
            <a:off x="3647738" y="4721081"/>
            <a:ext cx="2076390" cy="212045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3710134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Personal hygiene topics </a:t>
            </a:r>
            <a:r>
              <a:rPr lang="en-GB" dirty="0" smtClean="0"/>
              <a:t>also include:</a:t>
            </a:r>
            <a:endParaRPr lang="en-GB" dirty="0"/>
          </a:p>
        </p:txBody>
      </p:sp>
      <p:sp>
        <p:nvSpPr>
          <p:cNvPr id="3" name="Content Placeholder 2"/>
          <p:cNvSpPr>
            <a:spLocks noGrp="1"/>
          </p:cNvSpPr>
          <p:nvPr>
            <p:ph idx="1"/>
          </p:nvPr>
        </p:nvSpPr>
        <p:spPr/>
        <p:txBody>
          <a:bodyPr/>
          <a:lstStyle/>
          <a:p>
            <a:r>
              <a:rPr lang="en-GB" dirty="0"/>
              <a:t>Oral </a:t>
            </a:r>
            <a:r>
              <a:rPr lang="en-GB" dirty="0" smtClean="0"/>
              <a:t>hygiene</a:t>
            </a:r>
          </a:p>
          <a:p>
            <a:r>
              <a:rPr lang="en-GB" dirty="0"/>
              <a:t>Hair care</a:t>
            </a:r>
          </a:p>
          <a:p>
            <a:r>
              <a:rPr lang="en-GB" dirty="0"/>
              <a:t>Blowing </a:t>
            </a:r>
            <a:r>
              <a:rPr lang="en-GB" dirty="0" smtClean="0"/>
              <a:t>noses</a:t>
            </a:r>
          </a:p>
          <a:p>
            <a:r>
              <a:rPr lang="en-GB" dirty="0" smtClean="0"/>
              <a:t>Coughing and sneezing</a:t>
            </a:r>
          </a:p>
          <a:p>
            <a:r>
              <a:rPr lang="en-GB" dirty="0" smtClean="0"/>
              <a:t>Food </a:t>
            </a:r>
            <a:r>
              <a:rPr lang="en-GB" dirty="0"/>
              <a:t>hygiene</a:t>
            </a:r>
          </a:p>
          <a:p>
            <a:r>
              <a:rPr lang="en-GB" dirty="0" smtClean="0"/>
              <a:t>Toileting.</a:t>
            </a:r>
            <a:endParaRPr lang="en-GB" dirty="0"/>
          </a:p>
          <a:p>
            <a:endParaRPr lang="en-GB" dirty="0"/>
          </a:p>
        </p:txBody>
      </p:sp>
      <p:pic>
        <p:nvPicPr>
          <p:cNvPr id="4" name="Picture 3" descr="C:\Users\Sophie2\Desktop\ArtWork\Fotolia_2204096_S.jpg"/>
          <p:cNvPicPr/>
          <p:nvPr/>
        </p:nvPicPr>
        <p:blipFill rotWithShape="1">
          <a:blip r:embed="rId2" cstate="print">
            <a:extLst>
              <a:ext uri="{28A0092B-C50C-407E-A947-70E740481C1C}">
                <a14:useLocalDpi xmlns:a14="http://schemas.microsoft.com/office/drawing/2010/main" val="0"/>
              </a:ext>
            </a:extLst>
          </a:blip>
          <a:srcRect l="9326" r="10362"/>
          <a:stretch/>
        </p:blipFill>
        <p:spPr bwMode="auto">
          <a:xfrm>
            <a:off x="5398803" y="2636912"/>
            <a:ext cx="2891094" cy="36004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8447908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Situations for personal hygiene discussion may </a:t>
            </a:r>
            <a:r>
              <a:rPr lang="en-GB" dirty="0" smtClean="0"/>
              <a:t>include:</a:t>
            </a:r>
            <a:endParaRPr lang="en-GB" dirty="0"/>
          </a:p>
        </p:txBody>
      </p:sp>
      <p:sp>
        <p:nvSpPr>
          <p:cNvPr id="3" name="Content Placeholder 2"/>
          <p:cNvSpPr>
            <a:spLocks noGrp="1"/>
          </p:cNvSpPr>
          <p:nvPr>
            <p:ph idx="1"/>
          </p:nvPr>
        </p:nvSpPr>
        <p:spPr>
          <a:xfrm>
            <a:off x="457200" y="1772816"/>
            <a:ext cx="6635080" cy="4353347"/>
          </a:xfrm>
        </p:spPr>
        <p:txBody>
          <a:bodyPr/>
          <a:lstStyle/>
          <a:p>
            <a:pPr lvl="0"/>
            <a:r>
              <a:rPr lang="en-GB" dirty="0" smtClean="0"/>
              <a:t>When learning </a:t>
            </a:r>
            <a:r>
              <a:rPr lang="en-GB" dirty="0"/>
              <a:t>about the human body</a:t>
            </a:r>
          </a:p>
          <a:p>
            <a:pPr lvl="0"/>
            <a:r>
              <a:rPr lang="en-GB" dirty="0"/>
              <a:t>When engaged in personal hygiene routines at the service</a:t>
            </a:r>
          </a:p>
          <a:p>
            <a:pPr lvl="0"/>
            <a:r>
              <a:rPr lang="en-GB" dirty="0"/>
              <a:t>Before or after messy play</a:t>
            </a:r>
          </a:p>
          <a:p>
            <a:pPr lvl="0"/>
            <a:r>
              <a:rPr lang="en-GB" dirty="0"/>
              <a:t>Before eating</a:t>
            </a:r>
          </a:p>
          <a:p>
            <a:pPr lvl="0"/>
            <a:r>
              <a:rPr lang="en-GB" dirty="0"/>
              <a:t>In personal hygiene learning activities</a:t>
            </a:r>
          </a:p>
          <a:p>
            <a:pPr lvl="0"/>
            <a:r>
              <a:rPr lang="en-GB" dirty="0"/>
              <a:t>When reading stories that involve personal hygiene learning. </a:t>
            </a:r>
          </a:p>
          <a:p>
            <a:endParaRPr lang="en-GB" dirty="0"/>
          </a:p>
        </p:txBody>
      </p:sp>
      <p:pic>
        <p:nvPicPr>
          <p:cNvPr id="4" name="Picture 3" descr="C:\Users\Sophie2\Desktop\ArtWork\Animations\stick_figure_in_the_mud_500_wht.gif"/>
          <p:cNvPicPr/>
          <p:nvPr/>
        </p:nvPicPr>
        <p:blipFill>
          <a:blip r:embed="rId2">
            <a:extLst>
              <a:ext uri="{28A0092B-C50C-407E-A947-70E740481C1C}">
                <a14:useLocalDpi xmlns:a14="http://schemas.microsoft.com/office/drawing/2010/main" val="0"/>
              </a:ext>
            </a:extLst>
          </a:blip>
          <a:srcRect/>
          <a:stretch>
            <a:fillRect/>
          </a:stretch>
        </p:blipFill>
        <p:spPr bwMode="auto">
          <a:xfrm>
            <a:off x="6660232" y="2996952"/>
            <a:ext cx="2088232" cy="3432699"/>
          </a:xfrm>
          <a:prstGeom prst="rect">
            <a:avLst/>
          </a:prstGeom>
          <a:noFill/>
          <a:ln>
            <a:noFill/>
          </a:ln>
        </p:spPr>
      </p:pic>
    </p:spTree>
    <p:extLst>
      <p:ext uri="{BB962C8B-B14F-4D97-AF65-F5344CB8AC3E}">
        <p14:creationId xmlns:p14="http://schemas.microsoft.com/office/powerpoint/2010/main" val="419254401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Supervise children to ensure safety</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4.1 </a:t>
            </a:r>
            <a:r>
              <a:rPr lang="en-AU" sz="2800" dirty="0"/>
              <a:t>Supervise children by ensuring all are in sight or hearing distance at all times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woman_spyglass_books_17499.png"/>
          <p:cNvPicPr/>
          <p:nvPr/>
        </p:nvPicPr>
        <p:blipFill rotWithShape="1">
          <a:blip r:embed="rId2">
            <a:extLst>
              <a:ext uri="{28A0092B-C50C-407E-A947-70E740481C1C}">
                <a14:useLocalDpi xmlns:a14="http://schemas.microsoft.com/office/drawing/2010/main" val="0"/>
              </a:ext>
            </a:extLst>
          </a:blip>
          <a:srcRect l="-556" r="5000"/>
          <a:stretch/>
        </p:blipFill>
        <p:spPr bwMode="auto">
          <a:xfrm flipH="1">
            <a:off x="6657148" y="2924944"/>
            <a:ext cx="2346420" cy="3272058"/>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Supervising children</a:t>
            </a:r>
          </a:p>
        </p:txBody>
      </p:sp>
      <p:sp>
        <p:nvSpPr>
          <p:cNvPr id="3" name="Content Placeholder 2"/>
          <p:cNvSpPr>
            <a:spLocks noGrp="1"/>
          </p:cNvSpPr>
          <p:nvPr>
            <p:ph idx="1"/>
          </p:nvPr>
        </p:nvSpPr>
        <p:spPr>
          <a:xfrm>
            <a:off x="457200" y="1600200"/>
            <a:ext cx="8229600" cy="5257800"/>
          </a:xfrm>
        </p:spPr>
        <p:txBody>
          <a:bodyPr>
            <a:normAutofit/>
          </a:bodyPr>
          <a:lstStyle/>
          <a:p>
            <a:pPr marL="0" indent="0">
              <a:buNone/>
            </a:pPr>
            <a:r>
              <a:rPr lang="en-GB" b="1" dirty="0"/>
              <a:t>Supervising is required for the following reasons:</a:t>
            </a:r>
          </a:p>
          <a:p>
            <a:pPr lvl="0"/>
            <a:r>
              <a:rPr lang="en-GB" dirty="0"/>
              <a:t>To ensure children do not </a:t>
            </a:r>
            <a:r>
              <a:rPr lang="en-GB" dirty="0" smtClean="0"/>
              <a:t>have </a:t>
            </a:r>
            <a:r>
              <a:rPr lang="en-GB" dirty="0"/>
              <a:t>an accident</a:t>
            </a:r>
          </a:p>
          <a:p>
            <a:pPr lvl="0"/>
            <a:r>
              <a:rPr lang="en-GB" dirty="0"/>
              <a:t>To direct planned activities</a:t>
            </a:r>
          </a:p>
          <a:p>
            <a:pPr lvl="0"/>
            <a:r>
              <a:rPr lang="en-GB" dirty="0"/>
              <a:t>To watch unplanned </a:t>
            </a:r>
            <a:r>
              <a:rPr lang="en-GB" dirty="0" smtClean="0"/>
              <a:t>activities</a:t>
            </a:r>
            <a:endParaRPr lang="en-GB" dirty="0"/>
          </a:p>
          <a:p>
            <a:pPr lvl="0"/>
            <a:r>
              <a:rPr lang="en-GB" dirty="0"/>
              <a:t>To help children participate in activities </a:t>
            </a:r>
          </a:p>
          <a:p>
            <a:pPr lvl="0"/>
            <a:r>
              <a:rPr lang="en-GB" dirty="0"/>
              <a:t>To facilitate development and learning</a:t>
            </a:r>
          </a:p>
          <a:p>
            <a:r>
              <a:rPr lang="en-GB" dirty="0"/>
              <a:t>To attend to care needs </a:t>
            </a:r>
            <a:endParaRPr lang="en-GB" dirty="0" smtClean="0"/>
          </a:p>
          <a:p>
            <a:r>
              <a:rPr lang="en-GB" dirty="0"/>
              <a:t>To ensure children do not wander off, get </a:t>
            </a:r>
            <a:r>
              <a:rPr lang="en-GB" dirty="0" smtClean="0"/>
              <a:t/>
            </a:r>
            <a:br>
              <a:rPr lang="en-GB" dirty="0" smtClean="0"/>
            </a:br>
            <a:r>
              <a:rPr lang="en-GB" dirty="0" smtClean="0"/>
              <a:t>lost </a:t>
            </a:r>
            <a:r>
              <a:rPr lang="en-GB" dirty="0"/>
              <a:t>or taken from the premises without </a:t>
            </a:r>
            <a:r>
              <a:rPr lang="en-GB" dirty="0" smtClean="0"/>
              <a:t/>
            </a:r>
            <a:br>
              <a:rPr lang="en-GB" dirty="0" smtClean="0"/>
            </a:br>
            <a:r>
              <a:rPr lang="en-GB" dirty="0" smtClean="0"/>
              <a:t>prior </a:t>
            </a:r>
            <a:r>
              <a:rPr lang="en-GB" dirty="0"/>
              <a:t>arrangement and consent.</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Supervise children to ensure safety</a:t>
            </a:r>
            <a:endParaRPr lang="en-GB" dirty="0"/>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4.2 </a:t>
            </a:r>
            <a:r>
              <a:rPr lang="en-AU" sz="2800" dirty="0"/>
              <a:t>Adjust levels of supervision depending upon the area of the service and the skill, age mix, dynamics and size of the group of children, and the level of risk involved in activities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Levels of </a:t>
            </a:r>
            <a:r>
              <a:rPr lang="en-GB" dirty="0" smtClean="0"/>
              <a:t>supervision</a:t>
            </a:r>
            <a:endParaRPr lang="en-GB" dirty="0"/>
          </a:p>
        </p:txBody>
      </p:sp>
      <p:sp>
        <p:nvSpPr>
          <p:cNvPr id="3" name="Content Placeholder 2"/>
          <p:cNvSpPr>
            <a:spLocks noGrp="1"/>
          </p:cNvSpPr>
          <p:nvPr>
            <p:ph idx="1"/>
          </p:nvPr>
        </p:nvSpPr>
        <p:spPr/>
        <p:txBody>
          <a:bodyPr/>
          <a:lstStyle/>
          <a:p>
            <a:pPr marL="0" indent="0">
              <a:buNone/>
            </a:pPr>
            <a:r>
              <a:rPr lang="en-GB" dirty="0"/>
              <a:t>With different ages and types of children, comes the need for adjustment to supervision. Factors that may impact on the level of supervision include the size of the group, age-ranges, development issues, group dynamics and the activity itself</a:t>
            </a:r>
            <a:r>
              <a:rPr lang="en-GB" dirty="0" smtClean="0"/>
              <a:t>.</a:t>
            </a:r>
            <a:endParaRPr lang="en-GB" dirty="0"/>
          </a:p>
        </p:txBody>
      </p:sp>
      <p:pic>
        <p:nvPicPr>
          <p:cNvPr id="4098" name="Picture 2" descr="C:\Users\Sophie2\Desktop\ArtWork\looking_at_your_bigger_picture_400_clr_1218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3428999"/>
            <a:ext cx="3907694" cy="34290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Size of the group</a:t>
            </a:r>
          </a:p>
        </p:txBody>
      </p:sp>
      <p:sp>
        <p:nvSpPr>
          <p:cNvPr id="3" name="Content Placeholder 2"/>
          <p:cNvSpPr>
            <a:spLocks noGrp="1"/>
          </p:cNvSpPr>
          <p:nvPr>
            <p:ph idx="1"/>
          </p:nvPr>
        </p:nvSpPr>
        <p:spPr>
          <a:xfrm>
            <a:off x="457200" y="1600200"/>
            <a:ext cx="7643192" cy="4525963"/>
          </a:xfrm>
        </p:spPr>
        <p:txBody>
          <a:bodyPr/>
          <a:lstStyle/>
          <a:p>
            <a:r>
              <a:rPr lang="en-GB" dirty="0"/>
              <a:t>How many children you have in the group will affect the number of educators that are required for </a:t>
            </a:r>
            <a:r>
              <a:rPr lang="en-GB" dirty="0" smtClean="0"/>
              <a:t>supervision</a:t>
            </a:r>
          </a:p>
          <a:p>
            <a:r>
              <a:rPr lang="en-GB" dirty="0" smtClean="0"/>
              <a:t>ACECQA educator-to-child ratios exist as part of the NQF.</a:t>
            </a:r>
            <a:endParaRPr lang="en-GB" dirty="0"/>
          </a:p>
        </p:txBody>
      </p:sp>
      <p:pic>
        <p:nvPicPr>
          <p:cNvPr id="4" name="Picture 3" descr="C:\Users\Sophie2\Desktop\ArtWork\childcare_walking_line_800_wht.png"/>
          <p:cNvPicPr/>
          <p:nvPr/>
        </p:nvPicPr>
        <p:blipFill rotWithShape="1">
          <a:blip r:embed="rId2" cstate="print">
            <a:extLst>
              <a:ext uri="{28A0092B-C50C-407E-A947-70E740481C1C}">
                <a14:useLocalDpi xmlns:a14="http://schemas.microsoft.com/office/drawing/2010/main" val="0"/>
              </a:ext>
            </a:extLst>
          </a:blip>
          <a:srcRect l="3462" t="4617"/>
          <a:stretch/>
        </p:blipFill>
        <p:spPr bwMode="auto">
          <a:xfrm>
            <a:off x="2483768" y="3789040"/>
            <a:ext cx="5794221" cy="277333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9830323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Development needs of the group</a:t>
            </a:r>
          </a:p>
        </p:txBody>
      </p:sp>
      <p:sp>
        <p:nvSpPr>
          <p:cNvPr id="3" name="Content Placeholder 2"/>
          <p:cNvSpPr>
            <a:spLocks noGrp="1"/>
          </p:cNvSpPr>
          <p:nvPr>
            <p:ph idx="1"/>
          </p:nvPr>
        </p:nvSpPr>
        <p:spPr/>
        <p:txBody>
          <a:bodyPr/>
          <a:lstStyle/>
          <a:p>
            <a:pPr marL="0" indent="0">
              <a:buNone/>
            </a:pPr>
            <a:r>
              <a:rPr lang="en-GB" dirty="0"/>
              <a:t>The development and ability of the child will influence supervision needs in activities; all children should be given the chance to participate in age and development-appropriate activities.</a:t>
            </a:r>
          </a:p>
        </p:txBody>
      </p:sp>
      <p:pic>
        <p:nvPicPr>
          <p:cNvPr id="5122" name="Picture 2" descr="C:\Users\Sophie2\Desktop\ArtWork\jump_team_celebrate_party.png"/>
          <p:cNvPicPr>
            <a:picLocks noChangeAspect="1" noChangeArrowheads="1"/>
          </p:cNvPicPr>
          <p:nvPr/>
        </p:nvPicPr>
        <p:blipFill rotWithShape="1">
          <a:blip r:embed="rId2">
            <a:extLst>
              <a:ext uri="{28A0092B-C50C-407E-A947-70E740481C1C}">
                <a14:useLocalDpi xmlns:a14="http://schemas.microsoft.com/office/drawing/2010/main" val="0"/>
              </a:ext>
            </a:extLst>
          </a:blip>
          <a:srcRect b="12275"/>
          <a:stretch/>
        </p:blipFill>
        <p:spPr bwMode="auto">
          <a:xfrm>
            <a:off x="2190750" y="3674430"/>
            <a:ext cx="4762500" cy="3183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362858"/>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dynamics</a:t>
            </a:r>
            <a:endParaRPr lang="en-GB" dirty="0"/>
          </a:p>
        </p:txBody>
      </p:sp>
      <p:sp>
        <p:nvSpPr>
          <p:cNvPr id="3" name="Content Placeholder 2"/>
          <p:cNvSpPr>
            <a:spLocks noGrp="1"/>
          </p:cNvSpPr>
          <p:nvPr>
            <p:ph idx="1"/>
          </p:nvPr>
        </p:nvSpPr>
        <p:spPr>
          <a:xfrm>
            <a:off x="457200" y="1600200"/>
            <a:ext cx="8363272" cy="4525963"/>
          </a:xfrm>
        </p:spPr>
        <p:txBody>
          <a:bodyPr/>
          <a:lstStyle/>
          <a:p>
            <a:r>
              <a:rPr lang="en-GB" dirty="0"/>
              <a:t>How your group behaves can have a direct influence on the group itself and how well they participate in </a:t>
            </a:r>
            <a:r>
              <a:rPr lang="en-GB" dirty="0" smtClean="0"/>
              <a:t>activities</a:t>
            </a:r>
          </a:p>
          <a:p>
            <a:r>
              <a:rPr lang="en-GB" dirty="0"/>
              <a:t>When children interact with each other, group dynamics will come into play and children may change their behaviours depending on who they are </a:t>
            </a:r>
            <a:r>
              <a:rPr lang="en-GB" dirty="0" smtClean="0"/>
              <a:t>with.</a:t>
            </a:r>
          </a:p>
          <a:p>
            <a:endParaRPr lang="en-GB" dirty="0"/>
          </a:p>
        </p:txBody>
      </p:sp>
      <p:pic>
        <p:nvPicPr>
          <p:cNvPr id="5" name="Picture 4" descr="C:\Users\Sophie2\Desktop\ArtWork\children_school_study_earth_400_clr_9039.png"/>
          <p:cNvPicPr/>
          <p:nvPr/>
        </p:nvPicPr>
        <p:blipFill>
          <a:blip r:embed="rId2">
            <a:extLst>
              <a:ext uri="{28A0092B-C50C-407E-A947-70E740481C1C}">
                <a14:useLocalDpi xmlns:a14="http://schemas.microsoft.com/office/drawing/2010/main" val="0"/>
              </a:ext>
            </a:extLst>
          </a:blip>
          <a:srcRect/>
          <a:stretch>
            <a:fillRect/>
          </a:stretch>
        </p:blipFill>
        <p:spPr bwMode="auto">
          <a:xfrm>
            <a:off x="3635896" y="4571483"/>
            <a:ext cx="2517274" cy="2179418"/>
          </a:xfrm>
          <a:prstGeom prst="rect">
            <a:avLst/>
          </a:prstGeom>
          <a:noFill/>
          <a:ln>
            <a:noFill/>
          </a:ln>
        </p:spPr>
      </p:pic>
    </p:spTree>
    <p:extLst>
      <p:ext uri="{BB962C8B-B14F-4D97-AF65-F5344CB8AC3E}">
        <p14:creationId xmlns:p14="http://schemas.microsoft.com/office/powerpoint/2010/main" val="2752828724"/>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Supervise children to ensure safety</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4.3 </a:t>
            </a:r>
            <a:r>
              <a:rPr lang="en-AU" sz="2800" dirty="0"/>
              <a:t>Exchange information about supervision with colleagues to ensure adequate supervision at all times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Maintaining supervision</a:t>
            </a:r>
          </a:p>
        </p:txBody>
      </p:sp>
      <p:sp>
        <p:nvSpPr>
          <p:cNvPr id="3" name="Content Placeholder 2"/>
          <p:cNvSpPr>
            <a:spLocks noGrp="1"/>
          </p:cNvSpPr>
          <p:nvPr>
            <p:ph idx="1"/>
          </p:nvPr>
        </p:nvSpPr>
        <p:spPr/>
        <p:txBody>
          <a:bodyPr/>
          <a:lstStyle/>
          <a:p>
            <a:pPr marL="0" indent="0">
              <a:buNone/>
            </a:pPr>
            <a:r>
              <a:rPr lang="en-GB" dirty="0"/>
              <a:t>Supervision should be maintained at all times – if another colleague is due to take over supervision, you must ensure they are present before you leave the children </a:t>
            </a:r>
            <a:r>
              <a:rPr lang="en-GB" dirty="0" smtClean="0"/>
              <a:t>unattended.</a:t>
            </a:r>
            <a:endParaRPr lang="en-GB" dirty="0"/>
          </a:p>
        </p:txBody>
      </p:sp>
      <p:pic>
        <p:nvPicPr>
          <p:cNvPr id="6146" name="Picture 2" descr="C:\Users\Sophie2\Desktop\ArtWork\team_high_five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3140968"/>
            <a:ext cx="3456384" cy="34563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Information exchange</a:t>
            </a:r>
          </a:p>
        </p:txBody>
      </p:sp>
      <p:sp>
        <p:nvSpPr>
          <p:cNvPr id="3" name="Content Placeholder 2"/>
          <p:cNvSpPr>
            <a:spLocks noGrp="1"/>
          </p:cNvSpPr>
          <p:nvPr>
            <p:ph idx="1"/>
          </p:nvPr>
        </p:nvSpPr>
        <p:spPr/>
        <p:txBody>
          <a:bodyPr/>
          <a:lstStyle/>
          <a:p>
            <a:pPr marL="0" indent="0">
              <a:buNone/>
            </a:pPr>
            <a:r>
              <a:rPr lang="en-GB" b="1" dirty="0"/>
              <a:t>Your service may have specific handover requirements for information exchanges, for example:</a:t>
            </a:r>
          </a:p>
          <a:p>
            <a:pPr lvl="0"/>
            <a:r>
              <a:rPr lang="en-GB" dirty="0"/>
              <a:t>How many children in attendance</a:t>
            </a:r>
          </a:p>
          <a:p>
            <a:pPr lvl="0"/>
            <a:r>
              <a:rPr lang="en-GB" dirty="0"/>
              <a:t>What occurred during your period of supervision</a:t>
            </a:r>
          </a:p>
          <a:p>
            <a:pPr lvl="0"/>
            <a:r>
              <a:rPr lang="en-GB" dirty="0"/>
              <a:t>Any concerns you may have had with the children </a:t>
            </a:r>
          </a:p>
          <a:p>
            <a:pPr lvl="0"/>
            <a:r>
              <a:rPr lang="en-GB" dirty="0"/>
              <a:t>Any requirements that need to be met with </a:t>
            </a:r>
            <a:r>
              <a:rPr lang="en-GB" dirty="0" smtClean="0"/>
              <a:t/>
            </a:r>
            <a:br>
              <a:rPr lang="en-GB" dirty="0" smtClean="0"/>
            </a:br>
            <a:r>
              <a:rPr lang="en-GB" dirty="0" smtClean="0"/>
              <a:t>the </a:t>
            </a:r>
            <a:r>
              <a:rPr lang="en-GB" dirty="0"/>
              <a:t>children. </a:t>
            </a:r>
          </a:p>
          <a:p>
            <a:endParaRPr lang="en-GB" dirty="0"/>
          </a:p>
        </p:txBody>
      </p:sp>
      <p:pic>
        <p:nvPicPr>
          <p:cNvPr id="4" name="Picture 3" descr="C:\Users\Sophie2\Desktop\ArtWork\Mx2puzz.jpg"/>
          <p:cNvPicPr/>
          <p:nvPr/>
        </p:nvPicPr>
        <p:blipFill rotWithShape="1">
          <a:blip r:embed="rId2">
            <a:extLst>
              <a:ext uri="{28A0092B-C50C-407E-A947-70E740481C1C}">
                <a14:useLocalDpi xmlns:a14="http://schemas.microsoft.com/office/drawing/2010/main" val="0"/>
              </a:ext>
            </a:extLst>
          </a:blip>
          <a:srcRect l="10655" t="31482" r="7537"/>
          <a:stretch/>
        </p:blipFill>
        <p:spPr bwMode="auto">
          <a:xfrm>
            <a:off x="2915817" y="4737735"/>
            <a:ext cx="3312368" cy="2079586"/>
          </a:xfrm>
          <a:prstGeom prst="rect">
            <a:avLst/>
          </a:prstGeom>
          <a:ln>
            <a:noFill/>
          </a:ln>
          <a:effectLst>
            <a:softEdge rad="11250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36307079"/>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Discussions with colleagues</a:t>
            </a:r>
          </a:p>
        </p:txBody>
      </p:sp>
      <p:sp>
        <p:nvSpPr>
          <p:cNvPr id="3" name="Content Placeholder 2"/>
          <p:cNvSpPr>
            <a:spLocks noGrp="1"/>
          </p:cNvSpPr>
          <p:nvPr>
            <p:ph idx="1"/>
          </p:nvPr>
        </p:nvSpPr>
        <p:spPr>
          <a:xfrm>
            <a:off x="457200" y="1600200"/>
            <a:ext cx="8229600" cy="4853136"/>
          </a:xfrm>
        </p:spPr>
        <p:txBody>
          <a:bodyPr/>
          <a:lstStyle/>
          <a:p>
            <a:pPr marL="0" indent="0">
              <a:buNone/>
            </a:pPr>
            <a:r>
              <a:rPr lang="en-GB" dirty="0"/>
              <a:t>Working alongside your colleagues will require you to develop good working relationships which are </a:t>
            </a:r>
            <a:r>
              <a:rPr lang="en-GB" dirty="0" smtClean="0"/>
              <a:t>supportive.</a:t>
            </a:r>
          </a:p>
          <a:p>
            <a:pPr marL="0" indent="0">
              <a:buNone/>
            </a:pPr>
            <a:r>
              <a:rPr lang="en-GB" b="1" dirty="0"/>
              <a:t>Communications may include:</a:t>
            </a:r>
          </a:p>
          <a:p>
            <a:pPr lvl="0"/>
            <a:r>
              <a:rPr lang="en-GB" dirty="0"/>
              <a:t>Staff meetings</a:t>
            </a:r>
          </a:p>
          <a:p>
            <a:pPr lvl="0"/>
            <a:r>
              <a:rPr lang="en-GB" dirty="0"/>
              <a:t>Progress updates</a:t>
            </a:r>
          </a:p>
          <a:p>
            <a:pPr lvl="0"/>
            <a:r>
              <a:rPr lang="en-GB" dirty="0"/>
              <a:t>Handover discussions</a:t>
            </a:r>
          </a:p>
          <a:p>
            <a:pPr lvl="0"/>
            <a:r>
              <a:rPr lang="en-GB" dirty="0"/>
              <a:t>Activity planning</a:t>
            </a:r>
          </a:p>
          <a:p>
            <a:pPr lvl="0"/>
            <a:r>
              <a:rPr lang="en-GB" dirty="0"/>
              <a:t>Assessments. </a:t>
            </a:r>
          </a:p>
          <a:p>
            <a:endParaRPr lang="en-GB" dirty="0"/>
          </a:p>
        </p:txBody>
      </p:sp>
      <p:pic>
        <p:nvPicPr>
          <p:cNvPr id="4" name="Picture 3" descr="C:\Users\Sophie2\Desktop\ArtWork\Animations\passing_baton_PA_500_wht.gif"/>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996952"/>
            <a:ext cx="3620012" cy="3024336"/>
          </a:xfrm>
          <a:prstGeom prst="rect">
            <a:avLst/>
          </a:prstGeom>
          <a:noFill/>
          <a:ln>
            <a:noFill/>
          </a:ln>
        </p:spPr>
      </p:pic>
    </p:spTree>
    <p:extLst>
      <p:ext uri="{BB962C8B-B14F-4D97-AF65-F5344CB8AC3E}">
        <p14:creationId xmlns:p14="http://schemas.microsoft.com/office/powerpoint/2010/main" val="3624644141"/>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Minimise risks</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5.1 </a:t>
            </a:r>
            <a:r>
              <a:rPr lang="en-AU" sz="2800" dirty="0"/>
              <a:t>Assist in the implementation of safety checks and the monitoring of buildings, equipment and the general environment</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Managing risks in and around the service</a:t>
            </a:r>
          </a:p>
        </p:txBody>
      </p:sp>
      <p:sp>
        <p:nvSpPr>
          <p:cNvPr id="3" name="Content Placeholder 2"/>
          <p:cNvSpPr>
            <a:spLocks noGrp="1"/>
          </p:cNvSpPr>
          <p:nvPr>
            <p:ph idx="1"/>
          </p:nvPr>
        </p:nvSpPr>
        <p:spPr/>
        <p:txBody>
          <a:bodyPr/>
          <a:lstStyle/>
          <a:p>
            <a:pPr marL="0" indent="0">
              <a:buNone/>
            </a:pPr>
            <a:r>
              <a:rPr lang="en-GB" dirty="0"/>
              <a:t>Your service should conduct risk management activities to ensure all risks to health and safety are identified and controlled. This will include conducting safety checks to determine exactly where risks and hazards are and how these may impact on those at the service.</a:t>
            </a:r>
          </a:p>
        </p:txBody>
      </p:sp>
      <p:pic>
        <p:nvPicPr>
          <p:cNvPr id="4" name="Picture 3" descr="C:\Users\Sophie2\Desktop\ArtWork\stick_figure_falling_down_the_stairs_800_wht_8544.png"/>
          <p:cNvPicPr/>
          <p:nvPr/>
        </p:nvPicPr>
        <p:blipFill rotWithShape="1">
          <a:blip r:embed="rId2" cstate="print">
            <a:extLst>
              <a:ext uri="{28A0092B-C50C-407E-A947-70E740481C1C}">
                <a14:useLocalDpi xmlns:a14="http://schemas.microsoft.com/office/drawing/2010/main" val="0"/>
              </a:ext>
            </a:extLst>
          </a:blip>
          <a:srcRect l="6551" r="8297"/>
          <a:stretch/>
        </p:blipFill>
        <p:spPr bwMode="auto">
          <a:xfrm>
            <a:off x="2771800" y="3940516"/>
            <a:ext cx="3600400" cy="2917484"/>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Fire </a:t>
            </a:r>
            <a:r>
              <a:rPr lang="en-GB" dirty="0" smtClean="0"/>
              <a:t>safety</a:t>
            </a:r>
            <a:endParaRPr lang="en-GB" dirty="0"/>
          </a:p>
        </p:txBody>
      </p:sp>
      <p:sp>
        <p:nvSpPr>
          <p:cNvPr id="3" name="Content Placeholder 2"/>
          <p:cNvSpPr>
            <a:spLocks noGrp="1"/>
          </p:cNvSpPr>
          <p:nvPr>
            <p:ph idx="1"/>
          </p:nvPr>
        </p:nvSpPr>
        <p:spPr>
          <a:xfrm>
            <a:off x="457200" y="1600200"/>
            <a:ext cx="7283152" cy="5257800"/>
          </a:xfrm>
        </p:spPr>
        <p:txBody>
          <a:bodyPr>
            <a:normAutofit/>
          </a:bodyPr>
          <a:lstStyle/>
          <a:p>
            <a:r>
              <a:rPr lang="en-GB" dirty="0"/>
              <a:t>Your service needs to comply with health and safety standards for fire in your </a:t>
            </a:r>
            <a:r>
              <a:rPr lang="en-GB" dirty="0" smtClean="0"/>
              <a:t>state/territory</a:t>
            </a:r>
          </a:p>
          <a:p>
            <a:r>
              <a:rPr lang="en-GB" dirty="0"/>
              <a:t>This includes ensuring </a:t>
            </a:r>
            <a:r>
              <a:rPr lang="en-GB" dirty="0" smtClean="0"/>
              <a:t>buildings </a:t>
            </a:r>
            <a:r>
              <a:rPr lang="en-GB" dirty="0"/>
              <a:t>comply with fire safety standards, use of smoke alarms, </a:t>
            </a:r>
            <a:r>
              <a:rPr lang="en-GB" dirty="0" smtClean="0"/>
              <a:t>and regular </a:t>
            </a:r>
            <a:r>
              <a:rPr lang="en-GB" dirty="0"/>
              <a:t>safety checks on electrical and </a:t>
            </a:r>
            <a:r>
              <a:rPr lang="en-GB" dirty="0" smtClean="0"/>
              <a:t/>
            </a:r>
            <a:br>
              <a:rPr lang="en-GB" dirty="0" smtClean="0"/>
            </a:br>
            <a:r>
              <a:rPr lang="en-GB" dirty="0" smtClean="0"/>
              <a:t>gas </a:t>
            </a:r>
            <a:r>
              <a:rPr lang="en-GB" dirty="0"/>
              <a:t>equipment </a:t>
            </a:r>
            <a:endParaRPr lang="en-GB" dirty="0" smtClean="0"/>
          </a:p>
          <a:p>
            <a:r>
              <a:rPr lang="en-GB" dirty="0"/>
              <a:t>A fire blanket should </a:t>
            </a:r>
            <a:r>
              <a:rPr lang="en-GB" dirty="0" smtClean="0"/>
              <a:t>be </a:t>
            </a:r>
            <a:r>
              <a:rPr lang="en-GB" dirty="0"/>
              <a:t>located near </a:t>
            </a:r>
            <a:r>
              <a:rPr lang="en-GB" dirty="0" smtClean="0"/>
              <a:t/>
            </a:r>
            <a:br>
              <a:rPr lang="en-GB" dirty="0" smtClean="0"/>
            </a:br>
            <a:r>
              <a:rPr lang="en-GB" dirty="0" smtClean="0"/>
              <a:t>to </a:t>
            </a:r>
            <a:r>
              <a:rPr lang="en-GB" dirty="0"/>
              <a:t>cooking </a:t>
            </a:r>
            <a:r>
              <a:rPr lang="en-GB" dirty="0" smtClean="0"/>
              <a:t>equipment</a:t>
            </a:r>
          </a:p>
          <a:p>
            <a:r>
              <a:rPr lang="en-GB" dirty="0" smtClean="0"/>
              <a:t>Fire </a:t>
            </a:r>
            <a:r>
              <a:rPr lang="en-GB" dirty="0"/>
              <a:t>extinguishers </a:t>
            </a:r>
            <a:r>
              <a:rPr lang="en-GB" dirty="0" smtClean="0"/>
              <a:t>should be placed </a:t>
            </a:r>
            <a:br>
              <a:rPr lang="en-GB" dirty="0" smtClean="0"/>
            </a:br>
            <a:r>
              <a:rPr lang="en-GB" dirty="0" smtClean="0"/>
              <a:t>in </a:t>
            </a:r>
            <a:r>
              <a:rPr lang="en-GB" dirty="0"/>
              <a:t>easy to reach areas, for example, </a:t>
            </a:r>
            <a:r>
              <a:rPr lang="en-GB" dirty="0" smtClean="0"/>
              <a:t/>
            </a:r>
            <a:br>
              <a:rPr lang="en-GB" dirty="0" smtClean="0"/>
            </a:br>
            <a:r>
              <a:rPr lang="en-GB" dirty="0" smtClean="0"/>
              <a:t>in corridors.</a:t>
            </a:r>
          </a:p>
          <a:p>
            <a:endParaRPr lang="en-GB" dirty="0"/>
          </a:p>
        </p:txBody>
      </p:sp>
      <p:pic>
        <p:nvPicPr>
          <p:cNvPr id="4" name="Picture 3" descr="C:\Users\Sophie2\Desktop\ArtWork\spray_fire_extinguisher_800_wht_9202.png"/>
          <p:cNvPicPr/>
          <p:nvPr/>
        </p:nvPicPr>
        <p:blipFill rotWithShape="1">
          <a:blip r:embed="rId2" cstate="print">
            <a:extLst>
              <a:ext uri="{28A0092B-C50C-407E-A947-70E740481C1C}">
                <a14:useLocalDpi xmlns:a14="http://schemas.microsoft.com/office/drawing/2010/main" val="0"/>
              </a:ext>
            </a:extLst>
          </a:blip>
          <a:srcRect l="6234" t="4685" b="3020"/>
          <a:stretch/>
        </p:blipFill>
        <p:spPr bwMode="auto">
          <a:xfrm>
            <a:off x="6408195" y="3933056"/>
            <a:ext cx="2699792" cy="236401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8951632"/>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Conducting safety checks</a:t>
            </a:r>
          </a:p>
        </p:txBody>
      </p:sp>
      <p:sp>
        <p:nvSpPr>
          <p:cNvPr id="3" name="Content Placeholder 2"/>
          <p:cNvSpPr>
            <a:spLocks noGrp="1"/>
          </p:cNvSpPr>
          <p:nvPr>
            <p:ph idx="1"/>
          </p:nvPr>
        </p:nvSpPr>
        <p:spPr>
          <a:xfrm>
            <a:off x="457200" y="1600200"/>
            <a:ext cx="6347048" cy="4525963"/>
          </a:xfrm>
        </p:spPr>
        <p:txBody>
          <a:bodyPr/>
          <a:lstStyle/>
          <a:p>
            <a:r>
              <a:rPr lang="en-GB" dirty="0"/>
              <a:t>Safety checks should be carried out regularly, for example, checking outdoor areas each day before they are </a:t>
            </a:r>
            <a:r>
              <a:rPr lang="en-GB" dirty="0" smtClean="0"/>
              <a:t>used</a:t>
            </a:r>
          </a:p>
          <a:p>
            <a:r>
              <a:rPr lang="en-GB" dirty="0"/>
              <a:t>Viewing areas from the perspective of a child can help you to identify the risks more </a:t>
            </a:r>
            <a:r>
              <a:rPr lang="en-GB" dirty="0" smtClean="0"/>
              <a:t>quickly</a:t>
            </a:r>
          </a:p>
          <a:p>
            <a:r>
              <a:rPr lang="en-GB" dirty="0"/>
              <a:t>This is also known as a risk assessment or hazard </a:t>
            </a:r>
            <a:r>
              <a:rPr lang="en-GB" dirty="0" smtClean="0"/>
              <a:t>check.</a:t>
            </a:r>
          </a:p>
          <a:p>
            <a:endParaRPr lang="en-GB" dirty="0"/>
          </a:p>
        </p:txBody>
      </p:sp>
      <p:pic>
        <p:nvPicPr>
          <p:cNvPr id="4" name="Picture 3" descr="C:\Users\Sophie2\Desktop\ArtWork\stick_figure_drawing_checklist_800_wht.png"/>
          <p:cNvPicPr/>
          <p:nvPr/>
        </p:nvPicPr>
        <p:blipFill rotWithShape="1">
          <a:blip r:embed="rId2" cstate="print">
            <a:extLst>
              <a:ext uri="{28A0092B-C50C-407E-A947-70E740481C1C}">
                <a14:useLocalDpi xmlns:a14="http://schemas.microsoft.com/office/drawing/2010/main" val="0"/>
              </a:ext>
            </a:extLst>
          </a:blip>
          <a:srcRect b="4547"/>
          <a:stretch/>
        </p:blipFill>
        <p:spPr bwMode="auto">
          <a:xfrm>
            <a:off x="6948264" y="2639220"/>
            <a:ext cx="1977828" cy="302433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55041644"/>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Risk assessment tools</a:t>
            </a:r>
          </a:p>
        </p:txBody>
      </p:sp>
      <p:sp>
        <p:nvSpPr>
          <p:cNvPr id="3" name="Content Placeholder 2"/>
          <p:cNvSpPr>
            <a:spLocks noGrp="1"/>
          </p:cNvSpPr>
          <p:nvPr>
            <p:ph idx="1"/>
          </p:nvPr>
        </p:nvSpPr>
        <p:spPr/>
        <p:txBody>
          <a:bodyPr/>
          <a:lstStyle/>
          <a:p>
            <a:r>
              <a:rPr lang="en-GB" dirty="0"/>
              <a:t>Risk checklists and </a:t>
            </a:r>
            <a:r>
              <a:rPr lang="en-GB" dirty="0" smtClean="0"/>
              <a:t>questions</a:t>
            </a:r>
          </a:p>
          <a:p>
            <a:r>
              <a:rPr lang="en-GB" dirty="0"/>
              <a:t>Risk matrix</a:t>
            </a:r>
          </a:p>
          <a:p>
            <a:r>
              <a:rPr lang="en-GB" dirty="0"/>
              <a:t>Risk management </a:t>
            </a:r>
            <a:r>
              <a:rPr lang="en-GB" dirty="0" smtClean="0"/>
              <a:t>strategies.</a:t>
            </a:r>
            <a:endParaRPr lang="en-GB" dirty="0"/>
          </a:p>
          <a:p>
            <a:endParaRPr lang="en-GB" dirty="0"/>
          </a:p>
        </p:txBody>
      </p:sp>
      <p:pic>
        <p:nvPicPr>
          <p:cNvPr id="4" name="Picture 3" descr="C:\Users\Sophie2\Desktop\ArtWork\security_lock_stick_figure_400_clr.png"/>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780928"/>
            <a:ext cx="2736304" cy="3499670"/>
          </a:xfrm>
          <a:prstGeom prst="rect">
            <a:avLst/>
          </a:prstGeom>
          <a:noFill/>
          <a:ln>
            <a:noFill/>
          </a:ln>
        </p:spPr>
      </p:pic>
    </p:spTree>
    <p:extLst>
      <p:ext uri="{BB962C8B-B14F-4D97-AF65-F5344CB8AC3E}">
        <p14:creationId xmlns:p14="http://schemas.microsoft.com/office/powerpoint/2010/main" val="2804829455"/>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Minimise risks</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5.2 </a:t>
            </a:r>
            <a:r>
              <a:rPr lang="en-AU" sz="2800" dirty="0"/>
              <a:t>Consistently implement policy and procedures regarding the use and storage and labelling of dangerous products </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dangerous products</a:t>
            </a:r>
          </a:p>
        </p:txBody>
      </p:sp>
      <p:sp>
        <p:nvSpPr>
          <p:cNvPr id="3" name="Content Placeholder 2"/>
          <p:cNvSpPr>
            <a:spLocks noGrp="1"/>
          </p:cNvSpPr>
          <p:nvPr>
            <p:ph idx="1"/>
          </p:nvPr>
        </p:nvSpPr>
        <p:spPr/>
        <p:txBody>
          <a:bodyPr/>
          <a:lstStyle/>
          <a:p>
            <a:pPr marL="0" indent="0">
              <a:buNone/>
            </a:pPr>
            <a:r>
              <a:rPr lang="en-GB" b="1" dirty="0"/>
              <a:t>Dangerous products include:</a:t>
            </a:r>
          </a:p>
          <a:p>
            <a:pPr lvl="0"/>
            <a:r>
              <a:rPr lang="en-GB" dirty="0"/>
              <a:t>Cleaners and cleaning solutions</a:t>
            </a:r>
          </a:p>
          <a:p>
            <a:pPr lvl="0"/>
            <a:r>
              <a:rPr lang="en-GB" dirty="0"/>
              <a:t>Paints</a:t>
            </a:r>
          </a:p>
          <a:p>
            <a:pPr lvl="0"/>
            <a:r>
              <a:rPr lang="en-GB" dirty="0"/>
              <a:t>Glues</a:t>
            </a:r>
          </a:p>
          <a:p>
            <a:pPr lvl="0"/>
            <a:r>
              <a:rPr lang="en-GB" dirty="0"/>
              <a:t>Igniters</a:t>
            </a:r>
          </a:p>
          <a:p>
            <a:pPr lvl="0"/>
            <a:r>
              <a:rPr lang="en-GB" dirty="0"/>
              <a:t>Matches or lighters</a:t>
            </a:r>
          </a:p>
          <a:p>
            <a:pPr lvl="0"/>
            <a:r>
              <a:rPr lang="en-GB" dirty="0"/>
              <a:t>Aerosols</a:t>
            </a:r>
          </a:p>
          <a:p>
            <a:pPr lvl="0"/>
            <a:r>
              <a:rPr lang="en-GB" dirty="0"/>
              <a:t>Batteries. </a:t>
            </a:r>
          </a:p>
          <a:p>
            <a:endParaRPr lang="en-GB" dirty="0"/>
          </a:p>
        </p:txBody>
      </p:sp>
      <p:pic>
        <p:nvPicPr>
          <p:cNvPr id="4" name="Picture 3" descr="C:\Users\Sophie2\Desktop\ArtWork\Fotolia_21582416_S.jpg"/>
          <p:cNvPicPr/>
          <p:nvPr/>
        </p:nvPicPr>
        <p:blipFill rotWithShape="1">
          <a:blip r:embed="rId2">
            <a:extLst>
              <a:ext uri="{28A0092B-C50C-407E-A947-70E740481C1C}">
                <a14:useLocalDpi xmlns:a14="http://schemas.microsoft.com/office/drawing/2010/main" val="0"/>
              </a:ext>
            </a:extLst>
          </a:blip>
          <a:srcRect l="20856" t="13368" r="15174" b="5615"/>
          <a:stretch/>
        </p:blipFill>
        <p:spPr bwMode="auto">
          <a:xfrm>
            <a:off x="5004048" y="3068960"/>
            <a:ext cx="3267318" cy="3103030"/>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dangerous products</a:t>
            </a:r>
          </a:p>
        </p:txBody>
      </p:sp>
      <p:sp>
        <p:nvSpPr>
          <p:cNvPr id="3" name="Content Placeholder 2"/>
          <p:cNvSpPr>
            <a:spLocks noGrp="1"/>
          </p:cNvSpPr>
          <p:nvPr>
            <p:ph idx="1"/>
          </p:nvPr>
        </p:nvSpPr>
        <p:spPr>
          <a:xfrm>
            <a:off x="457200" y="1600200"/>
            <a:ext cx="7355160" cy="4525963"/>
          </a:xfrm>
        </p:spPr>
        <p:txBody>
          <a:bodyPr/>
          <a:lstStyle/>
          <a:p>
            <a:r>
              <a:rPr lang="en-GB" dirty="0"/>
              <a:t>Products which are considered dangerous should be used carefully and in accordance to service </a:t>
            </a:r>
            <a:r>
              <a:rPr lang="en-GB" dirty="0" smtClean="0"/>
              <a:t>guidelines</a:t>
            </a:r>
          </a:p>
          <a:p>
            <a:r>
              <a:rPr lang="en-GB" dirty="0" smtClean="0"/>
              <a:t>These products </a:t>
            </a:r>
            <a:r>
              <a:rPr lang="en-GB" dirty="0"/>
              <a:t>can be varied, </a:t>
            </a:r>
            <a:r>
              <a:rPr lang="en-GB" dirty="0" smtClean="0"/>
              <a:t>and product instructions/equipment </a:t>
            </a:r>
            <a:r>
              <a:rPr lang="en-GB" dirty="0"/>
              <a:t>manuals should be read and </a:t>
            </a:r>
            <a:r>
              <a:rPr lang="en-GB" dirty="0" smtClean="0"/>
              <a:t>followed</a:t>
            </a:r>
          </a:p>
          <a:p>
            <a:r>
              <a:rPr lang="en-GB" dirty="0"/>
              <a:t>C</a:t>
            </a:r>
            <a:r>
              <a:rPr lang="en-GB" dirty="0" smtClean="0"/>
              <a:t>hemicals </a:t>
            </a:r>
            <a:r>
              <a:rPr lang="en-GB" dirty="0"/>
              <a:t>will also have own safety data sheets to provide you with in-depth instructions for use and safe </a:t>
            </a:r>
            <a:r>
              <a:rPr lang="en-GB" dirty="0" smtClean="0"/>
              <a:t>handling.</a:t>
            </a:r>
            <a:endParaRPr lang="en-GB" dirty="0"/>
          </a:p>
        </p:txBody>
      </p:sp>
      <p:pic>
        <p:nvPicPr>
          <p:cNvPr id="4" name="Picture 3" descr="C:\Users\Sophie2\Desktop\ArtWork\stick_figure_with_dust_mask_800_wht.png"/>
          <p:cNvPicPr/>
          <p:nvPr/>
        </p:nvPicPr>
        <p:blipFill rotWithShape="1">
          <a:blip r:embed="rId2" cstate="print">
            <a:extLst>
              <a:ext uri="{28A0092B-C50C-407E-A947-70E740481C1C}">
                <a14:useLocalDpi xmlns:a14="http://schemas.microsoft.com/office/drawing/2010/main" val="0"/>
              </a:ext>
            </a:extLst>
          </a:blip>
          <a:srcRect l="5968" r="15267"/>
          <a:stretch/>
        </p:blipFill>
        <p:spPr bwMode="auto">
          <a:xfrm flipH="1">
            <a:off x="7164288" y="2895279"/>
            <a:ext cx="1800200" cy="332953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71001370"/>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Storing dangerous products</a:t>
            </a:r>
          </a:p>
        </p:txBody>
      </p:sp>
      <p:sp>
        <p:nvSpPr>
          <p:cNvPr id="3" name="Content Placeholder 2"/>
          <p:cNvSpPr>
            <a:spLocks noGrp="1"/>
          </p:cNvSpPr>
          <p:nvPr>
            <p:ph idx="1"/>
          </p:nvPr>
        </p:nvSpPr>
        <p:spPr>
          <a:xfrm>
            <a:off x="457200" y="1600200"/>
            <a:ext cx="7787208" cy="4525963"/>
          </a:xfrm>
        </p:spPr>
        <p:txBody>
          <a:bodyPr/>
          <a:lstStyle/>
          <a:p>
            <a:r>
              <a:rPr lang="en-GB" dirty="0"/>
              <a:t>Items should be kept in a designated storage area which is designed to hold the items in the correct conditions as per </a:t>
            </a:r>
            <a:r>
              <a:rPr lang="en-GB" dirty="0" smtClean="0"/>
              <a:t>instructions</a:t>
            </a:r>
          </a:p>
          <a:p>
            <a:r>
              <a:rPr lang="en-GB" dirty="0"/>
              <a:t>Products should be placed in the same area each time so they are easily located and can be documented in stock and safety </a:t>
            </a:r>
            <a:r>
              <a:rPr lang="en-GB" dirty="0" smtClean="0"/>
              <a:t>checks</a:t>
            </a:r>
          </a:p>
          <a:p>
            <a:r>
              <a:rPr lang="en-GB" dirty="0"/>
              <a:t>Always be aware of how items should or should not be stored </a:t>
            </a:r>
            <a:r>
              <a:rPr lang="en-GB" dirty="0" smtClean="0"/>
              <a:t>together.</a:t>
            </a:r>
          </a:p>
          <a:p>
            <a:endParaRPr lang="en-GB" dirty="0" smtClean="0"/>
          </a:p>
          <a:p>
            <a:endParaRPr lang="en-GB" dirty="0"/>
          </a:p>
        </p:txBody>
      </p:sp>
      <p:pic>
        <p:nvPicPr>
          <p:cNvPr id="8194" name="Picture 2" descr="C:\Users\Sophie2\Desktop\ArtWork\Fotolia_6135146_S.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650"/>
          <a:stretch/>
        </p:blipFill>
        <p:spPr bwMode="auto">
          <a:xfrm>
            <a:off x="4680156" y="4926131"/>
            <a:ext cx="3091272" cy="19031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683390"/>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Labelling of dangerous products</a:t>
            </a:r>
          </a:p>
        </p:txBody>
      </p:sp>
      <p:sp>
        <p:nvSpPr>
          <p:cNvPr id="3" name="Content Placeholder 2"/>
          <p:cNvSpPr>
            <a:spLocks noGrp="1"/>
          </p:cNvSpPr>
          <p:nvPr>
            <p:ph idx="1"/>
          </p:nvPr>
        </p:nvSpPr>
        <p:spPr>
          <a:xfrm>
            <a:off x="457200" y="1600200"/>
            <a:ext cx="6563072" cy="5141168"/>
          </a:xfrm>
        </p:spPr>
        <p:txBody>
          <a:bodyPr/>
          <a:lstStyle/>
          <a:p>
            <a:r>
              <a:rPr lang="en-GB" dirty="0"/>
              <a:t>Labels should be retained on products so information is clearly </a:t>
            </a:r>
            <a:r>
              <a:rPr lang="en-GB" dirty="0" smtClean="0"/>
              <a:t>displayed</a:t>
            </a:r>
          </a:p>
          <a:p>
            <a:r>
              <a:rPr lang="en-GB" dirty="0"/>
              <a:t>Storage areas should also be clearly labelled and signed to maintain health and safety within the </a:t>
            </a:r>
            <a:r>
              <a:rPr lang="en-GB" dirty="0" smtClean="0"/>
              <a:t>service</a:t>
            </a:r>
          </a:p>
          <a:p>
            <a:r>
              <a:rPr lang="en-GB" dirty="0"/>
              <a:t>The globally harmonised system of classification and labelling of chemicals (GHS) provides standard information and pictograms for businesses to </a:t>
            </a:r>
            <a:r>
              <a:rPr lang="en-GB" dirty="0" smtClean="0"/>
              <a:t>use.</a:t>
            </a:r>
            <a:endParaRPr lang="en-GB" dirty="0"/>
          </a:p>
        </p:txBody>
      </p:sp>
      <p:pic>
        <p:nvPicPr>
          <p:cNvPr id="7170" name="Picture 2" descr="C:\Users\Sophie2\Desktop\ArtWork\figure_covered_in_blank_notes_400_clr_1395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954741"/>
            <a:ext cx="2014003" cy="3315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008969"/>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Minimise risks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5.3 </a:t>
            </a:r>
            <a:r>
              <a:rPr lang="en-AU" sz="2800" dirty="0"/>
              <a:t>Follow service procedures for the safe collection of each child, ensuring they are released to authorised people</a:t>
            </a:r>
            <a:endParaRPr lang="en-AU" sz="2800" dirty="0">
              <a:latin typeface="+mj-lt"/>
            </a:endParaRPr>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Fotolia_26239612_S.jpg"/>
          <p:cNvPicPr/>
          <p:nvPr/>
        </p:nvPicPr>
        <p:blipFill rotWithShape="1">
          <a:blip r:embed="rId2" cstate="print">
            <a:extLst>
              <a:ext uri="{28A0092B-C50C-407E-A947-70E740481C1C}">
                <a14:useLocalDpi xmlns:a14="http://schemas.microsoft.com/office/drawing/2010/main" val="0"/>
              </a:ext>
            </a:extLst>
          </a:blip>
          <a:srcRect l="11789" r="-1"/>
          <a:stretch/>
        </p:blipFill>
        <p:spPr bwMode="auto">
          <a:xfrm>
            <a:off x="6516216" y="4149080"/>
            <a:ext cx="2051542" cy="2304256"/>
          </a:xfrm>
          <a:prstGeom prst="rect">
            <a:avLst/>
          </a:prstGeom>
          <a:ln>
            <a:noFill/>
          </a:ln>
          <a:effectLst>
            <a:softEdge rad="112500"/>
          </a:effectLst>
          <a:extLst>
            <a:ext uri="{53640926-AAD7-44D8-BBD7-CCE9431645EC}">
              <a14:shadowObscured xmlns:a14="http://schemas.microsoft.com/office/drawing/2010/main"/>
            </a:ext>
          </a:extLst>
        </p:spPr>
      </p:pic>
      <p:sp>
        <p:nvSpPr>
          <p:cNvPr id="2" name="Title 1"/>
          <p:cNvSpPr>
            <a:spLocks noGrp="1"/>
          </p:cNvSpPr>
          <p:nvPr>
            <p:ph type="title"/>
          </p:nvPr>
        </p:nvSpPr>
        <p:spPr/>
        <p:txBody>
          <a:bodyPr>
            <a:noAutofit/>
          </a:bodyPr>
          <a:lstStyle/>
          <a:p>
            <a:r>
              <a:rPr lang="en-GB" dirty="0"/>
              <a:t>Procedures for releasing children from the service</a:t>
            </a:r>
          </a:p>
        </p:txBody>
      </p:sp>
      <p:sp>
        <p:nvSpPr>
          <p:cNvPr id="3" name="Content Placeholder 2"/>
          <p:cNvSpPr>
            <a:spLocks noGrp="1"/>
          </p:cNvSpPr>
          <p:nvPr>
            <p:ph idx="1"/>
          </p:nvPr>
        </p:nvSpPr>
        <p:spPr>
          <a:xfrm>
            <a:off x="457200" y="1700808"/>
            <a:ext cx="8229600" cy="3888432"/>
          </a:xfrm>
        </p:spPr>
        <p:txBody>
          <a:bodyPr/>
          <a:lstStyle/>
          <a:p>
            <a:pPr marL="0" indent="0">
              <a:buNone/>
            </a:pPr>
            <a:r>
              <a:rPr lang="en-GB" b="1" dirty="0"/>
              <a:t>Procedures should include the following factors:</a:t>
            </a:r>
          </a:p>
          <a:p>
            <a:r>
              <a:rPr lang="en-GB" dirty="0"/>
              <a:t>A verification of </a:t>
            </a:r>
            <a:r>
              <a:rPr lang="en-GB" dirty="0" smtClean="0"/>
              <a:t>identity</a:t>
            </a:r>
          </a:p>
          <a:p>
            <a:r>
              <a:rPr lang="en-GB" dirty="0"/>
              <a:t>Checking unauthorised persons who come to collect and not allowing them to take the named child </a:t>
            </a:r>
            <a:endParaRPr lang="en-GB" dirty="0" smtClean="0"/>
          </a:p>
          <a:p>
            <a:r>
              <a:rPr lang="en-GB" dirty="0"/>
              <a:t>Not allowing a child to leave with a parent </a:t>
            </a:r>
            <a:r>
              <a:rPr lang="en-GB" dirty="0" smtClean="0"/>
              <a:t/>
            </a:r>
            <a:br>
              <a:rPr lang="en-GB" dirty="0" smtClean="0"/>
            </a:br>
            <a:r>
              <a:rPr lang="en-GB" dirty="0" smtClean="0"/>
              <a:t>or </a:t>
            </a:r>
            <a:r>
              <a:rPr lang="en-GB" dirty="0"/>
              <a:t>authorised person when they are </a:t>
            </a:r>
            <a:r>
              <a:rPr lang="en-GB" dirty="0" smtClean="0"/>
              <a:t/>
            </a:r>
            <a:br>
              <a:rPr lang="en-GB" dirty="0" smtClean="0"/>
            </a:br>
            <a:r>
              <a:rPr lang="en-GB" dirty="0" smtClean="0"/>
              <a:t>under </a:t>
            </a:r>
            <a:r>
              <a:rPr lang="en-GB" dirty="0"/>
              <a:t>the influence of alcohol or </a:t>
            </a:r>
            <a:r>
              <a:rPr lang="en-GB" dirty="0" smtClean="0"/>
              <a:t>drugs</a:t>
            </a:r>
          </a:p>
          <a:p>
            <a:r>
              <a:rPr lang="en-GB" dirty="0" smtClean="0"/>
              <a:t>Etc.</a:t>
            </a:r>
          </a:p>
          <a:p>
            <a:endParaRPr lang="en-GB" dirty="0"/>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Minimise risks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5.4 </a:t>
            </a:r>
            <a:r>
              <a:rPr lang="en-AU" sz="2800" dirty="0"/>
              <a:t>Assist in the supervision of every person who enters the service premises where children are present</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Security of premises</a:t>
            </a:r>
          </a:p>
        </p:txBody>
      </p:sp>
      <p:sp>
        <p:nvSpPr>
          <p:cNvPr id="3" name="Content Placeholder 2"/>
          <p:cNvSpPr>
            <a:spLocks noGrp="1"/>
          </p:cNvSpPr>
          <p:nvPr>
            <p:ph idx="1"/>
          </p:nvPr>
        </p:nvSpPr>
        <p:spPr/>
        <p:txBody>
          <a:bodyPr/>
          <a:lstStyle/>
          <a:p>
            <a:r>
              <a:rPr lang="en-GB" dirty="0"/>
              <a:t>Your service should ensure procedures are in place for checking visiting </a:t>
            </a:r>
            <a:r>
              <a:rPr lang="en-GB" dirty="0" smtClean="0"/>
              <a:t>persons</a:t>
            </a:r>
          </a:p>
          <a:p>
            <a:r>
              <a:rPr lang="en-GB" dirty="0"/>
              <a:t>These should enable service staff to identify who people are and why they are </a:t>
            </a:r>
            <a:r>
              <a:rPr lang="en-GB" dirty="0" smtClean="0"/>
              <a:t>visiting</a:t>
            </a:r>
            <a:endParaRPr lang="en-GB" dirty="0"/>
          </a:p>
          <a:p>
            <a:r>
              <a:rPr lang="en-GB" dirty="0"/>
              <a:t>Each member of staff should be fully </a:t>
            </a:r>
            <a:r>
              <a:rPr lang="en-GB" dirty="0" smtClean="0"/>
              <a:t/>
            </a:r>
            <a:br>
              <a:rPr lang="en-GB" dirty="0" smtClean="0"/>
            </a:br>
            <a:r>
              <a:rPr lang="en-GB" dirty="0" smtClean="0"/>
              <a:t>trained </a:t>
            </a:r>
            <a:r>
              <a:rPr lang="en-GB" dirty="0"/>
              <a:t>in how to manage and supervise </a:t>
            </a:r>
            <a:r>
              <a:rPr lang="en-GB" dirty="0" smtClean="0"/>
              <a:t/>
            </a:r>
            <a:br>
              <a:rPr lang="en-GB" dirty="0" smtClean="0"/>
            </a:br>
            <a:r>
              <a:rPr lang="en-GB" dirty="0" smtClean="0"/>
              <a:t>persons </a:t>
            </a:r>
            <a:r>
              <a:rPr lang="en-GB" dirty="0"/>
              <a:t>entering service </a:t>
            </a:r>
            <a:r>
              <a:rPr lang="en-GB" dirty="0" smtClean="0"/>
              <a:t>premises.</a:t>
            </a:r>
            <a:endParaRPr lang="en-GB" dirty="0"/>
          </a:p>
        </p:txBody>
      </p:sp>
      <p:pic>
        <p:nvPicPr>
          <p:cNvPr id="4" name="Picture 3" descr="C:\Users\Sophie2\Desktop\ArtWork\security_door_clip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3501008"/>
            <a:ext cx="1944216" cy="3038073"/>
          </a:xfrm>
          <a:prstGeom prst="rect">
            <a:avLst/>
          </a:prstGeom>
          <a:noFill/>
          <a:ln>
            <a:noFill/>
          </a:ln>
        </p:spPr>
      </p:pic>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t>
            </a:r>
            <a:r>
              <a:rPr lang="en-GB" dirty="0" smtClean="0"/>
              <a:t>rocedures </a:t>
            </a:r>
            <a:r>
              <a:rPr lang="en-GB" dirty="0"/>
              <a:t>may </a:t>
            </a:r>
            <a:r>
              <a:rPr lang="en-GB" dirty="0" smtClean="0"/>
              <a:t>include:</a:t>
            </a:r>
            <a:endParaRPr lang="en-GB" dirty="0"/>
          </a:p>
        </p:txBody>
      </p:sp>
      <p:sp>
        <p:nvSpPr>
          <p:cNvPr id="3" name="Content Placeholder 2"/>
          <p:cNvSpPr>
            <a:spLocks noGrp="1"/>
          </p:cNvSpPr>
          <p:nvPr>
            <p:ph idx="1"/>
          </p:nvPr>
        </p:nvSpPr>
        <p:spPr>
          <a:xfrm>
            <a:off x="457200" y="1600200"/>
            <a:ext cx="7643192" cy="5257800"/>
          </a:xfrm>
        </p:spPr>
        <p:txBody>
          <a:bodyPr>
            <a:normAutofit/>
          </a:bodyPr>
          <a:lstStyle/>
          <a:p>
            <a:pPr lvl="0"/>
            <a:r>
              <a:rPr lang="en-GB" dirty="0"/>
              <a:t>Meeting visitors at the gate or when </a:t>
            </a:r>
            <a:r>
              <a:rPr lang="en-GB" dirty="0" smtClean="0"/>
              <a:t/>
            </a:r>
            <a:br>
              <a:rPr lang="en-GB" dirty="0" smtClean="0"/>
            </a:br>
            <a:r>
              <a:rPr lang="en-GB" dirty="0" smtClean="0"/>
              <a:t>opening </a:t>
            </a:r>
            <a:r>
              <a:rPr lang="en-GB" dirty="0"/>
              <a:t>a secured entrance door</a:t>
            </a:r>
          </a:p>
          <a:p>
            <a:pPr lvl="0"/>
            <a:r>
              <a:rPr lang="en-GB" dirty="0"/>
              <a:t>Checking the identity and reason for </a:t>
            </a:r>
            <a:r>
              <a:rPr lang="en-GB" dirty="0" smtClean="0"/>
              <a:t/>
            </a:r>
            <a:br>
              <a:rPr lang="en-GB" dirty="0" smtClean="0"/>
            </a:br>
            <a:r>
              <a:rPr lang="en-GB" dirty="0" smtClean="0"/>
              <a:t>persons visiting</a:t>
            </a:r>
          </a:p>
          <a:p>
            <a:pPr lvl="0"/>
            <a:r>
              <a:rPr lang="en-GB" dirty="0" smtClean="0"/>
              <a:t>Checking </a:t>
            </a:r>
            <a:r>
              <a:rPr lang="en-GB" dirty="0"/>
              <a:t>forms of identification of </a:t>
            </a:r>
            <a:r>
              <a:rPr lang="en-GB" dirty="0" smtClean="0"/>
              <a:t/>
            </a:r>
            <a:br>
              <a:rPr lang="en-GB" dirty="0" smtClean="0"/>
            </a:br>
            <a:r>
              <a:rPr lang="en-GB" dirty="0" smtClean="0"/>
              <a:t>work </a:t>
            </a:r>
            <a:r>
              <a:rPr lang="en-GB" dirty="0"/>
              <a:t>persons/tradespeople</a:t>
            </a:r>
          </a:p>
          <a:p>
            <a:pPr lvl="0"/>
            <a:r>
              <a:rPr lang="en-GB" dirty="0"/>
              <a:t>Signing in visitors at the </a:t>
            </a:r>
            <a:r>
              <a:rPr lang="en-GB" dirty="0" smtClean="0"/>
              <a:t>entrance</a:t>
            </a:r>
          </a:p>
          <a:p>
            <a:pPr lvl="0"/>
            <a:r>
              <a:rPr lang="en-GB" dirty="0"/>
              <a:t>Assisting the visitor in the purpose of their visit</a:t>
            </a:r>
          </a:p>
          <a:p>
            <a:pPr lvl="0"/>
            <a:r>
              <a:rPr lang="en-GB" dirty="0"/>
              <a:t>Supervising the visitor for the duration of </a:t>
            </a:r>
            <a:r>
              <a:rPr lang="en-GB" dirty="0" smtClean="0"/>
              <a:t/>
            </a:r>
            <a:br>
              <a:rPr lang="en-GB" dirty="0" smtClean="0"/>
            </a:br>
            <a:r>
              <a:rPr lang="en-GB" dirty="0" smtClean="0"/>
              <a:t>their </a:t>
            </a:r>
            <a:r>
              <a:rPr lang="en-GB" dirty="0"/>
              <a:t>visit</a:t>
            </a:r>
            <a:r>
              <a:rPr lang="en-GB" dirty="0" smtClean="0"/>
              <a:t>.</a:t>
            </a:r>
            <a:endParaRPr lang="en-GB" dirty="0"/>
          </a:p>
          <a:p>
            <a:endParaRPr lang="en-GB" dirty="0"/>
          </a:p>
        </p:txBody>
      </p:sp>
      <p:pic>
        <p:nvPicPr>
          <p:cNvPr id="1026" name="Picture 2" descr="C:\Users\Sophie2\Desktop\ArtWork\open_door_welcoming_salesman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90289" y="1628800"/>
            <a:ext cx="2843808" cy="3250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228640"/>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Risks to children</a:t>
            </a:r>
          </a:p>
        </p:txBody>
      </p:sp>
      <p:sp>
        <p:nvSpPr>
          <p:cNvPr id="3" name="Content Placeholder 2"/>
          <p:cNvSpPr>
            <a:spLocks noGrp="1"/>
          </p:cNvSpPr>
          <p:nvPr>
            <p:ph idx="1"/>
          </p:nvPr>
        </p:nvSpPr>
        <p:spPr>
          <a:xfrm>
            <a:off x="457200" y="1600200"/>
            <a:ext cx="5987008" cy="4525963"/>
          </a:xfrm>
        </p:spPr>
        <p:txBody>
          <a:bodyPr/>
          <a:lstStyle/>
          <a:p>
            <a:pPr marL="0" indent="0">
              <a:buNone/>
            </a:pPr>
            <a:r>
              <a:rPr lang="en-GB" dirty="0"/>
              <a:t>Children are less aware of the risks that may threaten their safety and are not able to react or respond to situations as quickly as an adult can. As well as threats from persons visiting, there are also threats to safety if a child wanders away from the service premises through an open door or </a:t>
            </a:r>
            <a:r>
              <a:rPr lang="en-GB" dirty="0" smtClean="0"/>
              <a:t>gate.</a:t>
            </a:r>
            <a:endParaRPr lang="en-GB" dirty="0"/>
          </a:p>
        </p:txBody>
      </p:sp>
      <p:pic>
        <p:nvPicPr>
          <p:cNvPr id="4" name="Picture 3" descr="C:\Users\Sophie2\Desktop\ArtWork\stack_boxes_800_wht.png"/>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700806"/>
            <a:ext cx="2016224" cy="4590963"/>
          </a:xfrm>
          <a:prstGeom prst="rect">
            <a:avLst/>
          </a:prstGeom>
          <a:noFill/>
          <a:ln>
            <a:noFill/>
          </a:ln>
        </p:spPr>
      </p:pic>
    </p:spTree>
    <p:extLst>
      <p:ext uri="{BB962C8B-B14F-4D97-AF65-F5344CB8AC3E}">
        <p14:creationId xmlns:p14="http://schemas.microsoft.com/office/powerpoint/2010/main" val="1845052608"/>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Minimise risks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a:latin typeface="+mj-lt"/>
              </a:rPr>
              <a:t>5.5 </a:t>
            </a:r>
            <a:r>
              <a:rPr lang="en-AU" sz="2800" dirty="0"/>
              <a:t>Discuss sun safety with children and implement appropriate measures to protect children from over-exposure to ultraviolet </a:t>
            </a:r>
            <a:r>
              <a:rPr lang="en-AU" sz="2800" dirty="0" smtClean="0"/>
              <a:t>radiation</a:t>
            </a:r>
            <a:endParaRPr lang="en-GB" sz="2800" dirty="0"/>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Sun </a:t>
            </a:r>
            <a:r>
              <a:rPr lang="en-GB" dirty="0" smtClean="0"/>
              <a:t>safety</a:t>
            </a:r>
            <a:endParaRPr lang="en-GB" dirty="0"/>
          </a:p>
        </p:txBody>
      </p:sp>
      <p:sp>
        <p:nvSpPr>
          <p:cNvPr id="3" name="Content Placeholder 2"/>
          <p:cNvSpPr>
            <a:spLocks noGrp="1"/>
          </p:cNvSpPr>
          <p:nvPr>
            <p:ph idx="1"/>
          </p:nvPr>
        </p:nvSpPr>
        <p:spPr>
          <a:xfrm>
            <a:off x="457200" y="1600200"/>
            <a:ext cx="8229600" cy="4637112"/>
          </a:xfrm>
        </p:spPr>
        <p:txBody>
          <a:bodyPr>
            <a:normAutofit/>
          </a:bodyPr>
          <a:lstStyle/>
          <a:p>
            <a:pPr marL="0" indent="0">
              <a:buNone/>
            </a:pPr>
            <a:r>
              <a:rPr lang="en-GB" dirty="0"/>
              <a:t>Sun safety is about making sure that you and the children at the service are protected from the harmful ultraviolet (UV) rays that emanate from the sun. </a:t>
            </a:r>
            <a:endParaRPr lang="en-GB" dirty="0" smtClean="0"/>
          </a:p>
          <a:p>
            <a:pPr marL="0" indent="0">
              <a:buNone/>
            </a:pPr>
            <a:r>
              <a:rPr lang="en-GB" b="1" dirty="0"/>
              <a:t>There are three main UV rays as follows:</a:t>
            </a:r>
          </a:p>
          <a:p>
            <a:r>
              <a:rPr lang="en-GB" dirty="0" smtClean="0"/>
              <a:t>UVA </a:t>
            </a:r>
            <a:r>
              <a:rPr lang="en-GB" dirty="0"/>
              <a:t>rays </a:t>
            </a:r>
            <a:endParaRPr lang="en-GB" dirty="0" smtClean="0"/>
          </a:p>
          <a:p>
            <a:r>
              <a:rPr lang="en-GB" dirty="0"/>
              <a:t>UVB rays </a:t>
            </a:r>
            <a:endParaRPr lang="en-GB" dirty="0" smtClean="0"/>
          </a:p>
          <a:p>
            <a:r>
              <a:rPr lang="en-GB" dirty="0"/>
              <a:t>UVC </a:t>
            </a:r>
            <a:r>
              <a:rPr lang="en-GB" dirty="0" smtClean="0"/>
              <a:t>rays.</a:t>
            </a:r>
            <a:endParaRPr lang="en-GB" dirty="0"/>
          </a:p>
        </p:txBody>
      </p:sp>
      <p:pic>
        <p:nvPicPr>
          <p:cNvPr id="4" name="Picture 3" descr="C:\Users\Sophie2\Desktop\ArtWork\Mstorm.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872" y="3669460"/>
            <a:ext cx="3744416" cy="3192253"/>
          </a:xfrm>
          <a:prstGeom prst="rect">
            <a:avLst/>
          </a:prstGeom>
          <a:noFill/>
          <a:ln>
            <a:noFill/>
          </a:ln>
        </p:spPr>
      </p:pic>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Sun protection includes:</a:t>
            </a:r>
          </a:p>
        </p:txBody>
      </p:sp>
      <p:pic>
        <p:nvPicPr>
          <p:cNvPr id="2050" name="Picture 2" descr="C:\Users\Sophie2\Desktop\ArtWork\beach_chair_umbrella_800_wht_8673.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901" r="9023"/>
          <a:stretch/>
        </p:blipFill>
        <p:spPr bwMode="auto">
          <a:xfrm>
            <a:off x="6948264" y="1844824"/>
            <a:ext cx="1728192" cy="214162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1600200"/>
            <a:ext cx="8229600" cy="5069160"/>
          </a:xfrm>
        </p:spPr>
        <p:txBody>
          <a:bodyPr>
            <a:normAutofit/>
          </a:bodyPr>
          <a:lstStyle/>
          <a:p>
            <a:pPr lvl="0"/>
            <a:r>
              <a:rPr lang="en-GB" dirty="0"/>
              <a:t>Wearing sun hats</a:t>
            </a:r>
          </a:p>
          <a:p>
            <a:pPr lvl="0"/>
            <a:r>
              <a:rPr lang="en-GB" dirty="0"/>
              <a:t>Applying a sun protection lotion</a:t>
            </a:r>
          </a:p>
          <a:p>
            <a:pPr lvl="0"/>
            <a:r>
              <a:rPr lang="en-GB" dirty="0"/>
              <a:t>Covering arms and legs with light clothing</a:t>
            </a:r>
          </a:p>
          <a:p>
            <a:pPr lvl="0"/>
            <a:r>
              <a:rPr lang="en-GB" dirty="0"/>
              <a:t>Wearing clothing with UV protection</a:t>
            </a:r>
          </a:p>
          <a:p>
            <a:pPr lvl="0"/>
            <a:r>
              <a:rPr lang="en-GB" dirty="0"/>
              <a:t>Wearing sunglasses</a:t>
            </a:r>
          </a:p>
          <a:p>
            <a:pPr lvl="0"/>
            <a:r>
              <a:rPr lang="en-GB" dirty="0"/>
              <a:t>Not being outside for prolonged periods of time in direct sunlight</a:t>
            </a:r>
          </a:p>
          <a:p>
            <a:r>
              <a:rPr lang="en-GB" dirty="0"/>
              <a:t>Not being outside during the hottest part of the day </a:t>
            </a:r>
            <a:endParaRPr lang="en-GB" dirty="0" smtClean="0"/>
          </a:p>
          <a:p>
            <a:r>
              <a:rPr lang="en-GB" dirty="0"/>
              <a:t>Participating in </a:t>
            </a:r>
            <a:r>
              <a:rPr lang="en-GB" dirty="0" smtClean="0"/>
              <a:t>outdoor activities </a:t>
            </a:r>
            <a:r>
              <a:rPr lang="en-GB" dirty="0"/>
              <a:t>in shaded </a:t>
            </a:r>
            <a:r>
              <a:rPr lang="en-GB" dirty="0" smtClean="0"/>
              <a:t>areas.</a:t>
            </a:r>
            <a:endParaRPr lang="en-GB" dirty="0"/>
          </a:p>
        </p:txBody>
      </p:sp>
    </p:spTree>
    <p:extLst>
      <p:ext uri="{BB962C8B-B14F-4D97-AF65-F5344CB8AC3E}">
        <p14:creationId xmlns:p14="http://schemas.microsoft.com/office/powerpoint/2010/main" val="3018815725"/>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SunSmart program</a:t>
            </a:r>
          </a:p>
        </p:txBody>
      </p:sp>
      <p:sp>
        <p:nvSpPr>
          <p:cNvPr id="3" name="Content Placeholder 2"/>
          <p:cNvSpPr>
            <a:spLocks noGrp="1"/>
          </p:cNvSpPr>
          <p:nvPr>
            <p:ph idx="1"/>
          </p:nvPr>
        </p:nvSpPr>
        <p:spPr>
          <a:xfrm>
            <a:off x="457200" y="1600200"/>
            <a:ext cx="5554960" cy="4525963"/>
          </a:xfrm>
        </p:spPr>
        <p:txBody>
          <a:bodyPr/>
          <a:lstStyle/>
          <a:p>
            <a:pPr marL="0" indent="0">
              <a:buNone/>
            </a:pPr>
            <a:r>
              <a:rPr lang="en-GB" dirty="0"/>
              <a:t>SunSmart is an initiative of the Cancer Council Australia for early childhood care and schools. Programs may differ between states and territories but are about developing effective sun safe policy for services and schools so that activities can be conducted with the right awareness. </a:t>
            </a:r>
          </a:p>
          <a:p>
            <a:endParaRPr lang="en-GB" dirty="0"/>
          </a:p>
        </p:txBody>
      </p:sp>
      <p:pic>
        <p:nvPicPr>
          <p:cNvPr id="4" name="Picture 3" descr="C:\Users\Sophie2\Desktop\ArtWork\exhaustion_figure_in_the_sun_11966.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2420888"/>
            <a:ext cx="2469689" cy="3134345"/>
          </a:xfrm>
          <a:prstGeom prst="rect">
            <a:avLst/>
          </a:prstGeom>
          <a:noFill/>
          <a:ln>
            <a:noFill/>
          </a:ln>
        </p:spPr>
      </p:pic>
    </p:spTree>
    <p:extLst>
      <p:ext uri="{BB962C8B-B14F-4D97-AF65-F5344CB8AC3E}">
        <p14:creationId xmlns:p14="http://schemas.microsoft.com/office/powerpoint/2010/main" val="3567374593"/>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Minimise risks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5.6 </a:t>
            </a:r>
            <a:r>
              <a:rPr lang="en-AU" sz="2800" dirty="0"/>
              <a:t>Check toys and equipment are safe for children and safe to use in their proposed area</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Toy safety standards</a:t>
            </a:r>
          </a:p>
        </p:txBody>
      </p:sp>
      <p:sp>
        <p:nvSpPr>
          <p:cNvPr id="3" name="Content Placeholder 2"/>
          <p:cNvSpPr>
            <a:spLocks noGrp="1"/>
          </p:cNvSpPr>
          <p:nvPr>
            <p:ph idx="1"/>
          </p:nvPr>
        </p:nvSpPr>
        <p:spPr/>
        <p:txBody>
          <a:bodyPr/>
          <a:lstStyle/>
          <a:p>
            <a:pPr marL="0" indent="0">
              <a:buNone/>
            </a:pPr>
            <a:r>
              <a:rPr lang="en-GB" dirty="0"/>
              <a:t>Toys should comply with the AS/NZS 8124 series of standards, although this is not compulsory, Australian Consumer Law (as managed by the Australian Competition and Consumer Commission) requires that toys are safe for children to use. </a:t>
            </a:r>
          </a:p>
        </p:txBody>
      </p:sp>
      <p:pic>
        <p:nvPicPr>
          <p:cNvPr id="4" name="Picture 3" descr="C:\Users\Sophie2\Desktop\ArtWork\beach_ball_holiday.png"/>
          <p:cNvPicPr/>
          <p:nvPr/>
        </p:nvPicPr>
        <p:blipFill rotWithShape="1">
          <a:blip r:embed="rId2">
            <a:extLst>
              <a:ext uri="{28A0092B-C50C-407E-A947-70E740481C1C}">
                <a14:useLocalDpi xmlns:a14="http://schemas.microsoft.com/office/drawing/2010/main" val="0"/>
              </a:ext>
            </a:extLst>
          </a:blip>
          <a:srcRect l="6868"/>
          <a:stretch/>
        </p:blipFill>
        <p:spPr bwMode="auto">
          <a:xfrm>
            <a:off x="5796136" y="3645024"/>
            <a:ext cx="1610360" cy="3016250"/>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Toys that comply with </a:t>
            </a:r>
            <a:r>
              <a:rPr lang="en-GB" dirty="0" smtClean="0"/>
              <a:t>safety </a:t>
            </a:r>
            <a:r>
              <a:rPr lang="en-GB" dirty="0"/>
              <a:t>standards will be:</a:t>
            </a:r>
          </a:p>
        </p:txBody>
      </p:sp>
      <p:sp>
        <p:nvSpPr>
          <p:cNvPr id="3" name="Content Placeholder 2"/>
          <p:cNvSpPr>
            <a:spLocks noGrp="1"/>
          </p:cNvSpPr>
          <p:nvPr>
            <p:ph idx="1"/>
          </p:nvPr>
        </p:nvSpPr>
        <p:spPr>
          <a:xfrm>
            <a:off x="457200" y="1700808"/>
            <a:ext cx="6635080" cy="4425355"/>
          </a:xfrm>
        </p:spPr>
        <p:txBody>
          <a:bodyPr/>
          <a:lstStyle/>
          <a:p>
            <a:pPr lvl="0"/>
            <a:r>
              <a:rPr lang="en-GB" dirty="0"/>
              <a:t>Designed with safety in mind</a:t>
            </a:r>
          </a:p>
          <a:p>
            <a:pPr lvl="0"/>
            <a:r>
              <a:rPr lang="en-GB" dirty="0"/>
              <a:t>Made from materials that are safe for children to play with</a:t>
            </a:r>
          </a:p>
          <a:p>
            <a:pPr lvl="0"/>
            <a:r>
              <a:rPr lang="en-GB" dirty="0"/>
              <a:t>Tested for use</a:t>
            </a:r>
          </a:p>
          <a:p>
            <a:pPr lvl="0"/>
            <a:r>
              <a:rPr lang="en-GB" dirty="0"/>
              <a:t>Subject to recall if a product is later found to be unsafe. </a:t>
            </a:r>
          </a:p>
        </p:txBody>
      </p:sp>
      <p:pic>
        <p:nvPicPr>
          <p:cNvPr id="3074" name="Picture 2" descr="C:\Users\Sophie2\Desktop\ArtWork\safety_siren_alert_90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4653136"/>
            <a:ext cx="4434728" cy="1661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7412853"/>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Equipment for children</a:t>
            </a:r>
          </a:p>
        </p:txBody>
      </p:sp>
      <p:sp>
        <p:nvSpPr>
          <p:cNvPr id="3" name="Content Placeholder 2"/>
          <p:cNvSpPr>
            <a:spLocks noGrp="1"/>
          </p:cNvSpPr>
          <p:nvPr>
            <p:ph idx="1"/>
          </p:nvPr>
        </p:nvSpPr>
        <p:spPr/>
        <p:txBody>
          <a:bodyPr/>
          <a:lstStyle/>
          <a:p>
            <a:r>
              <a:rPr lang="en-GB" dirty="0"/>
              <a:t>Equipment used by children can include large or fixed toys, such as climbing frames or paddling </a:t>
            </a:r>
            <a:r>
              <a:rPr lang="en-GB" dirty="0" smtClean="0"/>
              <a:t>pools</a:t>
            </a:r>
          </a:p>
          <a:p>
            <a:r>
              <a:rPr lang="en-GB" dirty="0"/>
              <a:t>Equipment in use by your service should also comply with Australian Consumer Law (ACL) and corresponding product safety </a:t>
            </a:r>
            <a:r>
              <a:rPr lang="en-GB" dirty="0" smtClean="0"/>
              <a:t>requirements.</a:t>
            </a:r>
            <a:endParaRPr lang="en-GB" dirty="0"/>
          </a:p>
        </p:txBody>
      </p:sp>
      <p:pic>
        <p:nvPicPr>
          <p:cNvPr id="4099" name="Picture 3" descr="C:\Users\Sophie2\Desktop\ArtWork\stranded_at_sea_pc_3350.png"/>
          <p:cNvPicPr>
            <a:picLocks noChangeAspect="1" noChangeArrowheads="1"/>
          </p:cNvPicPr>
          <p:nvPr/>
        </p:nvPicPr>
        <p:blipFill rotWithShape="1">
          <a:blip r:embed="rId2">
            <a:extLst>
              <a:ext uri="{28A0092B-C50C-407E-A947-70E740481C1C}">
                <a14:useLocalDpi xmlns:a14="http://schemas.microsoft.com/office/drawing/2010/main" val="0"/>
              </a:ext>
            </a:extLst>
          </a:blip>
          <a:srcRect b="5249"/>
          <a:stretch/>
        </p:blipFill>
        <p:spPr bwMode="auto">
          <a:xfrm>
            <a:off x="2158396" y="4005064"/>
            <a:ext cx="4827208" cy="285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277949"/>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Risk assessment of toys</a:t>
            </a:r>
          </a:p>
        </p:txBody>
      </p:sp>
      <p:sp>
        <p:nvSpPr>
          <p:cNvPr id="3" name="Content Placeholder 2"/>
          <p:cNvSpPr>
            <a:spLocks noGrp="1"/>
          </p:cNvSpPr>
          <p:nvPr>
            <p:ph idx="1"/>
          </p:nvPr>
        </p:nvSpPr>
        <p:spPr>
          <a:xfrm>
            <a:off x="457200" y="1600200"/>
            <a:ext cx="6707088" cy="5257800"/>
          </a:xfrm>
        </p:spPr>
        <p:txBody>
          <a:bodyPr/>
          <a:lstStyle/>
          <a:p>
            <a:pPr marL="0" indent="0">
              <a:buNone/>
            </a:pPr>
            <a:r>
              <a:rPr lang="en-GB" b="1" dirty="0"/>
              <a:t>For example, toys and equipment may be unsafe to use when:</a:t>
            </a:r>
          </a:p>
          <a:p>
            <a:pPr lvl="0"/>
            <a:r>
              <a:rPr lang="en-GB" dirty="0"/>
              <a:t>Parts are small or loose</a:t>
            </a:r>
          </a:p>
          <a:p>
            <a:pPr lvl="0"/>
            <a:r>
              <a:rPr lang="en-GB" dirty="0"/>
              <a:t>There are hinges of fixings that may trap fingers or fall suddenly</a:t>
            </a:r>
          </a:p>
          <a:p>
            <a:pPr lvl="0"/>
            <a:r>
              <a:rPr lang="en-GB" dirty="0"/>
              <a:t>Edges or corners are sharp of jagged</a:t>
            </a:r>
          </a:p>
          <a:p>
            <a:pPr lvl="0"/>
            <a:r>
              <a:rPr lang="en-GB" dirty="0"/>
              <a:t>Batteries are easily accessible</a:t>
            </a:r>
          </a:p>
          <a:p>
            <a:pPr lvl="0"/>
            <a:r>
              <a:rPr lang="en-GB" dirty="0"/>
              <a:t>There are long strings and cords attached</a:t>
            </a:r>
          </a:p>
          <a:p>
            <a:r>
              <a:rPr lang="en-GB" dirty="0"/>
              <a:t>These are projectile toys </a:t>
            </a:r>
            <a:endParaRPr lang="en-GB" dirty="0" smtClean="0"/>
          </a:p>
          <a:p>
            <a:r>
              <a:rPr lang="en-GB" dirty="0" smtClean="0"/>
              <a:t>Etc.</a:t>
            </a:r>
            <a:endParaRPr lang="en-GB" dirty="0"/>
          </a:p>
        </p:txBody>
      </p:sp>
      <p:pic>
        <p:nvPicPr>
          <p:cNvPr id="4" name="Picture 3" descr="C:\Users\Sophie2\Desktop\ArtWork\Fotolia_3384019_S.jpg"/>
          <p:cNvPicPr/>
          <p:nvPr/>
        </p:nvPicPr>
        <p:blipFill rotWithShape="1">
          <a:blip r:embed="rId2" cstate="print">
            <a:extLst>
              <a:ext uri="{28A0092B-C50C-407E-A947-70E740481C1C}">
                <a14:useLocalDpi xmlns:a14="http://schemas.microsoft.com/office/drawing/2010/main" val="0"/>
              </a:ext>
            </a:extLst>
          </a:blip>
          <a:srcRect l="11338" r="8763"/>
          <a:stretch/>
        </p:blipFill>
        <p:spPr bwMode="auto">
          <a:xfrm flipH="1">
            <a:off x="7015447" y="2564904"/>
            <a:ext cx="2128553" cy="26642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7474529"/>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Minimise risks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5.7 </a:t>
            </a:r>
            <a:r>
              <a:rPr lang="en-AU" sz="2800" dirty="0"/>
              <a:t>Remove any hazards immediately or secure the area to prevent children accessing the hazard</a:t>
            </a:r>
            <a:endParaRPr lang="en-AU" sz="2800" dirty="0">
              <a:latin typeface="+mj-lt"/>
            </a:endParaRP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Controlling hazards</a:t>
            </a:r>
          </a:p>
        </p:txBody>
      </p:sp>
      <p:sp>
        <p:nvSpPr>
          <p:cNvPr id="3" name="Content Placeholder 2"/>
          <p:cNvSpPr>
            <a:spLocks noGrp="1"/>
          </p:cNvSpPr>
          <p:nvPr>
            <p:ph idx="1"/>
          </p:nvPr>
        </p:nvSpPr>
        <p:spPr>
          <a:xfrm>
            <a:off x="457200" y="1600200"/>
            <a:ext cx="8003232" cy="5257800"/>
          </a:xfrm>
        </p:spPr>
        <p:txBody>
          <a:bodyPr>
            <a:normAutofit/>
          </a:bodyPr>
          <a:lstStyle/>
          <a:p>
            <a:pPr marL="0" indent="0">
              <a:buNone/>
            </a:pPr>
            <a:r>
              <a:rPr lang="en-GB" b="1" dirty="0"/>
              <a:t>H</a:t>
            </a:r>
            <a:r>
              <a:rPr lang="en-GB" b="1" dirty="0" smtClean="0"/>
              <a:t>azards </a:t>
            </a:r>
            <a:r>
              <a:rPr lang="en-GB" b="1" dirty="0"/>
              <a:t>to health and safety in a child care service may include:</a:t>
            </a:r>
          </a:p>
          <a:p>
            <a:pPr lvl="0"/>
            <a:r>
              <a:rPr lang="en-GB" dirty="0"/>
              <a:t>Trip hazards from toys left out</a:t>
            </a:r>
          </a:p>
          <a:p>
            <a:pPr lvl="0"/>
            <a:r>
              <a:rPr lang="en-GB" dirty="0"/>
              <a:t>Fall hazards from incorrectly placed toys or </a:t>
            </a:r>
            <a:r>
              <a:rPr lang="en-GB" dirty="0" smtClean="0"/>
              <a:t/>
            </a:r>
            <a:br>
              <a:rPr lang="en-GB" dirty="0" smtClean="0"/>
            </a:br>
            <a:r>
              <a:rPr lang="en-GB" dirty="0" smtClean="0"/>
              <a:t>stacked </a:t>
            </a:r>
            <a:r>
              <a:rPr lang="en-GB" dirty="0"/>
              <a:t>equipment</a:t>
            </a:r>
          </a:p>
          <a:p>
            <a:pPr lvl="0"/>
            <a:r>
              <a:rPr lang="en-GB" dirty="0"/>
              <a:t>Slip hazards from spilled drinks or </a:t>
            </a:r>
            <a:r>
              <a:rPr lang="en-GB" dirty="0" smtClean="0"/>
              <a:t/>
            </a:r>
            <a:br>
              <a:rPr lang="en-GB" dirty="0" smtClean="0"/>
            </a:br>
            <a:r>
              <a:rPr lang="en-GB" dirty="0" smtClean="0"/>
              <a:t>craft </a:t>
            </a:r>
            <a:r>
              <a:rPr lang="en-GB" dirty="0"/>
              <a:t>paints</a:t>
            </a:r>
          </a:p>
          <a:p>
            <a:pPr lvl="0"/>
            <a:r>
              <a:rPr lang="en-GB" dirty="0"/>
              <a:t>Risk of infection from a child </a:t>
            </a:r>
            <a:r>
              <a:rPr lang="en-GB" dirty="0" smtClean="0"/>
              <a:t/>
            </a:r>
            <a:br>
              <a:rPr lang="en-GB" dirty="0" smtClean="0"/>
            </a:br>
            <a:r>
              <a:rPr lang="en-GB" dirty="0" smtClean="0"/>
              <a:t>who </a:t>
            </a:r>
            <a:r>
              <a:rPr lang="en-GB" dirty="0"/>
              <a:t>is </a:t>
            </a:r>
            <a:r>
              <a:rPr lang="en-GB" dirty="0" smtClean="0"/>
              <a:t>unwell</a:t>
            </a:r>
            <a:endParaRPr lang="en-GB" dirty="0"/>
          </a:p>
          <a:p>
            <a:pPr lvl="0"/>
            <a:r>
              <a:rPr lang="en-GB" dirty="0" smtClean="0"/>
              <a:t>Etc.</a:t>
            </a:r>
            <a:endParaRPr lang="en-GB" dirty="0"/>
          </a:p>
          <a:p>
            <a:endParaRPr lang="en-GB" dirty="0"/>
          </a:p>
        </p:txBody>
      </p:sp>
      <p:pic>
        <p:nvPicPr>
          <p:cNvPr id="4" name="Picture 3" descr="C:\Users\Sophie2\Desktop\ArtWork\water_hazard_electrical_safety_800_wht_8526.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3805112"/>
            <a:ext cx="2808312" cy="2453937"/>
          </a:xfrm>
          <a:prstGeom prst="rect">
            <a:avLst/>
          </a:prstGeom>
          <a:noFill/>
          <a:ln>
            <a:noFill/>
          </a:ln>
        </p:spPr>
      </p:pic>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Securing a hazardous area</a:t>
            </a:r>
          </a:p>
        </p:txBody>
      </p:sp>
      <p:pic>
        <p:nvPicPr>
          <p:cNvPr id="5123" name="Picture 3" descr="C:\Users\Sophie2\Desktop\ArtWork\Fotolia_22737614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057371"/>
            <a:ext cx="3779912" cy="377991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p:txBody>
          <a:bodyPr/>
          <a:lstStyle/>
          <a:p>
            <a:pPr marL="0" indent="0">
              <a:buNone/>
            </a:pPr>
            <a:r>
              <a:rPr lang="en-GB" dirty="0"/>
              <a:t>To make an area secure, you will need to prevent others from accessing the hazardous area. This can be done by placing safety barriers or barricades around the area to prevent access and/or notifying colleagues of the </a:t>
            </a:r>
            <a:r>
              <a:rPr lang="en-GB" dirty="0" smtClean="0"/>
              <a:t>hazard.</a:t>
            </a:r>
            <a:endParaRPr lang="en-GB" dirty="0"/>
          </a:p>
        </p:txBody>
      </p:sp>
    </p:spTree>
    <p:extLst>
      <p:ext uri="{BB962C8B-B14F-4D97-AF65-F5344CB8AC3E}">
        <p14:creationId xmlns:p14="http://schemas.microsoft.com/office/powerpoint/2010/main" val="171048215"/>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Develop children’s awareness to safety</a:t>
            </a:r>
          </a:p>
        </p:txBody>
      </p:sp>
      <p:sp>
        <p:nvSpPr>
          <p:cNvPr id="3" name="Content Placeholder 2"/>
          <p:cNvSpPr>
            <a:spLocks noGrp="1"/>
          </p:cNvSpPr>
          <p:nvPr>
            <p:ph idx="1"/>
          </p:nvPr>
        </p:nvSpPr>
        <p:spPr/>
        <p:txBody>
          <a:bodyPr/>
          <a:lstStyle/>
          <a:p>
            <a:pPr marL="0" indent="0">
              <a:buNone/>
            </a:pPr>
            <a:r>
              <a:rPr lang="en-GB" b="1" dirty="0"/>
              <a:t>Your service can help children to:</a:t>
            </a:r>
          </a:p>
          <a:p>
            <a:pPr lvl="0"/>
            <a:r>
              <a:rPr lang="en-GB" dirty="0"/>
              <a:t>Identify common hazards and dangers</a:t>
            </a:r>
          </a:p>
          <a:p>
            <a:pPr lvl="0"/>
            <a:r>
              <a:rPr lang="en-GB" dirty="0"/>
              <a:t>Determine steps to take if confronted with a hazard</a:t>
            </a:r>
          </a:p>
          <a:p>
            <a:pPr lvl="0"/>
            <a:r>
              <a:rPr lang="en-GB" dirty="0"/>
              <a:t>Think about how to remain safe when spotting </a:t>
            </a:r>
            <a:r>
              <a:rPr lang="en-GB" dirty="0" smtClean="0"/>
              <a:t/>
            </a:r>
            <a:br>
              <a:rPr lang="en-GB" dirty="0" smtClean="0"/>
            </a:br>
            <a:r>
              <a:rPr lang="en-GB" dirty="0" smtClean="0"/>
              <a:t>a </a:t>
            </a:r>
            <a:r>
              <a:rPr lang="en-GB" dirty="0"/>
              <a:t>hazard</a:t>
            </a:r>
          </a:p>
          <a:p>
            <a:pPr lvl="0"/>
            <a:r>
              <a:rPr lang="en-GB" dirty="0"/>
              <a:t>Understand what hazards are and how </a:t>
            </a:r>
            <a:r>
              <a:rPr lang="en-GB" dirty="0" smtClean="0"/>
              <a:t/>
            </a:r>
            <a:br>
              <a:rPr lang="en-GB" dirty="0" smtClean="0"/>
            </a:br>
            <a:r>
              <a:rPr lang="en-GB" dirty="0" smtClean="0"/>
              <a:t>they </a:t>
            </a:r>
            <a:r>
              <a:rPr lang="en-GB" dirty="0"/>
              <a:t>can affect them and others. </a:t>
            </a:r>
          </a:p>
          <a:p>
            <a:endParaRPr lang="en-GB" dirty="0"/>
          </a:p>
        </p:txBody>
      </p:sp>
      <p:pic>
        <p:nvPicPr>
          <p:cNvPr id="4" name="Picture 3" descr="C:\Users\Sophie2\Desktop\ArtWork\stick_figure_searching_for_answers_800_wht.png"/>
          <p:cNvPicPr/>
          <p:nvPr/>
        </p:nvPicPr>
        <p:blipFill rotWithShape="1">
          <a:blip r:embed="rId2" cstate="print">
            <a:extLst>
              <a:ext uri="{28A0092B-C50C-407E-A947-70E740481C1C}">
                <a14:useLocalDpi xmlns:a14="http://schemas.microsoft.com/office/drawing/2010/main" val="0"/>
              </a:ext>
            </a:extLst>
          </a:blip>
          <a:srcRect l="6004" r="9348"/>
          <a:stretch/>
        </p:blipFill>
        <p:spPr bwMode="auto">
          <a:xfrm>
            <a:off x="6637283" y="3933056"/>
            <a:ext cx="1970690" cy="2664296"/>
          </a:xfrm>
          <a:prstGeom prst="rect">
            <a:avLst/>
          </a:prstGeom>
          <a:noFill/>
          <a:ln>
            <a:noFill/>
          </a:ln>
        </p:spPr>
      </p:pic>
    </p:spTree>
    <p:extLst>
      <p:ext uri="{BB962C8B-B14F-4D97-AF65-F5344CB8AC3E}">
        <p14:creationId xmlns:p14="http://schemas.microsoft.com/office/powerpoint/2010/main" val="3836741441"/>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5G</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the ongoing management of allergies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6.1 </a:t>
            </a:r>
            <a:r>
              <a:rPr lang="en-AU" sz="2800" dirty="0"/>
              <a:t>Identify and recognise signs, symptoms and key characteristics of allergies and anaphylaxis</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3066483062"/>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Allergies</a:t>
            </a:r>
          </a:p>
        </p:txBody>
      </p:sp>
      <p:sp>
        <p:nvSpPr>
          <p:cNvPr id="3" name="Content Placeholder 2"/>
          <p:cNvSpPr>
            <a:spLocks noGrp="1"/>
          </p:cNvSpPr>
          <p:nvPr>
            <p:ph idx="1"/>
          </p:nvPr>
        </p:nvSpPr>
        <p:spPr>
          <a:xfrm>
            <a:off x="457200" y="1600200"/>
            <a:ext cx="8229600" cy="5257800"/>
          </a:xfrm>
        </p:spPr>
        <p:txBody>
          <a:bodyPr>
            <a:normAutofit/>
          </a:bodyPr>
          <a:lstStyle/>
          <a:p>
            <a:pPr marL="0" indent="0">
              <a:buNone/>
            </a:pPr>
            <a:r>
              <a:rPr lang="en-GB" b="1" dirty="0"/>
              <a:t>Common allergies include:</a:t>
            </a:r>
          </a:p>
          <a:p>
            <a:pPr lvl="0"/>
            <a:r>
              <a:rPr lang="en-GB" dirty="0"/>
              <a:t>Grass and tree pollen</a:t>
            </a:r>
          </a:p>
          <a:p>
            <a:pPr lvl="0"/>
            <a:r>
              <a:rPr lang="en-GB" dirty="0"/>
              <a:t>Foods</a:t>
            </a:r>
          </a:p>
          <a:p>
            <a:pPr lvl="0"/>
            <a:r>
              <a:rPr lang="en-GB" dirty="0"/>
              <a:t>Medications</a:t>
            </a:r>
          </a:p>
          <a:p>
            <a:pPr lvl="0"/>
            <a:r>
              <a:rPr lang="en-GB" dirty="0"/>
              <a:t>Dust mites</a:t>
            </a:r>
          </a:p>
          <a:p>
            <a:pPr lvl="0"/>
            <a:r>
              <a:rPr lang="en-GB" dirty="0"/>
              <a:t>Animal dander (skin flakes or animal hair)</a:t>
            </a:r>
          </a:p>
          <a:p>
            <a:r>
              <a:rPr lang="en-GB" dirty="0"/>
              <a:t>Insect bites and </a:t>
            </a:r>
            <a:r>
              <a:rPr lang="en-GB" dirty="0" smtClean="0"/>
              <a:t>stings</a:t>
            </a:r>
          </a:p>
          <a:p>
            <a:pPr lvl="0"/>
            <a:r>
              <a:rPr lang="en-GB" dirty="0"/>
              <a:t>Latex</a:t>
            </a:r>
          </a:p>
          <a:p>
            <a:pPr lvl="0"/>
            <a:r>
              <a:rPr lang="en-GB" dirty="0"/>
              <a:t>Mould</a:t>
            </a:r>
          </a:p>
          <a:p>
            <a:r>
              <a:rPr lang="en-GB" dirty="0" smtClean="0"/>
              <a:t>Chemicals.</a:t>
            </a:r>
            <a:endParaRPr lang="en-GB" dirty="0"/>
          </a:p>
        </p:txBody>
      </p:sp>
      <p:pic>
        <p:nvPicPr>
          <p:cNvPr id="4" name="Picture 3" descr="C:\Users\Sophie2\Desktop\ArtWork\Animations\bug_bee.png"/>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916832"/>
            <a:ext cx="2304256" cy="2172082"/>
          </a:xfrm>
          <a:prstGeom prst="rect">
            <a:avLst/>
          </a:prstGeom>
          <a:noFill/>
          <a:ln>
            <a:noFill/>
          </a:ln>
        </p:spPr>
      </p:pic>
    </p:spTree>
    <p:extLst>
      <p:ext uri="{BB962C8B-B14F-4D97-AF65-F5344CB8AC3E}">
        <p14:creationId xmlns:p14="http://schemas.microsoft.com/office/powerpoint/2010/main" val="4294554898"/>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Signs and symptoms of allergies include:</a:t>
            </a:r>
          </a:p>
        </p:txBody>
      </p:sp>
      <p:sp>
        <p:nvSpPr>
          <p:cNvPr id="3" name="Content Placeholder 2"/>
          <p:cNvSpPr>
            <a:spLocks noGrp="1"/>
          </p:cNvSpPr>
          <p:nvPr>
            <p:ph idx="1"/>
          </p:nvPr>
        </p:nvSpPr>
        <p:spPr/>
        <p:txBody>
          <a:bodyPr/>
          <a:lstStyle/>
          <a:p>
            <a:pPr lvl="0"/>
            <a:r>
              <a:rPr lang="en-GB" dirty="0"/>
              <a:t>Blocked or runny nose</a:t>
            </a:r>
          </a:p>
          <a:p>
            <a:pPr lvl="0"/>
            <a:r>
              <a:rPr lang="en-GB" dirty="0"/>
              <a:t>Sneezing</a:t>
            </a:r>
          </a:p>
          <a:p>
            <a:pPr lvl="0"/>
            <a:r>
              <a:rPr lang="en-GB" dirty="0"/>
              <a:t>Red, itchy or watery eyes</a:t>
            </a:r>
          </a:p>
          <a:p>
            <a:pPr lvl="0"/>
            <a:r>
              <a:rPr lang="en-GB" dirty="0"/>
              <a:t>Facial swelling</a:t>
            </a:r>
          </a:p>
          <a:p>
            <a:pPr lvl="0"/>
            <a:r>
              <a:rPr lang="en-GB" dirty="0"/>
              <a:t>Wheezing or coughing</a:t>
            </a:r>
          </a:p>
          <a:p>
            <a:pPr lvl="0"/>
            <a:r>
              <a:rPr lang="en-GB" dirty="0"/>
              <a:t>A red and itchy rash on the skin</a:t>
            </a:r>
          </a:p>
          <a:p>
            <a:pPr lvl="0"/>
            <a:r>
              <a:rPr lang="en-GB" dirty="0"/>
              <a:t>Asthma or eczema symptoms</a:t>
            </a:r>
          </a:p>
          <a:p>
            <a:pPr lvl="0"/>
            <a:r>
              <a:rPr lang="en-GB" dirty="0"/>
              <a:t>Stomach pains and being sick</a:t>
            </a:r>
            <a:r>
              <a:rPr lang="en-GB" dirty="0" smtClean="0"/>
              <a:t>.</a:t>
            </a:r>
            <a:endParaRPr lang="en-GB" dirty="0"/>
          </a:p>
        </p:txBody>
      </p:sp>
      <p:pic>
        <p:nvPicPr>
          <p:cNvPr id="6146" name="Picture 2" descr="C:\Users\Sophie2\Desktop\ArtWork\cry_sad_stress_depress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132856"/>
            <a:ext cx="2359149" cy="4194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9108625"/>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Anaphylaxis</a:t>
            </a:r>
          </a:p>
        </p:txBody>
      </p:sp>
      <p:sp>
        <p:nvSpPr>
          <p:cNvPr id="3" name="Content Placeholder 2"/>
          <p:cNvSpPr>
            <a:spLocks noGrp="1"/>
          </p:cNvSpPr>
          <p:nvPr>
            <p:ph idx="1"/>
          </p:nvPr>
        </p:nvSpPr>
        <p:spPr/>
        <p:txBody>
          <a:bodyPr/>
          <a:lstStyle/>
          <a:p>
            <a:pPr marL="0" indent="0">
              <a:buNone/>
            </a:pPr>
            <a:r>
              <a:rPr lang="en-GB" dirty="0"/>
              <a:t>This is where a reaction to an allergen is extreme, causing the affected person to become dangerously ill; this is known as anaphylaxis or an anaphylactic shock. </a:t>
            </a:r>
          </a:p>
        </p:txBody>
      </p:sp>
      <p:pic>
        <p:nvPicPr>
          <p:cNvPr id="4" name="Picture 3" descr="C:\Users\Sophie2\Desktop\ArtWork\unconscious_person_down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45888" y="3334352"/>
            <a:ext cx="3652226" cy="3190992"/>
          </a:xfrm>
          <a:prstGeom prst="rect">
            <a:avLst/>
          </a:prstGeom>
          <a:noFill/>
          <a:ln>
            <a:noFill/>
          </a:ln>
        </p:spPr>
      </p:pic>
    </p:spTree>
    <p:extLst>
      <p:ext uri="{BB962C8B-B14F-4D97-AF65-F5344CB8AC3E}">
        <p14:creationId xmlns:p14="http://schemas.microsoft.com/office/powerpoint/2010/main" val="837613169"/>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6A</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013601745"/>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the ongoing management of allergies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6.2 </a:t>
            </a:r>
            <a:r>
              <a:rPr lang="en-AU" sz="2800" dirty="0"/>
              <a:t>Apply organisational risk-management strategies for children with severe allergies</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1802878201"/>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Use strategies for managing allergies in </a:t>
            </a:r>
            <a:r>
              <a:rPr lang="en-GB" dirty="0" smtClean="0"/>
              <a:t>children</a:t>
            </a:r>
            <a:endParaRPr lang="en-GB" dirty="0"/>
          </a:p>
        </p:txBody>
      </p:sp>
      <p:sp>
        <p:nvSpPr>
          <p:cNvPr id="3" name="Content Placeholder 2"/>
          <p:cNvSpPr>
            <a:spLocks noGrp="1"/>
          </p:cNvSpPr>
          <p:nvPr>
            <p:ph idx="1"/>
          </p:nvPr>
        </p:nvSpPr>
        <p:spPr>
          <a:xfrm>
            <a:off x="457200" y="1916832"/>
            <a:ext cx="6131024" cy="4209331"/>
          </a:xfrm>
        </p:spPr>
        <p:txBody>
          <a:bodyPr/>
          <a:lstStyle/>
          <a:p>
            <a:pPr marL="0" indent="0">
              <a:buNone/>
            </a:pPr>
            <a:r>
              <a:rPr lang="en-GB" dirty="0"/>
              <a:t>Risk management strategies should be developed to help all staff interact and work safely with children at risk. These actions help to manage children with allergies and help prevent anaphylaxis; this can also give staff the confidence to handle difficult situations.</a:t>
            </a:r>
          </a:p>
          <a:p>
            <a:endParaRPr lang="en-GB" dirty="0"/>
          </a:p>
        </p:txBody>
      </p:sp>
      <p:pic>
        <p:nvPicPr>
          <p:cNvPr id="4" name="Picture 3" descr="C:\Users\Sophie2\Desktop\ArtWork\stick_figure_talk_on_soap_box_800_wht_9143.png"/>
          <p:cNvPicPr/>
          <p:nvPr/>
        </p:nvPicPr>
        <p:blipFill rotWithShape="1">
          <a:blip r:embed="rId2">
            <a:extLst>
              <a:ext uri="{28A0092B-C50C-407E-A947-70E740481C1C}">
                <a14:useLocalDpi xmlns:a14="http://schemas.microsoft.com/office/drawing/2010/main" val="0"/>
              </a:ext>
            </a:extLst>
          </a:blip>
          <a:srcRect b="3911"/>
          <a:stretch/>
        </p:blipFill>
        <p:spPr bwMode="auto">
          <a:xfrm>
            <a:off x="6732240" y="2578126"/>
            <a:ext cx="1797045" cy="4279874"/>
          </a:xfrm>
          <a:prstGeom prst="rect">
            <a:avLst/>
          </a:prstGeom>
          <a:noFill/>
          <a:ln>
            <a:noFill/>
          </a:ln>
        </p:spPr>
      </p:pic>
    </p:spTree>
    <p:extLst>
      <p:ext uri="{BB962C8B-B14F-4D97-AF65-F5344CB8AC3E}">
        <p14:creationId xmlns:p14="http://schemas.microsoft.com/office/powerpoint/2010/main" val="259165522"/>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the ongoing management of allergies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6.3 </a:t>
            </a:r>
            <a:r>
              <a:rPr lang="en-AU" sz="2800" dirty="0"/>
              <a:t>Follow organisational policies and legislative requirements in relation to medication for anaphylaxis</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72422529"/>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Adrenalin auto-injectors</a:t>
            </a:r>
          </a:p>
        </p:txBody>
      </p:sp>
      <p:sp>
        <p:nvSpPr>
          <p:cNvPr id="3" name="Content Placeholder 2"/>
          <p:cNvSpPr>
            <a:spLocks noGrp="1"/>
          </p:cNvSpPr>
          <p:nvPr>
            <p:ph idx="1"/>
          </p:nvPr>
        </p:nvSpPr>
        <p:spPr/>
        <p:txBody>
          <a:bodyPr/>
          <a:lstStyle/>
          <a:p>
            <a:r>
              <a:rPr lang="en-GB" dirty="0"/>
              <a:t>A child or person at risk from experiencing anaphylaxis may carry an auto-injector for their personal safety; this should be detailed in the particular child’s medication record </a:t>
            </a:r>
            <a:endParaRPr lang="en-GB" dirty="0" smtClean="0"/>
          </a:p>
          <a:p>
            <a:r>
              <a:rPr lang="en-GB" dirty="0"/>
              <a:t>Children will be prescribed adrenalin in an auto-injector specific to their weight, and this must be used by the child it has been prescribed </a:t>
            </a:r>
            <a:r>
              <a:rPr lang="en-GB" dirty="0" smtClean="0"/>
              <a:t>for.</a:t>
            </a:r>
            <a:endParaRPr lang="en-GB" dirty="0"/>
          </a:p>
        </p:txBody>
      </p:sp>
      <p:pic>
        <p:nvPicPr>
          <p:cNvPr id="4" name="Picture 3" descr="C:\Users\Sophie2\Desktop\ArtWork\medical_file_400_clr_14998.png"/>
          <p:cNvPicPr/>
          <p:nvPr/>
        </p:nvPicPr>
        <p:blipFill rotWithShape="1">
          <a:blip r:embed="rId2">
            <a:extLst>
              <a:ext uri="{28A0092B-C50C-407E-A947-70E740481C1C}">
                <a14:useLocalDpi xmlns:a14="http://schemas.microsoft.com/office/drawing/2010/main" val="0"/>
              </a:ext>
            </a:extLst>
          </a:blip>
          <a:srcRect b="7282"/>
          <a:stretch/>
        </p:blipFill>
        <p:spPr bwMode="auto">
          <a:xfrm>
            <a:off x="6228184" y="5013176"/>
            <a:ext cx="2410189" cy="15567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53036320"/>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 of auto-injectors</a:t>
            </a:r>
            <a:endParaRPr lang="en-GB" dirty="0"/>
          </a:p>
        </p:txBody>
      </p:sp>
      <p:sp>
        <p:nvSpPr>
          <p:cNvPr id="3" name="Content Placeholder 2"/>
          <p:cNvSpPr>
            <a:spLocks noGrp="1"/>
          </p:cNvSpPr>
          <p:nvPr>
            <p:ph idx="1"/>
          </p:nvPr>
        </p:nvSpPr>
        <p:spPr/>
        <p:txBody>
          <a:bodyPr/>
          <a:lstStyle/>
          <a:p>
            <a:r>
              <a:rPr lang="en-GB" dirty="0"/>
              <a:t>Currently, the type of auto-injector used by the majority of people in Australia is an </a:t>
            </a:r>
            <a:r>
              <a:rPr lang="en-GB" dirty="0" smtClean="0"/>
              <a:t>EpiPen</a:t>
            </a:r>
          </a:p>
          <a:p>
            <a:r>
              <a:rPr lang="en-GB" dirty="0"/>
              <a:t>Another type of auto-injector, the Anapen, may also be used in </a:t>
            </a:r>
            <a:r>
              <a:rPr lang="en-GB" dirty="0" smtClean="0"/>
              <a:t>Australia.</a:t>
            </a:r>
            <a:endParaRPr lang="en-GB" dirty="0"/>
          </a:p>
        </p:txBody>
      </p:sp>
      <p:pic>
        <p:nvPicPr>
          <p:cNvPr id="7171" name="Picture 3" descr="C:\Users\Sophie2\Desktop\ArtWork\MRedCross.jpg"/>
          <p:cNvPicPr>
            <a:picLocks noChangeAspect="1" noChangeArrowheads="1"/>
          </p:cNvPicPr>
          <p:nvPr/>
        </p:nvPicPr>
        <p:blipFill rotWithShape="1">
          <a:blip r:embed="rId2">
            <a:extLst>
              <a:ext uri="{28A0092B-C50C-407E-A947-70E740481C1C}">
                <a14:useLocalDpi xmlns:a14="http://schemas.microsoft.com/office/drawing/2010/main" val="0"/>
              </a:ext>
            </a:extLst>
          </a:blip>
          <a:srcRect t="4791"/>
          <a:stretch/>
        </p:blipFill>
        <p:spPr bwMode="auto">
          <a:xfrm>
            <a:off x="2932828" y="3515710"/>
            <a:ext cx="3312368" cy="315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580589"/>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Storing Adrenalin (epinephrine)</a:t>
            </a:r>
          </a:p>
        </p:txBody>
      </p:sp>
      <p:sp>
        <p:nvSpPr>
          <p:cNvPr id="3" name="Content Placeholder 2"/>
          <p:cNvSpPr>
            <a:spLocks noGrp="1"/>
          </p:cNvSpPr>
          <p:nvPr>
            <p:ph idx="1"/>
          </p:nvPr>
        </p:nvSpPr>
        <p:spPr>
          <a:xfrm>
            <a:off x="457200" y="1600200"/>
            <a:ext cx="8229600" cy="5257800"/>
          </a:xfrm>
        </p:spPr>
        <p:txBody>
          <a:bodyPr/>
          <a:lstStyle/>
          <a:p>
            <a:pPr marL="0" indent="0">
              <a:buNone/>
            </a:pPr>
            <a:r>
              <a:rPr lang="en-GB" dirty="0"/>
              <a:t>The general advice given for storing adrenalin is that it should be kept between 15 degrees Celsius and 25 degrees </a:t>
            </a:r>
            <a:r>
              <a:rPr lang="en-GB" dirty="0" smtClean="0"/>
              <a:t>Celsius.</a:t>
            </a:r>
          </a:p>
          <a:p>
            <a:pPr marL="0" indent="0">
              <a:buNone/>
            </a:pPr>
            <a:r>
              <a:rPr lang="en-GB" b="1" dirty="0"/>
              <a:t>Other considerations are:</a:t>
            </a:r>
          </a:p>
          <a:p>
            <a:pPr lvl="0"/>
            <a:r>
              <a:rPr lang="en-GB" dirty="0"/>
              <a:t>Keep out of the light (and sunlight) as </a:t>
            </a:r>
            <a:r>
              <a:rPr lang="en-GB" dirty="0" smtClean="0"/>
              <a:t/>
            </a:r>
            <a:br>
              <a:rPr lang="en-GB" dirty="0" smtClean="0"/>
            </a:br>
            <a:r>
              <a:rPr lang="en-GB" dirty="0" smtClean="0"/>
              <a:t>this </a:t>
            </a:r>
            <a:r>
              <a:rPr lang="en-GB" dirty="0"/>
              <a:t>can degrade the strength of the </a:t>
            </a:r>
            <a:r>
              <a:rPr lang="en-GB" dirty="0" smtClean="0"/>
              <a:t/>
            </a:r>
            <a:br>
              <a:rPr lang="en-GB" dirty="0" smtClean="0"/>
            </a:br>
            <a:r>
              <a:rPr lang="en-GB" dirty="0" smtClean="0"/>
              <a:t>adrenalin</a:t>
            </a:r>
            <a:endParaRPr lang="en-GB" dirty="0"/>
          </a:p>
          <a:p>
            <a:pPr lvl="0"/>
            <a:r>
              <a:rPr lang="en-GB" dirty="0"/>
              <a:t>Do not place in the refrigerator or </a:t>
            </a:r>
            <a:r>
              <a:rPr lang="en-GB" dirty="0" smtClean="0"/>
              <a:t>freezer </a:t>
            </a:r>
            <a:br>
              <a:rPr lang="en-GB" dirty="0" smtClean="0"/>
            </a:br>
            <a:r>
              <a:rPr lang="en-GB" dirty="0" smtClean="0"/>
              <a:t>and </a:t>
            </a:r>
            <a:r>
              <a:rPr lang="en-GB" dirty="0"/>
              <a:t>this may impair the mechanics of the pen</a:t>
            </a:r>
          </a:p>
          <a:p>
            <a:pPr lvl="0"/>
            <a:r>
              <a:rPr lang="en-GB" dirty="0"/>
              <a:t>Never use after the expiry date.</a:t>
            </a:r>
          </a:p>
          <a:p>
            <a:pPr marL="0" indent="0">
              <a:buNone/>
            </a:pPr>
            <a:endParaRPr lang="en-GB" dirty="0"/>
          </a:p>
        </p:txBody>
      </p:sp>
      <p:pic>
        <p:nvPicPr>
          <p:cNvPr id="4" name="Picture 3" descr="C:\Users\Sophie2\Desktop\ArtWork\Fotolia_11720061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2564904"/>
            <a:ext cx="2339340" cy="2339340"/>
          </a:xfrm>
          <a:prstGeom prst="rect">
            <a:avLst/>
          </a:prstGeom>
          <a:ln>
            <a:noFill/>
          </a:ln>
          <a:effectLst>
            <a:softEdge rad="112500"/>
          </a:effectLst>
        </p:spPr>
      </p:pic>
    </p:spTree>
    <p:extLst>
      <p:ext uri="{BB962C8B-B14F-4D97-AF65-F5344CB8AC3E}">
        <p14:creationId xmlns:p14="http://schemas.microsoft.com/office/powerpoint/2010/main" val="3046492012"/>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6B</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85316246"/>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the ongoing management of asthma</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7.1 </a:t>
            </a:r>
            <a:r>
              <a:rPr lang="en-AU" sz="2800" dirty="0"/>
              <a:t>Identify signs, symptoms and triggers of asthma</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1123207937"/>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Asthma</a:t>
            </a:r>
            <a:endParaRPr lang="en-GB" dirty="0"/>
          </a:p>
        </p:txBody>
      </p:sp>
      <p:sp>
        <p:nvSpPr>
          <p:cNvPr id="3" name="Content Placeholder 2"/>
          <p:cNvSpPr>
            <a:spLocks noGrp="1"/>
          </p:cNvSpPr>
          <p:nvPr>
            <p:ph idx="1"/>
          </p:nvPr>
        </p:nvSpPr>
        <p:spPr/>
        <p:txBody>
          <a:bodyPr/>
          <a:lstStyle/>
          <a:p>
            <a:pPr marL="0" indent="0">
              <a:buNone/>
            </a:pPr>
            <a:r>
              <a:rPr lang="en-GB" dirty="0"/>
              <a:t>Asthma is a condition of the airways in the lungs; when a person has an asthma flare-up, the muscles of the airways tighten, and the airways swell and reduce in size, making breathing difficult. There may also be excess mucus in the airways. </a:t>
            </a:r>
          </a:p>
        </p:txBody>
      </p:sp>
      <p:pic>
        <p:nvPicPr>
          <p:cNvPr id="8194" name="Picture 2" descr="C:\Users\Sophie2\Desktop\ArtWork\doctor_stethoscope_examine_9190.png"/>
          <p:cNvPicPr>
            <a:picLocks noChangeAspect="1" noChangeArrowheads="1"/>
          </p:cNvPicPr>
          <p:nvPr/>
        </p:nvPicPr>
        <p:blipFill rotWithShape="1">
          <a:blip r:embed="rId2">
            <a:extLst>
              <a:ext uri="{28A0092B-C50C-407E-A947-70E740481C1C}">
                <a14:useLocalDpi xmlns:a14="http://schemas.microsoft.com/office/drawing/2010/main" val="0"/>
              </a:ext>
            </a:extLst>
          </a:blip>
          <a:srcRect b="6260"/>
          <a:stretch/>
        </p:blipFill>
        <p:spPr bwMode="auto">
          <a:xfrm>
            <a:off x="5292080" y="3429000"/>
            <a:ext cx="194604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406065"/>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boy_child_huddled_in_corner_400_clr_19273.png"/>
          <p:cNvPicPr/>
          <p:nvPr/>
        </p:nvPicPr>
        <p:blipFill rotWithShape="1">
          <a:blip r:embed="rId2">
            <a:extLst>
              <a:ext uri="{28A0092B-C50C-407E-A947-70E740481C1C}">
                <a14:useLocalDpi xmlns:a14="http://schemas.microsoft.com/office/drawing/2010/main" val="0"/>
              </a:ext>
            </a:extLst>
          </a:blip>
          <a:srcRect t="3554" b="4569"/>
          <a:stretch/>
        </p:blipFill>
        <p:spPr bwMode="auto">
          <a:xfrm>
            <a:off x="6447944" y="4149080"/>
            <a:ext cx="2311661" cy="2160240"/>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Signs and symptoms of asthma:</a:t>
            </a:r>
          </a:p>
        </p:txBody>
      </p:sp>
      <p:sp>
        <p:nvSpPr>
          <p:cNvPr id="3" name="Content Placeholder 2"/>
          <p:cNvSpPr>
            <a:spLocks noGrp="1"/>
          </p:cNvSpPr>
          <p:nvPr>
            <p:ph idx="1"/>
          </p:nvPr>
        </p:nvSpPr>
        <p:spPr>
          <a:xfrm>
            <a:off x="457200" y="1600200"/>
            <a:ext cx="6491064" cy="4525963"/>
          </a:xfrm>
        </p:spPr>
        <p:txBody>
          <a:bodyPr/>
          <a:lstStyle/>
          <a:p>
            <a:pPr lvl="0"/>
            <a:r>
              <a:rPr lang="en-GB" dirty="0"/>
              <a:t>Breathlessness</a:t>
            </a:r>
          </a:p>
          <a:p>
            <a:pPr lvl="0"/>
            <a:r>
              <a:rPr lang="en-GB" dirty="0"/>
              <a:t>Wheezing</a:t>
            </a:r>
          </a:p>
          <a:p>
            <a:pPr lvl="0"/>
            <a:r>
              <a:rPr lang="en-GB" dirty="0"/>
              <a:t>Tight feeling in the chest </a:t>
            </a:r>
          </a:p>
          <a:p>
            <a:pPr lvl="0"/>
            <a:r>
              <a:rPr lang="en-GB" dirty="0"/>
              <a:t>Hayfever symptoms (e.g., runny or blocked nose, itchy eyes and sneezing)</a:t>
            </a:r>
          </a:p>
          <a:p>
            <a:pPr lvl="0"/>
            <a:r>
              <a:rPr lang="en-GB" dirty="0"/>
              <a:t>Prolonged coughing</a:t>
            </a:r>
          </a:p>
          <a:p>
            <a:pPr lvl="0"/>
            <a:r>
              <a:rPr lang="en-GB" dirty="0"/>
              <a:t>Unable to speak a full sentence</a:t>
            </a:r>
          </a:p>
          <a:p>
            <a:pPr lvl="0"/>
            <a:r>
              <a:rPr lang="en-GB" dirty="0"/>
              <a:t>May experience tugging of the skin between ribs or base of the neck</a:t>
            </a:r>
            <a:r>
              <a:rPr lang="en-GB" dirty="0" smtClean="0"/>
              <a:t>.</a:t>
            </a:r>
            <a:endParaRPr lang="en-GB" dirty="0"/>
          </a:p>
        </p:txBody>
      </p:sp>
    </p:spTree>
    <p:extLst>
      <p:ext uri="{BB962C8B-B14F-4D97-AF65-F5344CB8AC3E}">
        <p14:creationId xmlns:p14="http://schemas.microsoft.com/office/powerpoint/2010/main" val="3751806004"/>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Asthma </a:t>
            </a:r>
            <a:r>
              <a:rPr lang="en-GB" dirty="0" smtClean="0"/>
              <a:t>triggers</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pPr marL="0" indent="0">
              <a:buNone/>
            </a:pPr>
            <a:r>
              <a:rPr lang="en-GB" b="1" dirty="0"/>
              <a:t>Triggers of asthma can include:</a:t>
            </a:r>
          </a:p>
          <a:p>
            <a:pPr lvl="0"/>
            <a:r>
              <a:rPr lang="en-GB" dirty="0"/>
              <a:t>Exercising </a:t>
            </a:r>
          </a:p>
          <a:p>
            <a:r>
              <a:rPr lang="en-GB" dirty="0"/>
              <a:t>Having allergies </a:t>
            </a:r>
            <a:endParaRPr lang="en-GB" dirty="0" smtClean="0"/>
          </a:p>
          <a:p>
            <a:r>
              <a:rPr lang="en-GB" dirty="0"/>
              <a:t>Having an illness which affects the respiratory system </a:t>
            </a:r>
            <a:endParaRPr lang="en-GB" dirty="0" smtClean="0"/>
          </a:p>
          <a:p>
            <a:pPr lvl="0"/>
            <a:r>
              <a:rPr lang="en-GB" dirty="0"/>
              <a:t>Stress and emotions</a:t>
            </a:r>
          </a:p>
          <a:p>
            <a:r>
              <a:rPr lang="en-GB" dirty="0"/>
              <a:t>Pollution </a:t>
            </a:r>
            <a:endParaRPr lang="en-GB" dirty="0" smtClean="0"/>
          </a:p>
          <a:p>
            <a:pPr lvl="0"/>
            <a:r>
              <a:rPr lang="en-GB" dirty="0"/>
              <a:t>Food or medication</a:t>
            </a:r>
          </a:p>
          <a:p>
            <a:pPr lvl="0"/>
            <a:r>
              <a:rPr lang="en-GB" dirty="0"/>
              <a:t>Chemicals</a:t>
            </a:r>
          </a:p>
          <a:p>
            <a:pPr lvl="0"/>
            <a:r>
              <a:rPr lang="en-GB" dirty="0"/>
              <a:t>Pollen</a:t>
            </a:r>
          </a:p>
          <a:p>
            <a:r>
              <a:rPr lang="en-GB" dirty="0"/>
              <a:t>Indoor air </a:t>
            </a:r>
            <a:r>
              <a:rPr lang="en-GB" dirty="0" smtClean="0"/>
              <a:t>pollution.</a:t>
            </a:r>
            <a:endParaRPr lang="en-GB" dirty="0"/>
          </a:p>
        </p:txBody>
      </p:sp>
      <p:pic>
        <p:nvPicPr>
          <p:cNvPr id="4" name="Picture 3" descr="C:\Users\Sophie2\Desktop\ArtWork\MRun.jpg"/>
          <p:cNvPicPr/>
          <p:nvPr/>
        </p:nvPicPr>
        <p:blipFill rotWithShape="1">
          <a:blip r:embed="rId2">
            <a:extLst>
              <a:ext uri="{28A0092B-C50C-407E-A947-70E740481C1C}">
                <a14:useLocalDpi xmlns:a14="http://schemas.microsoft.com/office/drawing/2010/main" val="0"/>
              </a:ext>
            </a:extLst>
          </a:blip>
          <a:srcRect l="3211" r="4587"/>
          <a:stretch/>
        </p:blipFill>
        <p:spPr bwMode="auto">
          <a:xfrm flipH="1">
            <a:off x="5276237" y="3645024"/>
            <a:ext cx="2736304" cy="2967913"/>
          </a:xfrm>
          <a:prstGeom prst="rect">
            <a:avLst/>
          </a:prstGeom>
          <a:ln>
            <a:noFill/>
          </a:ln>
          <a:effectLst>
            <a:softEdge rad="11250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979004773"/>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7A</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033209947"/>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the ongoing management of asthma</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7.2 </a:t>
            </a:r>
            <a:r>
              <a:rPr lang="en-AU" sz="2800" dirty="0"/>
              <a:t>Identify children who have an asthma management plan and follow that plan</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3416053724"/>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800" dirty="0"/>
              <a:t>The asthma management/action </a:t>
            </a:r>
            <a:r>
              <a:rPr lang="en-GB" sz="4800" dirty="0" smtClean="0"/>
              <a:t>plan</a:t>
            </a:r>
            <a:endParaRPr lang="en-GB" sz="4800" dirty="0"/>
          </a:p>
        </p:txBody>
      </p:sp>
      <p:sp>
        <p:nvSpPr>
          <p:cNvPr id="3" name="Content Placeholder 2"/>
          <p:cNvSpPr>
            <a:spLocks noGrp="1"/>
          </p:cNvSpPr>
          <p:nvPr>
            <p:ph idx="1"/>
          </p:nvPr>
        </p:nvSpPr>
        <p:spPr>
          <a:xfrm>
            <a:off x="457200" y="1600200"/>
            <a:ext cx="8229600" cy="5069160"/>
          </a:xfrm>
        </p:spPr>
        <p:txBody>
          <a:bodyPr>
            <a:normAutofit/>
          </a:bodyPr>
          <a:lstStyle/>
          <a:p>
            <a:pPr marL="0" indent="0">
              <a:buNone/>
            </a:pPr>
            <a:r>
              <a:rPr lang="en-GB" b="1" dirty="0"/>
              <a:t>An asthma management plan will contain information such as:</a:t>
            </a:r>
          </a:p>
          <a:p>
            <a:pPr lvl="0"/>
            <a:r>
              <a:rPr lang="en-GB" dirty="0"/>
              <a:t>Maintenance and preventative medications</a:t>
            </a:r>
          </a:p>
          <a:p>
            <a:pPr lvl="0"/>
            <a:r>
              <a:rPr lang="en-GB" dirty="0"/>
              <a:t>Individual triggers and how to manage flare-ups</a:t>
            </a:r>
          </a:p>
          <a:p>
            <a:pPr lvl="0"/>
            <a:r>
              <a:rPr lang="en-GB" dirty="0"/>
              <a:t>Treating and adjusting treatment to manage symptoms</a:t>
            </a:r>
          </a:p>
          <a:p>
            <a:pPr lvl="0"/>
            <a:r>
              <a:rPr lang="en-GB" dirty="0"/>
              <a:t>Medications taken and to be used in a </a:t>
            </a:r>
            <a:r>
              <a:rPr lang="en-GB" dirty="0" smtClean="0"/>
              <a:t/>
            </a:r>
            <a:br>
              <a:rPr lang="en-GB" dirty="0" smtClean="0"/>
            </a:br>
            <a:r>
              <a:rPr lang="en-GB" dirty="0" smtClean="0"/>
              <a:t>flare-up </a:t>
            </a:r>
            <a:r>
              <a:rPr lang="en-GB" dirty="0"/>
              <a:t>or attack</a:t>
            </a:r>
          </a:p>
          <a:p>
            <a:pPr lvl="0"/>
            <a:r>
              <a:rPr lang="en-GB" dirty="0"/>
              <a:t>Managing increased severity of asthma</a:t>
            </a:r>
          </a:p>
          <a:p>
            <a:pPr lvl="0"/>
            <a:r>
              <a:rPr lang="en-GB" dirty="0"/>
              <a:t>When to seek medical help. </a:t>
            </a:r>
          </a:p>
          <a:p>
            <a:endParaRPr lang="en-GB" dirty="0"/>
          </a:p>
        </p:txBody>
      </p:sp>
      <p:pic>
        <p:nvPicPr>
          <p:cNvPr id="9218" name="Picture 2" descr="C:\Users\Sophie2\Desktop\ArtWork\let_sleeping_dog_lie_creep 6958.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2312" y="3861048"/>
            <a:ext cx="2055481" cy="2996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1477454"/>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the ongoing management of asthma</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7.3 </a:t>
            </a:r>
            <a:r>
              <a:rPr lang="en-AU" sz="2800" dirty="0"/>
              <a:t>Follow organisational policies and legislative requirements in relation to medication for asthma</a:t>
            </a:r>
            <a:endParaRPr lang="en-AU" sz="2800" dirty="0">
              <a:latin typeface="+mj-lt"/>
            </a:endParaRPr>
          </a:p>
        </p:txBody>
      </p:sp>
    </p:spTree>
    <p:extLst>
      <p:ext uri="{BB962C8B-B14F-4D97-AF65-F5344CB8AC3E}">
        <p14:creationId xmlns:p14="http://schemas.microsoft.com/office/powerpoint/2010/main" val="1394627708"/>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Organisational and legislative requirements for asthma</a:t>
            </a:r>
          </a:p>
        </p:txBody>
      </p:sp>
      <p:pic>
        <p:nvPicPr>
          <p:cNvPr id="10242" name="Picture 2" descr="C:\Users\Sophie2\Desktop\ArtWork\MGab.jpg"/>
          <p:cNvPicPr>
            <a:picLocks noChangeAspect="1" noChangeArrowheads="1"/>
          </p:cNvPicPr>
          <p:nvPr/>
        </p:nvPicPr>
        <p:blipFill rotWithShape="1">
          <a:blip r:embed="rId2">
            <a:extLst>
              <a:ext uri="{28A0092B-C50C-407E-A947-70E740481C1C}">
                <a14:useLocalDpi xmlns:a14="http://schemas.microsoft.com/office/drawing/2010/main" val="0"/>
              </a:ext>
            </a:extLst>
          </a:blip>
          <a:srcRect r="21364"/>
          <a:stretch/>
        </p:blipFill>
        <p:spPr bwMode="auto">
          <a:xfrm>
            <a:off x="5580112" y="2344421"/>
            <a:ext cx="3549291" cy="4513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1988840"/>
            <a:ext cx="6059016" cy="4137323"/>
          </a:xfrm>
        </p:spPr>
        <p:txBody>
          <a:bodyPr/>
          <a:lstStyle/>
          <a:p>
            <a:r>
              <a:rPr lang="en-GB" dirty="0"/>
              <a:t>Your service should ensure that asthma management is included in managing health </a:t>
            </a:r>
            <a:r>
              <a:rPr lang="en-GB" dirty="0" smtClean="0"/>
              <a:t>needs</a:t>
            </a:r>
          </a:p>
          <a:p>
            <a:r>
              <a:rPr lang="en-GB" dirty="0"/>
              <a:t>Services are required to comply with the Education and Care Service National Law and Regulations regarding medical care of children at the </a:t>
            </a:r>
            <a:r>
              <a:rPr lang="en-GB" dirty="0" smtClean="0"/>
              <a:t>service.</a:t>
            </a:r>
            <a:endParaRPr lang="en-GB" dirty="0"/>
          </a:p>
        </p:txBody>
      </p:sp>
    </p:spTree>
    <p:extLst>
      <p:ext uri="{BB962C8B-B14F-4D97-AF65-F5344CB8AC3E}">
        <p14:creationId xmlns:p14="http://schemas.microsoft.com/office/powerpoint/2010/main" val="2982564329"/>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stick_figure_spray_inhaler_10483.png"/>
          <p:cNvPicPr/>
          <p:nvPr/>
        </p:nvPicPr>
        <p:blipFill rotWithShape="1">
          <a:blip r:embed="rId2">
            <a:extLst>
              <a:ext uri="{28A0092B-C50C-407E-A947-70E740481C1C}">
                <a14:useLocalDpi xmlns:a14="http://schemas.microsoft.com/office/drawing/2010/main" val="0"/>
              </a:ext>
            </a:extLst>
          </a:blip>
          <a:srcRect l="13548" t="2519" r="4738"/>
          <a:stretch/>
        </p:blipFill>
        <p:spPr bwMode="auto">
          <a:xfrm>
            <a:off x="4716016" y="3115033"/>
            <a:ext cx="3168352" cy="3742967"/>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Medication for asthma</a:t>
            </a:r>
          </a:p>
        </p:txBody>
      </p:sp>
      <p:sp>
        <p:nvSpPr>
          <p:cNvPr id="3" name="Content Placeholder 2"/>
          <p:cNvSpPr>
            <a:spLocks noGrp="1"/>
          </p:cNvSpPr>
          <p:nvPr>
            <p:ph idx="1"/>
          </p:nvPr>
        </p:nvSpPr>
        <p:spPr/>
        <p:txBody>
          <a:bodyPr/>
          <a:lstStyle/>
          <a:p>
            <a:pPr marL="0" indent="0">
              <a:buNone/>
            </a:pPr>
            <a:r>
              <a:rPr lang="en-GB" dirty="0"/>
              <a:t>Different medications exist to help in the management of asthma; these will be prescribed by the GP/health specialist as part of the child’s/person’s asthma management (or action) plan.</a:t>
            </a:r>
          </a:p>
          <a:p>
            <a:pPr marL="0" indent="0">
              <a:buNone/>
            </a:pPr>
            <a:r>
              <a:rPr lang="en-GB" b="1" dirty="0" smtClean="0"/>
              <a:t>These include:</a:t>
            </a:r>
          </a:p>
          <a:p>
            <a:r>
              <a:rPr lang="en-GB" dirty="0" smtClean="0"/>
              <a:t>Preventer medication</a:t>
            </a:r>
          </a:p>
          <a:p>
            <a:r>
              <a:rPr lang="en-GB" dirty="0" smtClean="0"/>
              <a:t>Reliever medication</a:t>
            </a:r>
          </a:p>
          <a:p>
            <a:r>
              <a:rPr lang="en-GB" dirty="0" smtClean="0"/>
              <a:t>Acute medication</a:t>
            </a:r>
          </a:p>
          <a:p>
            <a:r>
              <a:rPr lang="en-GB" dirty="0" smtClean="0"/>
              <a:t>Severe asthma treatments.</a:t>
            </a:r>
            <a:endParaRPr lang="en-GB" dirty="0"/>
          </a:p>
        </p:txBody>
      </p:sp>
    </p:spTree>
    <p:extLst>
      <p:ext uri="{BB962C8B-B14F-4D97-AF65-F5344CB8AC3E}">
        <p14:creationId xmlns:p14="http://schemas.microsoft.com/office/powerpoint/2010/main" val="2615206387"/>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7B</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918551835"/>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1229</TotalTime>
  <Words>5301</Words>
  <Application>Microsoft Office PowerPoint</Application>
  <PresentationFormat>On-screen Show (4:3)</PresentationFormat>
  <Paragraphs>679</Paragraphs>
  <Slides>165</Slides>
  <Notes>64</Notes>
  <HiddenSlides>0</HiddenSlides>
  <MMClips>0</MMClips>
  <ScaleCrop>false</ScaleCrop>
  <HeadingPairs>
    <vt:vector size="4" baseType="variant">
      <vt:variant>
        <vt:lpstr>Theme</vt:lpstr>
      </vt:variant>
      <vt:variant>
        <vt:i4>1</vt:i4>
      </vt:variant>
      <vt:variant>
        <vt:lpstr>Slide Titles</vt:lpstr>
      </vt:variant>
      <vt:variant>
        <vt:i4>165</vt:i4>
      </vt:variant>
    </vt:vector>
  </HeadingPairs>
  <TitlesOfParts>
    <vt:vector size="166" baseType="lpstr">
      <vt:lpstr>Office Theme</vt:lpstr>
      <vt:lpstr>PowerPoint Presentation</vt:lpstr>
      <vt:lpstr>An introduction on the National Quality Framework (NQF)</vt:lpstr>
      <vt:lpstr>The NQF includes:</vt:lpstr>
      <vt:lpstr>Support each child’s health needs</vt:lpstr>
      <vt:lpstr>Knowledge of children’s health needs</vt:lpstr>
      <vt:lpstr>Communicating with families</vt:lpstr>
      <vt:lpstr>Questions to ask families when confirming children’s health needs</vt:lpstr>
      <vt:lpstr>The National Quality Standard (NQS)</vt:lpstr>
      <vt:lpstr>Quality area 6 includes:</vt:lpstr>
      <vt:lpstr> Activity 1A  </vt:lpstr>
      <vt:lpstr>Support each child’s health needs</vt:lpstr>
      <vt:lpstr>Confidentiality requirements</vt:lpstr>
      <vt:lpstr>Confidentiality in law</vt:lpstr>
      <vt:lpstr>Health plans</vt:lpstr>
      <vt:lpstr>Medication management plans (MMPs)</vt:lpstr>
      <vt:lpstr> Activity 1B  </vt:lpstr>
      <vt:lpstr>Support each child’s health needs</vt:lpstr>
      <vt:lpstr>Persons authorised to administer medication</vt:lpstr>
      <vt:lpstr>Service requirements for administration of medication</vt:lpstr>
      <vt:lpstr>Duty of care </vt:lpstr>
      <vt:lpstr>NQS, quality area 2 – Children’s health and safety, includes:</vt:lpstr>
      <vt:lpstr> Activity 1C  </vt:lpstr>
      <vt:lpstr>Support each child’s health needs</vt:lpstr>
      <vt:lpstr>Making appropriate checks with administering medication</vt:lpstr>
      <vt:lpstr>An authorisation form should contain information such as:</vt:lpstr>
      <vt:lpstr>Support each child’s health needs</vt:lpstr>
      <vt:lpstr>Medication checks</vt:lpstr>
      <vt:lpstr>Interpreting medication packaging and information</vt:lpstr>
      <vt:lpstr>Following dosage instructions</vt:lpstr>
      <vt:lpstr> Activity 1D  </vt:lpstr>
      <vt:lpstr>Support each child’s health needs</vt:lpstr>
      <vt:lpstr>Storing children’s medication</vt:lpstr>
      <vt:lpstr>Keep medicine records</vt:lpstr>
      <vt:lpstr>A service medical/first aid room</vt:lpstr>
      <vt:lpstr> Activity 1E  </vt:lpstr>
      <vt:lpstr>Provide opportunities to meet each child’s need for sleep, rest and relaxation</vt:lpstr>
      <vt:lpstr>Requirements for sleep and rest</vt:lpstr>
      <vt:lpstr>Environments that promote sleep and rest</vt:lpstr>
      <vt:lpstr>SIDS and Kids safe sleeping</vt:lpstr>
      <vt:lpstr> Activity 2A  </vt:lpstr>
      <vt:lpstr>Provide opportunities to meet each child’s need for sleep, rest and relaxation</vt:lpstr>
      <vt:lpstr>Quiet play</vt:lpstr>
      <vt:lpstr>The Early Years Learning Framework</vt:lpstr>
      <vt:lpstr>Quiet play activities</vt:lpstr>
      <vt:lpstr> Activity 2B  </vt:lpstr>
      <vt:lpstr>Provide opportunities to meet each child’s need for sleep, rest and relaxation</vt:lpstr>
      <vt:lpstr>Addressing personal care needs of children</vt:lpstr>
      <vt:lpstr>Supporting children may include:</vt:lpstr>
      <vt:lpstr>Privacy</vt:lpstr>
      <vt:lpstr>Toileting</vt:lpstr>
      <vt:lpstr>Dressing and undressing</vt:lpstr>
      <vt:lpstr> Activity 2C  </vt:lpstr>
      <vt:lpstr>Provide opportunities to meet each child’s need for sleep, rest and relaxation</vt:lpstr>
      <vt:lpstr>Children’s comfort and safety in clothes</vt:lpstr>
      <vt:lpstr>Clothing to avoid:</vt:lpstr>
      <vt:lpstr>Clothing that should be encouraged:</vt:lpstr>
      <vt:lpstr> Activity 2D  </vt:lpstr>
      <vt:lpstr>Provide opportunities to meet each child’s need for sleep, rest and relaxation</vt:lpstr>
      <vt:lpstr>Sharing information with the child’s family</vt:lpstr>
      <vt:lpstr>Information you should share on sleep and rest includes:</vt:lpstr>
      <vt:lpstr>Meeting with families</vt:lpstr>
      <vt:lpstr> Activity 2E  </vt:lpstr>
      <vt:lpstr>Implement effective hygiene and health practices</vt:lpstr>
      <vt:lpstr>Assess service hygiene practices</vt:lpstr>
      <vt:lpstr>Service environments include:</vt:lpstr>
      <vt:lpstr>Cleaning at the service</vt:lpstr>
      <vt:lpstr>Implement effective hygiene and health practices</vt:lpstr>
      <vt:lpstr>Personal hygiene learning for children</vt:lpstr>
      <vt:lpstr>The importance of oral hygiene</vt:lpstr>
      <vt:lpstr> Activity 3A  </vt:lpstr>
      <vt:lpstr>Implement effective hygiene and health practices</vt:lpstr>
      <vt:lpstr>Service health and hygiene policy</vt:lpstr>
      <vt:lpstr>Implement effective hygiene and health practices</vt:lpstr>
      <vt:lpstr>Maintain service cleanliness</vt:lpstr>
      <vt:lpstr> Activity 3B  </vt:lpstr>
      <vt:lpstr>Implement effective hygiene and health practices</vt:lpstr>
      <vt:lpstr>Signs of illness in children</vt:lpstr>
      <vt:lpstr>Signs of injury in children</vt:lpstr>
      <vt:lpstr>Reporting requirements under the National Law</vt:lpstr>
      <vt:lpstr>A serious incident</vt:lpstr>
      <vt:lpstr> Activity 3C  </vt:lpstr>
      <vt:lpstr>Implement effective hygiene and health practices</vt:lpstr>
      <vt:lpstr>Excluding sick children</vt:lpstr>
      <vt:lpstr>Consistently implementing policies for exclusion of ill children</vt:lpstr>
      <vt:lpstr> Activity 3D  </vt:lpstr>
      <vt:lpstr>Implement effective hygiene and health practices</vt:lpstr>
      <vt:lpstr>Learning opportunities with health and hygiene</vt:lpstr>
      <vt:lpstr>Washing hands</vt:lpstr>
      <vt:lpstr>Personal hygiene topics also include:</vt:lpstr>
      <vt:lpstr>Situations for personal hygiene discussion may include:</vt:lpstr>
      <vt:lpstr> Activity 3E  </vt:lpstr>
      <vt:lpstr>Supervise children to ensure safety</vt:lpstr>
      <vt:lpstr>Supervising children</vt:lpstr>
      <vt:lpstr>Supervise children to ensure safety</vt:lpstr>
      <vt:lpstr>Levels of supervision</vt:lpstr>
      <vt:lpstr>Size of the group</vt:lpstr>
      <vt:lpstr>Development needs of the group</vt:lpstr>
      <vt:lpstr>Group dynamics</vt:lpstr>
      <vt:lpstr> Activity 4A  </vt:lpstr>
      <vt:lpstr>Supervise children to ensure safety</vt:lpstr>
      <vt:lpstr>Maintaining supervision</vt:lpstr>
      <vt:lpstr>Information exchange</vt:lpstr>
      <vt:lpstr>Discussions with colleagues</vt:lpstr>
      <vt:lpstr> Activity 4B  </vt:lpstr>
      <vt:lpstr>Minimise risks</vt:lpstr>
      <vt:lpstr>Managing risks in and around the service</vt:lpstr>
      <vt:lpstr>Fire safety</vt:lpstr>
      <vt:lpstr>Conducting safety checks</vt:lpstr>
      <vt:lpstr>Risk assessment tools</vt:lpstr>
      <vt:lpstr> Activity 5A  </vt:lpstr>
      <vt:lpstr>Minimise risks</vt:lpstr>
      <vt:lpstr>Using dangerous products</vt:lpstr>
      <vt:lpstr>Using dangerous products</vt:lpstr>
      <vt:lpstr>Storing dangerous products</vt:lpstr>
      <vt:lpstr>Labelling of dangerous products</vt:lpstr>
      <vt:lpstr> Activity 5B  </vt:lpstr>
      <vt:lpstr>Minimise risks</vt:lpstr>
      <vt:lpstr>Procedures for releasing children from the service</vt:lpstr>
      <vt:lpstr> Activity 5C  </vt:lpstr>
      <vt:lpstr>Minimise risks</vt:lpstr>
      <vt:lpstr>Security of premises</vt:lpstr>
      <vt:lpstr>Procedures may include:</vt:lpstr>
      <vt:lpstr>Risks to children</vt:lpstr>
      <vt:lpstr> Activity 5D  </vt:lpstr>
      <vt:lpstr>Minimise risks</vt:lpstr>
      <vt:lpstr>Sun safety</vt:lpstr>
      <vt:lpstr>Sun protection includes:</vt:lpstr>
      <vt:lpstr>The SunSmart program</vt:lpstr>
      <vt:lpstr> Activity 5E  </vt:lpstr>
      <vt:lpstr>Minimise risks</vt:lpstr>
      <vt:lpstr>Toy safety standards</vt:lpstr>
      <vt:lpstr>Toys that comply with safety standards will be:</vt:lpstr>
      <vt:lpstr>Equipment for children</vt:lpstr>
      <vt:lpstr>Risk assessment of toys</vt:lpstr>
      <vt:lpstr> Activity 5F  </vt:lpstr>
      <vt:lpstr>Minimise risks</vt:lpstr>
      <vt:lpstr>Controlling hazards</vt:lpstr>
      <vt:lpstr>Securing a hazardous area</vt:lpstr>
      <vt:lpstr>Develop children’s awareness to safety</vt:lpstr>
      <vt:lpstr> Activity 5G  </vt:lpstr>
      <vt:lpstr>Contribute to the ongoing management of allergies</vt:lpstr>
      <vt:lpstr>Allergies</vt:lpstr>
      <vt:lpstr>Signs and symptoms of allergies include:</vt:lpstr>
      <vt:lpstr>Anaphylaxis</vt:lpstr>
      <vt:lpstr> Activity 6A  </vt:lpstr>
      <vt:lpstr>Contribute to the ongoing management of allergies</vt:lpstr>
      <vt:lpstr>Use strategies for managing allergies in children</vt:lpstr>
      <vt:lpstr>Contribute to the ongoing management of allergies</vt:lpstr>
      <vt:lpstr>Adrenalin auto-injectors</vt:lpstr>
      <vt:lpstr>Type of auto-injectors</vt:lpstr>
      <vt:lpstr>Storing Adrenalin (epinephrine)</vt:lpstr>
      <vt:lpstr> Activity 6B  </vt:lpstr>
      <vt:lpstr>Contribute to the ongoing management of asthma</vt:lpstr>
      <vt:lpstr>Asthma</vt:lpstr>
      <vt:lpstr>Signs and symptoms of asthma:</vt:lpstr>
      <vt:lpstr>Asthma triggers</vt:lpstr>
      <vt:lpstr> Activity 7A  </vt:lpstr>
      <vt:lpstr>Contribute to the ongoing management of asthma</vt:lpstr>
      <vt:lpstr>The asthma management/action plan</vt:lpstr>
      <vt:lpstr>Contribute to the ongoing management of asthma</vt:lpstr>
      <vt:lpstr>Organisational and legislative requirements for asthma</vt:lpstr>
      <vt:lpstr>Medication for asthma</vt:lpstr>
      <vt:lpstr> Activity 7B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Hilary</cp:lastModifiedBy>
  <cp:revision>380</cp:revision>
  <dcterms:created xsi:type="dcterms:W3CDTF">2011-08-26T06:48:04Z</dcterms:created>
  <dcterms:modified xsi:type="dcterms:W3CDTF">2018-02-05T14:53:30Z</dcterms:modified>
</cp:coreProperties>
</file>