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003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63"/>
  </p:normalViewPr>
  <p:slideViewPr>
    <p:cSldViewPr snapToGrid="0" snapToObjects="1">
      <p:cViewPr varScale="1">
        <p:scale>
          <a:sx n="90" d="100"/>
          <a:sy n="90" d="100"/>
        </p:scale>
        <p:origin x="232" y="7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cap="none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en-US" dirty="0">
                <a:solidFill>
                  <a:schemeClr val="bg1"/>
                </a:solidFill>
              </a:rPr>
              <a:t>Sales</a:t>
            </a:r>
            <a:r>
              <a:rPr lang="en-US" baseline="0" dirty="0">
                <a:solidFill>
                  <a:schemeClr val="bg1"/>
                </a:solidFill>
              </a:rPr>
              <a:t> per days</a:t>
            </a:r>
            <a:endParaRPr lang="en-US" dirty="0">
              <a:solidFill>
                <a:schemeClr val="bg1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cap="none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Y-values</c:v>
                </c:pt>
              </c:strCache>
            </c:strRef>
          </c:tx>
          <c:spPr>
            <a:ln w="25400" cap="rnd">
              <a:noFill/>
            </a:ln>
            <a:effectLst>
              <a:glow rad="139700">
                <a:schemeClr val="dk1">
                  <a:tint val="88000"/>
                  <a:satMod val="175000"/>
                  <a:alpha val="14000"/>
                </a:schemeClr>
              </a:glow>
            </a:effectLst>
          </c:spPr>
          <c:marker>
            <c:symbol val="circle"/>
            <c:size val="3"/>
            <c:spPr>
              <a:solidFill>
                <a:schemeClr val="dk1">
                  <a:tint val="88000"/>
                  <a:lumMod val="60000"/>
                  <a:lumOff val="40000"/>
                </a:schemeClr>
              </a:solidFill>
              <a:ln>
                <a:noFill/>
              </a:ln>
              <a:effectLst>
                <a:glow rad="63500">
                  <a:schemeClr val="dk1">
                    <a:tint val="88000"/>
                    <a:satMod val="175000"/>
                    <a:alpha val="25000"/>
                  </a:schemeClr>
                </a:glow>
              </a:effectLst>
            </c:spPr>
          </c:marker>
          <c:xVal>
            <c:numRef>
              <c:f>Sheet1!$A$2:$A$16</c:f>
              <c:numCache>
                <c:formatCode>General</c:formatCode>
                <c:ptCount val="15"/>
                <c:pt idx="0">
                  <c:v>0.7</c:v>
                </c:pt>
                <c:pt idx="1">
                  <c:v>1.8</c:v>
                </c:pt>
                <c:pt idx="2">
                  <c:v>2.2999999999999998</c:v>
                </c:pt>
                <c:pt idx="3">
                  <c:v>4</c:v>
                </c:pt>
                <c:pt idx="4">
                  <c:v>2.9</c:v>
                </c:pt>
                <c:pt idx="5">
                  <c:v>2.6</c:v>
                </c:pt>
              </c:numCache>
            </c:numRef>
          </c:xVal>
          <c:yVal>
            <c:numRef>
              <c:f>Sheet1!$B$2:$B$16</c:f>
              <c:numCache>
                <c:formatCode>General</c:formatCode>
                <c:ptCount val="15"/>
                <c:pt idx="0">
                  <c:v>2.7</c:v>
                </c:pt>
                <c:pt idx="1">
                  <c:v>3.2</c:v>
                </c:pt>
                <c:pt idx="2">
                  <c:v>2</c:v>
                </c:pt>
                <c:pt idx="3">
                  <c:v>3</c:v>
                </c:pt>
                <c:pt idx="4">
                  <c:v>2.4</c:v>
                </c:pt>
                <c:pt idx="5">
                  <c:v>2.6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60C5-EB4F-8798-64AC6A00A42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85221424"/>
        <c:axId val="285223056"/>
      </c:scatterChart>
      <c:valAx>
        <c:axId val="28522142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dk1">
                  <a:lumMod val="65000"/>
                  <a:lumOff val="35000"/>
                  <a:alpha val="7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85223056"/>
        <c:crosses val="autoZero"/>
        <c:crossBetween val="midCat"/>
      </c:valAx>
      <c:valAx>
        <c:axId val="2852230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65000"/>
                  <a:lumOff val="35000"/>
                  <a:alpha val="7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lt1">
                <a:lumMod val="5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8522142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dk1">
        <a:lumMod val="75000"/>
        <a:lumOff val="25000"/>
      </a:schemeClr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acrossLinear" id="1">
  <a:schemeClr val="dk1">
    <a:tint val="88000"/>
  </a:schemeClr>
  <a:schemeClr val="dk1">
    <a:tint val="55000"/>
  </a:schemeClr>
  <a:schemeClr val="dk1">
    <a:tint val="78000"/>
  </a:schemeClr>
  <a:schemeClr val="dk1">
    <a:tint val="92000"/>
  </a:schemeClr>
  <a:schemeClr val="dk1">
    <a:tint val="70000"/>
  </a:schemeClr>
  <a:schemeClr val="dk1">
    <a:tint val="30000"/>
  </a:schemeClr>
</cs:colorStyle>
</file>

<file path=ppt/charts/style1.xml><?xml version="1.0" encoding="utf-8"?>
<cs:chartStyle xmlns:cs="http://schemas.microsoft.com/office/drawing/2012/chartStyle" xmlns:a="http://schemas.openxmlformats.org/drawingml/2006/main" id="245">
  <cs:axisTitle>
    <cs:lnRef idx="0"/>
    <cs:fillRef idx="0"/>
    <cs:effectRef idx="0"/>
    <cs:fontRef idx="minor">
      <a:schemeClr val="lt1">
        <a:lumMod val="75000"/>
      </a:schemeClr>
    </cs:fontRef>
    <cs:defRPr sz="1197" b="1" kern="1200"/>
  </cs:axisTitle>
  <cs:categoryAxis>
    <cs:lnRef idx="0"/>
    <cs:fillRef idx="0"/>
    <cs:effectRef idx="0"/>
    <cs:fontRef idx="minor">
      <a:schemeClr val="lt1">
        <a:lumMod val="75000"/>
      </a:schemeClr>
    </cs:fontRef>
    <cs:defRPr sz="1197" kern="1200"/>
  </cs:categoryAxis>
  <cs:chartArea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>
        <a:lumMod val="75000"/>
      </a:schemeClr>
    </cs:fontRef>
    <cs:defRPr sz="1197" kern="1200"/>
  </cs:dataLabel>
  <cs:dataLabelCallout>
    <cs:lnRef idx="0"/>
    <cs:fillRef idx="0"/>
    <cs:effectRef idx="0"/>
    <cs:fontRef idx="minor">
      <a:schemeClr val="lt1">
        <a:lumMod val="15000"/>
        <a:lumOff val="85000"/>
      </a:schemeClr>
    </cs:fontRef>
    <cs:spPr>
      <a:solidFill>
        <a:schemeClr val="dk1">
          <a:lumMod val="65000"/>
          <a:lumOff val="3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9525" cap="flat" cmpd="sng" algn="ctr">
        <a:solidFill>
          <a:schemeClr val="phClr"/>
        </a:solidFill>
        <a:miter lim="800000"/>
      </a:ln>
      <a:effectLst>
        <a:glow rad="63500">
          <a:schemeClr val="phClr">
            <a:satMod val="175000"/>
            <a:alpha val="25000"/>
          </a:schemeClr>
        </a:glow>
      </a:effectLst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ln w="9525" cap="flat" cmpd="sng" algn="ctr">
        <a:solidFill>
          <a:schemeClr val="phClr"/>
        </a:solidFill>
        <a:miter lim="800000"/>
      </a:ln>
      <a:effectLst>
        <a:glow rad="63500">
          <a:schemeClr val="phClr">
            <a:satMod val="175000"/>
            <a:alpha val="25000"/>
          </a:schemeClr>
        </a:glow>
      </a:effectLst>
    </cs:spPr>
  </cs:dataPoint3D>
  <cs:dataPointLine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ln w="22225" cap="rnd">
        <a:solidFill>
          <a:schemeClr val="phClr"/>
        </a:solidFill>
      </a:ln>
      <a:effectLst>
        <a:glow rad="139700">
          <a:schemeClr val="phClr">
            <a:satMod val="175000"/>
            <a:alpha val="14000"/>
          </a:schemeClr>
        </a:glow>
      </a:effectLst>
    </cs:spPr>
  </cs:dataPointLine>
  <cs:dataPointMarker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lumMod val="60000"/>
          <a:lumOff val="40000"/>
        </a:schemeClr>
      </a:solidFill>
      <a:effectLst>
        <a:glow rad="63500">
          <a:schemeClr val="phClr">
            <a:satMod val="175000"/>
            <a:alpha val="25000"/>
          </a:schemeClr>
        </a:glow>
      </a:effectLst>
    </cs:spPr>
  </cs:dataPointMarker>
  <cs:dataPointMarkerLayout symbol="circle" size="3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75000"/>
      </a:schemeClr>
    </cs:fontRef>
    <cs:spPr>
      <a:ln w="9525">
        <a:solidFill>
          <a:schemeClr val="dk1">
            <a:lumMod val="50000"/>
            <a:lumOff val="50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lt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7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dk1">
            <a:lumMod val="65000"/>
            <a:lumOff val="35000"/>
            <a:alpha val="7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dk1">
            <a:lumMod val="65000"/>
            <a:lumOff val="35000"/>
            <a:alpha val="2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leaderLine>
  <cs:legend>
    <cs:lnRef idx="0"/>
    <cs:fillRef idx="0"/>
    <cs:effectRef idx="0"/>
    <cs:fontRef idx="minor">
      <a:schemeClr val="lt1">
        <a:lumMod val="75000"/>
      </a:schemeClr>
    </cs:fontRef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lt1">
        <a:lumMod val="7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85000"/>
      </a:schemeClr>
    </cs:fontRef>
    <cs:defRPr sz="1862" b="1" kern="1200" cap="none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25400" cap="rnd">
        <a:solidFill>
          <a:schemeClr val="phClr">
            <a:alpha val="50000"/>
          </a:schemeClr>
        </a:solidFill>
      </a:ln>
    </cs:spPr>
  </cs:trendline>
  <cs:trendlineLabel>
    <cs:lnRef idx="0"/>
    <cs:fillRef idx="0"/>
    <cs:effectRef idx="0"/>
    <cs:fontRef idx="minor">
      <a:schemeClr val="lt1">
        <a:lumMod val="7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>
          <a:lumMod val="85000"/>
        </a:schemeClr>
      </a:solidFill>
      <a:ln w="9525">
        <a:solidFill>
          <a:schemeClr val="dk1">
            <a:lumMod val="50000"/>
          </a:schemeClr>
        </a:solidFill>
        <a:round/>
      </a:ln>
    </cs:spPr>
  </cs:upBar>
  <cs:valueAxis>
    <cs:lnRef idx="0"/>
    <cs:fillRef idx="0"/>
    <cs:effectRef idx="0"/>
    <cs:fontRef idx="minor">
      <a:schemeClr val="lt1">
        <a:lumMod val="75000"/>
      </a:schemeClr>
    </cs:fontRef>
    <cs:spPr>
      <a:ln w="9525" cap="flat" cmpd="sng" algn="ctr">
        <a:solidFill>
          <a:schemeClr val="lt1">
            <a:lumMod val="50000"/>
          </a:schemeClr>
        </a:solidFill>
        <a:round/>
      </a:ln>
    </cs:spPr>
    <cs:defRPr sz="1197" kern="1200"/>
    <cs:bodyPr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EA0C0817-A112-4847-8014-A94B7D2A4EA3}" type="datetime1">
              <a:rPr lang="en-US" smtClean="0"/>
              <a:t>4/30/20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2625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4/30/20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299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D9C646AA-F36E-4540-911D-FFFC0A0EF24A}" type="datetime1">
              <a:rPr lang="en-US" smtClean="0"/>
              <a:t>4/30/20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3762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69186D26-FA5F-4637-B602-B7C2DC34CFD4}" type="datetime1">
              <a:rPr lang="en-US" smtClean="0"/>
              <a:t>4/30/20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042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8A7F15D8-96D1-4781-BC50-CA8A088B2FE4}" type="datetime1">
              <a:rPr lang="en-US" smtClean="0"/>
              <a:t>4/30/20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538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4/30/20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644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03636942-C211-4B28-8DBD-C953E00AF71B}" type="datetime1">
              <a:rPr lang="en-US" smtClean="0"/>
              <a:t>4/30/20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843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D12A6-918A-48BD-8CB9-CA713993B0EA}" type="datetime1">
              <a:rPr lang="en-US" smtClean="0"/>
              <a:t>4/30/20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966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E778CE86-875F-4587-BCF6-FA054AFC0D53}" type="datetime1">
              <a:rPr lang="en-US" smtClean="0"/>
              <a:pPr/>
              <a:t>4/30/20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756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4/30/20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418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FF87CAB8-DCAE-46A5-AADA-B3FAD11A54E0}" type="datetime1">
              <a:rPr lang="en-US" smtClean="0"/>
              <a:t>4/30/20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0936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4/30/20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423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4" r:id="rId1"/>
    <p:sldLayoutId id="2147484005" r:id="rId2"/>
    <p:sldLayoutId id="2147484006" r:id="rId3"/>
    <p:sldLayoutId id="2147484007" r:id="rId4"/>
    <p:sldLayoutId id="2147484008" r:id="rId5"/>
    <p:sldLayoutId id="2147484009" r:id="rId6"/>
    <p:sldLayoutId id="2147484010" r:id="rId7"/>
    <p:sldLayoutId id="2147484011" r:id="rId8"/>
    <p:sldLayoutId id="2147484012" r:id="rId9"/>
    <p:sldLayoutId id="2147484013" r:id="rId10"/>
    <p:sldLayoutId id="2147484014" r:id="rId11"/>
  </p:sldLayoutIdLst>
  <p:hf sldNum="0" hdr="0" ftr="0" dt="0"/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>
            <a:extLst>
              <a:ext uri="{FF2B5EF4-FFF2-40B4-BE49-F238E27FC236}">
                <a16:creationId xmlns:a16="http://schemas.microsoft.com/office/drawing/2014/main" id="{222C3463-4279-40D3-9B6B-5589D68FC44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15" b="1511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D20A70D-9F4F-6D4C-BAF7-63A5F2F681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1132" y="2091263"/>
            <a:ext cx="8649738" cy="259080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accent4"/>
                </a:solidFill>
              </a:rPr>
              <a:t>Monthly Sales Report – May 2020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3488E02-EE35-C14E-A92E-8ECF899D9F5D}"/>
              </a:ext>
            </a:extLst>
          </p:cNvPr>
          <p:cNvSpPr txBox="1"/>
          <p:nvPr/>
        </p:nvSpPr>
        <p:spPr>
          <a:xfrm>
            <a:off x="9201150" y="117157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63566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36CAA0C-7445-4CE1-A768-F64059526E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70272AE-5158-4A40-83F6-6785051DC0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6FAC4ADE-9F3A-4FA2-8691-7B0261E93B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>
                <a:gd name="T0" fmla="*/ 813 w 813"/>
                <a:gd name="T1" fmla="*/ 0 h 1440"/>
                <a:gd name="T2" fmla="*/ 435 w 81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ACA39BA8-1A6D-40A9-9044-7276F845D5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>
                <a:gd name="T0" fmla="*/ 324 w 324"/>
                <a:gd name="T1" fmla="*/ 117 h 117"/>
                <a:gd name="T2" fmla="*/ 0 w 324"/>
                <a:gd name="T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id="{DE84A7F2-247B-4AE3-96E5-6E5A05019B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>
                <a:gd name="T0" fmla="*/ 0 w 404"/>
                <a:gd name="T1" fmla="*/ 385 h 385"/>
                <a:gd name="T2" fmla="*/ 404 w 404"/>
                <a:gd name="T3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8">
              <a:extLst>
                <a:ext uri="{FF2B5EF4-FFF2-40B4-BE49-F238E27FC236}">
                  <a16:creationId xmlns:a16="http://schemas.microsoft.com/office/drawing/2014/main" id="{D287F904-C5B6-4E91-9BFC-3416BF6C99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>
                <a:gd name="T0" fmla="*/ 774 w 774"/>
                <a:gd name="T1" fmla="*/ 0 h 1440"/>
                <a:gd name="T2" fmla="*/ 411 w 774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id="{2653A0EB-E3D0-4025-B431-7042D11D8B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>
                <a:gd name="T0" fmla="*/ 203 w 203"/>
                <a:gd name="T1" fmla="*/ 77 h 77"/>
                <a:gd name="T2" fmla="*/ 0 w 203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id="{EAE3F9E3-BD83-40F4-A311-0DFBF3EE23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>
                <a:gd name="T0" fmla="*/ 0 w 351"/>
                <a:gd name="T1" fmla="*/ 332 h 332"/>
                <a:gd name="T2" fmla="*/ 351 w 351"/>
                <a:gd name="T3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id="{FC1D9595-FA31-4924-8D06-2E32753E5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>
                <a:gd name="T0" fmla="*/ 762 w 762"/>
                <a:gd name="T1" fmla="*/ 0 h 1440"/>
                <a:gd name="T2" fmla="*/ 403 w 76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2">
              <a:extLst>
                <a:ext uri="{FF2B5EF4-FFF2-40B4-BE49-F238E27FC236}">
                  <a16:creationId xmlns:a16="http://schemas.microsoft.com/office/drawing/2014/main" id="{E0B88530-AE44-47E4-B6B0-14E06C2229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>
                <a:gd name="T0" fmla="*/ 140 w 140"/>
                <a:gd name="T1" fmla="*/ 54 h 54"/>
                <a:gd name="T2" fmla="*/ 0 w 140"/>
                <a:gd name="T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3">
              <a:extLst>
                <a:ext uri="{FF2B5EF4-FFF2-40B4-BE49-F238E27FC236}">
                  <a16:creationId xmlns:a16="http://schemas.microsoft.com/office/drawing/2014/main" id="{9BD14215-F39A-4468-9FBA-6E0BFCA1E8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>
                <a:gd name="T0" fmla="*/ 0 w 321"/>
                <a:gd name="T1" fmla="*/ 302 h 302"/>
                <a:gd name="T2" fmla="*/ 321 w 321"/>
                <a:gd name="T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4">
              <a:extLst>
                <a:ext uri="{FF2B5EF4-FFF2-40B4-BE49-F238E27FC236}">
                  <a16:creationId xmlns:a16="http://schemas.microsoft.com/office/drawing/2014/main" id="{21597AD9-B54E-483F-926D-5912BEB3A8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>
                <a:gd name="T0" fmla="*/ 683 w 683"/>
                <a:gd name="T1" fmla="*/ 0 h 1440"/>
                <a:gd name="T2" fmla="*/ 355 w 68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5">
              <a:extLst>
                <a:ext uri="{FF2B5EF4-FFF2-40B4-BE49-F238E27FC236}">
                  <a16:creationId xmlns:a16="http://schemas.microsoft.com/office/drawing/2014/main" id="{2AE63BE0-6ECE-4B07-A0C5-4CEE87C8C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>
                <a:gd name="T0" fmla="*/ 0 w 287"/>
                <a:gd name="T1" fmla="*/ 279 h 279"/>
                <a:gd name="T2" fmla="*/ 287 w 287"/>
                <a:gd name="T3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6">
              <a:extLst>
                <a:ext uri="{FF2B5EF4-FFF2-40B4-BE49-F238E27FC236}">
                  <a16:creationId xmlns:a16="http://schemas.microsoft.com/office/drawing/2014/main" id="{A4211246-DC87-4FC7-826F-DB71C8FBF6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>
                <a:gd name="T0" fmla="*/ 680 w 680"/>
                <a:gd name="T1" fmla="*/ 0 h 1440"/>
                <a:gd name="T2" fmla="*/ 337 w 68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7">
              <a:extLst>
                <a:ext uri="{FF2B5EF4-FFF2-40B4-BE49-F238E27FC236}">
                  <a16:creationId xmlns:a16="http://schemas.microsoft.com/office/drawing/2014/main" id="{01796C3F-2394-446D-AE81-60BEF2B0C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>
                <a:gd name="T0" fmla="*/ 0 w 250"/>
                <a:gd name="T1" fmla="*/ 242 h 242"/>
                <a:gd name="T2" fmla="*/ 250 w 250"/>
                <a:gd name="T3" fmla="*/ 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>
              <a:extLst>
                <a:ext uri="{FF2B5EF4-FFF2-40B4-BE49-F238E27FC236}">
                  <a16:creationId xmlns:a16="http://schemas.microsoft.com/office/drawing/2014/main" id="{1103EF91-2F2B-45D8-BA7C-98278222CF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>
                <a:gd name="T0" fmla="*/ 720 w 720"/>
                <a:gd name="T1" fmla="*/ 0 h 1440"/>
                <a:gd name="T2" fmla="*/ 362 w 7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9">
              <a:extLst>
                <a:ext uri="{FF2B5EF4-FFF2-40B4-BE49-F238E27FC236}">
                  <a16:creationId xmlns:a16="http://schemas.microsoft.com/office/drawing/2014/main" id="{F985B98A-6A3A-494F-B7E2-166ABC4A84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>
                <a:gd name="T0" fmla="*/ 0 w 185"/>
                <a:gd name="T1" fmla="*/ 167 h 167"/>
                <a:gd name="T2" fmla="*/ 185 w 185"/>
                <a:gd name="T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0">
              <a:extLst>
                <a:ext uri="{FF2B5EF4-FFF2-40B4-BE49-F238E27FC236}">
                  <a16:creationId xmlns:a16="http://schemas.microsoft.com/office/drawing/2014/main" id="{AA61741D-BCDD-4660-94B6-03CB2C4902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>
                <a:gd name="T0" fmla="*/ 572 w 572"/>
                <a:gd name="T1" fmla="*/ 0 h 1440"/>
                <a:gd name="T2" fmla="*/ 164 w 57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1">
              <a:extLst>
                <a:ext uri="{FF2B5EF4-FFF2-40B4-BE49-F238E27FC236}">
                  <a16:creationId xmlns:a16="http://schemas.microsoft.com/office/drawing/2014/main" id="{730CAFAD-E895-4488-8638-BA92BC7EC6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>
                <a:gd name="T0" fmla="*/ 620 w 620"/>
                <a:gd name="T1" fmla="*/ 0 h 1440"/>
                <a:gd name="T2" fmla="*/ 186 w 6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22">
              <a:extLst>
                <a:ext uri="{FF2B5EF4-FFF2-40B4-BE49-F238E27FC236}">
                  <a16:creationId xmlns:a16="http://schemas.microsoft.com/office/drawing/2014/main" id="{9E0837A1-EE3B-418D-B06D-A53D09721A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>
                <a:gd name="T0" fmla="*/ 506 w 506"/>
                <a:gd name="T1" fmla="*/ 0 h 1440"/>
                <a:gd name="T2" fmla="*/ 171 w 506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3">
              <a:extLst>
                <a:ext uri="{FF2B5EF4-FFF2-40B4-BE49-F238E27FC236}">
                  <a16:creationId xmlns:a16="http://schemas.microsoft.com/office/drawing/2014/main" id="{C8EAC3D3-6C5B-4FA8-B987-3A577DDFC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>
                <a:gd name="T0" fmla="*/ 373 w 373"/>
                <a:gd name="T1" fmla="*/ 0 h 673"/>
                <a:gd name="T2" fmla="*/ 0 w 373"/>
                <a:gd name="T3" fmla="*/ 673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4">
              <a:extLst>
                <a:ext uri="{FF2B5EF4-FFF2-40B4-BE49-F238E27FC236}">
                  <a16:creationId xmlns:a16="http://schemas.microsoft.com/office/drawing/2014/main" id="{0D9AAEC3-7654-47E2-8B53-6D6BC8C15E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>
                <a:gd name="T0" fmla="*/ 0 w 45"/>
                <a:gd name="T1" fmla="*/ 0 h 174"/>
                <a:gd name="T2" fmla="*/ 45 w 45"/>
                <a:gd name="T3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25">
              <a:extLst>
                <a:ext uri="{FF2B5EF4-FFF2-40B4-BE49-F238E27FC236}">
                  <a16:creationId xmlns:a16="http://schemas.microsoft.com/office/drawing/2014/main" id="{CCC18012-EBEA-4162-BA3A-4EC05A46ED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>
                <a:gd name="T0" fmla="*/ 329 w 329"/>
                <a:gd name="T1" fmla="*/ 0 h 469"/>
                <a:gd name="T2" fmla="*/ 0 w 329"/>
                <a:gd name="T3" fmla="*/ 4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4" name="Isosceles Triangle 39">
            <a:extLst>
              <a:ext uri="{FF2B5EF4-FFF2-40B4-BE49-F238E27FC236}">
                <a16:creationId xmlns:a16="http://schemas.microsoft.com/office/drawing/2014/main" id="{5D0F92D1-FACF-4DC3-9048-E6A42453D1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5943289" y="5765461"/>
            <a:ext cx="305423" cy="26329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05D70D6-8744-4C0F-B4DC-3C3FBDD90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44689" y="4821173"/>
            <a:ext cx="8302622" cy="9477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BFA40E-A043-4E45-9DE5-E819ED21B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8825" y="4911632"/>
            <a:ext cx="8134352" cy="771166"/>
          </a:xfrm>
        </p:spPr>
        <p:txBody>
          <a:bodyPr>
            <a:noAutofit/>
          </a:bodyPr>
          <a:lstStyle/>
          <a:p>
            <a:r>
              <a:rPr lang="en-US" sz="3200" dirty="0"/>
              <a:t>Sales have decreased this April.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F6DBCA3-6DD4-7F49-BC7B-7AA6D04C88D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6871195"/>
              </p:ext>
            </p:extLst>
          </p:nvPr>
        </p:nvGraphicFramePr>
        <p:xfrm>
          <a:off x="804672" y="803186"/>
          <a:ext cx="10579607" cy="37070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991141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F3C5918A-1DC5-4CF3-AA27-00AA3088AA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B786683A-6FD6-4BF7-B3B0-DC39767739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274788" y="-15796"/>
            <a:ext cx="7911916" cy="6889592"/>
          </a:xfrm>
          <a:custGeom>
            <a:avLst/>
            <a:gdLst>
              <a:gd name="connsiteX0" fmla="*/ 1144064 w 7911916"/>
              <a:gd name="connsiteY0" fmla="*/ 0 h 6889592"/>
              <a:gd name="connsiteX1" fmla="*/ 7911916 w 7911916"/>
              <a:gd name="connsiteY1" fmla="*/ 0 h 6889592"/>
              <a:gd name="connsiteX2" fmla="*/ 7911916 w 7911916"/>
              <a:gd name="connsiteY2" fmla="*/ 6889592 h 6889592"/>
              <a:gd name="connsiteX3" fmla="*/ 1282780 w 7911916"/>
              <a:gd name="connsiteY3" fmla="*/ 6889592 h 6889592"/>
              <a:gd name="connsiteX4" fmla="*/ 1021588 w 7911916"/>
              <a:gd name="connsiteY4" fmla="*/ 6461391 h 6889592"/>
              <a:gd name="connsiteX5" fmla="*/ 841264 w 7911916"/>
              <a:gd name="connsiteY5" fmla="*/ 370936 h 6889592"/>
              <a:gd name="connsiteX6" fmla="*/ 1119707 w 7911916"/>
              <a:gd name="connsiteY6" fmla="*/ 26053 h 6889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911916" h="6889592">
                <a:moveTo>
                  <a:pt x="1144064" y="0"/>
                </a:moveTo>
                <a:lnTo>
                  <a:pt x="7911916" y="0"/>
                </a:lnTo>
                <a:lnTo>
                  <a:pt x="7911916" y="6889592"/>
                </a:lnTo>
                <a:lnTo>
                  <a:pt x="1282780" y="6889592"/>
                </a:lnTo>
                <a:lnTo>
                  <a:pt x="1021588" y="6461391"/>
                </a:lnTo>
                <a:cubicBezTo>
                  <a:pt x="-73086" y="4533675"/>
                  <a:pt x="-509682" y="2192905"/>
                  <a:pt x="841264" y="370936"/>
                </a:cubicBezTo>
                <a:cubicBezTo>
                  <a:pt x="928899" y="253509"/>
                  <a:pt x="1021859" y="138477"/>
                  <a:pt x="1119707" y="26053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05169E50-59FB-4AEE-B61D-44A882A4C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249750" y="-6726"/>
            <a:ext cx="5931659" cy="6871452"/>
          </a:xfrm>
          <a:custGeom>
            <a:avLst/>
            <a:gdLst>
              <a:gd name="connsiteX0" fmla="*/ 2429503 w 5931659"/>
              <a:gd name="connsiteY0" fmla="*/ 0 h 6871452"/>
              <a:gd name="connsiteX1" fmla="*/ 5931659 w 5931659"/>
              <a:gd name="connsiteY1" fmla="*/ 0 h 6871452"/>
              <a:gd name="connsiteX2" fmla="*/ 5931659 w 5931659"/>
              <a:gd name="connsiteY2" fmla="*/ 6871452 h 6871452"/>
              <a:gd name="connsiteX3" fmla="*/ 1302090 w 5931659"/>
              <a:gd name="connsiteY3" fmla="*/ 6871452 h 6871452"/>
              <a:gd name="connsiteX4" fmla="*/ 1257860 w 5931659"/>
              <a:gd name="connsiteY4" fmla="*/ 6820098 h 6871452"/>
              <a:gd name="connsiteX5" fmla="*/ 456609 w 5931659"/>
              <a:gd name="connsiteY5" fmla="*/ 1965059 h 6871452"/>
              <a:gd name="connsiteX6" fmla="*/ 2356353 w 5931659"/>
              <a:gd name="connsiteY6" fmla="*/ 42030 h 6871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31659" h="6871452">
                <a:moveTo>
                  <a:pt x="2429503" y="0"/>
                </a:moveTo>
                <a:lnTo>
                  <a:pt x="5931659" y="0"/>
                </a:lnTo>
                <a:lnTo>
                  <a:pt x="5931659" y="6871452"/>
                </a:lnTo>
                <a:lnTo>
                  <a:pt x="1302090" y="6871452"/>
                </a:lnTo>
                <a:lnTo>
                  <a:pt x="1257860" y="6820098"/>
                </a:lnTo>
                <a:cubicBezTo>
                  <a:pt x="121068" y="5395213"/>
                  <a:pt x="-469022" y="3541076"/>
                  <a:pt x="456609" y="1965059"/>
                </a:cubicBezTo>
                <a:cubicBezTo>
                  <a:pt x="919425" y="1178905"/>
                  <a:pt x="1583566" y="524859"/>
                  <a:pt x="2356353" y="42030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117C30F0-5A38-4B60-B632-3AF7C2780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433528" y="-3116"/>
            <a:ext cx="6766974" cy="6864232"/>
          </a:xfrm>
          <a:custGeom>
            <a:avLst/>
            <a:gdLst>
              <a:gd name="connsiteX0" fmla="*/ 2135088 w 6766974"/>
              <a:gd name="connsiteY0" fmla="*/ 0 h 6864232"/>
              <a:gd name="connsiteX1" fmla="*/ 6766974 w 6766974"/>
              <a:gd name="connsiteY1" fmla="*/ 0 h 6864232"/>
              <a:gd name="connsiteX2" fmla="*/ 6766974 w 6766974"/>
              <a:gd name="connsiteY2" fmla="*/ 6864232 h 6864232"/>
              <a:gd name="connsiteX3" fmla="*/ 1128977 w 6766974"/>
              <a:gd name="connsiteY3" fmla="*/ 6864232 h 6864232"/>
              <a:gd name="connsiteX4" fmla="*/ 1004776 w 6766974"/>
              <a:gd name="connsiteY4" fmla="*/ 6687663 h 6864232"/>
              <a:gd name="connsiteX5" fmla="*/ 709736 w 6766974"/>
              <a:gd name="connsiteY5" fmla="*/ 1521351 h 6864232"/>
              <a:gd name="connsiteX6" fmla="*/ 1896284 w 6766974"/>
              <a:gd name="connsiteY6" fmla="*/ 197391 h 6864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766974" h="6864232">
                <a:moveTo>
                  <a:pt x="2135088" y="0"/>
                </a:moveTo>
                <a:lnTo>
                  <a:pt x="6766974" y="0"/>
                </a:lnTo>
                <a:lnTo>
                  <a:pt x="6766974" y="6864232"/>
                </a:lnTo>
                <a:lnTo>
                  <a:pt x="1128977" y="6864232"/>
                </a:lnTo>
                <a:lnTo>
                  <a:pt x="1004776" y="6687663"/>
                </a:lnTo>
                <a:cubicBezTo>
                  <a:pt x="-54053" y="5122098"/>
                  <a:pt x="-463081" y="3202457"/>
                  <a:pt x="709736" y="1521351"/>
                </a:cubicBezTo>
                <a:cubicBezTo>
                  <a:pt x="1045443" y="1039181"/>
                  <a:pt x="1446565" y="592246"/>
                  <a:pt x="1896284" y="197391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A200CBA5-3F2B-4AAC-9F86-99AFECC19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53136" y="0"/>
            <a:ext cx="5238864" cy="6858000"/>
          </a:xfrm>
          <a:custGeom>
            <a:avLst/>
            <a:gdLst>
              <a:gd name="connsiteX0" fmla="*/ 2829115 w 5238864"/>
              <a:gd name="connsiteY0" fmla="*/ 0 h 6864726"/>
              <a:gd name="connsiteX1" fmla="*/ 5238864 w 5238864"/>
              <a:gd name="connsiteY1" fmla="*/ 0 h 6864726"/>
              <a:gd name="connsiteX2" fmla="*/ 5238864 w 5238864"/>
              <a:gd name="connsiteY2" fmla="*/ 6864726 h 6864726"/>
              <a:gd name="connsiteX3" fmla="*/ 1518091 w 5238864"/>
              <a:gd name="connsiteY3" fmla="*/ 6864726 h 6864726"/>
              <a:gd name="connsiteX4" fmla="*/ 1435414 w 5238864"/>
              <a:gd name="connsiteY4" fmla="*/ 6778879 h 6864726"/>
              <a:gd name="connsiteX5" fmla="*/ 406006 w 5238864"/>
              <a:gd name="connsiteY5" fmla="*/ 2093910 h 6864726"/>
              <a:gd name="connsiteX6" fmla="*/ 2559142 w 5238864"/>
              <a:gd name="connsiteY6" fmla="*/ 124487 h 6864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38864" h="6864726">
                <a:moveTo>
                  <a:pt x="2829115" y="0"/>
                </a:moveTo>
                <a:lnTo>
                  <a:pt x="5238864" y="0"/>
                </a:lnTo>
                <a:lnTo>
                  <a:pt x="5238864" y="6864726"/>
                </a:lnTo>
                <a:lnTo>
                  <a:pt x="1518091" y="6864726"/>
                </a:lnTo>
                <a:lnTo>
                  <a:pt x="1435414" y="6778879"/>
                </a:lnTo>
                <a:cubicBezTo>
                  <a:pt x="226066" y="5476104"/>
                  <a:pt x="-499346" y="3635393"/>
                  <a:pt x="406006" y="2093910"/>
                </a:cubicBezTo>
                <a:cubicBezTo>
                  <a:pt x="907547" y="1241972"/>
                  <a:pt x="1674986" y="564513"/>
                  <a:pt x="2559142" y="12448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559BB3-167A-0946-8AD3-F853B14E85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4928" y="1124998"/>
            <a:ext cx="3456122" cy="4589717"/>
          </a:xfrm>
        </p:spPr>
        <p:txBody>
          <a:bodyPr>
            <a:normAutofit/>
          </a:bodyPr>
          <a:lstStyle/>
          <a:p>
            <a:pPr algn="l"/>
            <a:r>
              <a:rPr lang="en-US" sz="4800" dirty="0"/>
              <a:t>Sale targets for June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7C567B0-67AA-7244-95C6-6D7B5BD5DF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0678" y="852694"/>
            <a:ext cx="6229480" cy="5505243"/>
          </a:xfrm>
        </p:spPr>
        <p:txBody>
          <a:bodyPr/>
          <a:lstStyle/>
          <a:p>
            <a:r>
              <a:rPr lang="en-US" sz="2800" dirty="0">
                <a:solidFill>
                  <a:srgbClr val="FF0000"/>
                </a:solidFill>
              </a:rPr>
              <a:t>Each employee sells $5000 worth of product</a:t>
            </a:r>
          </a:p>
          <a:p>
            <a:r>
              <a:rPr lang="en-US" sz="2800" dirty="0">
                <a:solidFill>
                  <a:srgbClr val="FF0000"/>
                </a:solidFill>
              </a:rPr>
              <a:t>Sales increase by 20% </a:t>
            </a:r>
          </a:p>
          <a:p>
            <a:r>
              <a:rPr lang="en-US" sz="2800" dirty="0">
                <a:solidFill>
                  <a:srgbClr val="FF0000"/>
                </a:solidFill>
              </a:rPr>
              <a:t>Customers are happy with service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014462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37</Words>
  <Application>Microsoft Macintosh PowerPoint</Application>
  <PresentationFormat>Widescreen</PresentationFormat>
  <Paragraphs>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Calibri Light</vt:lpstr>
      <vt:lpstr>Rockwell</vt:lpstr>
      <vt:lpstr>Wingdings</vt:lpstr>
      <vt:lpstr>Atlas</vt:lpstr>
      <vt:lpstr>Monthly Sales Report – May 2020</vt:lpstr>
      <vt:lpstr>Sales have decreased this April.</vt:lpstr>
      <vt:lpstr>Sale targets for June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Monthly Sales Report – May 2020</dc:title>
  <dc:creator>WESLEY-ROUSCH, Kira (kwesl2)</dc:creator>
  <cp:lastModifiedBy>WESLEY-ROUSCH, Kira (kwesl2)</cp:lastModifiedBy>
  <cp:revision>1</cp:revision>
  <dcterms:created xsi:type="dcterms:W3CDTF">2020-04-30T03:16:39Z</dcterms:created>
  <dcterms:modified xsi:type="dcterms:W3CDTF">2020-04-30T03:19:39Z</dcterms:modified>
</cp:coreProperties>
</file>