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 Grunwald" userId="c44ccdb8fba42d70" providerId="LiveId" clId="{4451601F-5B8C-4A8F-B01C-17F7D58B14E2}"/>
    <pc:docChg chg="undo custSel addSld delSld modSld">
      <pc:chgData name="Eliza Grunwald" userId="c44ccdb8fba42d70" providerId="LiveId" clId="{4451601F-5B8C-4A8F-B01C-17F7D58B14E2}" dt="2024-11-25T22:55:12.083" v="1234" actId="313"/>
      <pc:docMkLst>
        <pc:docMk/>
      </pc:docMkLst>
      <pc:sldChg chg="modSp mod">
        <pc:chgData name="Eliza Grunwald" userId="c44ccdb8fba42d70" providerId="LiveId" clId="{4451601F-5B8C-4A8F-B01C-17F7D58B14E2}" dt="2024-11-25T22:33:07.677" v="147" actId="20577"/>
        <pc:sldMkLst>
          <pc:docMk/>
          <pc:sldMk cId="3065350284" sldId="256"/>
        </pc:sldMkLst>
        <pc:spChg chg="mod">
          <ac:chgData name="Eliza Grunwald" userId="c44ccdb8fba42d70" providerId="LiveId" clId="{4451601F-5B8C-4A8F-B01C-17F7D58B14E2}" dt="2024-11-25T22:33:07.677" v="147" actId="20577"/>
          <ac:spMkLst>
            <pc:docMk/>
            <pc:sldMk cId="3065350284" sldId="256"/>
            <ac:spMk id="2" creationId="{2DD6B0DC-C6E9-2A42-0CF9-4EDB5558139E}"/>
          </ac:spMkLst>
        </pc:spChg>
      </pc:sldChg>
      <pc:sldChg chg="modSp mod">
        <pc:chgData name="Eliza Grunwald" userId="c44ccdb8fba42d70" providerId="LiveId" clId="{4451601F-5B8C-4A8F-B01C-17F7D58B14E2}" dt="2024-11-25T22:34:08.126" v="207" actId="1076"/>
        <pc:sldMkLst>
          <pc:docMk/>
          <pc:sldMk cId="1252248974" sldId="257"/>
        </pc:sldMkLst>
        <pc:spChg chg="mod">
          <ac:chgData name="Eliza Grunwald" userId="c44ccdb8fba42d70" providerId="LiveId" clId="{4451601F-5B8C-4A8F-B01C-17F7D58B14E2}" dt="2024-11-25T22:34:08.126" v="207" actId="1076"/>
          <ac:spMkLst>
            <pc:docMk/>
            <pc:sldMk cId="1252248974" sldId="257"/>
            <ac:spMk id="3" creationId="{9F5925BE-9A05-BD21-7A67-C29FF59E0240}"/>
          </ac:spMkLst>
        </pc:spChg>
      </pc:sldChg>
      <pc:sldChg chg="modSp mod">
        <pc:chgData name="Eliza Grunwald" userId="c44ccdb8fba42d70" providerId="LiveId" clId="{4451601F-5B8C-4A8F-B01C-17F7D58B14E2}" dt="2024-11-25T22:36:04.006" v="363" actId="20577"/>
        <pc:sldMkLst>
          <pc:docMk/>
          <pc:sldMk cId="2229467103" sldId="258"/>
        </pc:sldMkLst>
        <pc:spChg chg="mod">
          <ac:chgData name="Eliza Grunwald" userId="c44ccdb8fba42d70" providerId="LiveId" clId="{4451601F-5B8C-4A8F-B01C-17F7D58B14E2}" dt="2024-11-25T22:36:04.006" v="363" actId="20577"/>
          <ac:spMkLst>
            <pc:docMk/>
            <pc:sldMk cId="2229467103" sldId="258"/>
            <ac:spMk id="3" creationId="{8125026F-A49A-A245-3323-3FD999DCAFC8}"/>
          </ac:spMkLst>
        </pc:spChg>
      </pc:sldChg>
      <pc:sldChg chg="modSp add del mod">
        <pc:chgData name="Eliza Grunwald" userId="c44ccdb8fba42d70" providerId="LiveId" clId="{4451601F-5B8C-4A8F-B01C-17F7D58B14E2}" dt="2024-11-25T22:48:48.390" v="889" actId="27636"/>
        <pc:sldMkLst>
          <pc:docMk/>
          <pc:sldMk cId="1028697391" sldId="259"/>
        </pc:sldMkLst>
        <pc:spChg chg="mod">
          <ac:chgData name="Eliza Grunwald" userId="c44ccdb8fba42d70" providerId="LiveId" clId="{4451601F-5B8C-4A8F-B01C-17F7D58B14E2}" dt="2024-11-25T22:36:36.887" v="403" actId="20577"/>
          <ac:spMkLst>
            <pc:docMk/>
            <pc:sldMk cId="1028697391" sldId="259"/>
            <ac:spMk id="2" creationId="{524FD552-58B6-08D6-3347-491B3EA48707}"/>
          </ac:spMkLst>
        </pc:spChg>
        <pc:spChg chg="mod">
          <ac:chgData name="Eliza Grunwald" userId="c44ccdb8fba42d70" providerId="LiveId" clId="{4451601F-5B8C-4A8F-B01C-17F7D58B14E2}" dt="2024-11-25T22:48:48.390" v="889" actId="27636"/>
          <ac:spMkLst>
            <pc:docMk/>
            <pc:sldMk cId="1028697391" sldId="259"/>
            <ac:spMk id="3" creationId="{272CB690-4DAD-8B88-2747-20E302D9B9E7}"/>
          </ac:spMkLst>
        </pc:spChg>
      </pc:sldChg>
      <pc:sldChg chg="modSp mod">
        <pc:chgData name="Eliza Grunwald" userId="c44ccdb8fba42d70" providerId="LiveId" clId="{4451601F-5B8C-4A8F-B01C-17F7D58B14E2}" dt="2024-11-25T22:51:50.143" v="1010" actId="20577"/>
        <pc:sldMkLst>
          <pc:docMk/>
          <pc:sldMk cId="451562163" sldId="260"/>
        </pc:sldMkLst>
        <pc:spChg chg="mod">
          <ac:chgData name="Eliza Grunwald" userId="c44ccdb8fba42d70" providerId="LiveId" clId="{4451601F-5B8C-4A8F-B01C-17F7D58B14E2}" dt="2024-11-25T22:51:50.143" v="1010" actId="20577"/>
          <ac:spMkLst>
            <pc:docMk/>
            <pc:sldMk cId="451562163" sldId="260"/>
            <ac:spMk id="3" creationId="{E11F7C93-1F9E-9B1E-9525-F2FC4F6CF24A}"/>
          </ac:spMkLst>
        </pc:spChg>
      </pc:sldChg>
      <pc:sldChg chg="modSp mod">
        <pc:chgData name="Eliza Grunwald" userId="c44ccdb8fba42d70" providerId="LiveId" clId="{4451601F-5B8C-4A8F-B01C-17F7D58B14E2}" dt="2024-11-25T22:53:14.562" v="1132" actId="20577"/>
        <pc:sldMkLst>
          <pc:docMk/>
          <pc:sldMk cId="611230271" sldId="261"/>
        </pc:sldMkLst>
        <pc:spChg chg="mod">
          <ac:chgData name="Eliza Grunwald" userId="c44ccdb8fba42d70" providerId="LiveId" clId="{4451601F-5B8C-4A8F-B01C-17F7D58B14E2}" dt="2024-11-25T22:53:14.562" v="1132" actId="20577"/>
          <ac:spMkLst>
            <pc:docMk/>
            <pc:sldMk cId="611230271" sldId="261"/>
            <ac:spMk id="3" creationId="{ED7C59E1-65E7-B39B-8D52-C737872E73F9}"/>
          </ac:spMkLst>
        </pc:spChg>
      </pc:sldChg>
      <pc:sldChg chg="modSp mod">
        <pc:chgData name="Eliza Grunwald" userId="c44ccdb8fba42d70" providerId="LiveId" clId="{4451601F-5B8C-4A8F-B01C-17F7D58B14E2}" dt="2024-11-25T22:55:12.083" v="1234" actId="313"/>
        <pc:sldMkLst>
          <pc:docMk/>
          <pc:sldMk cId="2283017792" sldId="262"/>
        </pc:sldMkLst>
        <pc:spChg chg="mod">
          <ac:chgData name="Eliza Grunwald" userId="c44ccdb8fba42d70" providerId="LiveId" clId="{4451601F-5B8C-4A8F-B01C-17F7D58B14E2}" dt="2024-11-25T22:55:12.083" v="1234" actId="313"/>
          <ac:spMkLst>
            <pc:docMk/>
            <pc:sldMk cId="2283017792" sldId="262"/>
            <ac:spMk id="3" creationId="{C45F340D-4A1B-8DDE-22DC-6EECD6BD0C7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FC4D5-4376-4341-A439-1AB1FDA18FF6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F1822C-CEF8-44C4-8309-1E6B3FF43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26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F1822C-CEF8-44C4-8309-1E6B3FF432C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82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6B0DC-C6E9-2A42-0CF9-4EDB555813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5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WHS 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Manual Handling </a:t>
            </a:r>
            <a:r>
              <a:rPr lang="en-US" sz="5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Hazard Identification, Risk Assessment, and Control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4688D-8AA9-C1DE-9F80-196D12BD0F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DELTA GROUP QTMP</a:t>
            </a:r>
          </a:p>
        </p:txBody>
      </p:sp>
    </p:spTree>
    <p:extLst>
      <p:ext uri="{BB962C8B-B14F-4D97-AF65-F5344CB8AC3E}">
        <p14:creationId xmlns:p14="http://schemas.microsoft.com/office/powerpoint/2010/main" val="3065350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007E8-DE34-1A0F-C234-E051E40B1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925BE-9A05-BD21-7A67-C29FF59E02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092744"/>
            <a:ext cx="8596668" cy="1603543"/>
          </a:xfrm>
        </p:spPr>
        <p:txBody>
          <a:bodyPr/>
          <a:lstStyle/>
          <a:p>
            <a:r>
              <a:rPr lang="en-US" dirty="0"/>
              <a:t>Identifying WHS hazards, assess and control the associated risks, and clarify the legal and organizational requirements regarding Manual handling in the workplace.</a:t>
            </a:r>
          </a:p>
        </p:txBody>
      </p:sp>
    </p:spTree>
    <p:extLst>
      <p:ext uri="{BB962C8B-B14F-4D97-AF65-F5344CB8AC3E}">
        <p14:creationId xmlns:p14="http://schemas.microsoft.com/office/powerpoint/2010/main" val="1252248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24AA1-2A40-06DF-9916-CEF38BD6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Manual Handling Injuries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5026F-A49A-A245-3323-3FD999DCAF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Nature of Hazard: Risks associated with lifting and carrying heavy items, using tools and handling materials.</a:t>
            </a:r>
          </a:p>
          <a:p>
            <a:r>
              <a:rPr lang="en-US" dirty="0"/>
              <a:t>Potential Risks: Musculoskeletal injuries, strains and sprains, cuts, bruises, broken bones, head injuries and in severe cases, serious injury or death.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467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FD552-58B6-08D6-3347-491B3EA4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and Organizational Requirements for Manual Handling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CB690-4DAD-8B88-2747-20E302D9B9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WHS Act: Requires employers to minimize risks from manual handling tasks.</a:t>
            </a:r>
          </a:p>
          <a:p>
            <a:r>
              <a:rPr lang="en-US" dirty="0"/>
              <a:t>WHS Regulations: Outlines specific requirements for safe manual handling practices such as:</a:t>
            </a:r>
          </a:p>
          <a:p>
            <a:pPr marL="0" indent="0">
              <a:buNone/>
            </a:pPr>
            <a:r>
              <a:rPr lang="en-US" dirty="0"/>
              <a:t>- Regulation 60: Employers must identify hazardous manual tasks and manage associated risks.</a:t>
            </a:r>
          </a:p>
          <a:p>
            <a:pPr marL="0" indent="0">
              <a:buNone/>
            </a:pPr>
            <a:r>
              <a:rPr lang="en-US" dirty="0"/>
              <a:t>- Regulation 34-36: A structured risk management process is required,</a:t>
            </a:r>
          </a:p>
          <a:p>
            <a:r>
              <a:rPr lang="en-US" dirty="0"/>
              <a:t>Organizational Policies: Delta Group QTMP’s manual handling policy specifies procedures for safe lifting and carrying techniques, specific to the tasks associated with this site.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697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494A4-3AA0-3BC7-C1DF-3E9A8E12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Assessment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F7C93-1F9E-9B1E-9525-F2FC4F6CF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Identification Techniques: </a:t>
            </a:r>
          </a:p>
          <a:p>
            <a:r>
              <a:rPr lang="en-US" dirty="0"/>
              <a:t>  - Conduct manual handling assessments.</a:t>
            </a:r>
          </a:p>
          <a:p>
            <a:r>
              <a:rPr lang="en-US" dirty="0"/>
              <a:t>  - Use ergonomics checklists.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Assessment Tools: </a:t>
            </a:r>
          </a:p>
          <a:p>
            <a:r>
              <a:rPr lang="en-US" dirty="0"/>
              <a:t>  Assess risks with hazard identification checklists above</a:t>
            </a:r>
          </a:p>
          <a:p>
            <a:r>
              <a:rPr lang="en-US" dirty="0"/>
              <a:t> Implement control measures using hierarchy of control</a:t>
            </a:r>
          </a:p>
          <a:p>
            <a:r>
              <a:rPr lang="en-US" dirty="0"/>
              <a:t>Review controls to ensure effectiveness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562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41132-AB6C-F8DE-1374-0EE65858A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Control Measures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C59E1-65E7-B39B-8D52-C737872E73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Control Options:</a:t>
            </a:r>
          </a:p>
          <a:p>
            <a:r>
              <a:rPr lang="en-US" dirty="0"/>
              <a:t>  Substitution: Use mechanical aids (e.g., trolleys, hoists) to minimize manual lifting.</a:t>
            </a:r>
          </a:p>
          <a:p>
            <a:r>
              <a:rPr lang="en-US" dirty="0"/>
              <a:t>  Administrative Controls: Provide training on proper lifting techniques and ergonomics.</a:t>
            </a:r>
          </a:p>
          <a:p>
            <a:r>
              <a:rPr lang="en-US" dirty="0"/>
              <a:t>PPE: Wear PPE to protect yourself while participating in manual handling tasks.</a:t>
            </a:r>
          </a:p>
          <a:p>
            <a:r>
              <a:rPr lang="en-US" dirty="0"/>
              <a:t>Monitoring: Workplace checklists for assessing compliance and effectiveness.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30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4F37F-D507-9466-01BD-FC69F710E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Responsibilities of the Audience (Manual Handling)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F340D-4A1B-8DDE-22DC-6EECD6BD0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Workers: Use mechanical aids, practice safe lifting techniques, maintain the buddy system and report unsafe practices.</a:t>
            </a:r>
          </a:p>
          <a:p>
            <a:r>
              <a:rPr lang="en-US" dirty="0"/>
              <a:t>Managers: Ensure training is provided, Correct tools and safety equipment is available, Regularly monitor manual handling tasks, and assess risk controls regularly.</a:t>
            </a:r>
          </a:p>
          <a:p>
            <a:r>
              <a:rPr lang="en-US" dirty="0"/>
              <a:t>PCBU: Maintain a safe workplace, implement safe work procedures, and provide necessary equipment.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01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B7CC9-0784-7ACD-1A99-B9493137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9027B-B6EE-B042-6352-C0683B9C0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Summary: The importance of identifying, assessing, and controlling WHS hazards to maintain a safe work environment.</a:t>
            </a:r>
          </a:p>
          <a:p>
            <a:r>
              <a:rPr lang="en-US" dirty="0"/>
              <a:t>Call to Action: We encourage all employees to participate actively in health and safety initiatives.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481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</TotalTime>
  <Words>396</Words>
  <Application>Microsoft Office PowerPoint</Application>
  <PresentationFormat>Widescreen</PresentationFormat>
  <Paragraphs>36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Trebuchet MS</vt:lpstr>
      <vt:lpstr>Wingdings 3</vt:lpstr>
      <vt:lpstr>Facet</vt:lpstr>
      <vt:lpstr>WHS Manual Handling Hazard Identification, Risk Assessment, and Control</vt:lpstr>
      <vt:lpstr>Introduction</vt:lpstr>
      <vt:lpstr>Manual Handling Injuries</vt:lpstr>
      <vt:lpstr>Legal and Organizational Requirements for Manual Handling</vt:lpstr>
      <vt:lpstr>Risk Assessment Process</vt:lpstr>
      <vt:lpstr>Risk Control Measures</vt:lpstr>
      <vt:lpstr>Responsibilities of the Audience (Manual Handling)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 Grunwald</dc:creator>
  <cp:lastModifiedBy>Eliza Grunwald</cp:lastModifiedBy>
  <cp:revision>1</cp:revision>
  <dcterms:created xsi:type="dcterms:W3CDTF">2024-09-30T02:51:32Z</dcterms:created>
  <dcterms:modified xsi:type="dcterms:W3CDTF">2024-11-25T22:55:35Z</dcterms:modified>
</cp:coreProperties>
</file>