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610" r:id="rId3"/>
    <p:sldId id="417" r:id="rId4"/>
    <p:sldId id="309" r:id="rId5"/>
    <p:sldId id="437" r:id="rId6"/>
    <p:sldId id="611" r:id="rId7"/>
    <p:sldId id="612" r:id="rId8"/>
    <p:sldId id="613" r:id="rId9"/>
    <p:sldId id="614" r:id="rId10"/>
    <p:sldId id="392" r:id="rId11"/>
    <p:sldId id="504" r:id="rId12"/>
    <p:sldId id="503" r:id="rId13"/>
    <p:sldId id="615" r:id="rId14"/>
    <p:sldId id="616" r:id="rId15"/>
    <p:sldId id="439" r:id="rId16"/>
    <p:sldId id="396" r:id="rId17"/>
    <p:sldId id="440" r:id="rId18"/>
    <p:sldId id="399" r:id="rId19"/>
    <p:sldId id="586" r:id="rId20"/>
    <p:sldId id="587" r:id="rId21"/>
    <p:sldId id="617" r:id="rId22"/>
    <p:sldId id="588" r:id="rId23"/>
    <p:sldId id="589" r:id="rId24"/>
    <p:sldId id="590" r:id="rId25"/>
    <p:sldId id="591" r:id="rId26"/>
    <p:sldId id="592" r:id="rId27"/>
    <p:sldId id="593" r:id="rId28"/>
    <p:sldId id="594" r:id="rId29"/>
    <p:sldId id="562" r:id="rId30"/>
    <p:sldId id="563" r:id="rId31"/>
    <p:sldId id="618" r:id="rId32"/>
    <p:sldId id="564" r:id="rId33"/>
    <p:sldId id="565" r:id="rId34"/>
    <p:sldId id="566" r:id="rId35"/>
    <p:sldId id="619" r:id="rId36"/>
    <p:sldId id="567" r:id="rId37"/>
    <p:sldId id="568" r:id="rId38"/>
    <p:sldId id="569" r:id="rId39"/>
    <p:sldId id="620" r:id="rId40"/>
    <p:sldId id="570" r:id="rId41"/>
    <p:sldId id="436" r:id="rId42"/>
    <p:sldId id="435" r:id="rId43"/>
    <p:sldId id="418" r:id="rId44"/>
    <p:sldId id="419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 varScale="1">
        <p:scale>
          <a:sx n="106" d="100"/>
          <a:sy n="106" d="100"/>
        </p:scale>
        <p:origin x="-20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3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6988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603532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75045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300486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655300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43777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286515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181417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275508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395838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0795712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827435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25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4176104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408361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28214601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570946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3530280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919512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21919004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9761977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6599081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7758452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43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5915375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44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2407135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59632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BSBITU201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Produce simple word processed documents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3429000"/>
            <a:ext cx="3345602" cy="3566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security Issues </a:t>
            </a:r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US" b="1" i="1" dirty="0"/>
              <a:t>Discover</a:t>
            </a:r>
            <a:r>
              <a:rPr lang="en-US" dirty="0"/>
              <a:t> how to prepare to produce documents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produce documents</a:t>
            </a:r>
            <a:endParaRPr lang="en-GB" dirty="0"/>
          </a:p>
          <a:p>
            <a:pPr lvl="0"/>
            <a:r>
              <a:rPr lang="en-US" b="1" i="1" dirty="0"/>
              <a:t>Learn</a:t>
            </a:r>
            <a:r>
              <a:rPr lang="en-US" dirty="0"/>
              <a:t> how to </a:t>
            </a:r>
            <a:r>
              <a:rPr lang="en-US" dirty="0" err="1"/>
              <a:t>finalise</a:t>
            </a:r>
            <a:r>
              <a:rPr lang="en-US" dirty="0"/>
              <a:t> documents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</a:t>
            </a:r>
            <a:r>
              <a:rPr lang="en-US" dirty="0" smtClean="0"/>
              <a:t>the skills </a:t>
            </a:r>
            <a:r>
              <a:rPr lang="en-US" dirty="0"/>
              <a:t>and knowledge required for this unit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Prepare to produce documents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US" sz="2800" dirty="0"/>
              <a:t>Use safe work practices to ensure </a:t>
            </a:r>
            <a:r>
              <a:rPr lang="en-US" sz="2800" b="1" i="1" dirty="0"/>
              <a:t>ergonomic</a:t>
            </a:r>
            <a:r>
              <a:rPr lang="en-US" sz="2800" dirty="0"/>
              <a:t>, </a:t>
            </a:r>
            <a:r>
              <a:rPr lang="en-US" sz="2800" b="1" i="1" dirty="0"/>
              <a:t>work organisation</a:t>
            </a:r>
            <a:r>
              <a:rPr lang="en-US" sz="2800" dirty="0"/>
              <a:t>, energy and resource </a:t>
            </a:r>
            <a:r>
              <a:rPr lang="en-US" sz="2800" b="1" i="1" dirty="0"/>
              <a:t>conservation requirements</a:t>
            </a:r>
            <a:r>
              <a:rPr lang="en-US" sz="2800" dirty="0"/>
              <a:t> are </a:t>
            </a:r>
            <a:r>
              <a:rPr lang="en-US" sz="2800" dirty="0" smtClean="0"/>
              <a:t>met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 Health and Safety Act 2012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Duty Holder</a:t>
            </a:r>
          </a:p>
          <a:p>
            <a:r>
              <a:rPr lang="en-GB" dirty="0" smtClean="0"/>
              <a:t>Primary Duty of Care</a:t>
            </a:r>
          </a:p>
          <a:p>
            <a:r>
              <a:rPr lang="en-GB" dirty="0" smtClean="0"/>
              <a:t>Workers’ responsibilities</a:t>
            </a:r>
          </a:p>
          <a:p>
            <a:r>
              <a:rPr lang="en-GB" dirty="0" smtClean="0"/>
              <a:t>General workplace health and </a:t>
            </a:r>
            <a:br>
              <a:rPr lang="en-GB" dirty="0" smtClean="0"/>
            </a:br>
            <a:r>
              <a:rPr lang="en-GB" dirty="0" smtClean="0"/>
              <a:t>safety.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3839" y="2708920"/>
            <a:ext cx="2886333" cy="252343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Ergonomic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Avoiding radiation from computer screens</a:t>
            </a:r>
          </a:p>
          <a:p>
            <a:pPr lvl="0"/>
            <a:r>
              <a:rPr lang="en-GB" dirty="0"/>
              <a:t>Chair height, seat and back adjustment</a:t>
            </a:r>
          </a:p>
          <a:p>
            <a:pPr lvl="0"/>
            <a:r>
              <a:rPr lang="en-GB" dirty="0"/>
              <a:t>Document holder</a:t>
            </a:r>
          </a:p>
          <a:p>
            <a:pPr lvl="0"/>
            <a:r>
              <a:rPr lang="en-GB" dirty="0"/>
              <a:t>Footrest</a:t>
            </a:r>
          </a:p>
          <a:p>
            <a:pPr lvl="0"/>
            <a:r>
              <a:rPr lang="en-GB" dirty="0"/>
              <a:t>Keyboard and mouse </a:t>
            </a:r>
            <a:r>
              <a:rPr lang="en-GB" dirty="0" smtClean="0"/>
              <a:t>position.</a:t>
            </a:r>
            <a:endParaRPr lang="en-GB" dirty="0"/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2893006"/>
            <a:ext cx="2824877" cy="3223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056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Ergonomic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Lighting</a:t>
            </a:r>
          </a:p>
          <a:p>
            <a:pPr lvl="0"/>
            <a:r>
              <a:rPr lang="en-GB" dirty="0"/>
              <a:t>Noise minimisation</a:t>
            </a:r>
          </a:p>
          <a:p>
            <a:pPr lvl="0"/>
            <a:r>
              <a:rPr lang="en-GB" dirty="0"/>
              <a:t>Posture</a:t>
            </a:r>
          </a:p>
          <a:p>
            <a:pPr lvl="0"/>
            <a:r>
              <a:rPr lang="en-GB" dirty="0"/>
              <a:t>Screen position</a:t>
            </a:r>
          </a:p>
          <a:p>
            <a:pPr lvl="0"/>
            <a:r>
              <a:rPr lang="en-GB" dirty="0"/>
              <a:t>Workstation height and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layout.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1792" y="2376345"/>
            <a:ext cx="3968664" cy="297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9728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 organisation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Exercise breaks</a:t>
            </a:r>
          </a:p>
          <a:p>
            <a:r>
              <a:rPr lang="en-GB" dirty="0" smtClean="0"/>
              <a:t>Mix or repetitive and other activities</a:t>
            </a:r>
          </a:p>
          <a:p>
            <a:r>
              <a:rPr lang="en-GB" dirty="0" smtClean="0"/>
              <a:t>Rest periods.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884091"/>
            <a:ext cx="3242072" cy="32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7482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Conservation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Disposing of non-confidential waste paper in recycling bins</a:t>
            </a:r>
          </a:p>
          <a:p>
            <a:pPr lvl="0"/>
            <a:r>
              <a:rPr lang="en-GB" dirty="0"/>
              <a:t>Double-sided paper use</a:t>
            </a:r>
          </a:p>
          <a:p>
            <a:pPr lvl="0"/>
            <a:r>
              <a:rPr lang="en-GB" dirty="0"/>
              <a:t>Re-using paper for rough drafts (observing confidentiality requirements)</a:t>
            </a:r>
          </a:p>
          <a:p>
            <a:pPr lvl="0"/>
            <a:r>
              <a:rPr lang="en-GB" dirty="0"/>
              <a:t>Utilising power-save options for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equipment </a:t>
            </a:r>
            <a:r>
              <a:rPr lang="en-GB" dirty="0"/>
              <a:t>and lighting</a:t>
            </a:r>
          </a:p>
          <a:p>
            <a:r>
              <a:rPr lang="en-GB" dirty="0"/>
              <a:t>Recycling business equipment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such </a:t>
            </a:r>
            <a:r>
              <a:rPr lang="en-GB" dirty="0"/>
              <a:t>as computers, machinery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and </a:t>
            </a:r>
            <a:r>
              <a:rPr lang="en-GB" dirty="0"/>
              <a:t>ink cartridges.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2177" y="3573016"/>
            <a:ext cx="2944623" cy="294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486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Prepare to produce </a:t>
            </a:r>
            <a:r>
              <a:rPr lang="en-AU" dirty="0" smtClean="0"/>
              <a:t>documents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US" sz="2800" dirty="0" smtClean="0"/>
              <a:t>Identify </a:t>
            </a:r>
            <a:r>
              <a:rPr lang="en-US" sz="2800" b="1" i="1" dirty="0"/>
              <a:t>document</a:t>
            </a:r>
            <a:r>
              <a:rPr lang="en-US" sz="2800" b="1" dirty="0"/>
              <a:t> </a:t>
            </a:r>
            <a:r>
              <a:rPr lang="en-US" sz="2800" dirty="0"/>
              <a:t>purpose, audience and presentation requirements, and clarify with relevant personnel as </a:t>
            </a:r>
            <a:r>
              <a:rPr lang="en-US" sz="2800" dirty="0" smtClean="0"/>
              <a:t>required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Agendas</a:t>
            </a:r>
          </a:p>
          <a:p>
            <a:r>
              <a:rPr lang="en-GB" dirty="0" smtClean="0"/>
              <a:t>Briefing papers</a:t>
            </a:r>
          </a:p>
          <a:p>
            <a:pPr lvl="0"/>
            <a:r>
              <a:rPr lang="en-US" dirty="0"/>
              <a:t>Envelopes</a:t>
            </a:r>
            <a:endParaRPr lang="en-GB" dirty="0"/>
          </a:p>
          <a:p>
            <a:pPr lvl="0"/>
            <a:r>
              <a:rPr lang="en-US" dirty="0"/>
              <a:t>Faxes</a:t>
            </a:r>
            <a:endParaRPr lang="en-GB" dirty="0"/>
          </a:p>
          <a:p>
            <a:pPr lvl="0"/>
            <a:r>
              <a:rPr lang="en-US" dirty="0"/>
              <a:t>Labels</a:t>
            </a:r>
            <a:endParaRPr lang="en-GB" dirty="0"/>
          </a:p>
          <a:p>
            <a:pPr lvl="0"/>
            <a:r>
              <a:rPr lang="en-US" dirty="0" smtClean="0"/>
              <a:t>Letters.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348880"/>
            <a:ext cx="3763448" cy="282798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Documents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Mail merges</a:t>
            </a:r>
            <a:endParaRPr lang="en-GB" dirty="0"/>
          </a:p>
          <a:p>
            <a:pPr lvl="0"/>
            <a:r>
              <a:rPr lang="en-US" dirty="0"/>
              <a:t>Memos</a:t>
            </a:r>
            <a:endParaRPr lang="en-GB" dirty="0"/>
          </a:p>
          <a:p>
            <a:pPr lvl="0"/>
            <a:r>
              <a:rPr lang="en-US" dirty="0"/>
              <a:t>Minutes</a:t>
            </a:r>
            <a:endParaRPr lang="en-GB" dirty="0"/>
          </a:p>
          <a:p>
            <a:pPr lvl="0"/>
            <a:r>
              <a:rPr lang="en-US" dirty="0"/>
              <a:t>Short reports</a:t>
            </a:r>
            <a:endParaRPr lang="en-GB" dirty="0"/>
          </a:p>
          <a:p>
            <a:pPr lvl="0"/>
            <a:r>
              <a:rPr lang="en-US" dirty="0"/>
              <a:t>Simple one-page flyers</a:t>
            </a:r>
            <a:endParaRPr lang="en-GB" dirty="0"/>
          </a:p>
          <a:p>
            <a:pPr lvl="0"/>
            <a:r>
              <a:rPr lang="en-US" dirty="0"/>
              <a:t>Standard form letters.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0864" y="3140968"/>
            <a:ext cx="3995936" cy="283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285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Purpose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Inform</a:t>
            </a:r>
          </a:p>
          <a:p>
            <a:r>
              <a:rPr lang="en-GB" dirty="0" smtClean="0"/>
              <a:t>Instruct</a:t>
            </a:r>
          </a:p>
          <a:p>
            <a:r>
              <a:rPr lang="en-GB" dirty="0" smtClean="0"/>
              <a:t>Persuade</a:t>
            </a:r>
          </a:p>
          <a:p>
            <a:r>
              <a:rPr lang="en-GB" dirty="0" smtClean="0"/>
              <a:t>Describe</a:t>
            </a:r>
          </a:p>
          <a:p>
            <a:r>
              <a:rPr lang="en-GB" dirty="0" smtClean="0"/>
              <a:t>Educate.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2375669"/>
            <a:ext cx="4023175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9439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Prepare to produce documents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US" sz="2800" dirty="0"/>
              <a:t>Identify </a:t>
            </a:r>
            <a:r>
              <a:rPr lang="en-US" sz="2800" b="1" i="1" dirty="0"/>
              <a:t>organisational</a:t>
            </a:r>
            <a:r>
              <a:rPr lang="en-US" sz="2800" dirty="0"/>
              <a:t> and task </a:t>
            </a:r>
            <a:r>
              <a:rPr lang="en-US" sz="2800" b="1" i="1" dirty="0"/>
              <a:t>requirements</a:t>
            </a:r>
            <a:r>
              <a:rPr lang="en-US" sz="2800" dirty="0"/>
              <a:t> for document layout and design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Organisational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 smtClean="0"/>
              <a:t>Corporate colour scheme</a:t>
            </a:r>
          </a:p>
          <a:p>
            <a:r>
              <a:rPr lang="en-GB" sz="3000" dirty="0" smtClean="0"/>
              <a:t>Company logo</a:t>
            </a:r>
          </a:p>
          <a:p>
            <a:r>
              <a:rPr lang="en-GB" sz="3000" dirty="0" smtClean="0"/>
              <a:t>Consistent corporate image</a:t>
            </a:r>
          </a:p>
          <a:p>
            <a:pPr lvl="0"/>
            <a:r>
              <a:rPr lang="en-AU" sz="3000" dirty="0"/>
              <a:t>Content restrictions</a:t>
            </a:r>
            <a:endParaRPr lang="en-GB" sz="3000" dirty="0"/>
          </a:p>
          <a:p>
            <a:pPr lvl="0"/>
            <a:r>
              <a:rPr lang="en-AU" sz="3000" dirty="0"/>
              <a:t>Established guidelines and procedures for document production</a:t>
            </a:r>
            <a:endParaRPr lang="en-GB" sz="3000" dirty="0"/>
          </a:p>
          <a:p>
            <a:pPr lvl="0"/>
            <a:r>
              <a:rPr lang="en-AU" sz="3000" dirty="0"/>
              <a:t>House styles</a:t>
            </a:r>
            <a:endParaRPr lang="en-GB" sz="3000" dirty="0"/>
          </a:p>
          <a:p>
            <a:pPr lvl="0"/>
            <a:r>
              <a:rPr lang="en-AU" sz="3000" dirty="0"/>
              <a:t>Observing copyright legislation </a:t>
            </a:r>
            <a:endParaRPr lang="en-GB" sz="3000" dirty="0"/>
          </a:p>
          <a:p>
            <a:pPr lvl="0"/>
            <a:r>
              <a:rPr lang="en-AU" sz="3000" dirty="0"/>
              <a:t>Organisation name, time, date, </a:t>
            </a:r>
            <a:r>
              <a:rPr lang="en-AU" sz="3000" dirty="0" smtClean="0"/>
              <a:t/>
            </a:r>
            <a:br>
              <a:rPr lang="en-AU" sz="3000" dirty="0" smtClean="0"/>
            </a:br>
            <a:r>
              <a:rPr lang="en-AU" sz="3000" dirty="0" smtClean="0"/>
              <a:t>document </a:t>
            </a:r>
            <a:r>
              <a:rPr lang="en-AU" sz="3000" dirty="0"/>
              <a:t>title, filename etc. </a:t>
            </a:r>
            <a:r>
              <a:rPr lang="en-AU" sz="3000" dirty="0" smtClean="0"/>
              <a:t/>
            </a:r>
            <a:br>
              <a:rPr lang="en-AU" sz="3000" dirty="0" smtClean="0"/>
            </a:br>
            <a:r>
              <a:rPr lang="en-AU" sz="3000" dirty="0" smtClean="0"/>
              <a:t>In </a:t>
            </a:r>
            <a:r>
              <a:rPr lang="en-AU" sz="3000" dirty="0"/>
              <a:t>header/footer</a:t>
            </a:r>
            <a:endParaRPr lang="en-GB" sz="3000" dirty="0"/>
          </a:p>
          <a:p>
            <a:pPr lvl="0"/>
            <a:r>
              <a:rPr lang="en-AU" sz="3000" dirty="0"/>
              <a:t>Templates.</a:t>
            </a:r>
            <a:endParaRPr lang="en-GB" sz="30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3933056"/>
            <a:ext cx="3068249" cy="21230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Produce documents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276872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US" sz="2800" b="1" i="1" dirty="0"/>
              <a:t>Format</a:t>
            </a:r>
            <a:r>
              <a:rPr lang="en-US" sz="2800" dirty="0"/>
              <a:t> document using appropriate </a:t>
            </a:r>
            <a:r>
              <a:rPr lang="en-US" sz="2800" b="1" i="1" dirty="0"/>
              <a:t>software functions</a:t>
            </a:r>
            <a:r>
              <a:rPr lang="en-US" sz="2800" dirty="0"/>
              <a:t> to adjust page layout to meet information requirements, in accordance with organisational style </a:t>
            </a:r>
            <a:endParaRPr lang="en-US" sz="2800" dirty="0" smtClean="0"/>
          </a:p>
          <a:p>
            <a:r>
              <a:rPr lang="en-US" sz="2800" dirty="0" smtClean="0"/>
              <a:t>and </a:t>
            </a:r>
            <a:r>
              <a:rPr lang="en-US" sz="2800" dirty="0"/>
              <a:t>presentation requirements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Formatting 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Alignment on page</a:t>
            </a:r>
          </a:p>
          <a:p>
            <a:pPr lvl="0"/>
            <a:r>
              <a:rPr lang="en-GB" dirty="0"/>
              <a:t>Columns</a:t>
            </a:r>
          </a:p>
          <a:p>
            <a:pPr lvl="0"/>
            <a:r>
              <a:rPr lang="en-GB" dirty="0"/>
              <a:t>Company logo/letterhead</a:t>
            </a:r>
          </a:p>
          <a:p>
            <a:pPr lvl="0"/>
            <a:r>
              <a:rPr lang="en-GB" dirty="0"/>
              <a:t>Enhancements to format - borders, patterns and colours</a:t>
            </a:r>
          </a:p>
          <a:p>
            <a:pPr lvl="0"/>
            <a:r>
              <a:rPr lang="en-GB" dirty="0"/>
              <a:t>Enhancements to text </a:t>
            </a:r>
            <a:r>
              <a:rPr lang="en-GB" dirty="0" smtClean="0"/>
              <a:t>– </a:t>
            </a:r>
            <a:br>
              <a:rPr lang="en-GB" dirty="0" smtClean="0"/>
            </a:br>
            <a:r>
              <a:rPr lang="en-GB" dirty="0" smtClean="0"/>
              <a:t>colour</a:t>
            </a:r>
            <a:r>
              <a:rPr lang="en-GB" dirty="0"/>
              <a:t>, size, orientation</a:t>
            </a:r>
          </a:p>
          <a:p>
            <a:pPr lvl="0"/>
            <a:r>
              <a:rPr lang="en-GB" dirty="0"/>
              <a:t>Headers/footers</a:t>
            </a:r>
          </a:p>
          <a:p>
            <a:pPr lvl="0"/>
            <a:r>
              <a:rPr lang="en-GB" dirty="0"/>
              <a:t>Margins</a:t>
            </a:r>
          </a:p>
          <a:p>
            <a:pPr lvl="0"/>
            <a:r>
              <a:rPr lang="en-GB" dirty="0"/>
              <a:t>Page </a:t>
            </a:r>
            <a:r>
              <a:rPr lang="en-GB" dirty="0" smtClean="0"/>
              <a:t>orientation.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7257" y="3645024"/>
            <a:ext cx="4139543" cy="232277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/>
          <a:lstStyle/>
          <a:p>
            <a:r>
              <a:rPr lang="en-GB" dirty="0" smtClean="0"/>
              <a:t>Software functions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3000" dirty="0"/>
              <a:t>Default settings</a:t>
            </a:r>
          </a:p>
          <a:p>
            <a:pPr lvl="0"/>
            <a:r>
              <a:rPr lang="en-GB" sz="3000" dirty="0"/>
              <a:t>Document protection</a:t>
            </a:r>
          </a:p>
          <a:p>
            <a:pPr lvl="0"/>
            <a:r>
              <a:rPr lang="en-GB" sz="3000" dirty="0"/>
              <a:t>Grammar check</a:t>
            </a:r>
          </a:p>
          <a:p>
            <a:pPr lvl="0"/>
            <a:r>
              <a:rPr lang="en-GB" sz="3000" dirty="0"/>
              <a:t>Headers/footers </a:t>
            </a:r>
          </a:p>
          <a:p>
            <a:pPr lvl="0"/>
            <a:r>
              <a:rPr lang="en-GB" sz="3000" dirty="0" smtClean="0"/>
              <a:t>Indent</a:t>
            </a:r>
          </a:p>
          <a:p>
            <a:pPr lvl="0"/>
            <a:r>
              <a:rPr lang="en-GB" sz="3000" dirty="0"/>
              <a:t>Line spacing</a:t>
            </a:r>
          </a:p>
          <a:p>
            <a:pPr lvl="0"/>
            <a:r>
              <a:rPr lang="en-GB" sz="3000" dirty="0"/>
              <a:t>Page numbers</a:t>
            </a:r>
          </a:p>
          <a:p>
            <a:pPr lvl="0"/>
            <a:r>
              <a:rPr lang="en-GB" sz="3000" dirty="0"/>
              <a:t>Page set up</a:t>
            </a:r>
          </a:p>
          <a:p>
            <a:pPr lvl="0"/>
            <a:r>
              <a:rPr lang="en-GB" sz="3000" dirty="0"/>
              <a:t>Paragraph formatting</a:t>
            </a:r>
          </a:p>
          <a:p>
            <a:pPr lvl="0"/>
            <a:r>
              <a:rPr lang="en-GB" sz="3000" dirty="0"/>
              <a:t>Spell check</a:t>
            </a:r>
          </a:p>
          <a:p>
            <a:pPr lvl="0"/>
            <a:r>
              <a:rPr lang="en-GB" sz="3000" dirty="0"/>
              <a:t>Tabs</a:t>
            </a:r>
          </a:p>
          <a:p>
            <a:pPr lvl="0"/>
            <a:r>
              <a:rPr lang="en-GB" sz="3000" dirty="0"/>
              <a:t>Text formatting.</a:t>
            </a:r>
          </a:p>
          <a:p>
            <a:pPr lvl="0"/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3284984"/>
            <a:ext cx="4913827" cy="275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69160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Produce documents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US" sz="2800" dirty="0"/>
              <a:t>Use system features to identify and manipulate </a:t>
            </a:r>
            <a:r>
              <a:rPr lang="en-US" sz="2800" b="1" i="1" dirty="0"/>
              <a:t>screen display options and controls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Screen display options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Layout view</a:t>
            </a:r>
            <a:endParaRPr lang="en-GB" dirty="0"/>
          </a:p>
          <a:p>
            <a:pPr lvl="0"/>
            <a:r>
              <a:rPr lang="en-US" dirty="0" err="1"/>
              <a:t>Maximise</a:t>
            </a:r>
            <a:r>
              <a:rPr lang="en-US" dirty="0" smtClean="0"/>
              <a:t>/</a:t>
            </a:r>
            <a:br>
              <a:rPr lang="en-US" dirty="0" smtClean="0"/>
            </a:br>
            <a:r>
              <a:rPr lang="en-US" dirty="0" smtClean="0"/>
              <a:t>minimise</a:t>
            </a:r>
            <a:endParaRPr lang="en-GB" dirty="0"/>
          </a:p>
          <a:p>
            <a:pPr lvl="0"/>
            <a:r>
              <a:rPr lang="en-US" dirty="0"/>
              <a:t>Normal view</a:t>
            </a:r>
            <a:endParaRPr lang="en-GB" dirty="0"/>
          </a:p>
          <a:p>
            <a:pPr lvl="0"/>
            <a:r>
              <a:rPr lang="en-US" dirty="0"/>
              <a:t>Page view</a:t>
            </a:r>
            <a:endParaRPr lang="en-GB" dirty="0"/>
          </a:p>
          <a:p>
            <a:pPr lvl="0"/>
            <a:r>
              <a:rPr lang="en-US" dirty="0"/>
              <a:t>Print preview</a:t>
            </a:r>
            <a:endParaRPr lang="en-GB" dirty="0"/>
          </a:p>
          <a:p>
            <a:pPr lvl="0"/>
            <a:r>
              <a:rPr lang="en-US" dirty="0"/>
              <a:t>Ruler</a:t>
            </a:r>
            <a:endParaRPr lang="en-GB" dirty="0"/>
          </a:p>
          <a:p>
            <a:pPr lvl="0"/>
            <a:r>
              <a:rPr lang="en-US" dirty="0"/>
              <a:t>Toolbars</a:t>
            </a:r>
            <a:endParaRPr lang="en-GB" dirty="0"/>
          </a:p>
          <a:p>
            <a:pPr lvl="0"/>
            <a:r>
              <a:rPr lang="en-US" dirty="0"/>
              <a:t>Zoom </a:t>
            </a:r>
            <a:r>
              <a:rPr lang="en-US" dirty="0" smtClean="0"/>
              <a:t>percentage</a:t>
            </a:r>
            <a:r>
              <a:rPr lang="en-US" dirty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87" b="78013"/>
          <a:stretch/>
        </p:blipFill>
        <p:spPr>
          <a:xfrm>
            <a:off x="3131840" y="1988840"/>
            <a:ext cx="5733441" cy="144016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Produce documents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US" sz="2800" dirty="0"/>
              <a:t>Use manuals, user documentation and online help to overcome problems with document presentation and production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Online assistance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User forums</a:t>
            </a:r>
          </a:p>
          <a:p>
            <a:r>
              <a:rPr lang="en-GB" dirty="0" smtClean="0"/>
              <a:t>Manufacturer forums</a:t>
            </a:r>
          </a:p>
          <a:p>
            <a:r>
              <a:rPr lang="en-GB" dirty="0" smtClean="0"/>
              <a:t>FAQs on manufacturer websites</a:t>
            </a:r>
          </a:p>
          <a:p>
            <a:pPr lvl="0"/>
            <a:r>
              <a:rPr lang="en-GB" dirty="0"/>
              <a:t>Live chat with employees of the manufacturer</a:t>
            </a:r>
          </a:p>
          <a:p>
            <a:pPr lvl="0"/>
            <a:r>
              <a:rPr lang="en-GB" dirty="0"/>
              <a:t>Video tutorials</a:t>
            </a:r>
          </a:p>
          <a:p>
            <a:pPr lvl="0"/>
            <a:r>
              <a:rPr lang="en-GB" dirty="0"/>
              <a:t>Manual downloads</a:t>
            </a:r>
          </a:p>
          <a:p>
            <a:pPr lvl="0"/>
            <a:r>
              <a:rPr lang="en-GB" dirty="0"/>
              <a:t>How-to guides.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3863181"/>
            <a:ext cx="4859138" cy="206167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Finalise documents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Ensure final document is previewed, </a:t>
            </a:r>
            <a:r>
              <a:rPr lang="en-AU" sz="2800" b="1" i="1" dirty="0"/>
              <a:t>checked,</a:t>
            </a:r>
            <a:r>
              <a:rPr lang="en-AU" sz="2800" dirty="0"/>
              <a:t> adjusted and </a:t>
            </a:r>
            <a:r>
              <a:rPr lang="en-AU" sz="2800" b="1" i="1" dirty="0"/>
              <a:t>printed</a:t>
            </a:r>
            <a:r>
              <a:rPr lang="en-AU" sz="2800" dirty="0"/>
              <a:t> in accordance with organisational and task requirements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Checking 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Accuracy of information</a:t>
            </a:r>
          </a:p>
          <a:p>
            <a:pPr lvl="0"/>
            <a:r>
              <a:rPr lang="en-GB" dirty="0"/>
              <a:t>Consistency of layout</a:t>
            </a:r>
          </a:p>
          <a:p>
            <a:pPr lvl="0"/>
            <a:r>
              <a:rPr lang="en-GB" dirty="0"/>
              <a:t>Ensuring instructions with regard to content and format have been followed</a:t>
            </a:r>
          </a:p>
          <a:p>
            <a:pPr lvl="0"/>
            <a:r>
              <a:rPr lang="en-GB" dirty="0"/>
              <a:t>Grammar</a:t>
            </a:r>
          </a:p>
          <a:p>
            <a:pPr lvl="0"/>
            <a:r>
              <a:rPr lang="en-GB" dirty="0"/>
              <a:t>Proofreading</a:t>
            </a:r>
          </a:p>
          <a:p>
            <a:pPr lvl="0"/>
            <a:r>
              <a:rPr lang="en-GB" dirty="0"/>
              <a:t>Spelling, electronically and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manually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3212976"/>
            <a:ext cx="3810000" cy="33337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Printing 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Basic print settings</a:t>
            </a:r>
          </a:p>
          <a:p>
            <a:r>
              <a:rPr lang="en-GB" dirty="0" smtClean="0"/>
              <a:t>Multiple copies</a:t>
            </a:r>
          </a:p>
          <a:p>
            <a:pPr lvl="0"/>
            <a:r>
              <a:rPr lang="en-GB" dirty="0"/>
              <a:t>Odd or even pages</a:t>
            </a:r>
          </a:p>
          <a:p>
            <a:pPr lvl="0"/>
            <a:r>
              <a:rPr lang="en-GB" dirty="0"/>
              <a:t>Print preview</a:t>
            </a:r>
          </a:p>
          <a:p>
            <a:pPr lvl="0"/>
            <a:r>
              <a:rPr lang="en-GB" dirty="0"/>
              <a:t>Printer setup</a:t>
            </a:r>
          </a:p>
          <a:p>
            <a:pPr lvl="0"/>
            <a:r>
              <a:rPr lang="en-GB" dirty="0"/>
              <a:t>Specified pages</a:t>
            </a:r>
          </a:p>
          <a:p>
            <a:pPr lvl="0"/>
            <a:r>
              <a:rPr lang="en-GB" dirty="0"/>
              <a:t>Whole document.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204864"/>
            <a:ext cx="3667080" cy="276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0916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Finalise documents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US" sz="2800" dirty="0"/>
              <a:t>Ensure document is prepared within </a:t>
            </a:r>
            <a:r>
              <a:rPr lang="en-US" sz="2800" b="1" i="1" dirty="0"/>
              <a:t>designated </a:t>
            </a:r>
            <a:r>
              <a:rPr lang="en-US" sz="2800" b="1" i="1" dirty="0" smtClean="0"/>
              <a:t>timelines</a:t>
            </a:r>
            <a:r>
              <a:rPr lang="en-US" sz="2800" dirty="0" smtClean="0"/>
              <a:t> </a:t>
            </a:r>
            <a:r>
              <a:rPr lang="en-US" sz="2800" dirty="0"/>
              <a:t>and organisational requirements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Designated time lines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/>
              <a:t>Organisational</a:t>
            </a:r>
            <a:r>
              <a:rPr lang="en-US" dirty="0"/>
              <a:t> </a:t>
            </a:r>
            <a:r>
              <a:rPr lang="en-US" dirty="0" smtClean="0"/>
              <a:t>timeline </a:t>
            </a:r>
            <a:r>
              <a:rPr lang="en-US" dirty="0"/>
              <a:t>e.g. Deadline requirements</a:t>
            </a:r>
            <a:endParaRPr lang="en-GB" dirty="0"/>
          </a:p>
          <a:p>
            <a:pPr lvl="0"/>
            <a:r>
              <a:rPr lang="en-US" dirty="0" smtClean="0"/>
              <a:t>Timeline </a:t>
            </a:r>
            <a:r>
              <a:rPr lang="en-US" dirty="0"/>
              <a:t>agreed with internal/external client</a:t>
            </a:r>
            <a:endParaRPr lang="en-GB" dirty="0"/>
          </a:p>
          <a:p>
            <a:pPr lvl="0"/>
            <a:r>
              <a:rPr lang="en-US" dirty="0" smtClean="0"/>
              <a:t>Timeline </a:t>
            </a:r>
            <a:r>
              <a:rPr lang="en-US" dirty="0"/>
              <a:t>agreed with supervisor/person requiring document/s.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429000"/>
            <a:ext cx="2349003" cy="3148844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Organisational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Business and performance plans</a:t>
            </a:r>
          </a:p>
          <a:p>
            <a:r>
              <a:rPr lang="en-GB" dirty="0" smtClean="0"/>
              <a:t>Personal performance plans</a:t>
            </a:r>
          </a:p>
          <a:p>
            <a:r>
              <a:rPr lang="en-GB" dirty="0" smtClean="0"/>
              <a:t>Goals, objectives, plans, systems and processes</a:t>
            </a:r>
          </a:p>
          <a:p>
            <a:r>
              <a:rPr lang="en-GB" dirty="0" smtClean="0"/>
              <a:t>Legal and organisation policies, guidelines and requirements</a:t>
            </a:r>
          </a:p>
          <a:p>
            <a:r>
              <a:rPr lang="en-GB" dirty="0" smtClean="0"/>
              <a:t>WHS policies, procedures and </a:t>
            </a:r>
            <a:br>
              <a:rPr lang="en-GB" dirty="0" smtClean="0"/>
            </a:br>
            <a:r>
              <a:rPr lang="en-GB" dirty="0" smtClean="0"/>
              <a:t>programs.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3711408"/>
            <a:ext cx="2316220" cy="2621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2692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Finalise documents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US" sz="2800" b="1" i="1" dirty="0"/>
              <a:t>Name and store document</a:t>
            </a:r>
            <a:r>
              <a:rPr lang="en-US" sz="2800" dirty="0"/>
              <a:t> in accordance with organisational requirements and exit application without information loss/damage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Naming and storing 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/>
              <a:t>Appropriate file type </a:t>
            </a:r>
            <a:endParaRPr lang="en-AU" dirty="0" smtClean="0"/>
          </a:p>
          <a:p>
            <a:pPr lvl="0"/>
            <a:r>
              <a:rPr lang="en-AU" dirty="0" smtClean="0"/>
              <a:t>Authorised </a:t>
            </a:r>
          </a:p>
          <a:p>
            <a:pPr lvl="0"/>
            <a:r>
              <a:rPr lang="en-AU" dirty="0" smtClean="0"/>
              <a:t>File </a:t>
            </a:r>
            <a:r>
              <a:rPr lang="en-AU" dirty="0"/>
              <a:t>names according to organisational procedure e.g. Numbers rather than names</a:t>
            </a:r>
            <a:endParaRPr lang="en-GB" dirty="0"/>
          </a:p>
          <a:p>
            <a:pPr lvl="0"/>
            <a:r>
              <a:rPr lang="en-AU" dirty="0"/>
              <a:t>File names which are easily identifiable in relation to the content </a:t>
            </a:r>
          </a:p>
          <a:p>
            <a:pPr lvl="0"/>
            <a:r>
              <a:rPr lang="en-AU" dirty="0" smtClean="0"/>
              <a:t>File/directory </a:t>
            </a:r>
            <a:r>
              <a:rPr lang="en-AU" dirty="0"/>
              <a:t>names which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identify </a:t>
            </a:r>
            <a:r>
              <a:rPr lang="en-AU" dirty="0"/>
              <a:t>the operator, author,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section, date etc.</a:t>
            </a:r>
          </a:p>
          <a:p>
            <a:pPr lvl="0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4257826"/>
            <a:ext cx="2508319" cy="1887911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Naming and storing documents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/>
              <a:t>Organisational policy for backing up files </a:t>
            </a:r>
          </a:p>
          <a:p>
            <a:pPr lvl="0"/>
            <a:r>
              <a:rPr lang="en-AU" dirty="0" smtClean="0"/>
              <a:t>Organisational </a:t>
            </a:r>
            <a:r>
              <a:rPr lang="en-AU" dirty="0"/>
              <a:t>policy for filing hard copies of documents </a:t>
            </a:r>
          </a:p>
          <a:p>
            <a:pPr lvl="0"/>
            <a:r>
              <a:rPr lang="en-AU" dirty="0" smtClean="0"/>
              <a:t>Security </a:t>
            </a:r>
          </a:p>
          <a:p>
            <a:pPr lvl="0"/>
            <a:r>
              <a:rPr lang="en-AU" dirty="0" smtClean="0"/>
              <a:t>Storage </a:t>
            </a:r>
            <a:r>
              <a:rPr lang="en-AU" dirty="0"/>
              <a:t>in folders/sub-folders</a:t>
            </a:r>
            <a:endParaRPr lang="en-GB" dirty="0"/>
          </a:p>
          <a:p>
            <a:pPr lvl="0"/>
            <a:r>
              <a:rPr lang="en-AU" dirty="0"/>
              <a:t>Storage on hard/floppy disk drives,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CD-ROM</a:t>
            </a:r>
            <a:r>
              <a:rPr lang="en-AU" dirty="0"/>
              <a:t>, tape back-up.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4598" y="2924944"/>
            <a:ext cx="2557436" cy="255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83624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‘Produce simple word </a:t>
            </a:r>
            <a:r>
              <a:rPr lang="en-US" smtClean="0"/>
              <a:t>processed documents’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1326</TotalTime>
  <Words>723</Words>
  <Application>Microsoft Office PowerPoint</Application>
  <PresentationFormat>On-screen Show (4:3)</PresentationFormat>
  <Paragraphs>213</Paragraphs>
  <Slides>44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Slide 1</vt:lpstr>
      <vt:lpstr>Housekeeping</vt:lpstr>
      <vt:lpstr>Objectives</vt:lpstr>
      <vt:lpstr>Prepare to produce documents</vt:lpstr>
      <vt:lpstr>Work Health and Safety Act 2012</vt:lpstr>
      <vt:lpstr>Ergonomic requirements</vt:lpstr>
      <vt:lpstr>Ergonomic requirements</vt:lpstr>
      <vt:lpstr>Work organisation requirements</vt:lpstr>
      <vt:lpstr>Conservation requirements</vt:lpstr>
      <vt:lpstr> Activity 1A  </vt:lpstr>
      <vt:lpstr>Prepare to produce documents</vt:lpstr>
      <vt:lpstr>Documents</vt:lpstr>
      <vt:lpstr>Documents</vt:lpstr>
      <vt:lpstr>Purpose</vt:lpstr>
      <vt:lpstr> Activity 1B  </vt:lpstr>
      <vt:lpstr>Prepare to produce documents</vt:lpstr>
      <vt:lpstr>Organisational requirements</vt:lpstr>
      <vt:lpstr> Activity 1C  </vt:lpstr>
      <vt:lpstr>Produce documents</vt:lpstr>
      <vt:lpstr>Formatting documents</vt:lpstr>
      <vt:lpstr>Software functions</vt:lpstr>
      <vt:lpstr> Activity 2A  </vt:lpstr>
      <vt:lpstr>Produce documents</vt:lpstr>
      <vt:lpstr>Screen display options</vt:lpstr>
      <vt:lpstr> Activity 2B  </vt:lpstr>
      <vt:lpstr>Produce documents</vt:lpstr>
      <vt:lpstr>Online assistance</vt:lpstr>
      <vt:lpstr> Activity 2C  </vt:lpstr>
      <vt:lpstr>Finalise documents</vt:lpstr>
      <vt:lpstr>Checking documents</vt:lpstr>
      <vt:lpstr>Printing documents</vt:lpstr>
      <vt:lpstr> Activity 3A  </vt:lpstr>
      <vt:lpstr>Finalise documents</vt:lpstr>
      <vt:lpstr>Designated time lines</vt:lpstr>
      <vt:lpstr>Organisational requirements</vt:lpstr>
      <vt:lpstr> Activity 3B  </vt:lpstr>
      <vt:lpstr>Finalise documents</vt:lpstr>
      <vt:lpstr>Naming and storing documents</vt:lpstr>
      <vt:lpstr>Naming and storing documents</vt:lpstr>
      <vt:lpstr> Activity 3C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Sophie</dc:creator>
  <cp:lastModifiedBy>Tom</cp:lastModifiedBy>
  <cp:revision>243</cp:revision>
  <dcterms:created xsi:type="dcterms:W3CDTF">2011-08-26T06:48:04Z</dcterms:created>
  <dcterms:modified xsi:type="dcterms:W3CDTF">2015-05-06T11:35:57Z</dcterms:modified>
</cp:coreProperties>
</file>