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85" r:id="rId1"/>
  </p:sldMasterIdLst>
  <p:sldIdLst>
    <p:sldId id="256" r:id="rId2"/>
    <p:sldId id="258" r:id="rId3"/>
    <p:sldId id="259" r:id="rId4"/>
    <p:sldId id="260" r:id="rId5"/>
    <p:sldId id="264" r:id="rId6"/>
    <p:sldId id="261" r:id="rId7"/>
    <p:sldId id="262" r:id="rId8"/>
    <p:sldId id="263" r:id="rId9"/>
    <p:sldId id="265"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81" d="100"/>
          <a:sy n="81" d="100"/>
        </p:scale>
        <p:origin x="120" y="6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smtClean="0"/>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1BD96EC0-7AB4-4AE3-AEB6-7681CAE07373}" type="datetimeFigureOut">
              <a:rPr lang="en-AU" smtClean="0"/>
              <a:t>20/08/2019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F54EEEC9-5DDF-4F76-BF2A-DE9DD4564817}" type="slidenum">
              <a:rPr lang="en-AU" smtClean="0"/>
              <a:t>‹#›</a:t>
            </a:fld>
            <a:endParaRPr lang="en-AU"/>
          </a:p>
        </p:txBody>
      </p:sp>
      <p:cxnSp>
        <p:nvCxnSpPr>
          <p:cNvPr id="13" name="Straight Connector 12"/>
          <p:cNvCxnSpPr/>
          <p:nvPr/>
        </p:nvCxnSpPr>
        <p:spPr>
          <a:xfrm flipV="1">
            <a:off x="838684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a:off x="0" y="-1"/>
            <a:ext cx="12192000" cy="45720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9797019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BD96EC0-7AB4-4AE3-AEB6-7681CAE07373}" type="datetimeFigureOut">
              <a:rPr lang="en-AU" smtClean="0"/>
              <a:t>20/08/2019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21465570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smtClean="0"/>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BD96EC0-7AB4-4AE3-AEB6-7681CAE07373}" type="datetimeFigureOut">
              <a:rPr lang="en-AU" smtClean="0"/>
              <a:t>20/08/2019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F54EEEC9-5DDF-4F76-BF2A-DE9DD4564817}" type="slidenum">
              <a:rPr lang="en-AU" smtClean="0"/>
              <a:t>‹#›</a:t>
            </a:fld>
            <a:endParaRPr lang="en-AU"/>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flipV="1">
            <a:off x="8386842" y="5264106"/>
            <a:ext cx="0" cy="91440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
        <p:nvSpPr>
          <p:cNvPr id="13" name="Rectangle 12"/>
          <p:cNvSpPr/>
          <p:nvPr/>
        </p:nvSpPr>
        <p:spPr>
          <a:xfrm>
            <a:off x="0" y="-1"/>
            <a:ext cx="12192000" cy="4572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4183211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BD96EC0-7AB4-4AE3-AEB6-7681CAE07373}" type="datetimeFigureOut">
              <a:rPr lang="en-AU" smtClean="0"/>
              <a:t>20/08/2019</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1565951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2">
                    <a:lumMod val="75000"/>
                  </a:schemeClr>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2">
                    <a:lumMod val="75000"/>
                  </a:schemeClr>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smtClean="0"/>
              <a:t>Click to 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BD96EC0-7AB4-4AE3-AEB6-7681CAE07373}" type="datetimeFigureOut">
              <a:rPr lang="en-AU" smtClean="0"/>
              <a:t>20/08/2019</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41575845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BD96EC0-7AB4-4AE3-AEB6-7681CAE07373}" type="datetimeFigureOut">
              <a:rPr lang="en-AU" smtClean="0"/>
              <a:t>20/08/2019</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6723256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BD96EC0-7AB4-4AE3-AEB6-7681CAE07373}" type="datetimeFigureOut">
              <a:rPr lang="en-AU" smtClean="0"/>
              <a:t>20/08/2019</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35503286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smtClean="0"/>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BD96EC0-7AB4-4AE3-AEB6-7681CAE07373}" type="datetimeFigureOut">
              <a:rPr lang="en-AU" smtClean="0"/>
              <a:t>20/08/2019</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14995297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2">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BD96EC0-7AB4-4AE3-AEB6-7681CAE07373}" type="datetimeFigureOut">
              <a:rPr lang="en-AU" smtClean="0"/>
              <a:t>20/08/2019</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F54EEEC9-5DDF-4F76-BF2A-DE9DD4564817}" type="slidenum">
              <a:rPr lang="en-AU" smtClean="0"/>
              <a:t>‹#›</a:t>
            </a:fld>
            <a:endParaRPr lang="en-AU"/>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042178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BD96EC0-7AB4-4AE3-AEB6-7681CAE07373}" type="datetimeFigureOut">
              <a:rPr lang="en-AU" smtClean="0"/>
              <a:t>20/08/2019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10604660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BD96EC0-7AB4-4AE3-AEB6-7681CAE07373}" type="datetimeFigureOut">
              <a:rPr lang="en-AU" smtClean="0"/>
              <a:t>20/08/2019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F54EEEC9-5DDF-4F76-BF2A-DE9DD4564817}" type="slidenum">
              <a:rPr lang="en-AU" smtClean="0"/>
              <a:t>‹#›</a:t>
            </a:fld>
            <a:endParaRPr lang="en-AU"/>
          </a:p>
        </p:txBody>
      </p:sp>
      <p:cxnSp>
        <p:nvCxnSpPr>
          <p:cNvPr id="8" name="Straight Connector 7"/>
          <p:cNvCxnSpPr/>
          <p:nvPr/>
        </p:nvCxnSpPr>
        <p:spPr>
          <a:xfrm rot="5400000" flipV="1">
            <a:off x="10058400" y="59263"/>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498164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1BD96EC0-7AB4-4AE3-AEB6-7681CAE07373}" type="datetimeFigureOut">
              <a:rPr lang="en-AU" smtClean="0"/>
              <a:t>20/08/2019</a:t>
            </a:fld>
            <a:endParaRPr lang="en-AU"/>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AU"/>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F54EEEC9-5DDF-4F76-BF2A-DE9DD4564817}" type="slidenum">
              <a:rPr lang="en-AU" smtClean="0"/>
              <a:t>‹#›</a:t>
            </a:fld>
            <a:endParaRPr lang="en-AU"/>
          </a:p>
        </p:txBody>
      </p:sp>
      <p:cxnSp>
        <p:nvCxnSpPr>
          <p:cNvPr id="8" name="Straight Connector 7"/>
          <p:cNvCxnSpPr/>
          <p:nvPr/>
        </p:nvCxnSpPr>
        <p:spPr>
          <a:xfrm flipV="1">
            <a:off x="762000" y="826324"/>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57348153"/>
      </p:ext>
    </p:extLst>
  </p:cSld>
  <p:clrMap bg1="dk1" tx1="lt1" bg2="dk2" tx2="lt2" accent1="accent1" accent2="accent2" accent3="accent3" accent4="accent4" accent5="accent5" accent6="accent6" hlink="hlink" folHlink="folHlink"/>
  <p:sldLayoutIdLst>
    <p:sldLayoutId id="2147483886" r:id="rId1"/>
    <p:sldLayoutId id="2147483887" r:id="rId2"/>
    <p:sldLayoutId id="2147483888" r:id="rId3"/>
    <p:sldLayoutId id="2147483889" r:id="rId4"/>
    <p:sldLayoutId id="2147483890" r:id="rId5"/>
    <p:sldLayoutId id="2147483891" r:id="rId6"/>
    <p:sldLayoutId id="2147483892" r:id="rId7"/>
    <p:sldLayoutId id="2147483893" r:id="rId8"/>
    <p:sldLayoutId id="2147483894" r:id="rId9"/>
    <p:sldLayoutId id="2147483895" r:id="rId10"/>
    <p:sldLayoutId id="2147483896" r:id="rId11"/>
  </p:sldLayoutIdLst>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2"/>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AU" dirty="0" smtClean="0"/>
              <a:t>Organising Workplace Information</a:t>
            </a:r>
            <a:endParaRPr lang="en-AU" dirty="0"/>
          </a:p>
        </p:txBody>
      </p:sp>
      <p:sp>
        <p:nvSpPr>
          <p:cNvPr id="3" name="Subtitle 2"/>
          <p:cNvSpPr>
            <a:spLocks noGrp="1"/>
          </p:cNvSpPr>
          <p:nvPr>
            <p:ph type="subTitle" idx="1"/>
          </p:nvPr>
        </p:nvSpPr>
        <p:spPr/>
        <p:txBody>
          <a:bodyPr/>
          <a:lstStyle/>
          <a:p>
            <a:r>
              <a:rPr lang="en-AU" dirty="0" smtClean="0"/>
              <a:t>Kyla Avila</a:t>
            </a:r>
            <a:endParaRPr lang="en-AU" dirty="0"/>
          </a:p>
        </p:txBody>
      </p:sp>
      <p:pic>
        <p:nvPicPr>
          <p:cNvPr id="4" name="Picture 3"/>
          <p:cNvPicPr>
            <a:picLocks noChangeAspect="1"/>
          </p:cNvPicPr>
          <p:nvPr/>
        </p:nvPicPr>
        <p:blipFill rotWithShape="1">
          <a:blip r:embed="rId2"/>
          <a:srcRect t="19631"/>
          <a:stretch/>
        </p:blipFill>
        <p:spPr>
          <a:xfrm>
            <a:off x="6048" y="625642"/>
            <a:ext cx="12185952" cy="3465095"/>
          </a:xfrm>
          <a:prstGeom prst="rect">
            <a:avLst/>
          </a:prstGeom>
        </p:spPr>
      </p:pic>
    </p:spTree>
    <p:extLst>
      <p:ext uri="{BB962C8B-B14F-4D97-AF65-F5344CB8AC3E}">
        <p14:creationId xmlns:p14="http://schemas.microsoft.com/office/powerpoint/2010/main" val="12067243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b="1" cap="all" dirty="0" smtClean="0"/>
              <a:t>Common ways to access information</a:t>
            </a:r>
            <a:endParaRPr lang="en-AU" b="1" cap="all"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645432810"/>
              </p:ext>
            </p:extLst>
          </p:nvPr>
        </p:nvGraphicFramePr>
        <p:xfrm>
          <a:off x="1721975" y="2084832"/>
          <a:ext cx="9022225" cy="4600976"/>
        </p:xfrm>
        <a:graphic>
          <a:graphicData uri="http://schemas.openxmlformats.org/drawingml/2006/table">
            <a:tbl>
              <a:tblPr firstRow="1" firstCol="1" bandRow="1">
                <a:tableStyleId>{5C22544A-7EE6-4342-B048-85BDC9FD1C3A}</a:tableStyleId>
              </a:tblPr>
              <a:tblGrid>
                <a:gridCol w="3022283">
                  <a:extLst>
                    <a:ext uri="{9D8B030D-6E8A-4147-A177-3AD203B41FA5}">
                      <a16:colId xmlns:a16="http://schemas.microsoft.com/office/drawing/2014/main" val="20000"/>
                    </a:ext>
                  </a:extLst>
                </a:gridCol>
                <a:gridCol w="2999971">
                  <a:extLst>
                    <a:ext uri="{9D8B030D-6E8A-4147-A177-3AD203B41FA5}">
                      <a16:colId xmlns:a16="http://schemas.microsoft.com/office/drawing/2014/main" val="20001"/>
                    </a:ext>
                  </a:extLst>
                </a:gridCol>
                <a:gridCol w="2999971">
                  <a:extLst>
                    <a:ext uri="{9D8B030D-6E8A-4147-A177-3AD203B41FA5}">
                      <a16:colId xmlns:a16="http://schemas.microsoft.com/office/drawing/2014/main" val="20002"/>
                    </a:ext>
                  </a:extLst>
                </a:gridCol>
              </a:tblGrid>
              <a:tr h="738503">
                <a:tc>
                  <a:txBody>
                    <a:bodyPr/>
                    <a:lstStyle/>
                    <a:p>
                      <a:pPr>
                        <a:spcAft>
                          <a:spcPts val="0"/>
                        </a:spcAft>
                      </a:pPr>
                      <a:r>
                        <a:rPr lang="en-GB" sz="2000" dirty="0">
                          <a:solidFill>
                            <a:schemeClr val="bg1"/>
                          </a:solidFill>
                          <a:effectLst/>
                        </a:rPr>
                        <a:t>Method (i.e. computer databases)</a:t>
                      </a:r>
                      <a:endParaRPr lang="en-AU" sz="20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tc>
                <a:tc>
                  <a:txBody>
                    <a:bodyPr/>
                    <a:lstStyle/>
                    <a:p>
                      <a:pPr>
                        <a:spcAft>
                          <a:spcPts val="0"/>
                        </a:spcAft>
                      </a:pPr>
                      <a:r>
                        <a:rPr lang="en-GB" sz="2000" dirty="0">
                          <a:solidFill>
                            <a:schemeClr val="bg1"/>
                          </a:solidFill>
                          <a:effectLst/>
                        </a:rPr>
                        <a:t>Process </a:t>
                      </a:r>
                      <a:endParaRPr lang="en-AU" sz="20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tc>
                <a:tc>
                  <a:txBody>
                    <a:bodyPr/>
                    <a:lstStyle/>
                    <a:p>
                      <a:pPr>
                        <a:spcAft>
                          <a:spcPts val="0"/>
                        </a:spcAft>
                      </a:pPr>
                      <a:r>
                        <a:rPr lang="en-GB" sz="2000" dirty="0">
                          <a:solidFill>
                            <a:schemeClr val="bg1"/>
                          </a:solidFill>
                          <a:effectLst/>
                        </a:rPr>
                        <a:t>Organisational requirements</a:t>
                      </a:r>
                      <a:endParaRPr lang="en-AU" sz="20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tc>
                <a:extLst>
                  <a:ext uri="{0D108BD9-81ED-4DB2-BD59-A6C34878D82A}">
                    <a16:rowId xmlns:a16="http://schemas.microsoft.com/office/drawing/2014/main" val="10000"/>
                  </a:ext>
                </a:extLst>
              </a:tr>
              <a:tr h="979057">
                <a:tc>
                  <a:txBody>
                    <a:bodyPr/>
                    <a:lstStyle/>
                    <a:p>
                      <a:pPr>
                        <a:spcAft>
                          <a:spcPts val="0"/>
                        </a:spcAft>
                      </a:pPr>
                      <a:r>
                        <a:rPr lang="en-GB" sz="2000" dirty="0" smtClean="0">
                          <a:solidFill>
                            <a:schemeClr val="bg1"/>
                          </a:solidFill>
                          <a:effectLst/>
                        </a:rPr>
                        <a:t>Computer</a:t>
                      </a:r>
                      <a:endParaRPr lang="en-AU" sz="2000" dirty="0">
                        <a:solidFill>
                          <a:schemeClr val="bg1"/>
                        </a:solidFill>
                        <a:effectLst/>
                      </a:endParaRPr>
                    </a:p>
                  </a:txBody>
                  <a:tcPr marL="61383" marR="61383" marT="0" marB="0"/>
                </a:tc>
                <a:tc>
                  <a:txBody>
                    <a:bodyPr/>
                    <a:lstStyle/>
                    <a:p>
                      <a:pPr algn="ctr">
                        <a:spcAft>
                          <a:spcPts val="0"/>
                        </a:spcAft>
                      </a:pPr>
                      <a:r>
                        <a:rPr lang="en-GB" sz="1400" dirty="0">
                          <a:solidFill>
                            <a:schemeClr val="bg1"/>
                          </a:solidFill>
                          <a:effectLst/>
                        </a:rPr>
                        <a:t>Ask the manager to search the database on the computer</a:t>
                      </a:r>
                      <a:endParaRPr lang="en-AU" sz="14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nchor="ctr"/>
                </a:tc>
                <a:tc>
                  <a:txBody>
                    <a:bodyPr/>
                    <a:lstStyle/>
                    <a:p>
                      <a:pPr algn="ctr">
                        <a:spcAft>
                          <a:spcPts val="0"/>
                        </a:spcAft>
                      </a:pPr>
                      <a:r>
                        <a:rPr lang="en-GB" sz="1400" dirty="0">
                          <a:solidFill>
                            <a:schemeClr val="bg1"/>
                          </a:solidFill>
                          <a:effectLst/>
                        </a:rPr>
                        <a:t>Make sure that you have the permission from the manager</a:t>
                      </a:r>
                      <a:endParaRPr lang="en-AU" sz="14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nchor="ctr"/>
                </a:tc>
                <a:extLst>
                  <a:ext uri="{0D108BD9-81ED-4DB2-BD59-A6C34878D82A}">
                    <a16:rowId xmlns:a16="http://schemas.microsoft.com/office/drawing/2014/main" val="10001"/>
                  </a:ext>
                </a:extLst>
              </a:tr>
              <a:tr h="1447315">
                <a:tc>
                  <a:txBody>
                    <a:bodyPr/>
                    <a:lstStyle/>
                    <a:p>
                      <a:pPr>
                        <a:spcAft>
                          <a:spcPts val="0"/>
                        </a:spcAft>
                      </a:pPr>
                      <a:r>
                        <a:rPr lang="en-GB" sz="2000" dirty="0">
                          <a:solidFill>
                            <a:schemeClr val="bg1"/>
                          </a:solidFill>
                          <a:effectLst/>
                        </a:rPr>
                        <a:t>Printed documents</a:t>
                      </a:r>
                      <a:endParaRPr lang="en-AU" sz="2000" dirty="0">
                        <a:solidFill>
                          <a:schemeClr val="bg1"/>
                        </a:solidFill>
                        <a:effectLst/>
                      </a:endParaRPr>
                    </a:p>
                    <a:p>
                      <a:pPr>
                        <a:spcAft>
                          <a:spcPts val="0"/>
                        </a:spcAft>
                      </a:pPr>
                      <a:r>
                        <a:rPr lang="en-GB" sz="2000" dirty="0">
                          <a:solidFill>
                            <a:schemeClr val="bg1"/>
                          </a:solidFill>
                          <a:effectLst/>
                        </a:rPr>
                        <a:t> </a:t>
                      </a:r>
                      <a:endParaRPr lang="en-AU" sz="20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tc>
                <a:tc>
                  <a:txBody>
                    <a:bodyPr/>
                    <a:lstStyle/>
                    <a:p>
                      <a:pPr algn="ctr">
                        <a:spcAft>
                          <a:spcPts val="0"/>
                        </a:spcAft>
                      </a:pPr>
                      <a:r>
                        <a:rPr lang="en-GB" sz="1400" dirty="0">
                          <a:solidFill>
                            <a:schemeClr val="bg1"/>
                          </a:solidFill>
                          <a:effectLst/>
                        </a:rPr>
                        <a:t>If the document is in the office make sure to have permission from the manager to go into the office, if the document isn’t in the office you can freely read it</a:t>
                      </a:r>
                      <a:r>
                        <a:rPr lang="en-GB" sz="1400" dirty="0" smtClean="0">
                          <a:solidFill>
                            <a:schemeClr val="bg1"/>
                          </a:solidFill>
                          <a:effectLst/>
                        </a:rPr>
                        <a:t>.</a:t>
                      </a:r>
                    </a:p>
                  </a:txBody>
                  <a:tcPr marL="61383" marR="61383" marT="0" marB="0" anchor="ctr"/>
                </a:tc>
                <a:tc>
                  <a:txBody>
                    <a:bodyPr/>
                    <a:lstStyle/>
                    <a:p>
                      <a:pPr algn="ctr">
                        <a:spcAft>
                          <a:spcPts val="0"/>
                        </a:spcAft>
                      </a:pPr>
                      <a:r>
                        <a:rPr lang="en-GB" sz="1400" dirty="0">
                          <a:solidFill>
                            <a:schemeClr val="bg1"/>
                          </a:solidFill>
                          <a:effectLst/>
                        </a:rPr>
                        <a:t>Make sure that you have the managers permission</a:t>
                      </a:r>
                      <a:endParaRPr lang="en-AU" sz="14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nchor="ctr"/>
                </a:tc>
                <a:extLst>
                  <a:ext uri="{0D108BD9-81ED-4DB2-BD59-A6C34878D82A}">
                    <a16:rowId xmlns:a16="http://schemas.microsoft.com/office/drawing/2014/main" val="10002"/>
                  </a:ext>
                </a:extLst>
              </a:tr>
              <a:tr h="1436101">
                <a:tc>
                  <a:txBody>
                    <a:bodyPr/>
                    <a:lstStyle/>
                    <a:p>
                      <a:pPr>
                        <a:spcAft>
                          <a:spcPts val="0"/>
                        </a:spcAft>
                      </a:pPr>
                      <a:r>
                        <a:rPr lang="en-GB" sz="2000" dirty="0">
                          <a:solidFill>
                            <a:schemeClr val="bg1"/>
                          </a:solidFill>
                          <a:effectLst/>
                        </a:rPr>
                        <a:t>Through updates and the white </a:t>
                      </a:r>
                      <a:r>
                        <a:rPr lang="en-GB" sz="2000" dirty="0" smtClean="0">
                          <a:solidFill>
                            <a:schemeClr val="bg1"/>
                          </a:solidFill>
                          <a:effectLst/>
                        </a:rPr>
                        <a:t>board</a:t>
                      </a:r>
                      <a:endParaRPr lang="en-AU" sz="2000" dirty="0">
                        <a:solidFill>
                          <a:schemeClr val="bg1"/>
                        </a:solidFill>
                        <a:effectLst/>
                      </a:endParaRPr>
                    </a:p>
                  </a:txBody>
                  <a:tcPr marL="61383" marR="61383" marT="0" marB="0"/>
                </a:tc>
                <a:tc>
                  <a:txBody>
                    <a:bodyPr/>
                    <a:lstStyle/>
                    <a:p>
                      <a:pPr algn="ctr">
                        <a:spcAft>
                          <a:spcPts val="0"/>
                        </a:spcAft>
                      </a:pPr>
                      <a:r>
                        <a:rPr lang="en-GB" sz="1400" dirty="0">
                          <a:solidFill>
                            <a:schemeClr val="bg1"/>
                          </a:solidFill>
                          <a:effectLst/>
                        </a:rPr>
                        <a:t>Look at noticeboard to see if anything relevant or new has appeared </a:t>
                      </a:r>
                      <a:endParaRPr lang="en-AU" sz="14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nchor="ctr"/>
                </a:tc>
                <a:tc>
                  <a:txBody>
                    <a:bodyPr/>
                    <a:lstStyle/>
                    <a:p>
                      <a:pPr algn="ctr">
                        <a:spcAft>
                          <a:spcPts val="0"/>
                        </a:spcAft>
                      </a:pPr>
                      <a:r>
                        <a:rPr lang="en-GB" sz="1400" dirty="0">
                          <a:solidFill>
                            <a:schemeClr val="bg1"/>
                          </a:solidFill>
                          <a:effectLst/>
                        </a:rPr>
                        <a:t>None.</a:t>
                      </a:r>
                      <a:endParaRPr lang="en-AU" sz="14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nchor="ct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40133969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COLLECTED INFORMATION</a:t>
            </a:r>
            <a:endParaRPr lang="en-AU" dirty="0"/>
          </a:p>
        </p:txBody>
      </p:sp>
      <p:sp>
        <p:nvSpPr>
          <p:cNvPr id="3" name="Content Placeholder 2"/>
          <p:cNvSpPr>
            <a:spLocks noGrp="1"/>
          </p:cNvSpPr>
          <p:nvPr>
            <p:ph idx="1"/>
          </p:nvPr>
        </p:nvSpPr>
        <p:spPr/>
        <p:txBody>
          <a:bodyPr/>
          <a:lstStyle/>
          <a:p>
            <a:r>
              <a:rPr lang="en-AU" sz="2800" dirty="0"/>
              <a:t>Once you have collected information </a:t>
            </a:r>
            <a:r>
              <a:rPr lang="en-AU" sz="2800" dirty="0" smtClean="0"/>
              <a:t>ensure </a:t>
            </a:r>
            <a:r>
              <a:rPr lang="en-AU" sz="2800" dirty="0"/>
              <a:t>that the information is clear, accurate and relevant to the </a:t>
            </a:r>
            <a:r>
              <a:rPr lang="en-AU" sz="2800" dirty="0" smtClean="0"/>
              <a:t>task. For example the </a:t>
            </a:r>
            <a:r>
              <a:rPr lang="en-GB" sz="2800" dirty="0"/>
              <a:t>information </a:t>
            </a:r>
            <a:r>
              <a:rPr lang="en-GB" sz="2800" dirty="0" smtClean="0"/>
              <a:t>needs to be written in </a:t>
            </a:r>
            <a:r>
              <a:rPr lang="en-GB" sz="2800" dirty="0"/>
              <a:t>a clear and concise way that in which someone outside of the organization is able to read it and correctly understand the information.</a:t>
            </a:r>
            <a:endParaRPr lang="en-AU" sz="2800" b="1" dirty="0"/>
          </a:p>
          <a:p>
            <a:endParaRPr lang="en-AU" dirty="0"/>
          </a:p>
        </p:txBody>
      </p:sp>
    </p:spTree>
    <p:extLst>
      <p:ext uri="{BB962C8B-B14F-4D97-AF65-F5344CB8AC3E}">
        <p14:creationId xmlns:p14="http://schemas.microsoft.com/office/powerpoint/2010/main" val="34828306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21664" y="942658"/>
            <a:ext cx="10058400" cy="847344"/>
          </a:xfrm>
        </p:spPr>
        <p:txBody>
          <a:bodyPr/>
          <a:lstStyle/>
          <a:p>
            <a:r>
              <a:rPr lang="en-AU" dirty="0" smtClean="0"/>
              <a:t>Example of effective formats</a:t>
            </a:r>
            <a:endParaRPr lang="en-AU" dirty="0"/>
          </a:p>
        </p:txBody>
      </p:sp>
      <p:sp>
        <p:nvSpPr>
          <p:cNvPr id="7" name="Title 1"/>
          <p:cNvSpPr txBox="1">
            <a:spLocks/>
          </p:cNvSpPr>
          <p:nvPr/>
        </p:nvSpPr>
        <p:spPr>
          <a:xfrm>
            <a:off x="1755328" y="1941095"/>
            <a:ext cx="6522399" cy="3785937"/>
          </a:xfrm>
          <a:prstGeom prst="rect">
            <a:avLst/>
          </a:prstGeom>
        </p:spPr>
        <p:txBody>
          <a:bodyPr vert="horz" lIns="91440" tIns="45720" rIns="91440" bIns="45720" rtlCol="0" anchor="ctr">
            <a:normAutofit/>
          </a:bodyPr>
          <a:lst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a:lstStyle>
          <a:p>
            <a:pPr marL="571500" indent="-571500">
              <a:buFont typeface="Wingdings" panose="05000000000000000000" pitchFamily="2" charset="2"/>
              <a:buChar char="§"/>
            </a:pPr>
            <a:r>
              <a:rPr lang="en-AU" sz="2800" dirty="0" smtClean="0"/>
              <a:t>Headers and Footers </a:t>
            </a:r>
          </a:p>
          <a:p>
            <a:pPr marL="571500" indent="-571500">
              <a:buFont typeface="Wingdings" panose="05000000000000000000" pitchFamily="2" charset="2"/>
              <a:buChar char="§"/>
            </a:pPr>
            <a:r>
              <a:rPr lang="en-AU" sz="2800" dirty="0" smtClean="0"/>
              <a:t>Graphics and picture</a:t>
            </a:r>
          </a:p>
          <a:p>
            <a:pPr marL="571500" indent="-571500">
              <a:buFont typeface="Wingdings" panose="05000000000000000000" pitchFamily="2" charset="2"/>
              <a:buChar char="§"/>
            </a:pPr>
            <a:r>
              <a:rPr lang="en-AU" sz="2800" dirty="0" smtClean="0"/>
              <a:t>Symbols </a:t>
            </a:r>
          </a:p>
          <a:p>
            <a:pPr marL="571500" indent="-571500">
              <a:buFont typeface="Wingdings" panose="05000000000000000000" pitchFamily="2" charset="2"/>
              <a:buChar char="§"/>
            </a:pPr>
            <a:r>
              <a:rPr lang="en-AU" sz="2800" dirty="0" smtClean="0"/>
              <a:t>Legends </a:t>
            </a:r>
          </a:p>
          <a:p>
            <a:pPr marL="571500" indent="-571500">
              <a:buFont typeface="Wingdings" panose="05000000000000000000" pitchFamily="2" charset="2"/>
              <a:buChar char="§"/>
            </a:pPr>
            <a:r>
              <a:rPr lang="en-AU" sz="2800" dirty="0" smtClean="0"/>
              <a:t>Software applications </a:t>
            </a:r>
          </a:p>
          <a:p>
            <a:pPr marL="571500" indent="-571500">
              <a:buFont typeface="Wingdings" panose="05000000000000000000" pitchFamily="2" charset="2"/>
              <a:buChar char="§"/>
            </a:pPr>
            <a:r>
              <a:rPr lang="en-AU" sz="2800" dirty="0" smtClean="0"/>
              <a:t>Tables and chart </a:t>
            </a:r>
          </a:p>
          <a:p>
            <a:pPr marL="571500" indent="-571500">
              <a:buFont typeface="Wingdings" panose="05000000000000000000" pitchFamily="2" charset="2"/>
              <a:buChar char="§"/>
            </a:pPr>
            <a:endParaRPr lang="en-AU" sz="3600" dirty="0"/>
          </a:p>
        </p:txBody>
      </p:sp>
    </p:spTree>
    <p:extLst>
      <p:ext uri="{BB962C8B-B14F-4D97-AF65-F5344CB8AC3E}">
        <p14:creationId xmlns:p14="http://schemas.microsoft.com/office/powerpoint/2010/main" val="23408791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3"/>
          <p:cNvGraphicFramePr>
            <a:graphicFrameLocks noGrp="1"/>
          </p:cNvGraphicFramePr>
          <p:nvPr>
            <p:ph idx="1"/>
            <p:extLst>
              <p:ext uri="{D42A27DB-BD31-4B8C-83A1-F6EECF244321}">
                <p14:modId xmlns:p14="http://schemas.microsoft.com/office/powerpoint/2010/main" val="3460285703"/>
              </p:ext>
            </p:extLst>
          </p:nvPr>
        </p:nvGraphicFramePr>
        <p:xfrm>
          <a:off x="593558" y="138189"/>
          <a:ext cx="10860505" cy="6719811"/>
        </p:xfrm>
        <a:graphic>
          <a:graphicData uri="http://schemas.openxmlformats.org/drawingml/2006/table">
            <a:tbl>
              <a:tblPr firstRow="1" firstCol="1" bandRow="1">
                <a:tableStyleId>{5C22544A-7EE6-4342-B048-85BDC9FD1C3A}</a:tableStyleId>
              </a:tblPr>
              <a:tblGrid>
                <a:gridCol w="5175395">
                  <a:extLst>
                    <a:ext uri="{9D8B030D-6E8A-4147-A177-3AD203B41FA5}">
                      <a16:colId xmlns:a16="http://schemas.microsoft.com/office/drawing/2014/main" val="20000"/>
                    </a:ext>
                  </a:extLst>
                </a:gridCol>
                <a:gridCol w="5685110">
                  <a:extLst>
                    <a:ext uri="{9D8B030D-6E8A-4147-A177-3AD203B41FA5}">
                      <a16:colId xmlns:a16="http://schemas.microsoft.com/office/drawing/2014/main" val="20001"/>
                    </a:ext>
                  </a:extLst>
                </a:gridCol>
              </a:tblGrid>
              <a:tr h="254355">
                <a:tc>
                  <a:txBody>
                    <a:bodyPr/>
                    <a:lstStyle/>
                    <a:p>
                      <a:pPr>
                        <a:spcAft>
                          <a:spcPts val="0"/>
                        </a:spcAft>
                      </a:pPr>
                      <a:r>
                        <a:rPr lang="en-GB" sz="1600" dirty="0">
                          <a:solidFill>
                            <a:schemeClr val="bg1"/>
                          </a:solidFill>
                          <a:effectLst/>
                        </a:rPr>
                        <a:t>Organisational feature</a:t>
                      </a:r>
                      <a:endParaRPr lang="en-AU" sz="16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tc>
                <a:tc>
                  <a:txBody>
                    <a:bodyPr/>
                    <a:lstStyle/>
                    <a:p>
                      <a:pPr>
                        <a:spcAft>
                          <a:spcPts val="0"/>
                        </a:spcAft>
                      </a:pPr>
                      <a:r>
                        <a:rPr lang="en-GB" sz="1600" dirty="0">
                          <a:solidFill>
                            <a:schemeClr val="bg1"/>
                          </a:solidFill>
                          <a:effectLst/>
                        </a:rPr>
                        <a:t>How does it aid organisation of information?</a:t>
                      </a:r>
                      <a:endParaRPr lang="en-AU" sz="16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tc>
                <a:extLst>
                  <a:ext uri="{0D108BD9-81ED-4DB2-BD59-A6C34878D82A}">
                    <a16:rowId xmlns:a16="http://schemas.microsoft.com/office/drawing/2014/main" val="10000"/>
                  </a:ext>
                </a:extLst>
              </a:tr>
              <a:tr h="1093701">
                <a:tc>
                  <a:txBody>
                    <a:bodyPr/>
                    <a:lstStyle/>
                    <a:p>
                      <a:pPr>
                        <a:spcAft>
                          <a:spcPts val="0"/>
                        </a:spcAft>
                      </a:pPr>
                      <a:r>
                        <a:rPr lang="en-GB" sz="1800" dirty="0">
                          <a:solidFill>
                            <a:schemeClr val="bg1"/>
                          </a:solidFill>
                          <a:effectLst/>
                        </a:rPr>
                        <a:t>Headers and footers</a:t>
                      </a:r>
                      <a:endParaRPr lang="en-AU" sz="1800" dirty="0">
                        <a:solidFill>
                          <a:schemeClr val="bg1"/>
                        </a:solidFill>
                        <a:effectLst/>
                      </a:endParaRPr>
                    </a:p>
                    <a:p>
                      <a:pPr>
                        <a:spcAft>
                          <a:spcPts val="0"/>
                        </a:spcAft>
                      </a:pPr>
                      <a:r>
                        <a:rPr lang="en-GB" sz="1400" dirty="0">
                          <a:solidFill>
                            <a:schemeClr val="bg1"/>
                          </a:solidFill>
                          <a:effectLst/>
                        </a:rPr>
                        <a:t> </a:t>
                      </a:r>
                      <a:endParaRPr lang="en-AU" sz="1400" dirty="0">
                        <a:solidFill>
                          <a:schemeClr val="bg1"/>
                        </a:solidFill>
                        <a:effectLst/>
                      </a:endParaRPr>
                    </a:p>
                    <a:p>
                      <a:pPr>
                        <a:spcAft>
                          <a:spcPts val="0"/>
                        </a:spcAft>
                      </a:pPr>
                      <a:r>
                        <a:rPr lang="en-GB" sz="1400" dirty="0">
                          <a:solidFill>
                            <a:schemeClr val="bg1"/>
                          </a:solidFill>
                          <a:effectLst/>
                        </a:rPr>
                        <a:t> </a:t>
                      </a:r>
                      <a:endParaRPr lang="en-AU" sz="1400" dirty="0">
                        <a:solidFill>
                          <a:schemeClr val="bg1"/>
                        </a:solidFill>
                        <a:effectLst/>
                      </a:endParaRPr>
                    </a:p>
                    <a:p>
                      <a:pPr>
                        <a:spcAft>
                          <a:spcPts val="0"/>
                        </a:spcAft>
                      </a:pPr>
                      <a:r>
                        <a:rPr lang="en-GB" sz="1400" dirty="0">
                          <a:solidFill>
                            <a:schemeClr val="bg1"/>
                          </a:solidFill>
                          <a:effectLst/>
                        </a:rPr>
                        <a:t> </a:t>
                      </a:r>
                      <a:endParaRPr lang="en-AU" sz="1400" dirty="0">
                        <a:solidFill>
                          <a:schemeClr val="bg1"/>
                        </a:solidFill>
                        <a:effectLst/>
                      </a:endParaRPr>
                    </a:p>
                    <a:p>
                      <a:pPr>
                        <a:spcAft>
                          <a:spcPts val="0"/>
                        </a:spcAft>
                      </a:pPr>
                      <a:r>
                        <a:rPr lang="en-GB" sz="1400" dirty="0">
                          <a:solidFill>
                            <a:schemeClr val="bg1"/>
                          </a:solidFill>
                          <a:effectLst/>
                        </a:rPr>
                        <a:t> </a:t>
                      </a:r>
                      <a:endParaRPr lang="en-AU" sz="14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tc>
                <a:tc>
                  <a:txBody>
                    <a:bodyPr/>
                    <a:lstStyle/>
                    <a:p>
                      <a:pPr algn="l">
                        <a:spcAft>
                          <a:spcPts val="0"/>
                        </a:spcAft>
                      </a:pPr>
                      <a:r>
                        <a:rPr lang="en-GB" sz="1400" dirty="0">
                          <a:solidFill>
                            <a:schemeClr val="bg1"/>
                          </a:solidFill>
                          <a:effectLst/>
                        </a:rPr>
                        <a:t>The may signpost the document and outline what is being addressed as well as displaying information in a formal way</a:t>
                      </a:r>
                      <a:endParaRPr lang="en-AU" sz="14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nchor="ctr"/>
                </a:tc>
                <a:extLst>
                  <a:ext uri="{0D108BD9-81ED-4DB2-BD59-A6C34878D82A}">
                    <a16:rowId xmlns:a16="http://schemas.microsoft.com/office/drawing/2014/main" val="10001"/>
                  </a:ext>
                </a:extLst>
              </a:tr>
              <a:tr h="1182380">
                <a:tc>
                  <a:txBody>
                    <a:bodyPr/>
                    <a:lstStyle/>
                    <a:p>
                      <a:pPr>
                        <a:spcAft>
                          <a:spcPts val="0"/>
                        </a:spcAft>
                      </a:pPr>
                      <a:r>
                        <a:rPr lang="en-GB" sz="1600" dirty="0">
                          <a:solidFill>
                            <a:schemeClr val="bg1"/>
                          </a:solidFill>
                          <a:effectLst/>
                        </a:rPr>
                        <a:t>Graphics and pictures</a:t>
                      </a:r>
                      <a:endParaRPr lang="en-AU" sz="1600" dirty="0">
                        <a:solidFill>
                          <a:schemeClr val="bg1"/>
                        </a:solidFill>
                        <a:effectLst/>
                      </a:endParaRPr>
                    </a:p>
                    <a:p>
                      <a:pPr>
                        <a:spcAft>
                          <a:spcPts val="0"/>
                        </a:spcAft>
                      </a:pPr>
                      <a:r>
                        <a:rPr lang="en-GB" sz="1600" dirty="0">
                          <a:solidFill>
                            <a:schemeClr val="bg1"/>
                          </a:solidFill>
                          <a:effectLst/>
                        </a:rPr>
                        <a:t> </a:t>
                      </a:r>
                      <a:endParaRPr lang="en-AU" sz="1600" dirty="0">
                        <a:solidFill>
                          <a:schemeClr val="bg1"/>
                        </a:solidFill>
                        <a:effectLst/>
                      </a:endParaRPr>
                    </a:p>
                    <a:p>
                      <a:pPr>
                        <a:spcAft>
                          <a:spcPts val="0"/>
                        </a:spcAft>
                      </a:pPr>
                      <a:r>
                        <a:rPr lang="en-GB" sz="1600" dirty="0">
                          <a:solidFill>
                            <a:schemeClr val="bg1"/>
                          </a:solidFill>
                          <a:effectLst/>
                        </a:rPr>
                        <a:t> </a:t>
                      </a:r>
                      <a:endParaRPr lang="en-AU" sz="1600" dirty="0">
                        <a:solidFill>
                          <a:schemeClr val="bg1"/>
                        </a:solidFill>
                        <a:effectLst/>
                      </a:endParaRPr>
                    </a:p>
                    <a:p>
                      <a:pPr>
                        <a:spcAft>
                          <a:spcPts val="0"/>
                        </a:spcAft>
                      </a:pPr>
                      <a:r>
                        <a:rPr lang="en-GB" sz="1600" dirty="0">
                          <a:solidFill>
                            <a:schemeClr val="bg1"/>
                          </a:solidFill>
                          <a:effectLst/>
                        </a:rPr>
                        <a:t> </a:t>
                      </a:r>
                      <a:endParaRPr lang="en-AU" sz="1600" dirty="0">
                        <a:solidFill>
                          <a:schemeClr val="bg1"/>
                        </a:solidFill>
                        <a:effectLst/>
                      </a:endParaRPr>
                    </a:p>
                    <a:p>
                      <a:pPr>
                        <a:spcAft>
                          <a:spcPts val="0"/>
                        </a:spcAft>
                      </a:pPr>
                      <a:r>
                        <a:rPr lang="en-GB" sz="1600" dirty="0">
                          <a:solidFill>
                            <a:schemeClr val="bg1"/>
                          </a:solidFill>
                          <a:effectLst/>
                        </a:rPr>
                        <a:t> </a:t>
                      </a:r>
                      <a:endParaRPr lang="en-AU" sz="16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tc>
                <a:tc>
                  <a:txBody>
                    <a:bodyPr/>
                    <a:lstStyle/>
                    <a:p>
                      <a:pPr marL="228600" indent="-228600" algn="l">
                        <a:lnSpc>
                          <a:spcPct val="115000"/>
                        </a:lnSpc>
                        <a:spcAft>
                          <a:spcPts val="1000"/>
                        </a:spcAft>
                      </a:pPr>
                      <a:r>
                        <a:rPr lang="en-AU" sz="1400" dirty="0">
                          <a:solidFill>
                            <a:schemeClr val="bg1"/>
                          </a:solidFill>
                          <a:effectLst/>
                        </a:rPr>
                        <a:t>Images may help colleagues, or whoever is exposed to the information, to see information in a concise way. Sometimes it will convey the information far </a:t>
                      </a:r>
                      <a:r>
                        <a:rPr lang="en-AU" sz="1400" dirty="0" smtClean="0">
                          <a:solidFill>
                            <a:schemeClr val="bg1"/>
                          </a:solidFill>
                          <a:effectLst/>
                        </a:rPr>
                        <a:t>more</a:t>
                      </a:r>
                      <a:r>
                        <a:rPr lang="en-AU" sz="1400" baseline="0" dirty="0" smtClean="0">
                          <a:solidFill>
                            <a:schemeClr val="bg1"/>
                          </a:solidFill>
                          <a:effectLst/>
                        </a:rPr>
                        <a:t> </a:t>
                      </a:r>
                      <a:r>
                        <a:rPr lang="en-AU" sz="1400" dirty="0" smtClean="0">
                          <a:solidFill>
                            <a:schemeClr val="bg1"/>
                          </a:solidFill>
                          <a:effectLst/>
                        </a:rPr>
                        <a:t>effectively </a:t>
                      </a:r>
                      <a:r>
                        <a:rPr lang="en-AU" sz="1400" dirty="0">
                          <a:solidFill>
                            <a:schemeClr val="bg1"/>
                          </a:solidFill>
                          <a:effectLst/>
                        </a:rPr>
                        <a:t>than describing </a:t>
                      </a:r>
                      <a:r>
                        <a:rPr lang="en-AU" sz="1400" dirty="0" smtClean="0">
                          <a:solidFill>
                            <a:schemeClr val="bg1"/>
                          </a:solidFill>
                          <a:effectLst/>
                        </a:rPr>
                        <a:t>data</a:t>
                      </a:r>
                      <a:endParaRPr lang="en-AU" sz="1400" dirty="0">
                        <a:solidFill>
                          <a:schemeClr val="bg1"/>
                        </a:solidFill>
                        <a:effectLst/>
                      </a:endParaRPr>
                    </a:p>
                  </a:txBody>
                  <a:tcPr marL="33897" marR="33897" marT="0" marB="0" anchor="ctr"/>
                </a:tc>
                <a:extLst>
                  <a:ext uri="{0D108BD9-81ED-4DB2-BD59-A6C34878D82A}">
                    <a16:rowId xmlns:a16="http://schemas.microsoft.com/office/drawing/2014/main" val="10002"/>
                  </a:ext>
                </a:extLst>
              </a:tr>
              <a:tr h="1182380">
                <a:tc>
                  <a:txBody>
                    <a:bodyPr/>
                    <a:lstStyle/>
                    <a:p>
                      <a:pPr>
                        <a:spcAft>
                          <a:spcPts val="0"/>
                        </a:spcAft>
                      </a:pPr>
                      <a:r>
                        <a:rPr lang="en-GB" sz="1600" dirty="0">
                          <a:solidFill>
                            <a:schemeClr val="bg1"/>
                          </a:solidFill>
                          <a:effectLst/>
                        </a:rPr>
                        <a:t>Symbols</a:t>
                      </a:r>
                      <a:endParaRPr lang="en-AU" sz="1600" dirty="0">
                        <a:solidFill>
                          <a:schemeClr val="bg1"/>
                        </a:solidFill>
                        <a:effectLst/>
                      </a:endParaRPr>
                    </a:p>
                    <a:p>
                      <a:pPr>
                        <a:spcAft>
                          <a:spcPts val="0"/>
                        </a:spcAft>
                      </a:pPr>
                      <a:r>
                        <a:rPr lang="en-GB" sz="1600" dirty="0">
                          <a:solidFill>
                            <a:schemeClr val="bg1"/>
                          </a:solidFill>
                          <a:effectLst/>
                        </a:rPr>
                        <a:t> </a:t>
                      </a:r>
                      <a:endParaRPr lang="en-AU" sz="1600" dirty="0">
                        <a:solidFill>
                          <a:schemeClr val="bg1"/>
                        </a:solidFill>
                        <a:effectLst/>
                      </a:endParaRPr>
                    </a:p>
                    <a:p>
                      <a:pPr>
                        <a:spcAft>
                          <a:spcPts val="0"/>
                        </a:spcAft>
                      </a:pPr>
                      <a:r>
                        <a:rPr lang="en-GB" sz="1600" dirty="0">
                          <a:solidFill>
                            <a:schemeClr val="bg1"/>
                          </a:solidFill>
                          <a:effectLst/>
                        </a:rPr>
                        <a:t> </a:t>
                      </a:r>
                      <a:endParaRPr lang="en-AU" sz="1600" dirty="0">
                        <a:solidFill>
                          <a:schemeClr val="bg1"/>
                        </a:solidFill>
                        <a:effectLst/>
                      </a:endParaRPr>
                    </a:p>
                    <a:p>
                      <a:pPr>
                        <a:spcAft>
                          <a:spcPts val="0"/>
                        </a:spcAft>
                      </a:pPr>
                      <a:r>
                        <a:rPr lang="en-GB" sz="1600" dirty="0">
                          <a:solidFill>
                            <a:schemeClr val="bg1"/>
                          </a:solidFill>
                          <a:effectLst/>
                        </a:rPr>
                        <a:t> </a:t>
                      </a:r>
                      <a:endParaRPr lang="en-AU" sz="1600" dirty="0">
                        <a:solidFill>
                          <a:schemeClr val="bg1"/>
                        </a:solidFill>
                        <a:effectLst/>
                      </a:endParaRPr>
                    </a:p>
                    <a:p>
                      <a:pPr>
                        <a:spcAft>
                          <a:spcPts val="0"/>
                        </a:spcAft>
                      </a:pPr>
                      <a:r>
                        <a:rPr lang="en-GB" sz="1600" dirty="0">
                          <a:solidFill>
                            <a:schemeClr val="bg1"/>
                          </a:solidFill>
                          <a:effectLst/>
                        </a:rPr>
                        <a:t> </a:t>
                      </a:r>
                      <a:endParaRPr lang="en-AU" sz="16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tc>
                <a:tc>
                  <a:txBody>
                    <a:bodyPr/>
                    <a:lstStyle/>
                    <a:p>
                      <a:pPr algn="l">
                        <a:spcAft>
                          <a:spcPts val="0"/>
                        </a:spcAft>
                      </a:pPr>
                      <a:r>
                        <a:rPr lang="en-GB" sz="1400" dirty="0">
                          <a:solidFill>
                            <a:schemeClr val="bg1"/>
                          </a:solidFill>
                          <a:effectLst/>
                        </a:rPr>
                        <a:t>This may signpost the reader to particular elements of the analysis. Symbols may represent particular parts of the document that could be cross-referenced, and again, keeps it simple</a:t>
                      </a:r>
                      <a:endParaRPr lang="en-AU" sz="14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nchor="ctr"/>
                </a:tc>
                <a:extLst>
                  <a:ext uri="{0D108BD9-81ED-4DB2-BD59-A6C34878D82A}">
                    <a16:rowId xmlns:a16="http://schemas.microsoft.com/office/drawing/2014/main" val="10003"/>
                  </a:ext>
                </a:extLst>
              </a:tr>
              <a:tr h="709428">
                <a:tc>
                  <a:txBody>
                    <a:bodyPr/>
                    <a:lstStyle/>
                    <a:p>
                      <a:pPr>
                        <a:spcAft>
                          <a:spcPts val="0"/>
                        </a:spcAft>
                      </a:pPr>
                      <a:r>
                        <a:rPr lang="en-GB" sz="1600" dirty="0">
                          <a:solidFill>
                            <a:schemeClr val="bg1"/>
                          </a:solidFill>
                          <a:effectLst/>
                        </a:rPr>
                        <a:t>Legends</a:t>
                      </a:r>
                      <a:endParaRPr lang="en-AU" sz="1600" dirty="0">
                        <a:solidFill>
                          <a:schemeClr val="bg1"/>
                        </a:solidFill>
                        <a:effectLst/>
                      </a:endParaRPr>
                    </a:p>
                    <a:p>
                      <a:pPr>
                        <a:spcAft>
                          <a:spcPts val="0"/>
                        </a:spcAft>
                      </a:pPr>
                      <a:r>
                        <a:rPr lang="en-GB" sz="1600" dirty="0">
                          <a:solidFill>
                            <a:schemeClr val="bg1"/>
                          </a:solidFill>
                          <a:effectLst/>
                        </a:rPr>
                        <a:t> </a:t>
                      </a:r>
                      <a:endParaRPr lang="en-AU" sz="1600" dirty="0">
                        <a:solidFill>
                          <a:schemeClr val="bg1"/>
                        </a:solidFill>
                        <a:effectLst/>
                      </a:endParaRPr>
                    </a:p>
                    <a:p>
                      <a:pPr>
                        <a:spcAft>
                          <a:spcPts val="0"/>
                        </a:spcAft>
                      </a:pPr>
                      <a:endParaRPr lang="en-AU" sz="1600" dirty="0">
                        <a:solidFill>
                          <a:schemeClr val="bg1"/>
                        </a:solidFill>
                        <a:effectLst/>
                      </a:endParaRPr>
                    </a:p>
                  </a:txBody>
                  <a:tcPr marL="33897" marR="33897" marT="0" marB="0"/>
                </a:tc>
                <a:tc>
                  <a:txBody>
                    <a:bodyPr/>
                    <a:lstStyle/>
                    <a:p>
                      <a:pPr marL="228600" indent="-228600" algn="l">
                        <a:lnSpc>
                          <a:spcPct val="115000"/>
                        </a:lnSpc>
                        <a:spcAft>
                          <a:spcPts val="1000"/>
                        </a:spcAft>
                      </a:pPr>
                      <a:r>
                        <a:rPr lang="en-AU" sz="1400" dirty="0">
                          <a:solidFill>
                            <a:schemeClr val="bg1"/>
                          </a:solidFill>
                          <a:effectLst/>
                        </a:rPr>
                        <a:t>Legends can be used to provide more information alongside a </a:t>
                      </a:r>
                      <a:r>
                        <a:rPr lang="en-AU" sz="1400" dirty="0" smtClean="0">
                          <a:solidFill>
                            <a:schemeClr val="bg1"/>
                          </a:solidFill>
                          <a:effectLst/>
                        </a:rPr>
                        <a:t>chart</a:t>
                      </a:r>
                      <a:endParaRPr lang="en-AU" sz="1400" dirty="0">
                        <a:solidFill>
                          <a:schemeClr val="bg1"/>
                        </a:solidFill>
                        <a:effectLst/>
                      </a:endParaRPr>
                    </a:p>
                  </a:txBody>
                  <a:tcPr marL="33897" marR="33897" marT="0" marB="0" anchor="ctr"/>
                </a:tc>
                <a:extLst>
                  <a:ext uri="{0D108BD9-81ED-4DB2-BD59-A6C34878D82A}">
                    <a16:rowId xmlns:a16="http://schemas.microsoft.com/office/drawing/2014/main" val="10004"/>
                  </a:ext>
                </a:extLst>
              </a:tr>
              <a:tr h="1182380">
                <a:tc>
                  <a:txBody>
                    <a:bodyPr/>
                    <a:lstStyle/>
                    <a:p>
                      <a:pPr>
                        <a:spcAft>
                          <a:spcPts val="0"/>
                        </a:spcAft>
                      </a:pPr>
                      <a:r>
                        <a:rPr lang="en-GB" sz="1600" dirty="0">
                          <a:solidFill>
                            <a:schemeClr val="bg1"/>
                          </a:solidFill>
                          <a:effectLst/>
                        </a:rPr>
                        <a:t>Software applications</a:t>
                      </a:r>
                      <a:endParaRPr lang="en-AU" sz="1600" dirty="0">
                        <a:solidFill>
                          <a:schemeClr val="bg1"/>
                        </a:solidFill>
                        <a:effectLst/>
                      </a:endParaRPr>
                    </a:p>
                    <a:p>
                      <a:pPr>
                        <a:spcAft>
                          <a:spcPts val="0"/>
                        </a:spcAft>
                      </a:pPr>
                      <a:r>
                        <a:rPr lang="en-GB" sz="1600" dirty="0">
                          <a:solidFill>
                            <a:schemeClr val="bg1"/>
                          </a:solidFill>
                          <a:effectLst/>
                        </a:rPr>
                        <a:t> </a:t>
                      </a:r>
                      <a:endParaRPr lang="en-AU" sz="1600" dirty="0">
                        <a:solidFill>
                          <a:schemeClr val="bg1"/>
                        </a:solidFill>
                        <a:effectLst/>
                      </a:endParaRPr>
                    </a:p>
                    <a:p>
                      <a:pPr>
                        <a:spcAft>
                          <a:spcPts val="0"/>
                        </a:spcAft>
                      </a:pPr>
                      <a:r>
                        <a:rPr lang="en-GB" sz="1600" dirty="0">
                          <a:solidFill>
                            <a:schemeClr val="bg1"/>
                          </a:solidFill>
                          <a:effectLst/>
                        </a:rPr>
                        <a:t> </a:t>
                      </a:r>
                      <a:endParaRPr lang="en-AU" sz="1600" dirty="0">
                        <a:solidFill>
                          <a:schemeClr val="bg1"/>
                        </a:solidFill>
                        <a:effectLst/>
                      </a:endParaRPr>
                    </a:p>
                    <a:p>
                      <a:pPr>
                        <a:spcAft>
                          <a:spcPts val="0"/>
                        </a:spcAft>
                      </a:pPr>
                      <a:r>
                        <a:rPr lang="en-GB" sz="1600" dirty="0">
                          <a:solidFill>
                            <a:schemeClr val="bg1"/>
                          </a:solidFill>
                          <a:effectLst/>
                        </a:rPr>
                        <a:t> </a:t>
                      </a:r>
                      <a:endParaRPr lang="en-AU" sz="1600" dirty="0">
                        <a:solidFill>
                          <a:schemeClr val="bg1"/>
                        </a:solidFill>
                        <a:effectLst/>
                      </a:endParaRPr>
                    </a:p>
                    <a:p>
                      <a:pPr>
                        <a:spcAft>
                          <a:spcPts val="0"/>
                        </a:spcAft>
                      </a:pPr>
                      <a:r>
                        <a:rPr lang="en-GB" sz="1600" dirty="0">
                          <a:solidFill>
                            <a:schemeClr val="bg1"/>
                          </a:solidFill>
                          <a:effectLst/>
                        </a:rPr>
                        <a:t> </a:t>
                      </a:r>
                      <a:endParaRPr lang="en-AU" sz="16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tc>
                <a:tc>
                  <a:txBody>
                    <a:bodyPr/>
                    <a:lstStyle/>
                    <a:p>
                      <a:pPr algn="l">
                        <a:spcAft>
                          <a:spcPts val="0"/>
                        </a:spcAft>
                      </a:pPr>
                      <a:r>
                        <a:rPr lang="en-GB" sz="1400" dirty="0">
                          <a:solidFill>
                            <a:schemeClr val="bg1"/>
                          </a:solidFill>
                          <a:effectLst/>
                        </a:rPr>
                        <a:t>The software application will depend on your organisation, however plenty of applications are available that can help you organise information. A generic application will allow you to select information, format the data into graphs and charts </a:t>
                      </a:r>
                      <a:r>
                        <a:rPr lang="en-GB" sz="1400" dirty="0" smtClean="0">
                          <a:solidFill>
                            <a:schemeClr val="bg1"/>
                          </a:solidFill>
                          <a:effectLst/>
                        </a:rPr>
                        <a:t>etc.</a:t>
                      </a:r>
                    </a:p>
                    <a:p>
                      <a:pPr algn="l">
                        <a:spcAft>
                          <a:spcPts val="0"/>
                        </a:spcAft>
                      </a:pPr>
                      <a:endParaRPr lang="en-AU" sz="14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nchor="ctr"/>
                </a:tc>
                <a:extLst>
                  <a:ext uri="{0D108BD9-81ED-4DB2-BD59-A6C34878D82A}">
                    <a16:rowId xmlns:a16="http://schemas.microsoft.com/office/drawing/2014/main" val="10005"/>
                  </a:ext>
                </a:extLst>
              </a:tr>
              <a:tr h="789604">
                <a:tc>
                  <a:txBody>
                    <a:bodyPr/>
                    <a:lstStyle/>
                    <a:p>
                      <a:pPr>
                        <a:spcAft>
                          <a:spcPts val="0"/>
                        </a:spcAft>
                      </a:pPr>
                      <a:r>
                        <a:rPr lang="en-GB" sz="1600" dirty="0">
                          <a:solidFill>
                            <a:schemeClr val="bg1"/>
                          </a:solidFill>
                          <a:effectLst/>
                        </a:rPr>
                        <a:t>Tables and </a:t>
                      </a:r>
                      <a:r>
                        <a:rPr lang="en-GB" sz="1600" dirty="0" smtClean="0">
                          <a:solidFill>
                            <a:schemeClr val="bg1"/>
                          </a:solidFill>
                          <a:effectLst/>
                        </a:rPr>
                        <a:t>charts</a:t>
                      </a:r>
                      <a:endParaRPr lang="en-AU" sz="1600" dirty="0">
                        <a:solidFill>
                          <a:schemeClr val="bg1"/>
                        </a:solidFill>
                        <a:effectLst/>
                      </a:endParaRPr>
                    </a:p>
                  </a:txBody>
                  <a:tcPr marL="33897" marR="33897" marT="0" marB="0"/>
                </a:tc>
                <a:tc>
                  <a:txBody>
                    <a:bodyPr/>
                    <a:lstStyle/>
                    <a:p>
                      <a:pPr algn="l">
                        <a:spcAft>
                          <a:spcPts val="0"/>
                        </a:spcAft>
                      </a:pPr>
                      <a:r>
                        <a:rPr lang="en-GB" sz="1400" dirty="0">
                          <a:solidFill>
                            <a:schemeClr val="bg1"/>
                          </a:solidFill>
                          <a:effectLst/>
                        </a:rPr>
                        <a:t>As aforementioned, this can be an easy way of displaying data. They are easy to use on the above applications and can be displayed in a variety of ways</a:t>
                      </a:r>
                      <a:endParaRPr lang="en-AU" sz="14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nchor="ctr"/>
                </a:tc>
                <a:extLst>
                  <a:ext uri="{0D108BD9-81ED-4DB2-BD59-A6C34878D82A}">
                    <a16:rowId xmlns:a16="http://schemas.microsoft.com/office/drawing/2014/main" val="10006"/>
                  </a:ext>
                </a:extLst>
              </a:tr>
              <a:tr h="158972">
                <a:tc>
                  <a:txBody>
                    <a:bodyPr/>
                    <a:lstStyle/>
                    <a:p>
                      <a:pPr>
                        <a:spcAft>
                          <a:spcPts val="0"/>
                        </a:spcAft>
                      </a:pPr>
                      <a:endParaRPr lang="en-AU" sz="10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tc>
                <a:tc>
                  <a:txBody>
                    <a:bodyPr/>
                    <a:lstStyle/>
                    <a:p>
                      <a:pPr>
                        <a:spcAft>
                          <a:spcPts val="0"/>
                        </a:spcAft>
                      </a:pPr>
                      <a:r>
                        <a:rPr lang="en-GB" sz="1000" dirty="0">
                          <a:effectLst/>
                        </a:rPr>
                        <a:t> </a:t>
                      </a:r>
                      <a:endParaRPr lang="en-AU" sz="1000" b="1" dirty="0">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20304734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What is the purpose of collating information?</a:t>
            </a:r>
            <a:endParaRPr lang="en-AU" dirty="0"/>
          </a:p>
        </p:txBody>
      </p:sp>
      <p:sp>
        <p:nvSpPr>
          <p:cNvPr id="3" name="Content Placeholder 2"/>
          <p:cNvSpPr>
            <a:spLocks noGrp="1"/>
          </p:cNvSpPr>
          <p:nvPr>
            <p:ph idx="1"/>
          </p:nvPr>
        </p:nvSpPr>
        <p:spPr/>
        <p:txBody>
          <a:bodyPr>
            <a:normAutofit/>
          </a:bodyPr>
          <a:lstStyle/>
          <a:p>
            <a:r>
              <a:rPr lang="en-AU" sz="2800" dirty="0"/>
              <a:t>Collating information, in the context of business, is when you bring documentation together from a range of sources and compare, arrange and organise the documents</a:t>
            </a:r>
            <a:r>
              <a:rPr lang="en-AU" sz="2800" dirty="0" smtClean="0"/>
              <a:t>. </a:t>
            </a:r>
          </a:p>
          <a:p>
            <a:endParaRPr lang="en-AU" sz="2800" dirty="0"/>
          </a:p>
          <a:p>
            <a:r>
              <a:rPr lang="en-AU" sz="2800" dirty="0" smtClean="0"/>
              <a:t>They outline a three-step process describing the ‘journey’ of data. </a:t>
            </a:r>
            <a:endParaRPr lang="en-AU" sz="2800" dirty="0"/>
          </a:p>
          <a:p>
            <a:pPr marL="0" indent="0">
              <a:buNone/>
            </a:pPr>
            <a:endParaRPr lang="en-AU" dirty="0"/>
          </a:p>
        </p:txBody>
      </p:sp>
    </p:spTree>
    <p:extLst>
      <p:ext uri="{BB962C8B-B14F-4D97-AF65-F5344CB8AC3E}">
        <p14:creationId xmlns:p14="http://schemas.microsoft.com/office/powerpoint/2010/main" val="2743196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Example of possible difficulties </a:t>
            </a:r>
            <a:endParaRPr lang="en-AU"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603100633"/>
              </p:ext>
            </p:extLst>
          </p:nvPr>
        </p:nvGraphicFramePr>
        <p:xfrm>
          <a:off x="1368552" y="2084832"/>
          <a:ext cx="9375648" cy="4011169"/>
        </p:xfrm>
        <a:graphic>
          <a:graphicData uri="http://schemas.openxmlformats.org/drawingml/2006/table">
            <a:tbl>
              <a:tblPr firstRow="1" firstCol="1" bandRow="1">
                <a:tableStyleId>{5C22544A-7EE6-4342-B048-85BDC9FD1C3A}</a:tableStyleId>
              </a:tblPr>
              <a:tblGrid>
                <a:gridCol w="4687185">
                  <a:extLst>
                    <a:ext uri="{9D8B030D-6E8A-4147-A177-3AD203B41FA5}">
                      <a16:colId xmlns:a16="http://schemas.microsoft.com/office/drawing/2014/main" val="20000"/>
                    </a:ext>
                  </a:extLst>
                </a:gridCol>
                <a:gridCol w="4688463">
                  <a:extLst>
                    <a:ext uri="{9D8B030D-6E8A-4147-A177-3AD203B41FA5}">
                      <a16:colId xmlns:a16="http://schemas.microsoft.com/office/drawing/2014/main" val="20001"/>
                    </a:ext>
                  </a:extLst>
                </a:gridCol>
              </a:tblGrid>
              <a:tr h="707853">
                <a:tc>
                  <a:txBody>
                    <a:bodyPr/>
                    <a:lstStyle/>
                    <a:p>
                      <a:pPr>
                        <a:spcAft>
                          <a:spcPts val="0"/>
                        </a:spcAft>
                      </a:pPr>
                      <a:r>
                        <a:rPr lang="en-GB" sz="2000" dirty="0">
                          <a:solidFill>
                            <a:schemeClr val="bg1"/>
                          </a:solidFill>
                          <a:effectLst/>
                        </a:rPr>
                        <a:t>Difficulty</a:t>
                      </a:r>
                      <a:endParaRPr lang="en-AU" sz="20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Aft>
                          <a:spcPts val="0"/>
                        </a:spcAft>
                      </a:pPr>
                      <a:r>
                        <a:rPr lang="en-GB" sz="2000" dirty="0">
                          <a:solidFill>
                            <a:schemeClr val="bg1"/>
                          </a:solidFill>
                          <a:effectLst/>
                        </a:rPr>
                        <a:t>How you could resolve this issue and who you may call upon to solve the issue</a:t>
                      </a:r>
                      <a:endParaRPr lang="en-AU" sz="20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0"/>
                  </a:ext>
                </a:extLst>
              </a:tr>
              <a:tr h="1651658">
                <a:tc>
                  <a:txBody>
                    <a:bodyPr/>
                    <a:lstStyle/>
                    <a:p>
                      <a:pPr algn="l">
                        <a:spcAft>
                          <a:spcPts val="0"/>
                        </a:spcAft>
                      </a:pPr>
                      <a:r>
                        <a:rPr lang="en-GB" sz="1600" dirty="0">
                          <a:solidFill>
                            <a:schemeClr val="bg1"/>
                          </a:solidFill>
                          <a:effectLst/>
                        </a:rPr>
                        <a:t>That information gets </a:t>
                      </a:r>
                      <a:r>
                        <a:rPr lang="en-GB" sz="1600" dirty="0" smtClean="0">
                          <a:solidFill>
                            <a:schemeClr val="bg1"/>
                          </a:solidFill>
                          <a:effectLst/>
                        </a:rPr>
                        <a:t>lost</a:t>
                      </a:r>
                      <a:endParaRPr lang="en-AU" sz="1600" dirty="0">
                        <a:solidFill>
                          <a:schemeClr val="bg1"/>
                        </a:solidFill>
                        <a:effectLst/>
                      </a:endParaRPr>
                    </a:p>
                  </a:txBody>
                  <a:tcPr marL="68580" marR="68580" marT="0" marB="0" anchor="ctr"/>
                </a:tc>
                <a:tc>
                  <a:txBody>
                    <a:bodyPr/>
                    <a:lstStyle/>
                    <a:p>
                      <a:pPr algn="l">
                        <a:spcAft>
                          <a:spcPts val="0"/>
                        </a:spcAft>
                      </a:pPr>
                      <a:r>
                        <a:rPr lang="en-GB" sz="1600" dirty="0">
                          <a:solidFill>
                            <a:schemeClr val="bg1"/>
                          </a:solidFill>
                          <a:effectLst/>
                        </a:rPr>
                        <a:t>Make sure that information is stored correctly, in multiple places, and is easily accessible by everyone in the group</a:t>
                      </a:r>
                      <a:endParaRPr lang="en-AU" sz="16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1"/>
                  </a:ext>
                </a:extLst>
              </a:tr>
              <a:tr h="1651658">
                <a:tc>
                  <a:txBody>
                    <a:bodyPr/>
                    <a:lstStyle/>
                    <a:p>
                      <a:pPr algn="l">
                        <a:spcAft>
                          <a:spcPts val="0"/>
                        </a:spcAft>
                      </a:pPr>
                      <a:r>
                        <a:rPr lang="en-GB" sz="1600" dirty="0">
                          <a:solidFill>
                            <a:schemeClr val="bg1"/>
                          </a:solidFill>
                          <a:effectLst/>
                        </a:rPr>
                        <a:t>Information is </a:t>
                      </a:r>
                      <a:r>
                        <a:rPr lang="en-GB" sz="1600" dirty="0" smtClean="0">
                          <a:solidFill>
                            <a:schemeClr val="bg1"/>
                          </a:solidFill>
                          <a:effectLst/>
                        </a:rPr>
                        <a:t>misunderstood</a:t>
                      </a:r>
                      <a:endParaRPr lang="en-AU" sz="1600" dirty="0">
                        <a:solidFill>
                          <a:schemeClr val="bg1"/>
                        </a:solidFill>
                        <a:effectLst/>
                      </a:endParaRPr>
                    </a:p>
                  </a:txBody>
                  <a:tcPr marL="68580" marR="68580" marT="0" marB="0" anchor="ctr"/>
                </a:tc>
                <a:tc>
                  <a:txBody>
                    <a:bodyPr/>
                    <a:lstStyle/>
                    <a:p>
                      <a:pPr algn="l">
                        <a:spcAft>
                          <a:spcPts val="0"/>
                        </a:spcAft>
                      </a:pPr>
                      <a:r>
                        <a:rPr lang="en-GB" sz="1600" dirty="0">
                          <a:solidFill>
                            <a:schemeClr val="bg1"/>
                          </a:solidFill>
                          <a:effectLst/>
                        </a:rPr>
                        <a:t>Make sure that everyone in the group understand the information and make sure that the information is laid out in an easy to read and comprehensible format.</a:t>
                      </a:r>
                      <a:endParaRPr lang="en-AU" sz="16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959073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Feedback Opportunities </a:t>
            </a:r>
            <a:endParaRPr lang="en-AU"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20425234"/>
              </p:ext>
            </p:extLst>
          </p:nvPr>
        </p:nvGraphicFramePr>
        <p:xfrm>
          <a:off x="1024128" y="2084832"/>
          <a:ext cx="10515600" cy="3778187"/>
        </p:xfrm>
        <a:graphic>
          <a:graphicData uri="http://schemas.openxmlformats.org/drawingml/2006/table">
            <a:tbl>
              <a:tblPr firstRow="1" firstCol="1" bandRow="1">
                <a:tableStyleId>{5C22544A-7EE6-4342-B048-85BDC9FD1C3A}</a:tableStyleId>
              </a:tblPr>
              <a:tblGrid>
                <a:gridCol w="3505200">
                  <a:extLst>
                    <a:ext uri="{9D8B030D-6E8A-4147-A177-3AD203B41FA5}">
                      <a16:colId xmlns:a16="http://schemas.microsoft.com/office/drawing/2014/main" val="20000"/>
                    </a:ext>
                  </a:extLst>
                </a:gridCol>
                <a:gridCol w="3505200">
                  <a:extLst>
                    <a:ext uri="{9D8B030D-6E8A-4147-A177-3AD203B41FA5}">
                      <a16:colId xmlns:a16="http://schemas.microsoft.com/office/drawing/2014/main" val="20001"/>
                    </a:ext>
                  </a:extLst>
                </a:gridCol>
                <a:gridCol w="3505200">
                  <a:extLst>
                    <a:ext uri="{9D8B030D-6E8A-4147-A177-3AD203B41FA5}">
                      <a16:colId xmlns:a16="http://schemas.microsoft.com/office/drawing/2014/main" val="20002"/>
                    </a:ext>
                  </a:extLst>
                </a:gridCol>
              </a:tblGrid>
              <a:tr h="864680">
                <a:tc>
                  <a:txBody>
                    <a:bodyPr/>
                    <a:lstStyle/>
                    <a:p>
                      <a:pPr>
                        <a:spcAft>
                          <a:spcPts val="0"/>
                        </a:spcAft>
                      </a:pPr>
                      <a:r>
                        <a:rPr lang="en-GB" sz="1600" dirty="0">
                          <a:solidFill>
                            <a:schemeClr val="bg1"/>
                          </a:solidFill>
                          <a:effectLst/>
                        </a:rPr>
                        <a:t>Method of giving feedback</a:t>
                      </a:r>
                      <a:endParaRPr lang="en-AU" sz="16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Aft>
                          <a:spcPts val="0"/>
                        </a:spcAft>
                      </a:pPr>
                      <a:r>
                        <a:rPr lang="en-GB" sz="1600" dirty="0">
                          <a:solidFill>
                            <a:schemeClr val="bg1"/>
                          </a:solidFill>
                          <a:effectLst/>
                        </a:rPr>
                        <a:t>What are the advantages of this method?</a:t>
                      </a:r>
                      <a:endParaRPr lang="en-AU" sz="16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Aft>
                          <a:spcPts val="0"/>
                        </a:spcAft>
                      </a:pPr>
                      <a:r>
                        <a:rPr lang="en-GB" sz="1600" dirty="0">
                          <a:solidFill>
                            <a:schemeClr val="bg1"/>
                          </a:solidFill>
                          <a:effectLst/>
                        </a:rPr>
                        <a:t>How may this inform decision making?</a:t>
                      </a:r>
                      <a:endParaRPr lang="en-AU" sz="16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0"/>
                  </a:ext>
                </a:extLst>
              </a:tr>
              <a:tr h="748665">
                <a:tc>
                  <a:txBody>
                    <a:bodyPr/>
                    <a:lstStyle/>
                    <a:p>
                      <a:pPr>
                        <a:spcAft>
                          <a:spcPts val="0"/>
                        </a:spcAft>
                      </a:pPr>
                      <a:r>
                        <a:rPr lang="en-GB" sz="1400" dirty="0">
                          <a:solidFill>
                            <a:schemeClr val="bg1"/>
                          </a:solidFill>
                          <a:effectLst/>
                        </a:rPr>
                        <a:t>Face to face</a:t>
                      </a:r>
                      <a:endParaRPr lang="en-AU" sz="1400" dirty="0">
                        <a:solidFill>
                          <a:schemeClr val="bg1"/>
                        </a:solidFill>
                        <a:effectLst/>
                      </a:endParaRPr>
                    </a:p>
                    <a:p>
                      <a:pPr>
                        <a:spcAft>
                          <a:spcPts val="0"/>
                        </a:spcAft>
                      </a:pPr>
                      <a:r>
                        <a:rPr lang="en-GB" sz="1400" dirty="0">
                          <a:solidFill>
                            <a:schemeClr val="bg1"/>
                          </a:solidFill>
                          <a:effectLst/>
                        </a:rPr>
                        <a:t> </a:t>
                      </a:r>
                      <a:endParaRPr lang="en-AU" sz="14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spcAft>
                          <a:spcPts val="0"/>
                        </a:spcAft>
                      </a:pPr>
                      <a:r>
                        <a:rPr lang="en-GB" sz="1400">
                          <a:solidFill>
                            <a:schemeClr val="bg1"/>
                          </a:solidFill>
                          <a:effectLst/>
                        </a:rPr>
                        <a:t>Being able to get a timely response.</a:t>
                      </a:r>
                      <a:endParaRPr lang="en-AU" sz="1400" b="1">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spcAft>
                          <a:spcPts val="0"/>
                        </a:spcAft>
                      </a:pPr>
                      <a:r>
                        <a:rPr lang="en-GB" sz="1400">
                          <a:solidFill>
                            <a:schemeClr val="bg1"/>
                          </a:solidFill>
                          <a:effectLst/>
                        </a:rPr>
                        <a:t>By making the person think of their feet.</a:t>
                      </a:r>
                      <a:endParaRPr lang="en-AU" sz="1400" b="1">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1"/>
                  </a:ext>
                </a:extLst>
              </a:tr>
              <a:tr h="1011936">
                <a:tc>
                  <a:txBody>
                    <a:bodyPr/>
                    <a:lstStyle/>
                    <a:p>
                      <a:pPr>
                        <a:spcAft>
                          <a:spcPts val="0"/>
                        </a:spcAft>
                      </a:pPr>
                      <a:r>
                        <a:rPr lang="en-GB" sz="1400" dirty="0" smtClean="0">
                          <a:solidFill>
                            <a:schemeClr val="bg1"/>
                          </a:solidFill>
                          <a:effectLst/>
                        </a:rPr>
                        <a:t>Online</a:t>
                      </a:r>
                      <a:endParaRPr lang="en-AU" sz="1400" dirty="0">
                        <a:solidFill>
                          <a:schemeClr val="bg1"/>
                        </a:solidFill>
                        <a:effectLst/>
                      </a:endParaRPr>
                    </a:p>
                  </a:txBody>
                  <a:tcPr marL="68580" marR="68580" marT="0" marB="0" anchor="ctr"/>
                </a:tc>
                <a:tc>
                  <a:txBody>
                    <a:bodyPr/>
                    <a:lstStyle/>
                    <a:p>
                      <a:pPr>
                        <a:spcAft>
                          <a:spcPts val="0"/>
                        </a:spcAft>
                      </a:pPr>
                      <a:r>
                        <a:rPr lang="en-GB" sz="1400" dirty="0">
                          <a:solidFill>
                            <a:schemeClr val="bg1"/>
                          </a:solidFill>
                          <a:effectLst/>
                        </a:rPr>
                        <a:t>Being able to give feedback and have the person respond when they are able to. </a:t>
                      </a:r>
                      <a:endParaRPr lang="en-AU" sz="14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spcAft>
                          <a:spcPts val="0"/>
                        </a:spcAft>
                      </a:pPr>
                      <a:r>
                        <a:rPr lang="en-GB" sz="1400" dirty="0">
                          <a:solidFill>
                            <a:schemeClr val="bg1"/>
                          </a:solidFill>
                          <a:effectLst/>
                        </a:rPr>
                        <a:t>This will give you a much more informed response.</a:t>
                      </a:r>
                      <a:endParaRPr lang="en-AU" sz="14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2"/>
                  </a:ext>
                </a:extLst>
              </a:tr>
              <a:tr h="1152906">
                <a:tc>
                  <a:txBody>
                    <a:bodyPr/>
                    <a:lstStyle/>
                    <a:p>
                      <a:pPr>
                        <a:spcAft>
                          <a:spcPts val="0"/>
                        </a:spcAft>
                      </a:pPr>
                      <a:r>
                        <a:rPr lang="en-GB" sz="1400" dirty="0" smtClean="0">
                          <a:solidFill>
                            <a:schemeClr val="bg1"/>
                          </a:solidFill>
                          <a:effectLst/>
                        </a:rPr>
                        <a:t>Written</a:t>
                      </a:r>
                      <a:endParaRPr lang="en-AU" sz="1400" dirty="0">
                        <a:solidFill>
                          <a:schemeClr val="bg1"/>
                        </a:solidFill>
                        <a:effectLst/>
                      </a:endParaRPr>
                    </a:p>
                  </a:txBody>
                  <a:tcPr marL="68580" marR="68580" marT="0" marB="0" anchor="ctr"/>
                </a:tc>
                <a:tc>
                  <a:txBody>
                    <a:bodyPr/>
                    <a:lstStyle/>
                    <a:p>
                      <a:pPr>
                        <a:spcAft>
                          <a:spcPts val="0"/>
                        </a:spcAft>
                      </a:pPr>
                      <a:r>
                        <a:rPr lang="en-GB" sz="1400">
                          <a:solidFill>
                            <a:schemeClr val="bg1"/>
                          </a:solidFill>
                          <a:effectLst/>
                        </a:rPr>
                        <a:t>You are able to get a well-informed response and to be personally addressed. </a:t>
                      </a:r>
                      <a:endParaRPr lang="en-AU" sz="1400" b="1">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spcAft>
                          <a:spcPts val="0"/>
                        </a:spcAft>
                      </a:pPr>
                      <a:r>
                        <a:rPr lang="en-GB" sz="1400" dirty="0">
                          <a:solidFill>
                            <a:schemeClr val="bg1"/>
                          </a:solidFill>
                          <a:effectLst/>
                        </a:rPr>
                        <a:t>This will make the response more personal and informed.</a:t>
                      </a:r>
                      <a:endParaRPr lang="en-AU" sz="14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22962386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Legal &amp; organisational policies, Guidelines &amp; requirements </a:t>
            </a:r>
            <a:endParaRPr lang="en-AU" dirty="0"/>
          </a:p>
        </p:txBody>
      </p:sp>
      <p:sp>
        <p:nvSpPr>
          <p:cNvPr id="3" name="Content Placeholder 2"/>
          <p:cNvSpPr>
            <a:spLocks noGrp="1"/>
          </p:cNvSpPr>
          <p:nvPr>
            <p:ph idx="1"/>
          </p:nvPr>
        </p:nvSpPr>
        <p:spPr/>
        <p:txBody>
          <a:bodyPr/>
          <a:lstStyle/>
          <a:p>
            <a:pPr>
              <a:buFont typeface="Arial" panose="020B0604020202020204" pitchFamily="34" charset="0"/>
              <a:buChar char="•"/>
            </a:pPr>
            <a:r>
              <a:rPr lang="en-AU" dirty="0" smtClean="0"/>
              <a:t>Legislation and regulations affecting the gathering, organising and distribution of workplace information.</a:t>
            </a:r>
          </a:p>
          <a:p>
            <a:pPr>
              <a:buFont typeface="Arial" panose="020B0604020202020204" pitchFamily="34" charset="0"/>
              <a:buChar char="•"/>
            </a:pPr>
            <a:r>
              <a:rPr lang="en-AU" dirty="0" smtClean="0"/>
              <a:t>Australian citizens must abide by the legislation set out for businesses. The Office of the Australian </a:t>
            </a:r>
            <a:r>
              <a:rPr lang="en-AU" dirty="0"/>
              <a:t>I</a:t>
            </a:r>
            <a:r>
              <a:rPr lang="en-AU" dirty="0" smtClean="0"/>
              <a:t>nformation Commissioner (QAIC) regulates how information is collected, accessed and stored. There are specific rules relating to each industry, for example. Medical employees must acknowledge the legislation surrounding medical records. Australian states and territories will have different laws that will apply in </a:t>
            </a:r>
            <a:r>
              <a:rPr lang="en-AU" smtClean="0"/>
              <a:t>the workplace.</a:t>
            </a:r>
            <a:endParaRPr lang="en-AU" dirty="0"/>
          </a:p>
        </p:txBody>
      </p:sp>
    </p:spTree>
    <p:extLst>
      <p:ext uri="{BB962C8B-B14F-4D97-AF65-F5344CB8AC3E}">
        <p14:creationId xmlns:p14="http://schemas.microsoft.com/office/powerpoint/2010/main" val="227364026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rgbClr val="2E2B21"/>
      </a:dk1>
      <a:lt1>
        <a:srgbClr val="FFFFFF"/>
      </a:lt1>
      <a:dk2>
        <a:srgbClr val="605B4F"/>
      </a:dk2>
      <a:lt2>
        <a:srgbClr val="D8D6BE"/>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4825F1AF-8DBC-4E3D-9F3D-688338DA83FC}"/>
    </a:ext>
  </a:extLst>
</a:theme>
</file>

<file path=docProps/app.xml><?xml version="1.0" encoding="utf-8"?>
<Properties xmlns="http://schemas.openxmlformats.org/officeDocument/2006/extended-properties" xmlns:vt="http://schemas.openxmlformats.org/officeDocument/2006/docPropsVTypes">
  <Template>Integral</Template>
  <TotalTime>100</TotalTime>
  <Words>677</Words>
  <Application>Microsoft Office PowerPoint</Application>
  <PresentationFormat>Widescreen</PresentationFormat>
  <Paragraphs>85</Paragraphs>
  <Slides>9</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9</vt:i4>
      </vt:variant>
    </vt:vector>
  </HeadingPairs>
  <TitlesOfParts>
    <vt:vector size="17" baseType="lpstr">
      <vt:lpstr>Arial</vt:lpstr>
      <vt:lpstr>Calibri</vt:lpstr>
      <vt:lpstr>Times New Roman</vt:lpstr>
      <vt:lpstr>Tw Cen MT</vt:lpstr>
      <vt:lpstr>Tw Cen MT Condensed</vt:lpstr>
      <vt:lpstr>Wingdings</vt:lpstr>
      <vt:lpstr>Wingdings 3</vt:lpstr>
      <vt:lpstr>Integral</vt:lpstr>
      <vt:lpstr>Organising Workplace Information</vt:lpstr>
      <vt:lpstr>Common ways to access information</vt:lpstr>
      <vt:lpstr>COLLECTED INFORMATION</vt:lpstr>
      <vt:lpstr>Example of effective formats</vt:lpstr>
      <vt:lpstr>PowerPoint Presentation</vt:lpstr>
      <vt:lpstr>What is the purpose of collating information?</vt:lpstr>
      <vt:lpstr>Example of possible difficulties </vt:lpstr>
      <vt:lpstr>Feedback Opportunities </vt:lpstr>
      <vt:lpstr>Legal &amp; organisational policies, Guidelines &amp; requirements </vt:lpstr>
    </vt:vector>
  </TitlesOfParts>
  <Company>Queensland Government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0000_PMU</dc:creator>
  <cp:lastModifiedBy>AVILA, Kyla</cp:lastModifiedBy>
  <cp:revision>17</cp:revision>
  <dcterms:created xsi:type="dcterms:W3CDTF">2017-10-12T01:34:05Z</dcterms:created>
  <dcterms:modified xsi:type="dcterms:W3CDTF">2019-08-20T04:47:36Z</dcterms:modified>
</cp:coreProperties>
</file>