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7"/>
  </p:notesMasterIdLst>
  <p:sldIdLst>
    <p:sldId id="257" r:id="rId2"/>
    <p:sldId id="309" r:id="rId3"/>
    <p:sldId id="437" r:id="rId4"/>
    <p:sldId id="611" r:id="rId5"/>
    <p:sldId id="612" r:id="rId6"/>
    <p:sldId id="613" r:id="rId7"/>
    <p:sldId id="614" r:id="rId8"/>
    <p:sldId id="615" r:id="rId9"/>
    <p:sldId id="616" r:id="rId10"/>
    <p:sldId id="617" r:id="rId11"/>
    <p:sldId id="392" r:id="rId12"/>
    <p:sldId id="504" r:id="rId13"/>
    <p:sldId id="503" r:id="rId14"/>
    <p:sldId id="439" r:id="rId15"/>
    <p:sldId id="396" r:id="rId16"/>
    <p:sldId id="440" r:id="rId17"/>
    <p:sldId id="399" r:id="rId18"/>
    <p:sldId id="401" r:id="rId19"/>
    <p:sldId id="441" r:id="rId20"/>
    <p:sldId id="387" r:id="rId21"/>
    <p:sldId id="405" r:id="rId22"/>
    <p:sldId id="443" r:id="rId23"/>
    <p:sldId id="618" r:id="rId24"/>
    <p:sldId id="507" r:id="rId25"/>
    <p:sldId id="505" r:id="rId26"/>
    <p:sldId id="506" r:id="rId27"/>
    <p:sldId id="619" r:id="rId28"/>
    <p:sldId id="442" r:id="rId29"/>
    <p:sldId id="508" r:id="rId30"/>
    <p:sldId id="509" r:id="rId31"/>
    <p:sldId id="620" r:id="rId32"/>
    <p:sldId id="510" r:id="rId33"/>
    <p:sldId id="586" r:id="rId34"/>
    <p:sldId id="587" r:id="rId35"/>
    <p:sldId id="588" r:id="rId36"/>
    <p:sldId id="589" r:id="rId37"/>
    <p:sldId id="590" r:id="rId38"/>
    <p:sldId id="621" r:id="rId39"/>
    <p:sldId id="591" r:id="rId40"/>
    <p:sldId id="592" r:id="rId41"/>
    <p:sldId id="593" r:id="rId42"/>
    <p:sldId id="622" r:id="rId43"/>
    <p:sldId id="623" r:id="rId44"/>
    <p:sldId id="594" r:id="rId45"/>
    <p:sldId id="595" r:id="rId46"/>
    <p:sldId id="596" r:id="rId47"/>
    <p:sldId id="597" r:id="rId48"/>
    <p:sldId id="562" r:id="rId49"/>
    <p:sldId id="563" r:id="rId50"/>
    <p:sldId id="564" r:id="rId51"/>
    <p:sldId id="565" r:id="rId52"/>
    <p:sldId id="566" r:id="rId53"/>
    <p:sldId id="624" r:id="rId54"/>
    <p:sldId id="567" r:id="rId55"/>
    <p:sldId id="568" r:id="rId56"/>
    <p:sldId id="569" r:id="rId57"/>
    <p:sldId id="625" r:id="rId58"/>
    <p:sldId id="626" r:id="rId59"/>
    <p:sldId id="627" r:id="rId60"/>
    <p:sldId id="628" r:id="rId61"/>
    <p:sldId id="629" r:id="rId62"/>
    <p:sldId id="630" r:id="rId63"/>
    <p:sldId id="631" r:id="rId64"/>
    <p:sldId id="632" r:id="rId65"/>
    <p:sldId id="570" r:id="rId66"/>
    <p:sldId id="574" r:id="rId67"/>
    <p:sldId id="575" r:id="rId68"/>
    <p:sldId id="633" r:id="rId69"/>
    <p:sldId id="634" r:id="rId70"/>
    <p:sldId id="635" r:id="rId71"/>
    <p:sldId id="636" r:id="rId72"/>
    <p:sldId id="576" r:id="rId73"/>
    <p:sldId id="577" r:id="rId74"/>
    <p:sldId id="578" r:id="rId75"/>
    <p:sldId id="637" r:id="rId76"/>
    <p:sldId id="638" r:id="rId77"/>
    <p:sldId id="579" r:id="rId78"/>
    <p:sldId id="538" r:id="rId79"/>
    <p:sldId id="539" r:id="rId80"/>
    <p:sldId id="639" r:id="rId81"/>
    <p:sldId id="640" r:id="rId82"/>
    <p:sldId id="540" r:id="rId83"/>
    <p:sldId id="544" r:id="rId84"/>
    <p:sldId id="545" r:id="rId85"/>
    <p:sldId id="641" r:id="rId86"/>
    <p:sldId id="546" r:id="rId87"/>
    <p:sldId id="547" r:id="rId88"/>
    <p:sldId id="548" r:id="rId89"/>
    <p:sldId id="549" r:id="rId90"/>
    <p:sldId id="550" r:id="rId91"/>
    <p:sldId id="551" r:id="rId92"/>
    <p:sldId id="642" r:id="rId93"/>
    <p:sldId id="552" r:id="rId94"/>
    <p:sldId id="643" r:id="rId95"/>
    <p:sldId id="644" r:id="rId96"/>
  </p:sldIdLst>
  <p:sldSz cx="9144000" cy="6858000" type="screen4x3"/>
  <p:notesSz cx="6858000" cy="9144000"/>
  <p:custDataLst>
    <p:tags r:id="rId9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79" autoAdjust="0"/>
    <p:restoredTop sz="91562" autoAdjust="0"/>
  </p:normalViewPr>
  <p:slideViewPr>
    <p:cSldViewPr>
      <p:cViewPr varScale="1">
        <p:scale>
          <a:sx n="103" d="100"/>
          <a:sy n="103" d="100"/>
        </p:scale>
        <p:origin x="2112" y="102"/>
      </p:cViewPr>
      <p:guideLst>
        <p:guide orient="horz" pos="2160"/>
        <p:guide pos="2880"/>
      </p:guideLst>
    </p:cSldViewPr>
  </p:slideViewPr>
  <p:outlineViewPr>
    <p:cViewPr>
      <p:scale>
        <a:sx n="33" d="100"/>
        <a:sy n="33" d="100"/>
      </p:scale>
      <p:origin x="0" y="-15510"/>
    </p:cViewPr>
  </p:outlineViewPr>
  <p:notesTextViewPr>
    <p:cViewPr>
      <p:scale>
        <a:sx n="100" d="100"/>
        <a:sy n="100" d="100"/>
      </p:scale>
      <p:origin x="0" y="0"/>
    </p:cViewPr>
  </p:notesTextViewPr>
  <p:sorterViewPr>
    <p:cViewPr>
      <p:scale>
        <a:sx n="100" d="100"/>
        <a:sy n="100" d="100"/>
      </p:scale>
      <p:origin x="0" y="-2331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ags" Target="tags/tag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20/02/2018</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4326071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smtClean="0"/>
          </a:p>
        </p:txBody>
      </p:sp>
    </p:spTree>
    <p:extLst>
      <p:ext uri="{BB962C8B-B14F-4D97-AF65-F5344CB8AC3E}">
        <p14:creationId xmlns:p14="http://schemas.microsoft.com/office/powerpoint/2010/main" val="20314023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extLst>
      <p:ext uri="{BB962C8B-B14F-4D97-AF65-F5344CB8AC3E}">
        <p14:creationId xmlns:p14="http://schemas.microsoft.com/office/powerpoint/2010/main" val="1142697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a:t>
            </a:fld>
            <a:endParaRPr lang="en-CA" dirty="0" smtClean="0"/>
          </a:p>
        </p:txBody>
      </p:sp>
    </p:spTree>
    <p:extLst>
      <p:ext uri="{BB962C8B-B14F-4D97-AF65-F5344CB8AC3E}">
        <p14:creationId xmlns:p14="http://schemas.microsoft.com/office/powerpoint/2010/main" val="1602136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12</a:t>
            </a:fld>
            <a:endParaRPr lang="en-AU" dirty="0"/>
          </a:p>
        </p:txBody>
      </p:sp>
    </p:spTree>
    <p:extLst>
      <p:ext uri="{BB962C8B-B14F-4D97-AF65-F5344CB8AC3E}">
        <p14:creationId xmlns:p14="http://schemas.microsoft.com/office/powerpoint/2010/main" val="20235090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a:t>
            </a:fld>
            <a:endParaRPr lang="en-CA" dirty="0" smtClean="0"/>
          </a:p>
        </p:txBody>
      </p:sp>
    </p:spTree>
    <p:extLst>
      <p:ext uri="{BB962C8B-B14F-4D97-AF65-F5344CB8AC3E}">
        <p14:creationId xmlns:p14="http://schemas.microsoft.com/office/powerpoint/2010/main" val="4088979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a:t>
            </a:fld>
            <a:endParaRPr lang="en-AU" dirty="0"/>
          </a:p>
        </p:txBody>
      </p:sp>
    </p:spTree>
    <p:extLst>
      <p:ext uri="{BB962C8B-B14F-4D97-AF65-F5344CB8AC3E}">
        <p14:creationId xmlns:p14="http://schemas.microsoft.com/office/powerpoint/2010/main" val="22075501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17</a:t>
            </a:fld>
            <a:endParaRPr lang="en-CA" dirty="0" smtClean="0"/>
          </a:p>
        </p:txBody>
      </p:sp>
    </p:spTree>
    <p:extLst>
      <p:ext uri="{BB962C8B-B14F-4D97-AF65-F5344CB8AC3E}">
        <p14:creationId xmlns:p14="http://schemas.microsoft.com/office/powerpoint/2010/main" val="13176974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18</a:t>
            </a:fld>
            <a:endParaRPr lang="en-AU" dirty="0"/>
          </a:p>
        </p:txBody>
      </p:sp>
    </p:spTree>
    <p:extLst>
      <p:ext uri="{BB962C8B-B14F-4D97-AF65-F5344CB8AC3E}">
        <p14:creationId xmlns:p14="http://schemas.microsoft.com/office/powerpoint/2010/main" val="508950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20</a:t>
            </a:fld>
            <a:endParaRPr lang="en-CA" dirty="0" smtClean="0"/>
          </a:p>
        </p:txBody>
      </p:sp>
    </p:spTree>
    <p:extLst>
      <p:ext uri="{BB962C8B-B14F-4D97-AF65-F5344CB8AC3E}">
        <p14:creationId xmlns:p14="http://schemas.microsoft.com/office/powerpoint/2010/main" val="973842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21</a:t>
            </a:fld>
            <a:endParaRPr lang="en-AU" dirty="0"/>
          </a:p>
        </p:txBody>
      </p:sp>
    </p:spTree>
    <p:extLst>
      <p:ext uri="{BB962C8B-B14F-4D97-AF65-F5344CB8AC3E}">
        <p14:creationId xmlns:p14="http://schemas.microsoft.com/office/powerpoint/2010/main" val="38274328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24</a:t>
            </a:fld>
            <a:endParaRPr lang="en-CA" dirty="0" smtClean="0"/>
          </a:p>
        </p:txBody>
      </p:sp>
    </p:spTree>
    <p:extLst>
      <p:ext uri="{BB962C8B-B14F-4D97-AF65-F5344CB8AC3E}">
        <p14:creationId xmlns:p14="http://schemas.microsoft.com/office/powerpoint/2010/main" val="8540140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25</a:t>
            </a:fld>
            <a:endParaRPr lang="en-AU" dirty="0"/>
          </a:p>
        </p:txBody>
      </p:sp>
    </p:spTree>
    <p:extLst>
      <p:ext uri="{BB962C8B-B14F-4D97-AF65-F5344CB8AC3E}">
        <p14:creationId xmlns:p14="http://schemas.microsoft.com/office/powerpoint/2010/main" val="19555137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28</a:t>
            </a:fld>
            <a:endParaRPr lang="en-CA" dirty="0" smtClean="0"/>
          </a:p>
        </p:txBody>
      </p:sp>
    </p:spTree>
    <p:extLst>
      <p:ext uri="{BB962C8B-B14F-4D97-AF65-F5344CB8AC3E}">
        <p14:creationId xmlns:p14="http://schemas.microsoft.com/office/powerpoint/2010/main" val="11751457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29</a:t>
            </a:fld>
            <a:endParaRPr lang="en-AU" dirty="0"/>
          </a:p>
        </p:txBody>
      </p:sp>
    </p:spTree>
    <p:extLst>
      <p:ext uri="{BB962C8B-B14F-4D97-AF65-F5344CB8AC3E}">
        <p14:creationId xmlns:p14="http://schemas.microsoft.com/office/powerpoint/2010/main" val="33522870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32</a:t>
            </a:fld>
            <a:endParaRPr lang="en-CA" dirty="0" smtClean="0"/>
          </a:p>
        </p:txBody>
      </p:sp>
    </p:spTree>
    <p:extLst>
      <p:ext uri="{BB962C8B-B14F-4D97-AF65-F5344CB8AC3E}">
        <p14:creationId xmlns:p14="http://schemas.microsoft.com/office/powerpoint/2010/main" val="24242370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33</a:t>
            </a:fld>
            <a:endParaRPr lang="en-AU" dirty="0"/>
          </a:p>
        </p:txBody>
      </p:sp>
    </p:spTree>
    <p:extLst>
      <p:ext uri="{BB962C8B-B14F-4D97-AF65-F5344CB8AC3E}">
        <p14:creationId xmlns:p14="http://schemas.microsoft.com/office/powerpoint/2010/main" val="16034396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35</a:t>
            </a:fld>
            <a:endParaRPr lang="en-CA" dirty="0" smtClean="0"/>
          </a:p>
        </p:txBody>
      </p:sp>
    </p:spTree>
    <p:extLst>
      <p:ext uri="{BB962C8B-B14F-4D97-AF65-F5344CB8AC3E}">
        <p14:creationId xmlns:p14="http://schemas.microsoft.com/office/powerpoint/2010/main" val="16964630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36</a:t>
            </a:fld>
            <a:endParaRPr lang="en-AU" dirty="0"/>
          </a:p>
        </p:txBody>
      </p:sp>
    </p:spTree>
    <p:extLst>
      <p:ext uri="{BB962C8B-B14F-4D97-AF65-F5344CB8AC3E}">
        <p14:creationId xmlns:p14="http://schemas.microsoft.com/office/powerpoint/2010/main" val="26092796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39</a:t>
            </a:fld>
            <a:endParaRPr lang="en-CA" dirty="0" smtClean="0"/>
          </a:p>
        </p:txBody>
      </p:sp>
    </p:spTree>
    <p:extLst>
      <p:ext uri="{BB962C8B-B14F-4D97-AF65-F5344CB8AC3E}">
        <p14:creationId xmlns:p14="http://schemas.microsoft.com/office/powerpoint/2010/main" val="3200772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40</a:t>
            </a:fld>
            <a:endParaRPr lang="en-AU" dirty="0"/>
          </a:p>
        </p:txBody>
      </p:sp>
    </p:spTree>
    <p:extLst>
      <p:ext uri="{BB962C8B-B14F-4D97-AF65-F5344CB8AC3E}">
        <p14:creationId xmlns:p14="http://schemas.microsoft.com/office/powerpoint/2010/main" val="19249389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44</a:t>
            </a:fld>
            <a:endParaRPr lang="en-CA" dirty="0" smtClean="0"/>
          </a:p>
        </p:txBody>
      </p:sp>
    </p:spTree>
    <p:extLst>
      <p:ext uri="{BB962C8B-B14F-4D97-AF65-F5344CB8AC3E}">
        <p14:creationId xmlns:p14="http://schemas.microsoft.com/office/powerpoint/2010/main" val="6879758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45</a:t>
            </a:fld>
            <a:endParaRPr lang="en-AU" dirty="0"/>
          </a:p>
        </p:txBody>
      </p:sp>
    </p:spTree>
    <p:extLst>
      <p:ext uri="{BB962C8B-B14F-4D97-AF65-F5344CB8AC3E}">
        <p14:creationId xmlns:p14="http://schemas.microsoft.com/office/powerpoint/2010/main" val="3361473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47</a:t>
            </a:fld>
            <a:endParaRPr lang="en-CA" dirty="0" smtClean="0"/>
          </a:p>
        </p:txBody>
      </p:sp>
    </p:spTree>
    <p:extLst>
      <p:ext uri="{BB962C8B-B14F-4D97-AF65-F5344CB8AC3E}">
        <p14:creationId xmlns:p14="http://schemas.microsoft.com/office/powerpoint/2010/main" val="11973572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48</a:t>
            </a:fld>
            <a:endParaRPr lang="en-AU" dirty="0"/>
          </a:p>
        </p:txBody>
      </p:sp>
    </p:spTree>
    <p:extLst>
      <p:ext uri="{BB962C8B-B14F-4D97-AF65-F5344CB8AC3E}">
        <p14:creationId xmlns:p14="http://schemas.microsoft.com/office/powerpoint/2010/main" val="28987431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50</a:t>
            </a:fld>
            <a:endParaRPr lang="en-CA" dirty="0" smtClean="0"/>
          </a:p>
        </p:txBody>
      </p:sp>
    </p:spTree>
    <p:extLst>
      <p:ext uri="{BB962C8B-B14F-4D97-AF65-F5344CB8AC3E}">
        <p14:creationId xmlns:p14="http://schemas.microsoft.com/office/powerpoint/2010/main" val="29646916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51</a:t>
            </a:fld>
            <a:endParaRPr lang="en-AU" dirty="0"/>
          </a:p>
        </p:txBody>
      </p:sp>
    </p:spTree>
    <p:extLst>
      <p:ext uri="{BB962C8B-B14F-4D97-AF65-F5344CB8AC3E}">
        <p14:creationId xmlns:p14="http://schemas.microsoft.com/office/powerpoint/2010/main" val="38304717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54</a:t>
            </a:fld>
            <a:endParaRPr lang="en-CA" dirty="0" smtClean="0"/>
          </a:p>
        </p:txBody>
      </p:sp>
    </p:spTree>
    <p:extLst>
      <p:ext uri="{BB962C8B-B14F-4D97-AF65-F5344CB8AC3E}">
        <p14:creationId xmlns:p14="http://schemas.microsoft.com/office/powerpoint/2010/main" val="6730184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55</a:t>
            </a:fld>
            <a:endParaRPr lang="en-AU" dirty="0"/>
          </a:p>
        </p:txBody>
      </p:sp>
    </p:spTree>
    <p:extLst>
      <p:ext uri="{BB962C8B-B14F-4D97-AF65-F5344CB8AC3E}">
        <p14:creationId xmlns:p14="http://schemas.microsoft.com/office/powerpoint/2010/main" val="38905872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65</a:t>
            </a:fld>
            <a:endParaRPr lang="en-CA" smtClean="0"/>
          </a:p>
        </p:txBody>
      </p:sp>
    </p:spTree>
    <p:extLst>
      <p:ext uri="{BB962C8B-B14F-4D97-AF65-F5344CB8AC3E}">
        <p14:creationId xmlns:p14="http://schemas.microsoft.com/office/powerpoint/2010/main" val="2321246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66</a:t>
            </a:fld>
            <a:endParaRPr lang="en-AU"/>
          </a:p>
        </p:txBody>
      </p:sp>
    </p:spTree>
    <p:extLst>
      <p:ext uri="{BB962C8B-B14F-4D97-AF65-F5344CB8AC3E}">
        <p14:creationId xmlns:p14="http://schemas.microsoft.com/office/powerpoint/2010/main" val="7935019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72</a:t>
            </a:fld>
            <a:endParaRPr lang="en-CA" smtClean="0"/>
          </a:p>
        </p:txBody>
      </p:sp>
    </p:spTree>
    <p:extLst>
      <p:ext uri="{BB962C8B-B14F-4D97-AF65-F5344CB8AC3E}">
        <p14:creationId xmlns:p14="http://schemas.microsoft.com/office/powerpoint/2010/main" val="31650840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73</a:t>
            </a:fld>
            <a:endParaRPr lang="en-AU"/>
          </a:p>
        </p:txBody>
      </p:sp>
    </p:spTree>
    <p:extLst>
      <p:ext uri="{BB962C8B-B14F-4D97-AF65-F5344CB8AC3E}">
        <p14:creationId xmlns:p14="http://schemas.microsoft.com/office/powerpoint/2010/main" val="8427604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77</a:t>
            </a:fld>
            <a:endParaRPr lang="en-CA" smtClean="0"/>
          </a:p>
        </p:txBody>
      </p:sp>
    </p:spTree>
    <p:extLst>
      <p:ext uri="{BB962C8B-B14F-4D97-AF65-F5344CB8AC3E}">
        <p14:creationId xmlns:p14="http://schemas.microsoft.com/office/powerpoint/2010/main" val="10745968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78</a:t>
            </a:fld>
            <a:endParaRPr lang="en-AU"/>
          </a:p>
        </p:txBody>
      </p:sp>
    </p:spTree>
    <p:extLst>
      <p:ext uri="{BB962C8B-B14F-4D97-AF65-F5344CB8AC3E}">
        <p14:creationId xmlns:p14="http://schemas.microsoft.com/office/powerpoint/2010/main" val="59485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82</a:t>
            </a:fld>
            <a:endParaRPr lang="en-CA" smtClean="0"/>
          </a:p>
        </p:txBody>
      </p:sp>
    </p:spTree>
    <p:extLst>
      <p:ext uri="{BB962C8B-B14F-4D97-AF65-F5344CB8AC3E}">
        <p14:creationId xmlns:p14="http://schemas.microsoft.com/office/powerpoint/2010/main" val="259616626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83</a:t>
            </a:fld>
            <a:endParaRPr lang="en-AU"/>
          </a:p>
        </p:txBody>
      </p:sp>
    </p:spTree>
    <p:extLst>
      <p:ext uri="{BB962C8B-B14F-4D97-AF65-F5344CB8AC3E}">
        <p14:creationId xmlns:p14="http://schemas.microsoft.com/office/powerpoint/2010/main" val="35934402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86</a:t>
            </a:fld>
            <a:endParaRPr lang="en-CA" smtClean="0"/>
          </a:p>
        </p:txBody>
      </p:sp>
    </p:spTree>
    <p:extLst>
      <p:ext uri="{BB962C8B-B14F-4D97-AF65-F5344CB8AC3E}">
        <p14:creationId xmlns:p14="http://schemas.microsoft.com/office/powerpoint/2010/main" val="33162388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87</a:t>
            </a:fld>
            <a:endParaRPr lang="en-AU"/>
          </a:p>
        </p:txBody>
      </p:sp>
    </p:spTree>
    <p:extLst>
      <p:ext uri="{BB962C8B-B14F-4D97-AF65-F5344CB8AC3E}">
        <p14:creationId xmlns:p14="http://schemas.microsoft.com/office/powerpoint/2010/main" val="15240286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89</a:t>
            </a:fld>
            <a:endParaRPr lang="en-CA" smtClean="0"/>
          </a:p>
        </p:txBody>
      </p:sp>
    </p:spTree>
    <p:extLst>
      <p:ext uri="{BB962C8B-B14F-4D97-AF65-F5344CB8AC3E}">
        <p14:creationId xmlns:p14="http://schemas.microsoft.com/office/powerpoint/2010/main" val="32049784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90</a:t>
            </a:fld>
            <a:endParaRPr lang="en-AU"/>
          </a:p>
        </p:txBody>
      </p:sp>
    </p:spTree>
    <p:extLst>
      <p:ext uri="{BB962C8B-B14F-4D97-AF65-F5344CB8AC3E}">
        <p14:creationId xmlns:p14="http://schemas.microsoft.com/office/powerpoint/2010/main" val="10915191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93</a:t>
            </a:fld>
            <a:endParaRPr lang="en-CA" smtClean="0"/>
          </a:p>
        </p:txBody>
      </p:sp>
    </p:spTree>
    <p:extLst>
      <p:ext uri="{BB962C8B-B14F-4D97-AF65-F5344CB8AC3E}">
        <p14:creationId xmlns:p14="http://schemas.microsoft.com/office/powerpoint/2010/main" val="29550638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95</a:t>
            </a:fld>
            <a:endParaRPr lang="en-CA" smtClean="0"/>
          </a:p>
        </p:txBody>
      </p:sp>
    </p:spTree>
    <p:extLst>
      <p:ext uri="{BB962C8B-B14F-4D97-AF65-F5344CB8AC3E}">
        <p14:creationId xmlns:p14="http://schemas.microsoft.com/office/powerpoint/2010/main" val="911370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20/02/2018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20/02/2018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20/02/2018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20/02/2018</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20/02/2018</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20/02/2018</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20/02/2018</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20/02/2018</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20/02/2018</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20/02/2018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20/02/2018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20/02/2018</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AU" sz="4400" b="1" dirty="0" smtClean="0">
                <a:solidFill>
                  <a:srgbClr val="FF0000"/>
                </a:solidFill>
              </a:rPr>
              <a:t>BSBSUS301 </a:t>
            </a:r>
            <a:endParaRPr lang="en-GB" sz="4400" dirty="0" smtClean="0">
              <a:solidFill>
                <a:srgbClr val="FF0000"/>
              </a:solidFill>
            </a:endParaRPr>
          </a:p>
          <a:p>
            <a:pPr algn="r"/>
            <a:r>
              <a:rPr lang="en-AU" sz="4400" b="1" dirty="0" smtClean="0">
                <a:solidFill>
                  <a:srgbClr val="FF0000"/>
                </a:solidFill>
              </a:rPr>
              <a:t>Implement and monitor environmentally sustainable work practices</a:t>
            </a:r>
            <a:endParaRPr lang="en-GB" sz="4400" dirty="0">
              <a:solidFill>
                <a:srgbClr val="FF0000"/>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91680" y="3733052"/>
            <a:ext cx="2654976" cy="253514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Investigate current practices in relation to resource usage</a:t>
            </a:r>
            <a:endParaRPr lang="en-GB" dirty="0"/>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1.1 </a:t>
            </a:r>
            <a:r>
              <a:rPr lang="en-AU" sz="2800" dirty="0"/>
              <a:t>Identify environmental regulations applying to the </a:t>
            </a:r>
            <a:r>
              <a:rPr lang="en-AU" sz="2800" dirty="0" smtClean="0"/>
              <a:t>enterprise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23528"/>
          </a:xfrm>
        </p:spPr>
        <p:txBody>
          <a:bodyPr>
            <a:noAutofit/>
          </a:bodyPr>
          <a:lstStyle/>
          <a:p>
            <a:r>
              <a:rPr lang="en-GB" dirty="0" smtClean="0"/>
              <a:t>National Legislation</a:t>
            </a:r>
            <a:endParaRPr lang="en-GB" dirty="0"/>
          </a:p>
        </p:txBody>
      </p:sp>
      <p:sp>
        <p:nvSpPr>
          <p:cNvPr id="3" name="Content Placeholder 2"/>
          <p:cNvSpPr>
            <a:spLocks noGrp="1"/>
          </p:cNvSpPr>
          <p:nvPr>
            <p:ph idx="1"/>
          </p:nvPr>
        </p:nvSpPr>
        <p:spPr/>
        <p:txBody>
          <a:bodyPr/>
          <a:lstStyle/>
          <a:p>
            <a:r>
              <a:rPr lang="en-GB" dirty="0"/>
              <a:t>Environmental Protection and Biodiversity Conservation Act 1999 (EPBC)</a:t>
            </a:r>
          </a:p>
          <a:p>
            <a:r>
              <a:rPr lang="en-GB" dirty="0" smtClean="0"/>
              <a:t>Environment Protection (Sea Dumping) Act 1981</a:t>
            </a:r>
          </a:p>
          <a:p>
            <a:r>
              <a:rPr lang="en-GB" dirty="0"/>
              <a:t>National Environment Protection Measures (Implementation) Act </a:t>
            </a:r>
            <a:r>
              <a:rPr lang="en-GB" dirty="0" smtClean="0"/>
              <a:t>1998.</a:t>
            </a:r>
            <a:endParaRPr lang="en-GB" dirty="0"/>
          </a:p>
          <a:p>
            <a:endParaRPr lang="en-GB" dirty="0"/>
          </a:p>
        </p:txBody>
      </p:sp>
      <p:pic>
        <p:nvPicPr>
          <p:cNvPr id="4" name="Picture 3"/>
          <p:cNvPicPr>
            <a:picLocks noChangeAspect="1"/>
          </p:cNvPicPr>
          <p:nvPr/>
        </p:nvPicPr>
        <p:blipFill>
          <a:blip r:embed="rId2" cstate="print"/>
          <a:stretch>
            <a:fillRect/>
          </a:stretch>
        </p:blipFill>
        <p:spPr>
          <a:xfrm>
            <a:off x="5940152" y="3717032"/>
            <a:ext cx="2086508" cy="286452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smtClean="0"/>
              <a:t>EPBC: Matters of national environmental significance</a:t>
            </a:r>
            <a:endParaRPr lang="en-GB" dirty="0"/>
          </a:p>
        </p:txBody>
      </p:sp>
      <p:sp>
        <p:nvSpPr>
          <p:cNvPr id="3" name="Content Placeholder 2"/>
          <p:cNvSpPr>
            <a:spLocks noGrp="1"/>
          </p:cNvSpPr>
          <p:nvPr>
            <p:ph idx="1"/>
          </p:nvPr>
        </p:nvSpPr>
        <p:spPr/>
        <p:txBody>
          <a:bodyPr>
            <a:noAutofit/>
          </a:bodyPr>
          <a:lstStyle/>
          <a:p>
            <a:r>
              <a:rPr lang="en-GB" dirty="0" smtClean="0"/>
              <a:t>World heritage properties</a:t>
            </a:r>
          </a:p>
          <a:p>
            <a:r>
              <a:rPr lang="en-GB" dirty="0" smtClean="0"/>
              <a:t>National heritage places</a:t>
            </a:r>
          </a:p>
          <a:p>
            <a:pPr lvl="0"/>
            <a:r>
              <a:rPr lang="en-GB" dirty="0"/>
              <a:t>Wetlands of international importance</a:t>
            </a:r>
          </a:p>
          <a:p>
            <a:pPr lvl="0"/>
            <a:r>
              <a:rPr lang="en-GB" dirty="0"/>
              <a:t>Nationally threatened species and </a:t>
            </a:r>
            <a:r>
              <a:rPr lang="en-GB" dirty="0" smtClean="0"/>
              <a:t/>
            </a:r>
            <a:br>
              <a:rPr lang="en-GB" dirty="0" smtClean="0"/>
            </a:br>
            <a:r>
              <a:rPr lang="en-GB" dirty="0" smtClean="0"/>
              <a:t>ecological </a:t>
            </a:r>
            <a:r>
              <a:rPr lang="en-GB" dirty="0"/>
              <a:t>communities</a:t>
            </a:r>
          </a:p>
          <a:p>
            <a:pPr lvl="0"/>
            <a:r>
              <a:rPr lang="en-GB" dirty="0"/>
              <a:t>Migratory species</a:t>
            </a:r>
          </a:p>
          <a:p>
            <a:pPr lvl="0"/>
            <a:r>
              <a:rPr lang="en-GB" dirty="0"/>
              <a:t>Commonwealth marine areas</a:t>
            </a:r>
          </a:p>
          <a:p>
            <a:pPr lvl="0"/>
            <a:r>
              <a:rPr lang="en-GB" dirty="0"/>
              <a:t>The Great Barrier Reef Marine Park</a:t>
            </a:r>
          </a:p>
          <a:p>
            <a:pPr lvl="0"/>
            <a:r>
              <a:rPr lang="en-GB" dirty="0"/>
              <a:t>Nuclear actions which includes uranium mining</a:t>
            </a:r>
          </a:p>
          <a:p>
            <a:pPr lvl="0"/>
            <a:r>
              <a:rPr lang="en-GB" dirty="0"/>
              <a:t>A water </a:t>
            </a:r>
            <a:r>
              <a:rPr lang="en-GB" dirty="0" smtClean="0"/>
              <a:t>resource.</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6313" y="2497468"/>
            <a:ext cx="2500487" cy="3645024"/>
          </a:xfrm>
          <a:prstGeom prst="rect">
            <a:avLst/>
          </a:prstGeom>
        </p:spPr>
      </p:pic>
    </p:spTree>
    <p:extLst>
      <p:ext uri="{BB962C8B-B14F-4D97-AF65-F5344CB8AC3E}">
        <p14:creationId xmlns:p14="http://schemas.microsoft.com/office/powerpoint/2010/main" val="10212372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does the EPBC affect?</a:t>
            </a:r>
            <a:endParaRPr lang="en-GB" dirty="0"/>
          </a:p>
        </p:txBody>
      </p:sp>
      <p:sp>
        <p:nvSpPr>
          <p:cNvPr id="3" name="Content Placeholder 2"/>
          <p:cNvSpPr>
            <a:spLocks noGrp="1"/>
          </p:cNvSpPr>
          <p:nvPr>
            <p:ph idx="1"/>
          </p:nvPr>
        </p:nvSpPr>
        <p:spPr/>
        <p:txBody>
          <a:bodyPr/>
          <a:lstStyle/>
          <a:p>
            <a:pPr lvl="0"/>
            <a:r>
              <a:rPr lang="en-GB" dirty="0"/>
              <a:t>Landowners</a:t>
            </a:r>
          </a:p>
          <a:p>
            <a:pPr lvl="0"/>
            <a:r>
              <a:rPr lang="en-GB" dirty="0"/>
              <a:t>Developers</a:t>
            </a:r>
          </a:p>
          <a:p>
            <a:pPr lvl="0"/>
            <a:r>
              <a:rPr lang="en-GB" dirty="0"/>
              <a:t>Industry</a:t>
            </a:r>
          </a:p>
          <a:p>
            <a:pPr lvl="0"/>
            <a:r>
              <a:rPr lang="en-GB" dirty="0"/>
              <a:t>Farmers</a:t>
            </a:r>
          </a:p>
          <a:p>
            <a:pPr lvl="0"/>
            <a:r>
              <a:rPr lang="en-GB" dirty="0"/>
              <a:t>Councils</a:t>
            </a:r>
          </a:p>
          <a:p>
            <a:pPr lvl="0"/>
            <a:r>
              <a:rPr lang="en-GB" dirty="0"/>
              <a:t>State and territory agencies</a:t>
            </a:r>
          </a:p>
          <a:p>
            <a:pPr lvl="0"/>
            <a:r>
              <a:rPr lang="en-GB" dirty="0"/>
              <a:t>Commonwealth agencies.</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6056" y="3231365"/>
            <a:ext cx="3859730" cy="2894798"/>
          </a:xfrm>
          <a:prstGeom prst="rect">
            <a:avLst/>
          </a:prstGeom>
        </p:spPr>
      </p:pic>
    </p:spTree>
    <p:extLst>
      <p:ext uri="{BB962C8B-B14F-4D97-AF65-F5344CB8AC3E}">
        <p14:creationId xmlns:p14="http://schemas.microsoft.com/office/powerpoint/2010/main" val="1539341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4664"/>
            <a:ext cx="9144000" cy="764704"/>
          </a:xfrm>
        </p:spPr>
        <p:txBody>
          <a:bodyPr/>
          <a:lstStyle/>
          <a:p>
            <a:r>
              <a:rPr lang="en-GB" dirty="0" smtClean="0"/>
              <a:t>Actions</a:t>
            </a:r>
            <a:endParaRPr lang="en-GB" dirty="0"/>
          </a:p>
        </p:txBody>
      </p:sp>
      <p:sp>
        <p:nvSpPr>
          <p:cNvPr id="3" name="Content Placeholder 2"/>
          <p:cNvSpPr>
            <a:spLocks noGrp="1"/>
          </p:cNvSpPr>
          <p:nvPr>
            <p:ph idx="1"/>
          </p:nvPr>
        </p:nvSpPr>
        <p:spPr>
          <a:xfrm>
            <a:off x="457200" y="1484784"/>
            <a:ext cx="8229600" cy="5328592"/>
          </a:xfrm>
        </p:spPr>
        <p:txBody>
          <a:bodyPr>
            <a:normAutofit fontScale="70000" lnSpcReduction="20000"/>
          </a:bodyPr>
          <a:lstStyle/>
          <a:p>
            <a:pPr lvl="0">
              <a:lnSpc>
                <a:spcPct val="120000"/>
              </a:lnSpc>
            </a:pPr>
            <a:r>
              <a:rPr lang="en-GB" sz="4000" dirty="0"/>
              <a:t>Property development </a:t>
            </a:r>
            <a:endParaRPr lang="en-GB" sz="4000" dirty="0" smtClean="0"/>
          </a:p>
          <a:p>
            <a:pPr lvl="0">
              <a:lnSpc>
                <a:spcPct val="120000"/>
              </a:lnSpc>
            </a:pPr>
            <a:r>
              <a:rPr lang="en-GB" sz="4000" dirty="0" smtClean="0"/>
              <a:t>Industrial </a:t>
            </a:r>
            <a:r>
              <a:rPr lang="en-GB" sz="4000" dirty="0"/>
              <a:t>processes</a:t>
            </a:r>
          </a:p>
          <a:p>
            <a:pPr lvl="0">
              <a:lnSpc>
                <a:spcPct val="120000"/>
              </a:lnSpc>
            </a:pPr>
            <a:r>
              <a:rPr lang="en-GB" sz="4000" dirty="0"/>
              <a:t>Mineral and petroleum resource exploration</a:t>
            </a:r>
          </a:p>
          <a:p>
            <a:pPr lvl="0">
              <a:lnSpc>
                <a:spcPct val="120000"/>
              </a:lnSpc>
            </a:pPr>
            <a:r>
              <a:rPr lang="en-GB" sz="4000" dirty="0"/>
              <a:t>Storage and transportation of hazardous materials</a:t>
            </a:r>
          </a:p>
          <a:p>
            <a:pPr lvl="0">
              <a:lnSpc>
                <a:spcPct val="120000"/>
              </a:lnSpc>
            </a:pPr>
            <a:r>
              <a:rPr lang="en-GB" sz="4000" dirty="0"/>
              <a:t>Waste </a:t>
            </a:r>
            <a:r>
              <a:rPr lang="en-GB" sz="4000" dirty="0" smtClean="0"/>
              <a:t>disposal</a:t>
            </a:r>
          </a:p>
          <a:p>
            <a:pPr lvl="0">
              <a:lnSpc>
                <a:spcPct val="120000"/>
              </a:lnSpc>
            </a:pPr>
            <a:r>
              <a:rPr lang="en-GB" sz="4000" dirty="0" smtClean="0"/>
              <a:t>Earthworks</a:t>
            </a:r>
          </a:p>
          <a:p>
            <a:pPr lvl="0">
              <a:lnSpc>
                <a:spcPct val="120000"/>
              </a:lnSpc>
            </a:pPr>
            <a:r>
              <a:rPr lang="en-GB" sz="4000" dirty="0"/>
              <a:t>Impoundment</a:t>
            </a:r>
          </a:p>
          <a:p>
            <a:pPr lvl="0">
              <a:lnSpc>
                <a:spcPct val="120000"/>
              </a:lnSpc>
            </a:pPr>
            <a:r>
              <a:rPr lang="en-GB" sz="4000" dirty="0"/>
              <a:t>Extraction and diversion of water</a:t>
            </a:r>
          </a:p>
          <a:p>
            <a:pPr lvl="0">
              <a:lnSpc>
                <a:spcPct val="120000"/>
              </a:lnSpc>
            </a:pPr>
            <a:r>
              <a:rPr lang="en-GB" sz="4000" dirty="0"/>
              <a:t>Agricultural activities</a:t>
            </a:r>
          </a:p>
          <a:p>
            <a:pPr lvl="0">
              <a:lnSpc>
                <a:spcPct val="120000"/>
              </a:lnSpc>
            </a:pPr>
            <a:r>
              <a:rPr lang="en-GB" sz="4000" dirty="0" smtClean="0"/>
              <a:t>Etc.</a:t>
            </a:r>
            <a:endParaRPr lang="en-GB" sz="4000" dirty="0"/>
          </a:p>
          <a:p>
            <a:pPr lvl="0"/>
            <a:endParaRPr lang="en-GB" dirty="0" smtClean="0"/>
          </a:p>
          <a:p>
            <a:pPr lvl="0"/>
            <a:endParaRPr lang="en-GB" dirty="0"/>
          </a:p>
          <a:p>
            <a:endParaRPr lang="en-GB" dirty="0"/>
          </a:p>
        </p:txBody>
      </p:sp>
      <p:pic>
        <p:nvPicPr>
          <p:cNvPr id="4" name="Picture 3"/>
          <p:cNvPicPr>
            <a:picLocks noChangeAspect="1"/>
          </p:cNvPicPr>
          <p:nvPr/>
        </p:nvPicPr>
        <p:blipFill>
          <a:blip r:embed="rId2" cstate="print"/>
          <a:stretch>
            <a:fillRect/>
          </a:stretch>
        </p:blipFill>
        <p:spPr>
          <a:xfrm>
            <a:off x="4882456" y="4149080"/>
            <a:ext cx="3804344" cy="2465779"/>
          </a:xfrm>
          <a:prstGeom prst="rect">
            <a:avLst/>
          </a:prstGeom>
        </p:spPr>
      </p:pic>
    </p:spTree>
    <p:extLst>
      <p:ext uri="{BB962C8B-B14F-4D97-AF65-F5344CB8AC3E}">
        <p14:creationId xmlns:p14="http://schemas.microsoft.com/office/powerpoint/2010/main" val="28059344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Significant impact</a:t>
            </a:r>
            <a:endParaRPr lang="en-GB" dirty="0"/>
          </a:p>
        </p:txBody>
      </p:sp>
      <p:sp>
        <p:nvSpPr>
          <p:cNvPr id="3" name="Content Placeholder 2"/>
          <p:cNvSpPr>
            <a:spLocks noGrp="1"/>
          </p:cNvSpPr>
          <p:nvPr>
            <p:ph idx="1"/>
          </p:nvPr>
        </p:nvSpPr>
        <p:spPr>
          <a:xfrm>
            <a:off x="457200" y="1522129"/>
            <a:ext cx="8229600" cy="5141168"/>
          </a:xfrm>
        </p:spPr>
        <p:txBody>
          <a:bodyPr>
            <a:normAutofit/>
          </a:bodyPr>
          <a:lstStyle/>
          <a:p>
            <a:pPr lvl="0"/>
            <a:r>
              <a:rPr lang="en-GB" dirty="0"/>
              <a:t>The sensitivity, value and quality of the </a:t>
            </a:r>
            <a:r>
              <a:rPr lang="en-GB" dirty="0" smtClean="0"/>
              <a:t>environment</a:t>
            </a:r>
          </a:p>
          <a:p>
            <a:pPr lvl="0"/>
            <a:r>
              <a:rPr lang="en-GB" dirty="0" smtClean="0"/>
              <a:t>The </a:t>
            </a:r>
            <a:r>
              <a:rPr lang="en-GB" dirty="0"/>
              <a:t>intensity, duration, severity and geographic </a:t>
            </a:r>
            <a:r>
              <a:rPr lang="en-GB" dirty="0" smtClean="0"/>
              <a:t>extent</a:t>
            </a:r>
            <a:endParaRPr lang="en-GB" dirty="0"/>
          </a:p>
          <a:p>
            <a:pPr lvl="0"/>
            <a:r>
              <a:rPr lang="en-GB" dirty="0"/>
              <a:t>Whether there are any matters of national environmental significance located in the </a:t>
            </a:r>
            <a:r>
              <a:rPr lang="en-GB" dirty="0" smtClean="0"/>
              <a:t>area</a:t>
            </a:r>
            <a:endParaRPr lang="en-GB" dirty="0"/>
          </a:p>
          <a:p>
            <a:pPr lvl="0"/>
            <a:r>
              <a:rPr lang="en-GB" dirty="0"/>
              <a:t>Whether there is potential for impacts on matters of national environmental significance </a:t>
            </a:r>
            <a:r>
              <a:rPr lang="en-GB" dirty="0" smtClean="0"/>
              <a:t/>
            </a:r>
            <a:br>
              <a:rPr lang="en-GB" dirty="0" smtClean="0"/>
            </a:br>
            <a:r>
              <a:rPr lang="en-GB" dirty="0" smtClean="0"/>
              <a:t>at </a:t>
            </a:r>
            <a:r>
              <a:rPr lang="en-GB" dirty="0"/>
              <a:t>the broadest scope of the proposed </a:t>
            </a:r>
            <a:r>
              <a:rPr lang="en-GB" dirty="0" smtClean="0"/>
              <a:t/>
            </a:r>
            <a:br>
              <a:rPr lang="en-GB" dirty="0" smtClean="0"/>
            </a:br>
            <a:r>
              <a:rPr lang="en-GB" dirty="0" smtClean="0"/>
              <a:t>action</a:t>
            </a:r>
            <a:endParaRPr lang="en-GB" dirty="0"/>
          </a:p>
          <a:p>
            <a:pPr lvl="0"/>
            <a:r>
              <a:rPr lang="en-GB" dirty="0"/>
              <a:t>Whether there are any proposed </a:t>
            </a:r>
            <a:r>
              <a:rPr lang="en-GB" dirty="0" smtClean="0"/>
              <a:t/>
            </a:r>
            <a:br>
              <a:rPr lang="en-GB" dirty="0" smtClean="0"/>
            </a:br>
            <a:r>
              <a:rPr lang="en-GB" dirty="0" smtClean="0"/>
              <a:t>measures </a:t>
            </a:r>
            <a:r>
              <a:rPr lang="en-GB" dirty="0"/>
              <a:t>to avoid or minimise </a:t>
            </a:r>
            <a:r>
              <a:rPr lang="en-GB" dirty="0" smtClean="0"/>
              <a:t>impacts.</a:t>
            </a:r>
            <a:endParaRPr lang="en-GB" dirty="0"/>
          </a:p>
          <a:p>
            <a:endParaRPr lang="en-GB" dirty="0"/>
          </a:p>
        </p:txBody>
      </p:sp>
      <p:pic>
        <p:nvPicPr>
          <p:cNvPr id="4" name="Picture 3"/>
          <p:cNvPicPr>
            <a:picLocks noChangeAspect="1"/>
          </p:cNvPicPr>
          <p:nvPr/>
        </p:nvPicPr>
        <p:blipFill>
          <a:blip r:embed="rId2" cstate="print"/>
          <a:stretch>
            <a:fillRect/>
          </a:stretch>
        </p:blipFill>
        <p:spPr>
          <a:xfrm>
            <a:off x="6467664" y="4509120"/>
            <a:ext cx="2219136" cy="2158171"/>
          </a:xfrm>
          <a:prstGeom prst="rect">
            <a:avLst/>
          </a:prstGeom>
        </p:spPr>
      </p:pic>
    </p:spTree>
    <p:extLst>
      <p:ext uri="{BB962C8B-B14F-4D97-AF65-F5344CB8AC3E}">
        <p14:creationId xmlns:p14="http://schemas.microsoft.com/office/powerpoint/2010/main" val="9320244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786210"/>
          </a:xfrm>
        </p:spPr>
        <p:txBody>
          <a:bodyPr>
            <a:normAutofit fontScale="90000"/>
          </a:bodyPr>
          <a:lstStyle/>
          <a:p>
            <a:r>
              <a:rPr lang="en-GB" sz="4900" dirty="0"/>
              <a:t>National Environment Protection Measures (Implementation) Act 1998</a:t>
            </a:r>
            <a:r>
              <a:rPr lang="en-GB" dirty="0"/>
              <a:t/>
            </a:r>
            <a:br>
              <a:rPr lang="en-GB" dirty="0"/>
            </a:br>
            <a:endParaRPr lang="en-GB" dirty="0"/>
          </a:p>
        </p:txBody>
      </p:sp>
      <p:sp>
        <p:nvSpPr>
          <p:cNvPr id="3" name="Content Placeholder 2"/>
          <p:cNvSpPr>
            <a:spLocks noGrp="1"/>
          </p:cNvSpPr>
          <p:nvPr>
            <p:ph idx="1"/>
          </p:nvPr>
        </p:nvSpPr>
        <p:spPr>
          <a:xfrm>
            <a:off x="457200" y="1772816"/>
            <a:ext cx="8229600" cy="4525963"/>
          </a:xfrm>
        </p:spPr>
        <p:txBody>
          <a:bodyPr/>
          <a:lstStyle/>
          <a:p>
            <a:pPr lvl="0"/>
            <a:r>
              <a:rPr lang="en-GB" dirty="0"/>
              <a:t>Air toxics</a:t>
            </a:r>
          </a:p>
          <a:p>
            <a:pPr lvl="0"/>
            <a:r>
              <a:rPr lang="en-GB" dirty="0"/>
              <a:t>Ambient air quality</a:t>
            </a:r>
          </a:p>
          <a:p>
            <a:pPr lvl="0"/>
            <a:r>
              <a:rPr lang="en-GB" dirty="0"/>
              <a:t>Assessment of site contamination</a:t>
            </a:r>
          </a:p>
          <a:p>
            <a:pPr lvl="0"/>
            <a:r>
              <a:rPr lang="en-GB" dirty="0"/>
              <a:t>Diesel vehicle emissions</a:t>
            </a:r>
          </a:p>
          <a:p>
            <a:pPr lvl="0"/>
            <a:r>
              <a:rPr lang="en-GB" dirty="0"/>
              <a:t>Movement of controlled waste </a:t>
            </a:r>
            <a:r>
              <a:rPr lang="en-GB" dirty="0" smtClean="0"/>
              <a:t/>
            </a:r>
            <a:br>
              <a:rPr lang="en-GB" dirty="0" smtClean="0"/>
            </a:br>
            <a:r>
              <a:rPr lang="en-GB" dirty="0" smtClean="0"/>
              <a:t>between </a:t>
            </a:r>
            <a:r>
              <a:rPr lang="en-GB" dirty="0"/>
              <a:t>states and territories</a:t>
            </a:r>
          </a:p>
          <a:p>
            <a:pPr lvl="0"/>
            <a:r>
              <a:rPr lang="en-GB" dirty="0"/>
              <a:t>National pollutant inventory</a:t>
            </a:r>
          </a:p>
          <a:p>
            <a:pPr lvl="0"/>
            <a:r>
              <a:rPr lang="en-GB" dirty="0"/>
              <a:t>Used packaging materials.</a:t>
            </a:r>
          </a:p>
          <a:p>
            <a:endParaRPr lang="en-GB" dirty="0"/>
          </a:p>
        </p:txBody>
      </p:sp>
      <p:pic>
        <p:nvPicPr>
          <p:cNvPr id="4" name="Picture 3"/>
          <p:cNvPicPr>
            <a:picLocks noChangeAspect="1"/>
          </p:cNvPicPr>
          <p:nvPr/>
        </p:nvPicPr>
        <p:blipFill>
          <a:blip r:embed="rId2" cstate="print"/>
          <a:stretch>
            <a:fillRect/>
          </a:stretch>
        </p:blipFill>
        <p:spPr>
          <a:xfrm>
            <a:off x="5741142" y="3386410"/>
            <a:ext cx="2945658" cy="2214057"/>
          </a:xfrm>
          <a:prstGeom prst="rect">
            <a:avLst/>
          </a:prstGeom>
        </p:spPr>
      </p:pic>
    </p:spTree>
    <p:extLst>
      <p:ext uri="{BB962C8B-B14F-4D97-AF65-F5344CB8AC3E}">
        <p14:creationId xmlns:p14="http://schemas.microsoft.com/office/powerpoint/2010/main" val="4177709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State and territory legislation</a:t>
            </a:r>
            <a:endParaRPr lang="en-GB" dirty="0"/>
          </a:p>
        </p:txBody>
      </p:sp>
      <p:sp>
        <p:nvSpPr>
          <p:cNvPr id="3" name="Content Placeholder 2"/>
          <p:cNvSpPr>
            <a:spLocks noGrp="1"/>
          </p:cNvSpPr>
          <p:nvPr>
            <p:ph idx="1"/>
          </p:nvPr>
        </p:nvSpPr>
        <p:spPr/>
        <p:txBody>
          <a:bodyPr/>
          <a:lstStyle/>
          <a:p>
            <a:r>
              <a:rPr lang="en-GB" dirty="0" smtClean="0"/>
              <a:t>Australian Capital Territory</a:t>
            </a:r>
          </a:p>
          <a:p>
            <a:r>
              <a:rPr lang="en-GB" dirty="0" smtClean="0"/>
              <a:t>New South Wales</a:t>
            </a:r>
          </a:p>
          <a:p>
            <a:r>
              <a:rPr lang="en-GB" dirty="0" smtClean="0"/>
              <a:t>Northern Territory</a:t>
            </a:r>
          </a:p>
          <a:p>
            <a:r>
              <a:rPr lang="en-GB" dirty="0" smtClean="0"/>
              <a:t>Queensland</a:t>
            </a:r>
          </a:p>
          <a:p>
            <a:r>
              <a:rPr lang="en-GB" dirty="0" smtClean="0"/>
              <a:t>Tasmania</a:t>
            </a:r>
          </a:p>
          <a:p>
            <a:r>
              <a:rPr lang="en-GB" dirty="0" smtClean="0"/>
              <a:t>Victoria</a:t>
            </a:r>
          </a:p>
          <a:p>
            <a:r>
              <a:rPr lang="en-GB" dirty="0" smtClean="0"/>
              <a:t>South Australia</a:t>
            </a:r>
          </a:p>
          <a:p>
            <a:r>
              <a:rPr lang="en-GB" dirty="0" smtClean="0"/>
              <a:t>Western Australia.</a:t>
            </a:r>
            <a:endParaRPr lang="en-GB" dirty="0"/>
          </a:p>
        </p:txBody>
      </p:sp>
      <p:pic>
        <p:nvPicPr>
          <p:cNvPr id="1026" name="Picture 2" descr="C:\Users\Sophie2\Desktop\ArtWork\Australia Map.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2348880"/>
            <a:ext cx="4268880" cy="3451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65595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Organisational regulations</a:t>
            </a:r>
            <a:endParaRPr lang="en-GB" dirty="0"/>
          </a:p>
        </p:txBody>
      </p:sp>
      <p:sp>
        <p:nvSpPr>
          <p:cNvPr id="3" name="Content Placeholder 2"/>
          <p:cNvSpPr>
            <a:spLocks noGrp="1"/>
          </p:cNvSpPr>
          <p:nvPr>
            <p:ph idx="1"/>
          </p:nvPr>
        </p:nvSpPr>
        <p:spPr/>
        <p:txBody>
          <a:bodyPr/>
          <a:lstStyle/>
          <a:p>
            <a:pPr lvl="0"/>
            <a:r>
              <a:rPr lang="en-GB" dirty="0"/>
              <a:t>Use of sustainable resources</a:t>
            </a:r>
          </a:p>
          <a:p>
            <a:pPr lvl="0"/>
            <a:r>
              <a:rPr lang="en-GB" dirty="0"/>
              <a:t>Recycling</a:t>
            </a:r>
          </a:p>
          <a:p>
            <a:pPr lvl="0"/>
            <a:r>
              <a:rPr lang="en-GB" dirty="0"/>
              <a:t>Waste reduction measures</a:t>
            </a:r>
          </a:p>
          <a:p>
            <a:pPr lvl="0"/>
            <a:r>
              <a:rPr lang="en-GB" dirty="0"/>
              <a:t>Use of energy saving technology</a:t>
            </a:r>
          </a:p>
          <a:p>
            <a:pPr lvl="0"/>
            <a:r>
              <a:rPr lang="en-GB" dirty="0"/>
              <a:t>Consideration of environmental </a:t>
            </a:r>
            <a:r>
              <a:rPr lang="en-GB" dirty="0" smtClean="0"/>
              <a:t/>
            </a:r>
            <a:br>
              <a:rPr lang="en-GB" dirty="0" smtClean="0"/>
            </a:br>
            <a:r>
              <a:rPr lang="en-GB" dirty="0" smtClean="0"/>
              <a:t>factors </a:t>
            </a:r>
            <a:r>
              <a:rPr lang="en-GB" dirty="0"/>
              <a:t>in strategic decision-making.</a:t>
            </a:r>
          </a:p>
          <a:p>
            <a:endParaRPr lang="en-GB" dirty="0"/>
          </a:p>
        </p:txBody>
      </p:sp>
      <p:pic>
        <p:nvPicPr>
          <p:cNvPr id="4" name="Picture 3"/>
          <p:cNvPicPr>
            <a:picLocks noChangeAspect="1"/>
          </p:cNvPicPr>
          <p:nvPr/>
        </p:nvPicPr>
        <p:blipFill>
          <a:blip r:embed="rId2" cstate="print"/>
          <a:stretch>
            <a:fillRect/>
          </a:stretch>
        </p:blipFill>
        <p:spPr>
          <a:xfrm>
            <a:off x="6258157" y="2852936"/>
            <a:ext cx="2885843" cy="2885843"/>
          </a:xfrm>
          <a:prstGeom prst="rect">
            <a:avLst/>
          </a:prstGeom>
        </p:spPr>
      </p:pic>
    </p:spTree>
    <p:extLst>
      <p:ext uri="{BB962C8B-B14F-4D97-AF65-F5344CB8AC3E}">
        <p14:creationId xmlns:p14="http://schemas.microsoft.com/office/powerpoint/2010/main" val="2684207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Investigate current practices in relation to resource usage</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1.2 </a:t>
            </a:r>
            <a:r>
              <a:rPr lang="en-AU" sz="2800" dirty="0"/>
              <a:t>Analyse procedures for assessing compliance</a:t>
            </a:r>
            <a:r>
              <a:rPr lang="en-AU" sz="2800" i="1" dirty="0"/>
              <a:t> </a:t>
            </a:r>
            <a:r>
              <a:rPr lang="en-AU" sz="2800" dirty="0"/>
              <a:t>with environmental/sustainability </a:t>
            </a:r>
            <a:r>
              <a:rPr lang="en-AU" sz="2800" dirty="0" smtClean="0"/>
              <a:t>regulations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Compliance with environmental regulations</a:t>
            </a:r>
            <a:endParaRPr lang="en-GB" dirty="0"/>
          </a:p>
        </p:txBody>
      </p:sp>
      <p:sp>
        <p:nvSpPr>
          <p:cNvPr id="3" name="Content Placeholder 2"/>
          <p:cNvSpPr>
            <a:spLocks noGrp="1"/>
          </p:cNvSpPr>
          <p:nvPr>
            <p:ph idx="1"/>
          </p:nvPr>
        </p:nvSpPr>
        <p:spPr>
          <a:xfrm>
            <a:off x="457200" y="1600200"/>
            <a:ext cx="8579296" cy="5257800"/>
          </a:xfrm>
        </p:spPr>
        <p:txBody>
          <a:bodyPr>
            <a:normAutofit/>
          </a:bodyPr>
          <a:lstStyle/>
          <a:p>
            <a:pPr lvl="0"/>
            <a:r>
              <a:rPr lang="en-AU" dirty="0"/>
              <a:t>Meeting relevant laws, by‑laws and regulations or best practice or codes of practice to support compliance in environmental performance and sustainability at each level as required (such as Environmental Protection or Biodiversity Conservation Act):</a:t>
            </a:r>
            <a:endParaRPr lang="en-GB" dirty="0"/>
          </a:p>
          <a:p>
            <a:pPr lvl="1">
              <a:buFont typeface="Courier New" panose="02070309020205020404" pitchFamily="49" charset="0"/>
              <a:buChar char="o"/>
            </a:pPr>
            <a:r>
              <a:rPr lang="en-AU" dirty="0"/>
              <a:t>international</a:t>
            </a:r>
            <a:endParaRPr lang="en-GB" dirty="0"/>
          </a:p>
          <a:p>
            <a:pPr lvl="1">
              <a:buFont typeface="Courier New" panose="02070309020205020404" pitchFamily="49" charset="0"/>
              <a:buChar char="o"/>
            </a:pPr>
            <a:r>
              <a:rPr lang="en-AU" dirty="0"/>
              <a:t>commonwealth</a:t>
            </a:r>
            <a:endParaRPr lang="en-GB" dirty="0"/>
          </a:p>
          <a:p>
            <a:pPr lvl="1">
              <a:buFont typeface="Courier New" panose="02070309020205020404" pitchFamily="49" charset="0"/>
              <a:buChar char="o"/>
            </a:pPr>
            <a:r>
              <a:rPr lang="en-AU" dirty="0"/>
              <a:t>state/territory</a:t>
            </a:r>
            <a:endParaRPr lang="en-GB" dirty="0"/>
          </a:p>
          <a:p>
            <a:pPr lvl="1">
              <a:buFont typeface="Courier New" panose="02070309020205020404" pitchFamily="49" charset="0"/>
              <a:buChar char="o"/>
            </a:pPr>
            <a:r>
              <a:rPr lang="en-AU" dirty="0"/>
              <a:t>industry</a:t>
            </a:r>
            <a:endParaRPr lang="en-GB" dirty="0"/>
          </a:p>
          <a:p>
            <a:pPr lvl="1">
              <a:buFont typeface="Courier New" panose="02070309020205020404" pitchFamily="49" charset="0"/>
              <a:buChar char="o"/>
            </a:pPr>
            <a:r>
              <a:rPr lang="en-AU" dirty="0"/>
              <a:t>organisation.</a:t>
            </a:r>
            <a:endParaRPr lang="en-GB" dirty="0"/>
          </a:p>
          <a:p>
            <a:endParaRPr lang="en-GB" dirty="0"/>
          </a:p>
        </p:txBody>
      </p:sp>
      <p:pic>
        <p:nvPicPr>
          <p:cNvPr id="4" name="Picture 3"/>
          <p:cNvPicPr>
            <a:picLocks noChangeAspect="1"/>
          </p:cNvPicPr>
          <p:nvPr/>
        </p:nvPicPr>
        <p:blipFill>
          <a:blip r:embed="rId2" cstate="print"/>
          <a:stretch>
            <a:fillRect/>
          </a:stretch>
        </p:blipFill>
        <p:spPr>
          <a:xfrm>
            <a:off x="4427984" y="3919257"/>
            <a:ext cx="2200041" cy="2935917"/>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Investigate current practices in relation to resource usage</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1.3 </a:t>
            </a:r>
            <a:r>
              <a:rPr lang="en-AU" sz="2800" dirty="0"/>
              <a:t>Collect information on environmental and resource efficiency systems and procedures, and provide to the work group where appropriate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Environmental and resource efficiency systems</a:t>
            </a:r>
            <a:endParaRPr lang="en-GB" dirty="0"/>
          </a:p>
        </p:txBody>
      </p:sp>
      <p:sp>
        <p:nvSpPr>
          <p:cNvPr id="3" name="Content Placeholder 2"/>
          <p:cNvSpPr>
            <a:spLocks noGrp="1"/>
          </p:cNvSpPr>
          <p:nvPr>
            <p:ph idx="1"/>
          </p:nvPr>
        </p:nvSpPr>
        <p:spPr/>
        <p:txBody>
          <a:bodyPr>
            <a:normAutofit lnSpcReduction="10000"/>
          </a:bodyPr>
          <a:lstStyle/>
          <a:p>
            <a:r>
              <a:rPr lang="en-GB" dirty="0" smtClean="0"/>
              <a:t>Carbon management</a:t>
            </a:r>
          </a:p>
          <a:p>
            <a:r>
              <a:rPr lang="en-GB" dirty="0" smtClean="0"/>
              <a:t>Waste assessment</a:t>
            </a:r>
          </a:p>
          <a:p>
            <a:r>
              <a:rPr lang="en-GB" dirty="0" smtClean="0"/>
              <a:t>Improve purchasing</a:t>
            </a:r>
          </a:p>
          <a:p>
            <a:r>
              <a:rPr lang="en-GB" dirty="0" smtClean="0"/>
              <a:t>Improve storage</a:t>
            </a:r>
          </a:p>
          <a:p>
            <a:r>
              <a:rPr lang="en-GB" dirty="0" smtClean="0"/>
              <a:t>Energy conservation</a:t>
            </a:r>
          </a:p>
          <a:p>
            <a:r>
              <a:rPr lang="en-GB" dirty="0" smtClean="0"/>
              <a:t>Water conservation</a:t>
            </a:r>
          </a:p>
          <a:p>
            <a:r>
              <a:rPr lang="en-GB" dirty="0" smtClean="0"/>
              <a:t>Preserving waterways</a:t>
            </a:r>
          </a:p>
          <a:p>
            <a:r>
              <a:rPr lang="en-GB" dirty="0" smtClean="0"/>
              <a:t>Improving information</a:t>
            </a:r>
          </a:p>
          <a:p>
            <a:r>
              <a:rPr lang="en-GB" dirty="0" smtClean="0"/>
              <a:t>Reducing odour and air emissions.</a:t>
            </a:r>
          </a:p>
          <a:p>
            <a:endParaRPr lang="en-GB" dirty="0"/>
          </a:p>
          <a:p>
            <a:endParaRPr lang="en-GB" dirty="0" smtClean="0"/>
          </a:p>
          <a:p>
            <a:endParaRPr lang="en-GB" dirty="0"/>
          </a:p>
        </p:txBody>
      </p:sp>
      <p:pic>
        <p:nvPicPr>
          <p:cNvPr id="4" name="Picture 3"/>
          <p:cNvPicPr>
            <a:picLocks noChangeAspect="1"/>
          </p:cNvPicPr>
          <p:nvPr/>
        </p:nvPicPr>
        <p:blipFill>
          <a:blip r:embed="rId2" cstate="print"/>
          <a:stretch>
            <a:fillRect/>
          </a:stretch>
        </p:blipFill>
        <p:spPr>
          <a:xfrm>
            <a:off x="5148064" y="1916832"/>
            <a:ext cx="3673329" cy="3334254"/>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Investigate current practices in relation to resource usage</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1.4 </a:t>
            </a:r>
            <a:r>
              <a:rPr lang="en-AU" sz="2800" dirty="0"/>
              <a:t>Collect, analyse and organise information from a range of sources to provide information/advice and tools/resources for improvement </a:t>
            </a:r>
            <a:r>
              <a:rPr lang="en-AU" sz="2800" dirty="0" smtClean="0"/>
              <a:t>opportunities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Range of sources</a:t>
            </a:r>
            <a:endParaRPr lang="en-GB" dirty="0"/>
          </a:p>
        </p:txBody>
      </p:sp>
      <p:sp>
        <p:nvSpPr>
          <p:cNvPr id="3" name="Content Placeholder 2"/>
          <p:cNvSpPr>
            <a:spLocks noGrp="1"/>
          </p:cNvSpPr>
          <p:nvPr>
            <p:ph idx="1"/>
          </p:nvPr>
        </p:nvSpPr>
        <p:spPr/>
        <p:txBody>
          <a:bodyPr/>
          <a:lstStyle/>
          <a:p>
            <a:pPr lvl="0"/>
            <a:r>
              <a:rPr lang="en-GB" dirty="0"/>
              <a:t>Organisation specifications</a:t>
            </a:r>
          </a:p>
          <a:p>
            <a:pPr lvl="0"/>
            <a:r>
              <a:rPr lang="en-GB" dirty="0"/>
              <a:t>Regulatory sources</a:t>
            </a:r>
          </a:p>
          <a:p>
            <a:pPr lvl="0"/>
            <a:r>
              <a:rPr lang="en-GB" dirty="0"/>
              <a:t>Relevant stakeholders</a:t>
            </a:r>
          </a:p>
          <a:p>
            <a:pPr lvl="0"/>
            <a:r>
              <a:rPr lang="en-GB" dirty="0"/>
              <a:t>Resource use.</a:t>
            </a:r>
          </a:p>
        </p:txBody>
      </p:sp>
      <p:pic>
        <p:nvPicPr>
          <p:cNvPr id="4" name="Picture 3"/>
          <p:cNvPicPr>
            <a:picLocks noChangeAspect="1"/>
          </p:cNvPicPr>
          <p:nvPr/>
        </p:nvPicPr>
        <p:blipFill>
          <a:blip r:embed="rId2" cstate="print"/>
          <a:stretch>
            <a:fillRect/>
          </a:stretch>
        </p:blipFill>
        <p:spPr>
          <a:xfrm>
            <a:off x="4788024" y="2212125"/>
            <a:ext cx="2943357" cy="3914038"/>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Investigate current practices in relation to resource usage</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1.5 </a:t>
            </a:r>
            <a:r>
              <a:rPr lang="en-AU" sz="2800" dirty="0"/>
              <a:t>Measure and document current resource usage of members of the work </a:t>
            </a:r>
            <a:r>
              <a:rPr lang="en-AU" sz="2800" dirty="0" smtClean="0"/>
              <a:t>group</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a:t>
            </a:r>
            <a:endParaRPr lang="en-GB" dirty="0"/>
          </a:p>
        </p:txBody>
      </p:sp>
      <p:sp>
        <p:nvSpPr>
          <p:cNvPr id="3" name="Content Placeholder 2"/>
          <p:cNvSpPr>
            <a:spLocks noGrp="1"/>
          </p:cNvSpPr>
          <p:nvPr>
            <p:ph idx="1"/>
          </p:nvPr>
        </p:nvSpPr>
        <p:spPr/>
        <p:txBody>
          <a:bodyPr>
            <a:normAutofit lnSpcReduction="10000"/>
          </a:bodyPr>
          <a:lstStyle/>
          <a:p>
            <a:r>
              <a:rPr lang="en-GB" dirty="0" smtClean="0"/>
              <a:t>Utilities</a:t>
            </a:r>
          </a:p>
          <a:p>
            <a:r>
              <a:rPr lang="en-GB" dirty="0" smtClean="0"/>
              <a:t>Business equipment and machinery</a:t>
            </a:r>
          </a:p>
          <a:p>
            <a:r>
              <a:rPr lang="en-GB" dirty="0" smtClean="0"/>
              <a:t>Raw materials</a:t>
            </a:r>
          </a:p>
          <a:p>
            <a:r>
              <a:rPr lang="en-GB" dirty="0" smtClean="0"/>
              <a:t>Disposables:</a:t>
            </a:r>
          </a:p>
          <a:p>
            <a:pPr lvl="1">
              <a:buFont typeface="Courier New" panose="02070309020205020404" pitchFamily="49" charset="0"/>
              <a:buChar char="o"/>
            </a:pPr>
            <a:r>
              <a:rPr lang="en-GB" dirty="0" smtClean="0"/>
              <a:t>food</a:t>
            </a:r>
          </a:p>
          <a:p>
            <a:pPr lvl="1">
              <a:buFont typeface="Courier New" panose="02070309020205020404" pitchFamily="49" charset="0"/>
              <a:buChar char="o"/>
            </a:pPr>
            <a:r>
              <a:rPr lang="en-GB" dirty="0" smtClean="0"/>
              <a:t>plastic</a:t>
            </a:r>
          </a:p>
          <a:p>
            <a:pPr lvl="1">
              <a:buFont typeface="Courier New" panose="02070309020205020404" pitchFamily="49" charset="0"/>
              <a:buChar char="o"/>
            </a:pPr>
            <a:r>
              <a:rPr lang="en-GB" dirty="0" smtClean="0"/>
              <a:t>paper</a:t>
            </a:r>
          </a:p>
          <a:p>
            <a:pPr lvl="1">
              <a:buFont typeface="Courier New" panose="02070309020205020404" pitchFamily="49" charset="0"/>
              <a:buChar char="o"/>
            </a:pPr>
            <a:r>
              <a:rPr lang="en-GB" dirty="0" smtClean="0"/>
              <a:t>cardboard</a:t>
            </a:r>
          </a:p>
          <a:p>
            <a:pPr lvl="1">
              <a:buFont typeface="Courier New" panose="02070309020205020404" pitchFamily="49" charset="0"/>
              <a:buChar char="o"/>
            </a:pPr>
            <a:r>
              <a:rPr lang="en-GB" dirty="0" smtClean="0"/>
              <a:t>glass.</a:t>
            </a:r>
            <a:endParaRPr lang="en-GB" dirty="0"/>
          </a:p>
        </p:txBody>
      </p:sp>
      <p:pic>
        <p:nvPicPr>
          <p:cNvPr id="4" name="Picture 3"/>
          <p:cNvPicPr>
            <a:picLocks noChangeAspect="1"/>
          </p:cNvPicPr>
          <p:nvPr/>
        </p:nvPicPr>
        <p:blipFill>
          <a:blip r:embed="rId2" cstate="print"/>
          <a:stretch>
            <a:fillRect/>
          </a:stretch>
        </p:blipFill>
        <p:spPr>
          <a:xfrm>
            <a:off x="4211960" y="2924944"/>
            <a:ext cx="2666198" cy="2674252"/>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Measuring usage</a:t>
            </a:r>
            <a:endParaRPr lang="en-GB" dirty="0"/>
          </a:p>
        </p:txBody>
      </p:sp>
      <p:sp>
        <p:nvSpPr>
          <p:cNvPr id="3" name="Content Placeholder 2"/>
          <p:cNvSpPr>
            <a:spLocks noGrp="1"/>
          </p:cNvSpPr>
          <p:nvPr>
            <p:ph idx="1"/>
          </p:nvPr>
        </p:nvSpPr>
        <p:spPr>
          <a:xfrm>
            <a:off x="457200" y="1600200"/>
            <a:ext cx="7859216" cy="5257800"/>
          </a:xfrm>
        </p:spPr>
        <p:txBody>
          <a:bodyPr>
            <a:normAutofit/>
          </a:bodyPr>
          <a:lstStyle/>
          <a:p>
            <a:pPr lvl="0"/>
            <a:r>
              <a:rPr lang="en-AU" dirty="0"/>
              <a:t>Total amount of resource used over fixed period(s) of time</a:t>
            </a:r>
            <a:endParaRPr lang="en-GB" dirty="0"/>
          </a:p>
          <a:p>
            <a:pPr lvl="0"/>
            <a:r>
              <a:rPr lang="en-AU" dirty="0"/>
              <a:t>Total cost of resource used</a:t>
            </a:r>
            <a:endParaRPr lang="en-GB" dirty="0"/>
          </a:p>
          <a:p>
            <a:pPr lvl="0"/>
            <a:r>
              <a:rPr lang="en-AU" dirty="0"/>
              <a:t>Total cost of resource used in comparison to cost of wastage</a:t>
            </a:r>
            <a:endParaRPr lang="en-GB" dirty="0"/>
          </a:p>
          <a:p>
            <a:pPr lvl="0"/>
            <a:r>
              <a:rPr lang="en-AU" dirty="0"/>
              <a:t>Total cost of resource used in </a:t>
            </a:r>
            <a:r>
              <a:rPr lang="en-AU" dirty="0" smtClean="0"/>
              <a:t/>
            </a:r>
            <a:br>
              <a:rPr lang="en-AU" dirty="0" smtClean="0"/>
            </a:br>
            <a:r>
              <a:rPr lang="en-AU" dirty="0" smtClean="0"/>
              <a:t>comparison </a:t>
            </a:r>
            <a:r>
              <a:rPr lang="en-AU" dirty="0"/>
              <a:t>to relevant profits </a:t>
            </a:r>
            <a:r>
              <a:rPr lang="en-AU" dirty="0" smtClean="0"/>
              <a:t/>
            </a:r>
            <a:br>
              <a:rPr lang="en-AU" dirty="0" smtClean="0"/>
            </a:br>
            <a:r>
              <a:rPr lang="en-AU" dirty="0" smtClean="0"/>
              <a:t>made</a:t>
            </a:r>
            <a:endParaRPr lang="en-GB" dirty="0"/>
          </a:p>
          <a:p>
            <a:pPr lvl="0"/>
            <a:r>
              <a:rPr lang="en-AU" dirty="0"/>
              <a:t>Amount of resource used in </a:t>
            </a:r>
            <a:r>
              <a:rPr lang="en-AU" dirty="0" smtClean="0"/>
              <a:t/>
            </a:r>
            <a:br>
              <a:rPr lang="en-AU" dirty="0" smtClean="0"/>
            </a:br>
            <a:r>
              <a:rPr lang="en-AU" dirty="0" smtClean="0"/>
              <a:t>comparison </a:t>
            </a:r>
            <a:r>
              <a:rPr lang="en-AU" dirty="0"/>
              <a:t>to regulatory </a:t>
            </a:r>
            <a:r>
              <a:rPr lang="en-AU" dirty="0" smtClean="0"/>
              <a:t/>
            </a:r>
            <a:br>
              <a:rPr lang="en-AU" dirty="0" smtClean="0"/>
            </a:br>
            <a:r>
              <a:rPr lang="en-AU" dirty="0" smtClean="0"/>
              <a:t>guidelines </a:t>
            </a:r>
            <a:r>
              <a:rPr lang="en-AU" dirty="0"/>
              <a:t>or limits.</a:t>
            </a:r>
            <a:endParaRPr lang="en-GB" dirty="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80112" y="3861048"/>
            <a:ext cx="2708920" cy="2708920"/>
          </a:xfrm>
          <a:prstGeom prst="rect">
            <a:avLst/>
          </a:prstGeom>
        </p:spPr>
      </p:pic>
    </p:spTree>
    <p:extLst>
      <p:ext uri="{BB962C8B-B14F-4D97-AF65-F5344CB8AC3E}">
        <p14:creationId xmlns:p14="http://schemas.microsoft.com/office/powerpoint/2010/main" val="33758148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1E</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Investigate current practices in relation to resource usage</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1.6 </a:t>
            </a:r>
            <a:r>
              <a:rPr lang="en-AU" sz="2800" dirty="0"/>
              <a:t>Analyse and document current purchasing </a:t>
            </a:r>
            <a:r>
              <a:rPr lang="en-AU" sz="2800" dirty="0" smtClean="0"/>
              <a:t>strategies</a:t>
            </a:r>
            <a:r>
              <a:rPr lang="en-AU" sz="2800" dirty="0" smtClean="0">
                <a:latin typeface="+mj-lt"/>
              </a:rPr>
              <a:t>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Sustainable procurement</a:t>
            </a:r>
            <a:endParaRPr lang="en-GB" dirty="0"/>
          </a:p>
        </p:txBody>
      </p:sp>
      <p:sp>
        <p:nvSpPr>
          <p:cNvPr id="3" name="Content Placeholder 2"/>
          <p:cNvSpPr>
            <a:spLocks noGrp="1"/>
          </p:cNvSpPr>
          <p:nvPr>
            <p:ph idx="1"/>
          </p:nvPr>
        </p:nvSpPr>
        <p:spPr/>
        <p:txBody>
          <a:bodyPr/>
          <a:lstStyle/>
          <a:p>
            <a:r>
              <a:rPr lang="en-GB" dirty="0" smtClean="0"/>
              <a:t>Environmental</a:t>
            </a:r>
          </a:p>
          <a:p>
            <a:r>
              <a:rPr lang="en-GB" dirty="0" smtClean="0"/>
              <a:t>Social</a:t>
            </a:r>
          </a:p>
          <a:p>
            <a:r>
              <a:rPr lang="en-GB" dirty="0" smtClean="0"/>
              <a:t>Economic.</a:t>
            </a:r>
            <a:endParaRPr lang="en-GB" dirty="0"/>
          </a:p>
        </p:txBody>
      </p:sp>
      <p:pic>
        <p:nvPicPr>
          <p:cNvPr id="4" name="Picture 3"/>
          <p:cNvPicPr>
            <a:picLocks noChangeAspect="1"/>
          </p:cNvPicPr>
          <p:nvPr/>
        </p:nvPicPr>
        <p:blipFill>
          <a:blip r:embed="rId2" cstate="print"/>
          <a:stretch>
            <a:fillRect/>
          </a:stretch>
        </p:blipFill>
        <p:spPr>
          <a:xfrm>
            <a:off x="4283968" y="1931347"/>
            <a:ext cx="3686212" cy="4377378"/>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Supply chains</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r>
              <a:rPr lang="en-GB" dirty="0"/>
              <a:t>In order to make informed decisions about purchasing strategies it is important to understand the supply chain of the product</a:t>
            </a:r>
            <a:r>
              <a:rPr lang="en-GB" dirty="0" smtClean="0"/>
              <a:t>.</a:t>
            </a:r>
          </a:p>
          <a:p>
            <a:r>
              <a:rPr lang="en-GB" dirty="0" smtClean="0"/>
              <a:t>Some </a:t>
            </a:r>
            <a:r>
              <a:rPr lang="en-GB" dirty="0"/>
              <a:t>products have very long supply chains that are often global </a:t>
            </a:r>
            <a:endParaRPr lang="en-GB" dirty="0" smtClean="0"/>
          </a:p>
          <a:p>
            <a:r>
              <a:rPr lang="en-GB" dirty="0" smtClean="0"/>
              <a:t>It </a:t>
            </a:r>
            <a:r>
              <a:rPr lang="en-GB" dirty="0"/>
              <a:t>is important to find out whether </a:t>
            </a:r>
            <a:r>
              <a:rPr lang="en-GB" dirty="0" smtClean="0"/>
              <a:t>or </a:t>
            </a:r>
            <a:r>
              <a:rPr lang="en-GB" dirty="0"/>
              <a:t>not the same environmental </a:t>
            </a:r>
            <a:r>
              <a:rPr lang="en-GB" dirty="0" smtClean="0"/>
              <a:t>protection </a:t>
            </a:r>
            <a:br>
              <a:rPr lang="en-GB" dirty="0" smtClean="0"/>
            </a:br>
            <a:r>
              <a:rPr lang="en-GB" dirty="0" smtClean="0"/>
              <a:t>and/or </a:t>
            </a:r>
            <a:r>
              <a:rPr lang="en-GB" dirty="0"/>
              <a:t>human rights </a:t>
            </a:r>
            <a:r>
              <a:rPr lang="en-GB" dirty="0" smtClean="0"/>
              <a:t/>
            </a:r>
            <a:br>
              <a:rPr lang="en-GB" dirty="0" smtClean="0"/>
            </a:br>
            <a:r>
              <a:rPr lang="en-GB" dirty="0" smtClean="0"/>
              <a:t>that </a:t>
            </a:r>
            <a:r>
              <a:rPr lang="en-GB" dirty="0"/>
              <a:t>we enjoy in Australia are </a:t>
            </a:r>
            <a:r>
              <a:rPr lang="en-GB" dirty="0" smtClean="0"/>
              <a:t/>
            </a:r>
            <a:br>
              <a:rPr lang="en-GB" dirty="0" smtClean="0"/>
            </a:br>
            <a:r>
              <a:rPr lang="en-GB" dirty="0" smtClean="0"/>
              <a:t>being </a:t>
            </a:r>
            <a:r>
              <a:rPr lang="en-GB" dirty="0"/>
              <a:t>adhered to throughout </a:t>
            </a:r>
            <a:r>
              <a:rPr lang="en-GB" dirty="0" smtClean="0"/>
              <a:t/>
            </a:r>
            <a:br>
              <a:rPr lang="en-GB" dirty="0" smtClean="0"/>
            </a:br>
            <a:r>
              <a:rPr lang="en-GB" dirty="0" smtClean="0"/>
              <a:t>the </a:t>
            </a:r>
            <a:r>
              <a:rPr lang="en-GB" dirty="0"/>
              <a:t>supply chain. </a:t>
            </a:r>
          </a:p>
          <a:p>
            <a:endParaRPr lang="en-GB" dirty="0"/>
          </a:p>
        </p:txBody>
      </p:sp>
      <p:pic>
        <p:nvPicPr>
          <p:cNvPr id="4" name="Picture 3"/>
          <p:cNvPicPr>
            <a:picLocks noChangeAspect="1"/>
          </p:cNvPicPr>
          <p:nvPr/>
        </p:nvPicPr>
        <p:blipFill>
          <a:blip r:embed="rId2" cstate="print"/>
          <a:stretch>
            <a:fillRect/>
          </a:stretch>
        </p:blipFill>
        <p:spPr>
          <a:xfrm>
            <a:off x="5390849" y="4509120"/>
            <a:ext cx="3078747" cy="2115495"/>
          </a:xfrm>
          <a:prstGeom prst="rect">
            <a:avLst/>
          </a:prstGeom>
        </p:spPr>
      </p:pic>
    </p:spTree>
    <p:extLst>
      <p:ext uri="{BB962C8B-B14F-4D97-AF65-F5344CB8AC3E}">
        <p14:creationId xmlns:p14="http://schemas.microsoft.com/office/powerpoint/2010/main" val="29325438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1F</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Investigate current practices in relation to resource usage</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1.7 </a:t>
            </a:r>
            <a:r>
              <a:rPr lang="en-AU" sz="2800" dirty="0"/>
              <a:t>Analyse current work processes to access information and data to assist in identifying areas for </a:t>
            </a:r>
            <a:r>
              <a:rPr lang="en-AU" sz="2800" dirty="0" smtClean="0"/>
              <a:t>improvement</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 processes</a:t>
            </a:r>
            <a:endParaRPr lang="en-GB" dirty="0"/>
          </a:p>
        </p:txBody>
      </p:sp>
      <p:sp>
        <p:nvSpPr>
          <p:cNvPr id="3" name="Content Placeholder 2"/>
          <p:cNvSpPr>
            <a:spLocks noGrp="1"/>
          </p:cNvSpPr>
          <p:nvPr>
            <p:ph idx="1"/>
          </p:nvPr>
        </p:nvSpPr>
        <p:spPr/>
        <p:txBody>
          <a:bodyPr/>
          <a:lstStyle/>
          <a:p>
            <a:pPr lvl="0"/>
            <a:r>
              <a:rPr lang="en-GB" dirty="0"/>
              <a:t>Design of product and/or service</a:t>
            </a:r>
          </a:p>
          <a:p>
            <a:pPr lvl="0"/>
            <a:r>
              <a:rPr lang="en-GB" dirty="0"/>
              <a:t>Manufacture of product</a:t>
            </a:r>
          </a:p>
          <a:p>
            <a:pPr lvl="0"/>
            <a:r>
              <a:rPr lang="en-GB" dirty="0"/>
              <a:t>Delivery of product and/or service</a:t>
            </a:r>
          </a:p>
          <a:p>
            <a:pPr lvl="0"/>
            <a:r>
              <a:rPr lang="en-GB" dirty="0"/>
              <a:t>Storage </a:t>
            </a:r>
          </a:p>
          <a:p>
            <a:pPr lvl="0"/>
            <a:r>
              <a:rPr lang="en-GB" dirty="0"/>
              <a:t>Disposal</a:t>
            </a:r>
          </a:p>
          <a:p>
            <a:pPr lvl="0"/>
            <a:r>
              <a:rPr lang="en-GB" dirty="0"/>
              <a:t>Supply chain management</a:t>
            </a:r>
          </a:p>
          <a:p>
            <a:pPr lvl="0"/>
            <a:r>
              <a:rPr lang="en-GB" dirty="0" smtClean="0"/>
              <a:t>Administration.</a:t>
            </a:r>
            <a:endParaRPr lang="en-GB" dirty="0"/>
          </a:p>
          <a:p>
            <a:endParaRPr lang="en-GB" dirty="0"/>
          </a:p>
        </p:txBody>
      </p:sp>
      <p:pic>
        <p:nvPicPr>
          <p:cNvPr id="4" name="Picture 3"/>
          <p:cNvPicPr>
            <a:picLocks noChangeAspect="1"/>
          </p:cNvPicPr>
          <p:nvPr/>
        </p:nvPicPr>
        <p:blipFill>
          <a:blip r:embed="rId2" cstate="print"/>
          <a:stretch>
            <a:fillRect/>
          </a:stretch>
        </p:blipFill>
        <p:spPr>
          <a:xfrm>
            <a:off x="5060370" y="3212976"/>
            <a:ext cx="3604524" cy="2565665"/>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Analyse work processes</a:t>
            </a:r>
            <a:endParaRPr lang="en-GB" dirty="0"/>
          </a:p>
        </p:txBody>
      </p:sp>
      <p:sp>
        <p:nvSpPr>
          <p:cNvPr id="3" name="Content Placeholder 2"/>
          <p:cNvSpPr>
            <a:spLocks noGrp="1"/>
          </p:cNvSpPr>
          <p:nvPr>
            <p:ph idx="1"/>
          </p:nvPr>
        </p:nvSpPr>
        <p:spPr/>
        <p:txBody>
          <a:bodyPr/>
          <a:lstStyle/>
          <a:p>
            <a:r>
              <a:rPr lang="en-GB" dirty="0" smtClean="0"/>
              <a:t>Identify a single process</a:t>
            </a:r>
          </a:p>
          <a:p>
            <a:r>
              <a:rPr lang="en-GB" dirty="0" smtClean="0"/>
              <a:t>Break the process down into steps</a:t>
            </a:r>
          </a:p>
          <a:p>
            <a:r>
              <a:rPr lang="en-GB" dirty="0" smtClean="0"/>
              <a:t>Gather information about environmental impact</a:t>
            </a:r>
          </a:p>
          <a:p>
            <a:r>
              <a:rPr lang="en-GB" dirty="0" smtClean="0"/>
              <a:t>Ask for suggestions on ways to improve the process</a:t>
            </a:r>
          </a:p>
          <a:p>
            <a:r>
              <a:rPr lang="en-GB" dirty="0" smtClean="0"/>
              <a:t>Identify areas for improvement</a:t>
            </a:r>
          </a:p>
          <a:p>
            <a:r>
              <a:rPr lang="en-GB" dirty="0" smtClean="0"/>
              <a:t>Ensure compliance with relevant </a:t>
            </a:r>
            <a:br>
              <a:rPr lang="en-GB" dirty="0" smtClean="0"/>
            </a:br>
            <a:r>
              <a:rPr lang="en-GB" dirty="0" smtClean="0"/>
              <a:t>regulations.</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52120" y="3936964"/>
            <a:ext cx="3292309" cy="2375818"/>
          </a:xfrm>
          <a:prstGeom prst="rect">
            <a:avLst/>
          </a:prstGeom>
        </p:spPr>
      </p:pic>
    </p:spTree>
    <p:extLst>
      <p:ext uri="{BB962C8B-B14F-4D97-AF65-F5344CB8AC3E}">
        <p14:creationId xmlns:p14="http://schemas.microsoft.com/office/powerpoint/2010/main" val="13486319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1G</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smtClean="0"/>
              <a:t>Set targets for improvements</a:t>
            </a:r>
            <a:endParaRPr lang="en-GB" dirty="0"/>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2.1 </a:t>
            </a:r>
            <a:r>
              <a:rPr lang="en-AU" sz="2800" dirty="0" smtClean="0"/>
              <a:t>Seek </a:t>
            </a:r>
            <a:r>
              <a:rPr lang="en-AU" sz="2800" dirty="0"/>
              <a:t>input from stakeholders, key personnel and </a:t>
            </a:r>
            <a:r>
              <a:rPr lang="en-AU" sz="2800" dirty="0" smtClean="0"/>
              <a:t>specialists </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Stakeholders</a:t>
            </a:r>
            <a:endParaRPr lang="en-GB" dirty="0"/>
          </a:p>
        </p:txBody>
      </p:sp>
      <p:sp>
        <p:nvSpPr>
          <p:cNvPr id="3" name="Content Placeholder 2"/>
          <p:cNvSpPr>
            <a:spLocks noGrp="1"/>
          </p:cNvSpPr>
          <p:nvPr>
            <p:ph idx="1"/>
          </p:nvPr>
        </p:nvSpPr>
        <p:spPr/>
        <p:txBody>
          <a:bodyPr/>
          <a:lstStyle/>
          <a:p>
            <a:pPr lvl="0"/>
            <a:r>
              <a:rPr lang="en-AU" dirty="0"/>
              <a:t>Customers</a:t>
            </a:r>
            <a:endParaRPr lang="en-GB" dirty="0"/>
          </a:p>
          <a:p>
            <a:pPr lvl="0"/>
            <a:r>
              <a:rPr lang="en-AU" dirty="0"/>
              <a:t>Employees at all levels of the organisation</a:t>
            </a:r>
            <a:endParaRPr lang="en-GB" dirty="0"/>
          </a:p>
          <a:p>
            <a:pPr lvl="0"/>
            <a:r>
              <a:rPr lang="en-AU" dirty="0"/>
              <a:t>Government</a:t>
            </a:r>
            <a:endParaRPr lang="en-GB" dirty="0"/>
          </a:p>
          <a:p>
            <a:pPr lvl="0"/>
            <a:r>
              <a:rPr lang="en-AU" dirty="0"/>
              <a:t>Investors</a:t>
            </a:r>
            <a:endParaRPr lang="en-GB" dirty="0"/>
          </a:p>
          <a:p>
            <a:pPr lvl="0"/>
            <a:r>
              <a:rPr lang="en-AU" dirty="0"/>
              <a:t>Local community</a:t>
            </a:r>
            <a:endParaRPr lang="en-GB" dirty="0"/>
          </a:p>
          <a:p>
            <a:pPr lvl="0"/>
            <a:r>
              <a:rPr lang="en-AU" dirty="0"/>
              <a:t>Other organisations</a:t>
            </a:r>
            <a:endParaRPr lang="en-GB" dirty="0"/>
          </a:p>
          <a:p>
            <a:pPr lvl="0"/>
            <a:r>
              <a:rPr lang="en-AU" dirty="0"/>
              <a:t>Suppliers.</a:t>
            </a:r>
            <a:endParaRPr lang="en-GB" dirty="0"/>
          </a:p>
          <a:p>
            <a:endParaRPr lang="en-GB" dirty="0"/>
          </a:p>
        </p:txBody>
      </p:sp>
      <p:pic>
        <p:nvPicPr>
          <p:cNvPr id="4" name="Picture 3"/>
          <p:cNvPicPr>
            <a:picLocks noChangeAspect="1"/>
          </p:cNvPicPr>
          <p:nvPr/>
        </p:nvPicPr>
        <p:blipFill>
          <a:blip r:embed="rId2" cstate="print"/>
          <a:stretch>
            <a:fillRect/>
          </a:stretch>
        </p:blipFill>
        <p:spPr>
          <a:xfrm>
            <a:off x="4860032" y="2852936"/>
            <a:ext cx="3116016" cy="2925725"/>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Set targets for improvements</a:t>
            </a:r>
          </a:p>
        </p:txBody>
      </p:sp>
      <p:sp>
        <p:nvSpPr>
          <p:cNvPr id="8" name="TextBox 7"/>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2.2 </a:t>
            </a:r>
            <a:r>
              <a:rPr lang="en-AU" sz="2800" dirty="0" smtClean="0"/>
              <a:t>Access </a:t>
            </a:r>
            <a:r>
              <a:rPr lang="en-AU" sz="2800" dirty="0"/>
              <a:t>external sources of information and data as required</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Online information</a:t>
            </a:r>
            <a:endParaRPr lang="en-GB" dirty="0"/>
          </a:p>
        </p:txBody>
      </p:sp>
      <p:sp>
        <p:nvSpPr>
          <p:cNvPr id="3" name="Content Placeholder 2"/>
          <p:cNvSpPr>
            <a:spLocks noGrp="1"/>
          </p:cNvSpPr>
          <p:nvPr>
            <p:ph idx="1"/>
          </p:nvPr>
        </p:nvSpPr>
        <p:spPr/>
        <p:txBody>
          <a:bodyPr/>
          <a:lstStyle/>
          <a:p>
            <a:r>
              <a:rPr lang="en-GB" dirty="0" smtClean="0"/>
              <a:t>Federal and state/territory websites</a:t>
            </a:r>
          </a:p>
          <a:p>
            <a:r>
              <a:rPr lang="en-GB" dirty="0" smtClean="0"/>
              <a:t>ECOS magazine</a:t>
            </a:r>
          </a:p>
          <a:p>
            <a:r>
              <a:rPr lang="en-GB" dirty="0" smtClean="0"/>
              <a:t>CSIRO (</a:t>
            </a:r>
            <a:r>
              <a:rPr lang="en-AU" dirty="0" smtClean="0"/>
              <a:t>Commonwealth </a:t>
            </a:r>
            <a:r>
              <a:rPr lang="en-AU" dirty="0"/>
              <a:t>Scientific and Industrial Research </a:t>
            </a:r>
            <a:r>
              <a:rPr lang="en-AU" dirty="0" smtClean="0"/>
              <a:t>Organisation)</a:t>
            </a:r>
            <a:endParaRPr lang="en-GB" dirty="0" smtClean="0"/>
          </a:p>
          <a:p>
            <a:r>
              <a:rPr lang="en-GB" dirty="0" smtClean="0"/>
              <a:t>Australian Conservation Foundation</a:t>
            </a:r>
          </a:p>
          <a:p>
            <a:r>
              <a:rPr lang="en-GB" dirty="0" smtClean="0"/>
              <a:t>The Nature Conservancy.</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45524" y="3539349"/>
            <a:ext cx="2567037" cy="2567037"/>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Local government support</a:t>
            </a:r>
            <a:endParaRPr lang="en-GB" dirty="0"/>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13360" b="5499"/>
          <a:stretch/>
        </p:blipFill>
        <p:spPr>
          <a:xfrm>
            <a:off x="546957" y="2204865"/>
            <a:ext cx="8050085" cy="3672408"/>
          </a:xfrm>
        </p:spPr>
      </p:pic>
    </p:spTree>
    <p:extLst>
      <p:ext uri="{BB962C8B-B14F-4D97-AF65-F5344CB8AC3E}">
        <p14:creationId xmlns:p14="http://schemas.microsoft.com/office/powerpoint/2010/main" val="18827189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Set targets for improvements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2.3 </a:t>
            </a:r>
            <a:r>
              <a:rPr lang="en-AU" sz="2800" dirty="0" smtClean="0"/>
              <a:t>Evaluate </a:t>
            </a:r>
            <a:r>
              <a:rPr lang="en-AU" sz="2800" dirty="0"/>
              <a:t>alternative solutions to workplace environmental issues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Alternative solutions</a:t>
            </a:r>
            <a:endParaRPr lang="en-GB" dirty="0"/>
          </a:p>
        </p:txBody>
      </p:sp>
      <p:sp>
        <p:nvSpPr>
          <p:cNvPr id="3" name="Content Placeholder 2"/>
          <p:cNvSpPr>
            <a:spLocks noGrp="1"/>
          </p:cNvSpPr>
          <p:nvPr>
            <p:ph idx="1"/>
          </p:nvPr>
        </p:nvSpPr>
        <p:spPr/>
        <p:txBody>
          <a:bodyPr>
            <a:normAutofit lnSpcReduction="10000"/>
          </a:bodyPr>
          <a:lstStyle/>
          <a:p>
            <a:r>
              <a:rPr lang="en-GB" dirty="0" smtClean="0"/>
              <a:t>Carbon management</a:t>
            </a:r>
          </a:p>
          <a:p>
            <a:r>
              <a:rPr lang="en-GB" dirty="0" smtClean="0"/>
              <a:t>Waste reduction</a:t>
            </a:r>
          </a:p>
          <a:p>
            <a:r>
              <a:rPr lang="en-GB" dirty="0" smtClean="0"/>
              <a:t>Improve purchasing</a:t>
            </a:r>
          </a:p>
          <a:p>
            <a:r>
              <a:rPr lang="en-GB" dirty="0" smtClean="0"/>
              <a:t>Improve storage</a:t>
            </a:r>
          </a:p>
          <a:p>
            <a:r>
              <a:rPr lang="en-GB" dirty="0" smtClean="0"/>
              <a:t>Improve information</a:t>
            </a:r>
          </a:p>
          <a:p>
            <a:r>
              <a:rPr lang="en-GB" dirty="0" smtClean="0"/>
              <a:t>Energy conservation</a:t>
            </a:r>
          </a:p>
          <a:p>
            <a:r>
              <a:rPr lang="en-GB" dirty="0" smtClean="0"/>
              <a:t>Water conservation</a:t>
            </a:r>
          </a:p>
          <a:p>
            <a:r>
              <a:rPr lang="en-GB" dirty="0" smtClean="0"/>
              <a:t>Preservation of waterways</a:t>
            </a:r>
          </a:p>
          <a:p>
            <a:r>
              <a:rPr lang="en-GB" dirty="0" smtClean="0"/>
              <a:t>Reducing odour and air emissions.</a:t>
            </a:r>
            <a:endParaRPr lang="en-GB" dirty="0"/>
          </a:p>
        </p:txBody>
      </p:sp>
      <p:pic>
        <p:nvPicPr>
          <p:cNvPr id="4" name="Picture 3"/>
          <p:cNvPicPr>
            <a:picLocks noChangeAspect="1"/>
          </p:cNvPicPr>
          <p:nvPr/>
        </p:nvPicPr>
        <p:blipFill>
          <a:blip r:embed="rId2" cstate="print"/>
          <a:stretch>
            <a:fillRect/>
          </a:stretch>
        </p:blipFill>
        <p:spPr>
          <a:xfrm>
            <a:off x="5436096" y="2276872"/>
            <a:ext cx="2956801" cy="2474058"/>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Evaluate alternative solutions</a:t>
            </a:r>
            <a:endParaRPr lang="en-GB" dirty="0"/>
          </a:p>
        </p:txBody>
      </p:sp>
      <p:sp>
        <p:nvSpPr>
          <p:cNvPr id="3" name="Content Placeholder 2"/>
          <p:cNvSpPr>
            <a:spLocks noGrp="1"/>
          </p:cNvSpPr>
          <p:nvPr>
            <p:ph idx="1"/>
          </p:nvPr>
        </p:nvSpPr>
        <p:spPr>
          <a:xfrm>
            <a:off x="457200" y="1600200"/>
            <a:ext cx="8229600" cy="4925144"/>
          </a:xfrm>
        </p:spPr>
        <p:txBody>
          <a:bodyPr>
            <a:normAutofit/>
          </a:bodyPr>
          <a:lstStyle/>
          <a:p>
            <a:pPr lvl="0"/>
            <a:r>
              <a:rPr lang="en-GB" dirty="0"/>
              <a:t>Financial cost in terms of the initial outlay </a:t>
            </a:r>
            <a:endParaRPr lang="en-GB" dirty="0" smtClean="0"/>
          </a:p>
          <a:p>
            <a:pPr lvl="0"/>
            <a:r>
              <a:rPr lang="en-GB" dirty="0" smtClean="0"/>
              <a:t>Objective/goal </a:t>
            </a:r>
            <a:r>
              <a:rPr lang="en-GB" dirty="0"/>
              <a:t>of the intended improvement</a:t>
            </a:r>
          </a:p>
          <a:p>
            <a:pPr lvl="0"/>
            <a:r>
              <a:rPr lang="en-GB" dirty="0"/>
              <a:t>The organisation’s objectives as a whole</a:t>
            </a:r>
          </a:p>
          <a:p>
            <a:pPr lvl="0"/>
            <a:r>
              <a:rPr lang="en-GB" dirty="0"/>
              <a:t>Time scale of the improvement </a:t>
            </a:r>
            <a:endParaRPr lang="en-GB" dirty="0" smtClean="0"/>
          </a:p>
          <a:p>
            <a:pPr lvl="0"/>
            <a:r>
              <a:rPr lang="en-GB" dirty="0" smtClean="0"/>
              <a:t>How </a:t>
            </a:r>
            <a:r>
              <a:rPr lang="en-GB" dirty="0"/>
              <a:t>the improvements will be managed, </a:t>
            </a:r>
            <a:r>
              <a:rPr lang="en-GB" dirty="0" smtClean="0"/>
              <a:t/>
            </a:r>
            <a:br>
              <a:rPr lang="en-GB" dirty="0" smtClean="0"/>
            </a:br>
            <a:r>
              <a:rPr lang="en-GB" dirty="0" smtClean="0"/>
              <a:t>monitored </a:t>
            </a:r>
            <a:r>
              <a:rPr lang="en-GB" dirty="0"/>
              <a:t>and reported and by whom</a:t>
            </a:r>
          </a:p>
          <a:p>
            <a:pPr lvl="0"/>
            <a:r>
              <a:rPr lang="en-GB" dirty="0"/>
              <a:t>The effect it will have on other </a:t>
            </a:r>
            <a:r>
              <a:rPr lang="en-GB" dirty="0" smtClean="0"/>
              <a:t/>
            </a:r>
            <a:br>
              <a:rPr lang="en-GB" dirty="0" smtClean="0"/>
            </a:br>
            <a:r>
              <a:rPr lang="en-GB" dirty="0" smtClean="0"/>
              <a:t>processes</a:t>
            </a:r>
            <a:r>
              <a:rPr lang="en-GB" dirty="0"/>
              <a:t>, procedures and systems</a:t>
            </a:r>
          </a:p>
          <a:p>
            <a:pPr lvl="0"/>
            <a:r>
              <a:rPr lang="en-GB" dirty="0"/>
              <a:t>Whether specialist support is </a:t>
            </a:r>
            <a:r>
              <a:rPr lang="en-GB" dirty="0" smtClean="0"/>
              <a:t>required.</a:t>
            </a:r>
            <a:endParaRPr lang="en-GB" dirty="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6216" y="4119771"/>
            <a:ext cx="2420888" cy="2420888"/>
          </a:xfrm>
          <a:prstGeom prst="rect">
            <a:avLst/>
          </a:prstGeom>
        </p:spPr>
      </p:pic>
    </p:spTree>
    <p:extLst>
      <p:ext uri="{BB962C8B-B14F-4D97-AF65-F5344CB8AC3E}">
        <p14:creationId xmlns:p14="http://schemas.microsoft.com/office/powerpoint/2010/main" val="7715620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Evaluate alternative solutions</a:t>
            </a:r>
          </a:p>
        </p:txBody>
      </p:sp>
      <p:sp>
        <p:nvSpPr>
          <p:cNvPr id="3" name="Content Placeholder 2"/>
          <p:cNvSpPr>
            <a:spLocks noGrp="1"/>
          </p:cNvSpPr>
          <p:nvPr>
            <p:ph idx="1"/>
          </p:nvPr>
        </p:nvSpPr>
        <p:spPr/>
        <p:txBody>
          <a:bodyPr>
            <a:normAutofit lnSpcReduction="10000"/>
          </a:bodyPr>
          <a:lstStyle/>
          <a:p>
            <a:pPr lvl="0"/>
            <a:r>
              <a:rPr lang="en-GB" dirty="0"/>
              <a:t>C</a:t>
            </a:r>
            <a:r>
              <a:rPr lang="en-GB" dirty="0" smtClean="0"/>
              <a:t>oincide </a:t>
            </a:r>
            <a:r>
              <a:rPr lang="en-GB" dirty="0"/>
              <a:t>with the environmental management plan </a:t>
            </a:r>
          </a:p>
          <a:p>
            <a:pPr lvl="0"/>
            <a:r>
              <a:rPr lang="en-GB" dirty="0"/>
              <a:t>A</a:t>
            </a:r>
            <a:r>
              <a:rPr lang="en-GB" dirty="0" smtClean="0"/>
              <a:t>lready </a:t>
            </a:r>
            <a:r>
              <a:rPr lang="en-GB" dirty="0"/>
              <a:t>started making small improvements</a:t>
            </a:r>
          </a:p>
          <a:p>
            <a:pPr lvl="0"/>
            <a:r>
              <a:rPr lang="en-GB" dirty="0"/>
              <a:t>E</a:t>
            </a:r>
            <a:r>
              <a:rPr lang="en-GB" dirty="0" smtClean="0"/>
              <a:t>ffect on employees</a:t>
            </a:r>
            <a:r>
              <a:rPr lang="en-GB" dirty="0"/>
              <a:t>’ current roles</a:t>
            </a:r>
          </a:p>
          <a:p>
            <a:pPr lvl="0"/>
            <a:r>
              <a:rPr lang="en-GB" dirty="0"/>
              <a:t>S</a:t>
            </a:r>
            <a:r>
              <a:rPr lang="en-GB" dirty="0" smtClean="0"/>
              <a:t>taff training required </a:t>
            </a:r>
          </a:p>
          <a:p>
            <a:pPr lvl="0"/>
            <a:r>
              <a:rPr lang="en-GB" dirty="0"/>
              <a:t>E</a:t>
            </a:r>
            <a:r>
              <a:rPr lang="en-GB" dirty="0" smtClean="0"/>
              <a:t>ffect on customers </a:t>
            </a:r>
          </a:p>
          <a:p>
            <a:pPr lvl="0"/>
            <a:r>
              <a:rPr lang="en-GB" dirty="0"/>
              <a:t>E</a:t>
            </a:r>
            <a:r>
              <a:rPr lang="en-GB" dirty="0" smtClean="0"/>
              <a:t>xpected </a:t>
            </a:r>
            <a:r>
              <a:rPr lang="en-GB" dirty="0"/>
              <a:t>impact </a:t>
            </a:r>
            <a:r>
              <a:rPr lang="en-GB" dirty="0" smtClean="0"/>
              <a:t>on </a:t>
            </a:r>
            <a:r>
              <a:rPr lang="en-GB" dirty="0"/>
              <a:t>the environment</a:t>
            </a:r>
          </a:p>
          <a:p>
            <a:pPr lvl="0"/>
            <a:r>
              <a:rPr lang="en-GB" dirty="0"/>
              <a:t>P</a:t>
            </a:r>
            <a:r>
              <a:rPr lang="en-GB" dirty="0" smtClean="0"/>
              <a:t>ositive </a:t>
            </a:r>
            <a:r>
              <a:rPr lang="en-GB" dirty="0"/>
              <a:t>publicity </a:t>
            </a:r>
            <a:endParaRPr lang="en-GB" dirty="0" smtClean="0"/>
          </a:p>
          <a:p>
            <a:pPr lvl="0"/>
            <a:r>
              <a:rPr lang="en-GB" dirty="0"/>
              <a:t>O</a:t>
            </a:r>
            <a:r>
              <a:rPr lang="en-GB" dirty="0" smtClean="0"/>
              <a:t>verall </a:t>
            </a:r>
            <a:r>
              <a:rPr lang="en-GB" dirty="0"/>
              <a:t>financial cost of implementing </a:t>
            </a:r>
            <a:r>
              <a:rPr lang="en-GB" dirty="0" smtClean="0"/>
              <a:t/>
            </a:r>
            <a:br>
              <a:rPr lang="en-GB" dirty="0" smtClean="0"/>
            </a:br>
            <a:r>
              <a:rPr lang="en-GB" dirty="0" smtClean="0"/>
              <a:t>the </a:t>
            </a:r>
            <a:r>
              <a:rPr lang="en-GB" dirty="0"/>
              <a:t>improvements.</a:t>
            </a:r>
          </a:p>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6216" y="2708920"/>
            <a:ext cx="2301720" cy="3068960"/>
          </a:xfrm>
          <a:prstGeom prst="rect">
            <a:avLst/>
          </a:prstGeom>
        </p:spPr>
      </p:pic>
    </p:spTree>
    <p:extLst>
      <p:ext uri="{BB962C8B-B14F-4D97-AF65-F5344CB8AC3E}">
        <p14:creationId xmlns:p14="http://schemas.microsoft.com/office/powerpoint/2010/main" val="1186537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Set targets for improvements</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523220"/>
          </a:xfrm>
          <a:prstGeom prst="rect">
            <a:avLst/>
          </a:prstGeom>
          <a:noFill/>
        </p:spPr>
        <p:txBody>
          <a:bodyPr wrap="square" rtlCol="0">
            <a:spAutoFit/>
          </a:bodyPr>
          <a:lstStyle/>
          <a:p>
            <a:r>
              <a:rPr lang="en-AU" sz="2800" b="1" dirty="0" smtClean="0">
                <a:latin typeface="+mj-lt"/>
              </a:rPr>
              <a:t>2.4 </a:t>
            </a:r>
            <a:r>
              <a:rPr lang="en-AU" sz="2800" dirty="0"/>
              <a:t>Set efficiency </a:t>
            </a:r>
            <a:r>
              <a:rPr lang="en-AU" sz="2800" dirty="0" smtClean="0"/>
              <a:t>targets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SMART targets</a:t>
            </a:r>
            <a:endParaRPr lang="en-GB" dirty="0"/>
          </a:p>
        </p:txBody>
      </p:sp>
      <p:sp>
        <p:nvSpPr>
          <p:cNvPr id="3" name="Content Placeholder 2"/>
          <p:cNvSpPr>
            <a:spLocks noGrp="1"/>
          </p:cNvSpPr>
          <p:nvPr>
            <p:ph idx="1"/>
          </p:nvPr>
        </p:nvSpPr>
        <p:spPr/>
        <p:txBody>
          <a:bodyPr/>
          <a:lstStyle/>
          <a:p>
            <a:pPr lvl="0"/>
            <a:r>
              <a:rPr lang="en-GB" b="1" dirty="0"/>
              <a:t>S</a:t>
            </a:r>
            <a:r>
              <a:rPr lang="en-GB" dirty="0"/>
              <a:t> - specific, significant</a:t>
            </a:r>
          </a:p>
          <a:p>
            <a:pPr lvl="0"/>
            <a:r>
              <a:rPr lang="en-GB" b="1" dirty="0"/>
              <a:t>M</a:t>
            </a:r>
            <a:r>
              <a:rPr lang="en-GB" dirty="0"/>
              <a:t> - measurable, meaningful</a:t>
            </a:r>
          </a:p>
          <a:p>
            <a:pPr lvl="0"/>
            <a:r>
              <a:rPr lang="en-GB" b="1" dirty="0"/>
              <a:t>A</a:t>
            </a:r>
            <a:r>
              <a:rPr lang="en-GB" dirty="0"/>
              <a:t> - attainable, achievable, acceptable, </a:t>
            </a:r>
            <a:r>
              <a:rPr lang="en-GB" dirty="0" smtClean="0"/>
              <a:t/>
            </a:r>
            <a:br>
              <a:rPr lang="en-GB" dirty="0" smtClean="0"/>
            </a:br>
            <a:r>
              <a:rPr lang="en-GB" dirty="0" smtClean="0"/>
              <a:t>action-oriented</a:t>
            </a:r>
            <a:r>
              <a:rPr lang="en-GB" dirty="0"/>
              <a:t>, agreed upon</a:t>
            </a:r>
          </a:p>
          <a:p>
            <a:pPr lvl="0"/>
            <a:r>
              <a:rPr lang="en-GB" b="1" dirty="0"/>
              <a:t>R</a:t>
            </a:r>
            <a:r>
              <a:rPr lang="en-GB" dirty="0"/>
              <a:t> - realistic, relevant, reasonable, </a:t>
            </a:r>
            <a:r>
              <a:rPr lang="en-GB" dirty="0" smtClean="0"/>
              <a:t/>
            </a:r>
            <a:br>
              <a:rPr lang="en-GB" dirty="0" smtClean="0"/>
            </a:br>
            <a:r>
              <a:rPr lang="en-GB" dirty="0" smtClean="0"/>
              <a:t>rewarding</a:t>
            </a:r>
            <a:r>
              <a:rPr lang="en-GB" dirty="0"/>
              <a:t>, results-oriented</a:t>
            </a:r>
          </a:p>
          <a:p>
            <a:pPr lvl="0"/>
            <a:r>
              <a:rPr lang="en-GB" b="1" dirty="0"/>
              <a:t>T</a:t>
            </a:r>
            <a:r>
              <a:rPr lang="en-GB" dirty="0"/>
              <a:t> - time-based, time-bound, </a:t>
            </a:r>
            <a:r>
              <a:rPr lang="en-GB" dirty="0" smtClean="0"/>
              <a:t/>
            </a:r>
            <a:br>
              <a:rPr lang="en-GB" dirty="0" smtClean="0"/>
            </a:br>
            <a:r>
              <a:rPr lang="en-GB" dirty="0" smtClean="0"/>
              <a:t>timely</a:t>
            </a:r>
            <a:r>
              <a:rPr lang="en-GB" dirty="0"/>
              <a:t>, </a:t>
            </a:r>
            <a:r>
              <a:rPr lang="en-GB" dirty="0" smtClean="0"/>
              <a:t>tangible</a:t>
            </a:r>
            <a:r>
              <a:rPr lang="en-GB" dirty="0"/>
              <a:t>, trackable.</a:t>
            </a:r>
          </a:p>
          <a:p>
            <a:endParaRPr lang="en-GB" dirty="0"/>
          </a:p>
        </p:txBody>
      </p:sp>
      <p:pic>
        <p:nvPicPr>
          <p:cNvPr id="4" name="Picture 3"/>
          <p:cNvPicPr>
            <a:picLocks noChangeAspect="1"/>
          </p:cNvPicPr>
          <p:nvPr/>
        </p:nvPicPr>
        <p:blipFill>
          <a:blip r:embed="rId2" cstate="print"/>
          <a:stretch>
            <a:fillRect/>
          </a:stretch>
        </p:blipFill>
        <p:spPr>
          <a:xfrm>
            <a:off x="5220072" y="3846346"/>
            <a:ext cx="3091285" cy="2118358"/>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Implement performance improvement strategies</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3.1 </a:t>
            </a:r>
            <a:r>
              <a:rPr lang="en-AU" sz="2800" dirty="0" smtClean="0"/>
              <a:t>Source </a:t>
            </a:r>
            <a:r>
              <a:rPr lang="en-AU" sz="2800" dirty="0"/>
              <a:t>and use appropriate techniques and tools</a:t>
            </a:r>
            <a:r>
              <a:rPr lang="en-AU" sz="2800" b="1" i="1" dirty="0"/>
              <a:t> </a:t>
            </a:r>
            <a:r>
              <a:rPr lang="en-AU" sz="2800" dirty="0"/>
              <a:t>to assist in achieving efficiency targets</a:t>
            </a:r>
            <a:endParaRPr lang="en-AU" sz="2800" dirty="0" smtClean="0">
              <a:latin typeface="+mj-lt"/>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Techniques and tools</a:t>
            </a:r>
            <a:endParaRPr lang="en-GB" dirty="0"/>
          </a:p>
        </p:txBody>
      </p:sp>
      <p:sp>
        <p:nvSpPr>
          <p:cNvPr id="3" name="Content Placeholder 2"/>
          <p:cNvSpPr>
            <a:spLocks noGrp="1"/>
          </p:cNvSpPr>
          <p:nvPr>
            <p:ph idx="1"/>
          </p:nvPr>
        </p:nvSpPr>
        <p:spPr/>
        <p:txBody>
          <a:bodyPr/>
          <a:lstStyle/>
          <a:p>
            <a:pPr lvl="0"/>
            <a:r>
              <a:rPr lang="en-GB" dirty="0"/>
              <a:t>Examination of invoices from suppliers</a:t>
            </a:r>
          </a:p>
          <a:p>
            <a:pPr lvl="0"/>
            <a:r>
              <a:rPr lang="en-GB" dirty="0"/>
              <a:t>Examination of relevant information and data</a:t>
            </a:r>
          </a:p>
          <a:p>
            <a:pPr lvl="0"/>
            <a:r>
              <a:rPr lang="en-GB" dirty="0"/>
              <a:t>Measurements made under different conditions</a:t>
            </a:r>
          </a:p>
          <a:p>
            <a:pPr lvl="0"/>
            <a:r>
              <a:rPr lang="en-GB" dirty="0"/>
              <a:t>Others as appropriate to the specific industry context.</a:t>
            </a:r>
          </a:p>
          <a:p>
            <a:endParaRPr lang="en-GB" dirty="0"/>
          </a:p>
        </p:txBody>
      </p:sp>
      <p:pic>
        <p:nvPicPr>
          <p:cNvPr id="4" name="Picture 3"/>
          <p:cNvPicPr>
            <a:picLocks noChangeAspect="1"/>
          </p:cNvPicPr>
          <p:nvPr/>
        </p:nvPicPr>
        <p:blipFill>
          <a:blip r:embed="rId2" cstate="print"/>
          <a:stretch>
            <a:fillRect/>
          </a:stretch>
        </p:blipFill>
        <p:spPr>
          <a:xfrm>
            <a:off x="5292080" y="3861048"/>
            <a:ext cx="2330369" cy="2622534"/>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Implement performance improvement </a:t>
            </a:r>
            <a:r>
              <a:rPr lang="en-AU" dirty="0" smtClean="0"/>
              <a:t>strategies</a:t>
            </a:r>
            <a:endParaRPr lang="en-GB" dirty="0"/>
          </a:p>
        </p:txBody>
      </p:sp>
      <p:sp>
        <p:nvSpPr>
          <p:cNvPr id="8" name="TextBox 7"/>
          <p:cNvSpPr txBox="1"/>
          <p:nvPr/>
        </p:nvSpPr>
        <p:spPr>
          <a:xfrm>
            <a:off x="5220072" y="2492896"/>
            <a:ext cx="3744416" cy="3970318"/>
          </a:xfrm>
          <a:prstGeom prst="rect">
            <a:avLst/>
          </a:prstGeom>
          <a:noFill/>
        </p:spPr>
        <p:txBody>
          <a:bodyPr wrap="square" rtlCol="0">
            <a:spAutoFit/>
          </a:bodyPr>
          <a:lstStyle/>
          <a:p>
            <a:r>
              <a:rPr lang="en-AU" sz="2800" b="1" dirty="0" smtClean="0">
                <a:latin typeface="+mj-lt"/>
              </a:rPr>
              <a:t>3.2 </a:t>
            </a:r>
            <a:r>
              <a:rPr lang="en-AU" sz="2800" dirty="0"/>
              <a:t>Apply continuous improvement strategies to own work area of responsibility, including ideas and possible solutions to communicate to the work group and </a:t>
            </a:r>
            <a:r>
              <a:rPr lang="en-AU" sz="2800" dirty="0" smtClean="0"/>
              <a:t>management</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Continuous improvement</a:t>
            </a:r>
            <a:endParaRPr lang="en-GB" dirty="0"/>
          </a:p>
        </p:txBody>
      </p:sp>
      <p:sp>
        <p:nvSpPr>
          <p:cNvPr id="3" name="Content Placeholder 2"/>
          <p:cNvSpPr>
            <a:spLocks noGrp="1"/>
          </p:cNvSpPr>
          <p:nvPr>
            <p:ph idx="1"/>
          </p:nvPr>
        </p:nvSpPr>
        <p:spPr>
          <a:xfrm>
            <a:off x="457200" y="1268760"/>
            <a:ext cx="8229600" cy="5589240"/>
          </a:xfrm>
        </p:spPr>
        <p:txBody>
          <a:bodyPr>
            <a:normAutofit/>
          </a:bodyPr>
          <a:lstStyle/>
          <a:p>
            <a:r>
              <a:rPr lang="en-GB" dirty="0"/>
              <a:t>O</a:t>
            </a:r>
            <a:r>
              <a:rPr lang="en-GB" dirty="0" smtClean="0"/>
              <a:t>ngoing </a:t>
            </a:r>
            <a:r>
              <a:rPr lang="en-GB" dirty="0"/>
              <a:t>effort to highlight and resolve root causes of problems to make processes more efficient. </a:t>
            </a:r>
            <a:endParaRPr lang="en-GB" dirty="0" smtClean="0"/>
          </a:p>
          <a:p>
            <a:r>
              <a:rPr lang="en-GB" dirty="0"/>
              <a:t>S</a:t>
            </a:r>
            <a:r>
              <a:rPr lang="en-GB" dirty="0" smtClean="0"/>
              <a:t>mall </a:t>
            </a:r>
            <a:r>
              <a:rPr lang="en-GB" dirty="0"/>
              <a:t>steps by every member in the organisation rather than one ground-breaking idea </a:t>
            </a:r>
            <a:endParaRPr lang="en-GB" dirty="0" smtClean="0"/>
          </a:p>
          <a:p>
            <a:r>
              <a:rPr lang="en-GB" dirty="0"/>
              <a:t>O</a:t>
            </a:r>
            <a:r>
              <a:rPr lang="en-GB" dirty="0" smtClean="0"/>
              <a:t>ver </a:t>
            </a:r>
            <a:r>
              <a:rPr lang="en-GB" dirty="0"/>
              <a:t>time they make a huge contribution to the smooth running and improvement of the organisation.</a:t>
            </a:r>
          </a:p>
          <a:p>
            <a:r>
              <a:rPr lang="en-GB" dirty="0"/>
              <a:t>Continuous improvement is the </a:t>
            </a:r>
            <a:r>
              <a:rPr lang="en-GB" dirty="0" smtClean="0"/>
              <a:t/>
            </a:r>
            <a:br>
              <a:rPr lang="en-GB" dirty="0" smtClean="0"/>
            </a:br>
            <a:r>
              <a:rPr lang="en-GB" dirty="0" smtClean="0"/>
              <a:t>responsibility </a:t>
            </a:r>
            <a:r>
              <a:rPr lang="en-GB" dirty="0"/>
              <a:t>of every member of </a:t>
            </a:r>
            <a:r>
              <a:rPr lang="en-GB" dirty="0" smtClean="0"/>
              <a:t/>
            </a:r>
            <a:br>
              <a:rPr lang="en-GB" dirty="0" smtClean="0"/>
            </a:br>
            <a:r>
              <a:rPr lang="en-GB" dirty="0" smtClean="0"/>
              <a:t>the </a:t>
            </a:r>
            <a:r>
              <a:rPr lang="en-GB" dirty="0"/>
              <a:t>organisation in their endeavour </a:t>
            </a:r>
            <a:r>
              <a:rPr lang="en-GB" dirty="0" smtClean="0"/>
              <a:t/>
            </a:r>
            <a:br>
              <a:rPr lang="en-GB" dirty="0" smtClean="0"/>
            </a:br>
            <a:r>
              <a:rPr lang="en-GB" dirty="0" smtClean="0"/>
              <a:t>to </a:t>
            </a:r>
            <a:r>
              <a:rPr lang="en-GB" dirty="0"/>
              <a:t>find and remove wastes in every </a:t>
            </a:r>
            <a:r>
              <a:rPr lang="en-GB" dirty="0" smtClean="0"/>
              <a:t/>
            </a:r>
            <a:br>
              <a:rPr lang="en-GB" dirty="0" smtClean="0"/>
            </a:br>
            <a:r>
              <a:rPr lang="en-GB" dirty="0" smtClean="0"/>
              <a:t>process</a:t>
            </a:r>
            <a:r>
              <a:rPr lang="en-GB" dirty="0"/>
              <a:t>.</a:t>
            </a:r>
          </a:p>
          <a:p>
            <a:endParaRPr lang="en-GB" dirty="0"/>
          </a:p>
        </p:txBody>
      </p:sp>
      <p:pic>
        <p:nvPicPr>
          <p:cNvPr id="4" name="Picture 3"/>
          <p:cNvPicPr>
            <a:picLocks noChangeAspect="1"/>
          </p:cNvPicPr>
          <p:nvPr/>
        </p:nvPicPr>
        <p:blipFill>
          <a:blip r:embed="rId2" cstate="print"/>
          <a:stretch>
            <a:fillRect/>
          </a:stretch>
        </p:blipFill>
        <p:spPr>
          <a:xfrm>
            <a:off x="6588224" y="4365104"/>
            <a:ext cx="1914310" cy="2054530"/>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Waste</a:t>
            </a:r>
            <a:endParaRPr lang="en-GB" dirty="0"/>
          </a:p>
        </p:txBody>
      </p:sp>
      <p:sp>
        <p:nvSpPr>
          <p:cNvPr id="3" name="Content Placeholder 2"/>
          <p:cNvSpPr>
            <a:spLocks noGrp="1"/>
          </p:cNvSpPr>
          <p:nvPr>
            <p:ph idx="1"/>
          </p:nvPr>
        </p:nvSpPr>
        <p:spPr/>
        <p:txBody>
          <a:bodyPr>
            <a:normAutofit lnSpcReduction="10000"/>
          </a:bodyPr>
          <a:lstStyle/>
          <a:p>
            <a:r>
              <a:rPr lang="en-GB" dirty="0" smtClean="0"/>
              <a:t>Design and production methods</a:t>
            </a:r>
          </a:p>
          <a:p>
            <a:r>
              <a:rPr lang="en-GB" dirty="0" smtClean="0"/>
              <a:t>Materials</a:t>
            </a:r>
          </a:p>
          <a:p>
            <a:pPr lvl="0"/>
            <a:r>
              <a:rPr lang="en-GB" dirty="0"/>
              <a:t>Technology, machinery and equipment</a:t>
            </a:r>
          </a:p>
          <a:p>
            <a:pPr lvl="0"/>
            <a:r>
              <a:rPr lang="en-GB" dirty="0"/>
              <a:t>Energy</a:t>
            </a:r>
          </a:p>
          <a:p>
            <a:pPr lvl="0"/>
            <a:r>
              <a:rPr lang="en-GB" dirty="0"/>
              <a:t>Labour</a:t>
            </a:r>
          </a:p>
          <a:p>
            <a:pPr lvl="0"/>
            <a:r>
              <a:rPr lang="en-GB" dirty="0"/>
              <a:t>Management</a:t>
            </a:r>
          </a:p>
          <a:p>
            <a:pPr lvl="0"/>
            <a:r>
              <a:rPr lang="en-GB" dirty="0"/>
              <a:t>Storage</a:t>
            </a:r>
          </a:p>
          <a:p>
            <a:pPr lvl="0"/>
            <a:r>
              <a:rPr lang="en-GB" dirty="0"/>
              <a:t>Methods of reporting</a:t>
            </a:r>
          </a:p>
          <a:p>
            <a:pPr lvl="0"/>
            <a:r>
              <a:rPr lang="en-GB" dirty="0"/>
              <a:t>Administration.</a:t>
            </a:r>
          </a:p>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3140968"/>
            <a:ext cx="3356097" cy="3314146"/>
          </a:xfrm>
          <a:prstGeom prst="rect">
            <a:avLst/>
          </a:prstGeom>
        </p:spPr>
      </p:pic>
    </p:spTree>
    <p:extLst>
      <p:ext uri="{BB962C8B-B14F-4D97-AF65-F5344CB8AC3E}">
        <p14:creationId xmlns:p14="http://schemas.microsoft.com/office/powerpoint/2010/main" val="7175938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811" y="2043113"/>
            <a:ext cx="4814888" cy="4814887"/>
          </a:xfrm>
          <a:prstGeom prst="rect">
            <a:avLst/>
          </a:prstGeom>
          <a:noFill/>
          <a:ln w="9525">
            <a:noFill/>
            <a:miter lim="800000"/>
            <a:headEnd/>
            <a:tailEnd/>
          </a:ln>
        </p:spPr>
      </p:pic>
      <p:sp>
        <p:nvSpPr>
          <p:cNvPr id="7" name="TextBox 6"/>
          <p:cNvSpPr txBox="1"/>
          <p:nvPr/>
        </p:nvSpPr>
        <p:spPr>
          <a:xfrm>
            <a:off x="4788024" y="1902797"/>
            <a:ext cx="4032448" cy="4893647"/>
          </a:xfrm>
          <a:prstGeom prst="rect">
            <a:avLst/>
          </a:prstGeom>
          <a:noFill/>
        </p:spPr>
        <p:txBody>
          <a:bodyPr wrap="square" rtlCol="0">
            <a:spAutoFit/>
          </a:bodyPr>
          <a:lstStyle/>
          <a:p>
            <a:r>
              <a:rPr lang="en-AU" sz="2600" b="1" dirty="0" smtClean="0">
                <a:latin typeface="+mj-lt"/>
              </a:rPr>
              <a:t>3.3 </a:t>
            </a:r>
            <a:r>
              <a:rPr lang="en-AU" sz="2600" dirty="0"/>
              <a:t>Implement and integrate environmental and resource efficiency improvement plans for own work group with other operational </a:t>
            </a:r>
            <a:r>
              <a:rPr lang="en-AU" sz="2600" dirty="0" smtClean="0"/>
              <a:t>activities</a:t>
            </a:r>
          </a:p>
          <a:p>
            <a:r>
              <a:rPr lang="en-AU" sz="2600" b="1" dirty="0" smtClean="0">
                <a:latin typeface="+mj-lt"/>
              </a:rPr>
              <a:t> </a:t>
            </a:r>
          </a:p>
          <a:p>
            <a:r>
              <a:rPr lang="en-AU" sz="2600" b="1" dirty="0" smtClean="0"/>
              <a:t>3.4 </a:t>
            </a:r>
            <a:r>
              <a:rPr lang="en-AU" sz="2600" dirty="0"/>
              <a:t>Supervise and support team members to identify possible areas for improved practices and resource efficiency in work </a:t>
            </a:r>
            <a:r>
              <a:rPr lang="en-AU" sz="2600" dirty="0" smtClean="0"/>
              <a:t>area</a:t>
            </a:r>
            <a:endParaRPr lang="en-AU" sz="2600" dirty="0"/>
          </a:p>
        </p:txBody>
      </p:sp>
      <p:sp>
        <p:nvSpPr>
          <p:cNvPr id="9" name="Title 3"/>
          <p:cNvSpPr>
            <a:spLocks noGrp="1"/>
          </p:cNvSpPr>
          <p:nvPr>
            <p:ph type="title"/>
          </p:nvPr>
        </p:nvSpPr>
        <p:spPr>
          <a:xfrm>
            <a:off x="457200" y="274638"/>
            <a:ext cx="8229600" cy="1143000"/>
          </a:xfrm>
        </p:spPr>
        <p:txBody>
          <a:bodyPr>
            <a:noAutofit/>
          </a:bodyPr>
          <a:lstStyle/>
          <a:p>
            <a:r>
              <a:rPr lang="en-AU" dirty="0"/>
              <a:t>Implement performance improvement </a:t>
            </a:r>
            <a:r>
              <a:rPr lang="en-AU" dirty="0" smtClean="0"/>
              <a:t>strategies</a:t>
            </a:r>
            <a:endParaRPr lang="en-GB"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858218"/>
          </a:xfrm>
        </p:spPr>
        <p:txBody>
          <a:bodyPr>
            <a:noAutofit/>
          </a:bodyPr>
          <a:lstStyle/>
          <a:p>
            <a:r>
              <a:rPr lang="en-AU" dirty="0"/>
              <a:t>Environmental and resource efficiency improvement </a:t>
            </a:r>
            <a:r>
              <a:rPr lang="en-AU" dirty="0" smtClean="0"/>
              <a:t>plans</a:t>
            </a:r>
            <a:r>
              <a:rPr lang="en-GB" dirty="0"/>
              <a:t/>
            </a:r>
            <a:br>
              <a:rPr lang="en-GB" dirty="0"/>
            </a:br>
            <a:endParaRPr lang="en-GB" dirty="0"/>
          </a:p>
        </p:txBody>
      </p:sp>
      <p:sp>
        <p:nvSpPr>
          <p:cNvPr id="3" name="Content Placeholder 2"/>
          <p:cNvSpPr>
            <a:spLocks noGrp="1"/>
          </p:cNvSpPr>
          <p:nvPr>
            <p:ph idx="1"/>
          </p:nvPr>
        </p:nvSpPr>
        <p:spPr>
          <a:xfrm>
            <a:off x="467544" y="1742592"/>
            <a:ext cx="8229600" cy="4525963"/>
          </a:xfrm>
        </p:spPr>
        <p:txBody>
          <a:bodyPr/>
          <a:lstStyle/>
          <a:p>
            <a:r>
              <a:rPr lang="en-GB" dirty="0" smtClean="0"/>
              <a:t>Green office programs</a:t>
            </a:r>
          </a:p>
          <a:p>
            <a:r>
              <a:rPr lang="en-GB" dirty="0" smtClean="0"/>
              <a:t>Waste management hierarchy</a:t>
            </a:r>
          </a:p>
          <a:p>
            <a:r>
              <a:rPr lang="en-GB" dirty="0" smtClean="0"/>
              <a:t>Waste treatment</a:t>
            </a:r>
          </a:p>
          <a:p>
            <a:r>
              <a:rPr lang="en-GB" dirty="0" smtClean="0"/>
              <a:t>Operational energy consumption </a:t>
            </a:r>
          </a:p>
          <a:p>
            <a:r>
              <a:rPr lang="en-GB" dirty="0" smtClean="0"/>
              <a:t>Reducing non-renewable resources</a:t>
            </a:r>
          </a:p>
          <a:p>
            <a:r>
              <a:rPr lang="en-GB" dirty="0" smtClean="0"/>
              <a:t>Referencing standards, guidelines </a:t>
            </a:r>
            <a:br>
              <a:rPr lang="en-GB" dirty="0" smtClean="0"/>
            </a:br>
            <a:r>
              <a:rPr lang="en-GB" dirty="0" smtClean="0"/>
              <a:t>and approaches.</a:t>
            </a:r>
            <a:endParaRPr lang="en-GB" dirty="0"/>
          </a:p>
        </p:txBody>
      </p:sp>
      <p:pic>
        <p:nvPicPr>
          <p:cNvPr id="4" name="Picture 3"/>
          <p:cNvPicPr>
            <a:picLocks noChangeAspect="1"/>
          </p:cNvPicPr>
          <p:nvPr/>
        </p:nvPicPr>
        <p:blipFill>
          <a:blip r:embed="rId2" cstate="print"/>
          <a:stretch>
            <a:fillRect/>
          </a:stretch>
        </p:blipFill>
        <p:spPr>
          <a:xfrm>
            <a:off x="6300192" y="2132856"/>
            <a:ext cx="2068908" cy="3745436"/>
          </a:xfrm>
          <a:prstGeom prst="rect">
            <a:avLst/>
          </a:prstGeom>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Green office programs</a:t>
            </a:r>
            <a:endParaRPr lang="en-GB" dirty="0"/>
          </a:p>
        </p:txBody>
      </p:sp>
      <p:sp>
        <p:nvSpPr>
          <p:cNvPr id="3" name="Content Placeholder 2"/>
          <p:cNvSpPr>
            <a:spLocks noGrp="1"/>
          </p:cNvSpPr>
          <p:nvPr>
            <p:ph idx="1"/>
          </p:nvPr>
        </p:nvSpPr>
        <p:spPr>
          <a:xfrm>
            <a:off x="457200" y="1600200"/>
            <a:ext cx="8229600" cy="4853136"/>
          </a:xfrm>
        </p:spPr>
        <p:txBody>
          <a:bodyPr>
            <a:normAutofit lnSpcReduction="10000"/>
          </a:bodyPr>
          <a:lstStyle/>
          <a:p>
            <a:pPr lvl="0"/>
            <a:r>
              <a:rPr lang="en-US" dirty="0"/>
              <a:t>Use </a:t>
            </a:r>
            <a:r>
              <a:rPr lang="en-US" dirty="0" smtClean="0"/>
              <a:t>100 per cent </a:t>
            </a:r>
            <a:r>
              <a:rPr lang="en-US" dirty="0"/>
              <a:t>recycled paper and chlorine free </a:t>
            </a:r>
            <a:r>
              <a:rPr lang="en-US" dirty="0" smtClean="0"/>
              <a:t>paper</a:t>
            </a:r>
          </a:p>
          <a:p>
            <a:r>
              <a:rPr lang="en-US" dirty="0"/>
              <a:t>Recycle all products that can be recycled</a:t>
            </a:r>
            <a:endParaRPr lang="en-GB" dirty="0"/>
          </a:p>
          <a:p>
            <a:pPr lvl="0"/>
            <a:r>
              <a:rPr lang="en-GB" dirty="0" smtClean="0"/>
              <a:t>Switch to a green energy provider</a:t>
            </a:r>
          </a:p>
          <a:p>
            <a:pPr lvl="0"/>
            <a:r>
              <a:rPr lang="en-US" dirty="0"/>
              <a:t>Recycle old technological equipment and replace with more energy efficient models</a:t>
            </a:r>
            <a:endParaRPr lang="en-GB" dirty="0"/>
          </a:p>
          <a:p>
            <a:pPr lvl="0"/>
            <a:r>
              <a:rPr lang="en-US" dirty="0"/>
              <a:t>Use energy efficient lightbulbs </a:t>
            </a:r>
            <a:endParaRPr lang="en-GB" dirty="0"/>
          </a:p>
          <a:p>
            <a:pPr lvl="0"/>
            <a:r>
              <a:rPr lang="en-US" dirty="0"/>
              <a:t>Employ timed power off for </a:t>
            </a:r>
            <a:r>
              <a:rPr lang="en-US" dirty="0" smtClean="0"/>
              <a:t/>
            </a:r>
            <a:br>
              <a:rPr lang="en-US" dirty="0" smtClean="0"/>
            </a:br>
            <a:r>
              <a:rPr lang="en-US" dirty="0" smtClean="0"/>
              <a:t>power </a:t>
            </a:r>
            <a:r>
              <a:rPr lang="en-US" dirty="0"/>
              <a:t>points and computers</a:t>
            </a:r>
            <a:endParaRPr lang="en-GB" dirty="0"/>
          </a:p>
          <a:p>
            <a:pPr lvl="0"/>
            <a:r>
              <a:rPr lang="en-US" dirty="0"/>
              <a:t>Put computers to </a:t>
            </a:r>
            <a:r>
              <a:rPr lang="en-US" dirty="0" smtClean="0"/>
              <a:t>sleep.</a:t>
            </a:r>
            <a:endParaRPr lang="en-GB" dirty="0"/>
          </a:p>
          <a:p>
            <a:pPr lvl="0"/>
            <a:endParaRPr lang="en-GB" dirty="0"/>
          </a:p>
        </p:txBody>
      </p:sp>
      <p:pic>
        <p:nvPicPr>
          <p:cNvPr id="4" name="Picture 3"/>
          <p:cNvPicPr>
            <a:picLocks noChangeAspect="1"/>
          </p:cNvPicPr>
          <p:nvPr/>
        </p:nvPicPr>
        <p:blipFill>
          <a:blip r:embed="rId2" cstate="print"/>
          <a:stretch>
            <a:fillRect/>
          </a:stretch>
        </p:blipFill>
        <p:spPr>
          <a:xfrm>
            <a:off x="6156176" y="3861048"/>
            <a:ext cx="1820561" cy="2912898"/>
          </a:xfrm>
          <a:prstGeom prst="rect">
            <a:avLst/>
          </a:prstGeom>
        </p:spPr>
      </p:pic>
    </p:spTree>
    <p:extLst>
      <p:ext uri="{BB962C8B-B14F-4D97-AF65-F5344CB8AC3E}">
        <p14:creationId xmlns:p14="http://schemas.microsoft.com/office/powerpoint/2010/main" val="393074706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84784"/>
            <a:ext cx="8229600" cy="5394374"/>
          </a:xfrm>
        </p:spPr>
        <p:txBody>
          <a:bodyPr>
            <a:normAutofit lnSpcReduction="10000"/>
          </a:bodyPr>
          <a:lstStyle/>
          <a:p>
            <a:pPr lvl="0"/>
            <a:r>
              <a:rPr lang="en-US" dirty="0"/>
              <a:t>Use indoor plants to clean air </a:t>
            </a:r>
            <a:endParaRPr lang="en-GB" dirty="0"/>
          </a:p>
          <a:p>
            <a:pPr lvl="0"/>
            <a:r>
              <a:rPr lang="en-US" dirty="0"/>
              <a:t>Open windows for ventilation to minimise use of air conditioning use</a:t>
            </a:r>
            <a:endParaRPr lang="en-GB" dirty="0"/>
          </a:p>
          <a:p>
            <a:pPr lvl="0"/>
            <a:r>
              <a:rPr lang="en-US" dirty="0"/>
              <a:t>Program air conditioning to turn off at the end of the day and over periods of inactivity</a:t>
            </a:r>
            <a:endParaRPr lang="en-GB" dirty="0"/>
          </a:p>
          <a:p>
            <a:pPr lvl="0"/>
            <a:r>
              <a:rPr lang="en-US" dirty="0"/>
              <a:t>Use real time energy monitoring to get an understanding of your business power consumption</a:t>
            </a:r>
            <a:endParaRPr lang="en-GB" dirty="0"/>
          </a:p>
          <a:p>
            <a:pPr lvl="0"/>
            <a:r>
              <a:rPr lang="en-US" dirty="0"/>
              <a:t>Set printers and photocopiers to print </a:t>
            </a:r>
            <a:r>
              <a:rPr lang="en-US" dirty="0" smtClean="0"/>
              <a:t/>
            </a:r>
            <a:br>
              <a:rPr lang="en-US" dirty="0" smtClean="0"/>
            </a:br>
            <a:r>
              <a:rPr lang="en-US" dirty="0" smtClean="0"/>
              <a:t>double </a:t>
            </a:r>
            <a:r>
              <a:rPr lang="en-US" dirty="0"/>
              <a:t>sided</a:t>
            </a:r>
            <a:endParaRPr lang="en-GB" dirty="0"/>
          </a:p>
          <a:p>
            <a:pPr lvl="0"/>
            <a:r>
              <a:rPr lang="en-US" dirty="0"/>
              <a:t>Turn off lights when not in use </a:t>
            </a:r>
            <a:r>
              <a:rPr lang="en-US" dirty="0" smtClean="0"/>
              <a:t/>
            </a:r>
            <a:br>
              <a:rPr lang="en-US" dirty="0" smtClean="0"/>
            </a:br>
            <a:r>
              <a:rPr lang="en-US" dirty="0" smtClean="0"/>
              <a:t>and/or </a:t>
            </a:r>
            <a:r>
              <a:rPr lang="en-US" dirty="0"/>
              <a:t>have sensors fitted so they </a:t>
            </a:r>
            <a:r>
              <a:rPr lang="en-US" dirty="0" smtClean="0"/>
              <a:t/>
            </a:r>
            <a:br>
              <a:rPr lang="en-US" dirty="0" smtClean="0"/>
            </a:br>
            <a:r>
              <a:rPr lang="en-US" dirty="0" smtClean="0"/>
              <a:t>turn </a:t>
            </a:r>
            <a:r>
              <a:rPr lang="en-US" dirty="0"/>
              <a:t>off </a:t>
            </a:r>
            <a:r>
              <a:rPr lang="en-US" dirty="0" smtClean="0"/>
              <a:t>automatically.</a:t>
            </a:r>
            <a:endParaRPr lang="en-GB" dirty="0"/>
          </a:p>
          <a:p>
            <a:endParaRPr lang="en-GB" dirty="0"/>
          </a:p>
        </p:txBody>
      </p:sp>
      <p:pic>
        <p:nvPicPr>
          <p:cNvPr id="4" name="Picture 3"/>
          <p:cNvPicPr>
            <a:picLocks noChangeAspect="1"/>
          </p:cNvPicPr>
          <p:nvPr/>
        </p:nvPicPr>
        <p:blipFill>
          <a:blip r:embed="rId2" cstate="print"/>
          <a:stretch>
            <a:fillRect/>
          </a:stretch>
        </p:blipFill>
        <p:spPr>
          <a:xfrm>
            <a:off x="6444208" y="4703747"/>
            <a:ext cx="2008403" cy="1933260"/>
          </a:xfrm>
          <a:prstGeom prst="rect">
            <a:avLst/>
          </a:prstGeom>
        </p:spPr>
      </p:pic>
      <p:sp>
        <p:nvSpPr>
          <p:cNvPr id="6" name="Title 1"/>
          <p:cNvSpPr>
            <a:spLocks noGrp="1"/>
          </p:cNvSpPr>
          <p:nvPr>
            <p:ph type="title"/>
          </p:nvPr>
        </p:nvSpPr>
        <p:spPr>
          <a:xfrm>
            <a:off x="457200" y="274638"/>
            <a:ext cx="8229600" cy="1143000"/>
          </a:xfrm>
        </p:spPr>
        <p:txBody>
          <a:bodyPr/>
          <a:lstStyle/>
          <a:p>
            <a:r>
              <a:rPr lang="en-GB" dirty="0" smtClean="0"/>
              <a:t>Green office programs</a:t>
            </a:r>
            <a:endParaRPr lang="en-GB" dirty="0"/>
          </a:p>
        </p:txBody>
      </p:sp>
    </p:spTree>
    <p:extLst>
      <p:ext uri="{BB962C8B-B14F-4D97-AF65-F5344CB8AC3E}">
        <p14:creationId xmlns:p14="http://schemas.microsoft.com/office/powerpoint/2010/main" val="130823182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84784"/>
            <a:ext cx="8229600" cy="5408012"/>
          </a:xfrm>
        </p:spPr>
        <p:txBody>
          <a:bodyPr>
            <a:normAutofit lnSpcReduction="10000"/>
          </a:bodyPr>
          <a:lstStyle/>
          <a:p>
            <a:pPr lvl="0"/>
            <a:r>
              <a:rPr lang="en-US" dirty="0"/>
              <a:t>Refill toner and ink cartridges instead of buying new ones or recycle them</a:t>
            </a:r>
            <a:endParaRPr lang="en-GB" dirty="0"/>
          </a:p>
          <a:p>
            <a:pPr lvl="0"/>
            <a:r>
              <a:rPr lang="en-US" dirty="0"/>
              <a:t>Have incentives and rewards for staff buy-in</a:t>
            </a:r>
            <a:endParaRPr lang="en-GB" dirty="0"/>
          </a:p>
          <a:p>
            <a:pPr lvl="0"/>
            <a:r>
              <a:rPr lang="en-US" dirty="0"/>
              <a:t>Use laptops instead of old desktop computers </a:t>
            </a:r>
            <a:endParaRPr lang="en-GB" dirty="0"/>
          </a:p>
          <a:p>
            <a:pPr lvl="0"/>
            <a:r>
              <a:rPr lang="en-GB" dirty="0" smtClean="0"/>
              <a:t>Just use cold water</a:t>
            </a:r>
            <a:endParaRPr lang="en-GB" dirty="0"/>
          </a:p>
          <a:p>
            <a:pPr lvl="0"/>
            <a:r>
              <a:rPr lang="en-US" dirty="0"/>
              <a:t>Replace disposable </a:t>
            </a:r>
            <a:r>
              <a:rPr lang="en-US" dirty="0" smtClean="0"/>
              <a:t>products with </a:t>
            </a:r>
            <a:br>
              <a:rPr lang="en-US" dirty="0" smtClean="0"/>
            </a:br>
            <a:r>
              <a:rPr lang="en-US" dirty="0" smtClean="0"/>
              <a:t>reusable </a:t>
            </a:r>
            <a:r>
              <a:rPr lang="en-US" dirty="0"/>
              <a:t>ones</a:t>
            </a:r>
            <a:endParaRPr lang="en-GB" dirty="0"/>
          </a:p>
          <a:p>
            <a:pPr lvl="0"/>
            <a:r>
              <a:rPr lang="en-US" dirty="0"/>
              <a:t>Use non-toxic cleaning </a:t>
            </a:r>
            <a:r>
              <a:rPr lang="en-US" dirty="0" smtClean="0"/>
              <a:t>products</a:t>
            </a:r>
          </a:p>
          <a:p>
            <a:pPr lvl="0"/>
            <a:r>
              <a:rPr lang="en-US" dirty="0"/>
              <a:t>Encourage/reward employees to car </a:t>
            </a:r>
            <a:r>
              <a:rPr lang="en-US" dirty="0" smtClean="0"/>
              <a:t/>
            </a:r>
            <a:br>
              <a:rPr lang="en-US" dirty="0" smtClean="0"/>
            </a:br>
            <a:r>
              <a:rPr lang="en-US" dirty="0" smtClean="0"/>
              <a:t>pool,</a:t>
            </a:r>
            <a:r>
              <a:rPr lang="en-US" dirty="0"/>
              <a:t> </a:t>
            </a:r>
            <a:r>
              <a:rPr lang="en-US" dirty="0" smtClean="0"/>
              <a:t>walk/cycle </a:t>
            </a:r>
            <a:r>
              <a:rPr lang="en-US" dirty="0"/>
              <a:t>to work or use </a:t>
            </a:r>
            <a:r>
              <a:rPr lang="en-US" dirty="0" smtClean="0"/>
              <a:t/>
            </a:r>
            <a:br>
              <a:rPr lang="en-US" dirty="0" smtClean="0"/>
            </a:br>
            <a:r>
              <a:rPr lang="en-US" dirty="0" smtClean="0"/>
              <a:t>public </a:t>
            </a:r>
            <a:r>
              <a:rPr lang="en-US" dirty="0"/>
              <a:t>transport</a:t>
            </a:r>
            <a:endParaRPr lang="en-GB" dirty="0"/>
          </a:p>
          <a:p>
            <a:pPr lvl="0"/>
            <a:r>
              <a:rPr lang="en-US" dirty="0"/>
              <a:t>Use </a:t>
            </a:r>
            <a:r>
              <a:rPr lang="en-US" dirty="0" smtClean="0"/>
              <a:t>teleconferencing.</a:t>
            </a:r>
            <a:endParaRPr lang="en-GB" dirty="0"/>
          </a:p>
          <a:p>
            <a:pPr lvl="0"/>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6216" y="3284984"/>
            <a:ext cx="1869222" cy="3212976"/>
          </a:xfrm>
          <a:prstGeom prst="rect">
            <a:avLst/>
          </a:prstGeom>
        </p:spPr>
      </p:pic>
      <p:sp>
        <p:nvSpPr>
          <p:cNvPr id="5" name="Title 4"/>
          <p:cNvSpPr>
            <a:spLocks noGrp="1"/>
          </p:cNvSpPr>
          <p:nvPr>
            <p:ph type="title"/>
          </p:nvPr>
        </p:nvSpPr>
        <p:spPr/>
        <p:txBody>
          <a:bodyPr/>
          <a:lstStyle/>
          <a:p>
            <a:r>
              <a:rPr lang="en-GB" dirty="0" smtClean="0"/>
              <a:t>Green office programs</a:t>
            </a:r>
            <a:endParaRPr lang="en-GB" dirty="0"/>
          </a:p>
        </p:txBody>
      </p:sp>
    </p:spTree>
    <p:extLst>
      <p:ext uri="{BB962C8B-B14F-4D97-AF65-F5344CB8AC3E}">
        <p14:creationId xmlns:p14="http://schemas.microsoft.com/office/powerpoint/2010/main" val="82613136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Waste management hierarchy</a:t>
            </a:r>
            <a:endParaRPr lang="en-GB" dirty="0"/>
          </a:p>
        </p:txBody>
      </p:sp>
      <p:pic>
        <p:nvPicPr>
          <p:cNvPr id="4" name="Content Placeholder 3"/>
          <p:cNvPicPr>
            <a:picLocks noGrp="1" noChangeAspect="1"/>
          </p:cNvPicPr>
          <p:nvPr>
            <p:ph idx="1"/>
          </p:nvPr>
        </p:nvPicPr>
        <p:blipFill>
          <a:blip r:embed="rId2" cstate="print"/>
          <a:stretch>
            <a:fillRect/>
          </a:stretch>
        </p:blipFill>
        <p:spPr>
          <a:xfrm>
            <a:off x="1876559" y="1916832"/>
            <a:ext cx="5390881" cy="3414518"/>
          </a:xfrm>
          <a:prstGeom prst="rect">
            <a:avLst/>
          </a:prstGeom>
        </p:spPr>
      </p:pic>
    </p:spTree>
    <p:extLst>
      <p:ext uri="{BB962C8B-B14F-4D97-AF65-F5344CB8AC3E}">
        <p14:creationId xmlns:p14="http://schemas.microsoft.com/office/powerpoint/2010/main" val="313858799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Waste treatment</a:t>
            </a:r>
            <a:endParaRPr lang="en-GB" dirty="0"/>
          </a:p>
        </p:txBody>
      </p:sp>
      <p:sp>
        <p:nvSpPr>
          <p:cNvPr id="3" name="Content Placeholder 2"/>
          <p:cNvSpPr>
            <a:spLocks noGrp="1"/>
          </p:cNvSpPr>
          <p:nvPr>
            <p:ph idx="1"/>
          </p:nvPr>
        </p:nvSpPr>
        <p:spPr/>
        <p:txBody>
          <a:bodyPr/>
          <a:lstStyle/>
          <a:p>
            <a:pPr lvl="0"/>
            <a:r>
              <a:rPr lang="en-AU" dirty="0"/>
              <a:t>Waste to landfill</a:t>
            </a:r>
            <a:endParaRPr lang="en-GB" dirty="0"/>
          </a:p>
          <a:p>
            <a:pPr lvl="0"/>
            <a:r>
              <a:rPr lang="en-AU" dirty="0"/>
              <a:t>Recycling</a:t>
            </a:r>
            <a:endParaRPr lang="en-GB" dirty="0"/>
          </a:p>
          <a:p>
            <a:pPr lvl="0"/>
            <a:r>
              <a:rPr lang="en-AU" dirty="0"/>
              <a:t>Re-use</a:t>
            </a:r>
            <a:endParaRPr lang="en-GB" dirty="0"/>
          </a:p>
          <a:p>
            <a:pPr lvl="0"/>
            <a:r>
              <a:rPr lang="en-AU" dirty="0"/>
              <a:t>Recoverable resources</a:t>
            </a:r>
            <a:endParaRPr lang="en-GB" dirty="0"/>
          </a:p>
          <a:p>
            <a:pPr lvl="0"/>
            <a:r>
              <a:rPr lang="en-AU" dirty="0"/>
              <a:t>Wastewater treatment.</a:t>
            </a:r>
            <a:endParaRPr lang="en-GB" dirty="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04048" y="1781633"/>
            <a:ext cx="2727573" cy="4527092"/>
          </a:xfrm>
          <a:prstGeom prst="rect">
            <a:avLst/>
          </a:prstGeom>
        </p:spPr>
      </p:pic>
    </p:spTree>
    <p:extLst>
      <p:ext uri="{BB962C8B-B14F-4D97-AF65-F5344CB8AC3E}">
        <p14:creationId xmlns:p14="http://schemas.microsoft.com/office/powerpoint/2010/main" val="295934800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Reduce fuel consumption</a:t>
            </a:r>
            <a:endParaRPr lang="en-GB" dirty="0"/>
          </a:p>
        </p:txBody>
      </p:sp>
      <p:sp>
        <p:nvSpPr>
          <p:cNvPr id="3" name="Content Placeholder 2"/>
          <p:cNvSpPr>
            <a:spLocks noGrp="1"/>
          </p:cNvSpPr>
          <p:nvPr>
            <p:ph idx="1"/>
          </p:nvPr>
        </p:nvSpPr>
        <p:spPr/>
        <p:txBody>
          <a:bodyPr>
            <a:normAutofit/>
          </a:bodyPr>
          <a:lstStyle/>
          <a:p>
            <a:pPr lvl="0"/>
            <a:r>
              <a:rPr lang="en-AU" dirty="0"/>
              <a:t>Walk or cycle to work</a:t>
            </a:r>
            <a:endParaRPr lang="en-GB" dirty="0"/>
          </a:p>
          <a:p>
            <a:pPr lvl="0"/>
            <a:r>
              <a:rPr lang="en-AU" dirty="0"/>
              <a:t>Use public transport</a:t>
            </a:r>
            <a:endParaRPr lang="en-GB" dirty="0"/>
          </a:p>
          <a:p>
            <a:pPr lvl="0"/>
            <a:r>
              <a:rPr lang="en-AU" dirty="0"/>
              <a:t>Car pool</a:t>
            </a:r>
            <a:endParaRPr lang="en-GB" dirty="0"/>
          </a:p>
          <a:p>
            <a:pPr lvl="0"/>
            <a:r>
              <a:rPr lang="en-AU" dirty="0"/>
              <a:t>Drive less aggressively </a:t>
            </a:r>
            <a:endParaRPr lang="en-AU" dirty="0" smtClean="0"/>
          </a:p>
          <a:p>
            <a:pPr lvl="0"/>
            <a:r>
              <a:rPr lang="en-AU" dirty="0" smtClean="0"/>
              <a:t>Keep </a:t>
            </a:r>
            <a:r>
              <a:rPr lang="en-AU" dirty="0"/>
              <a:t>vehicles in optimum </a:t>
            </a:r>
            <a:r>
              <a:rPr lang="en-AU" dirty="0" smtClean="0"/>
              <a:t>working </a:t>
            </a:r>
            <a:br>
              <a:rPr lang="en-AU" dirty="0" smtClean="0"/>
            </a:br>
            <a:r>
              <a:rPr lang="en-AU" dirty="0" smtClean="0"/>
              <a:t>order </a:t>
            </a:r>
            <a:r>
              <a:rPr lang="en-AU" dirty="0"/>
              <a:t>to improve their </a:t>
            </a:r>
            <a:r>
              <a:rPr lang="en-AU" dirty="0" smtClean="0"/>
              <a:t>efficiency</a:t>
            </a:r>
          </a:p>
          <a:p>
            <a:pPr lvl="0"/>
            <a:r>
              <a:rPr lang="en-AU" dirty="0" smtClean="0"/>
              <a:t>Drive </a:t>
            </a:r>
            <a:r>
              <a:rPr lang="en-AU" dirty="0"/>
              <a:t>lighter </a:t>
            </a:r>
            <a:r>
              <a:rPr lang="en-AU" dirty="0" smtClean="0"/>
              <a:t>and </a:t>
            </a:r>
            <a:r>
              <a:rPr lang="en-AU" dirty="0"/>
              <a:t>more </a:t>
            </a:r>
            <a:r>
              <a:rPr lang="en-AU" dirty="0" smtClean="0"/>
              <a:t/>
            </a:r>
            <a:br>
              <a:rPr lang="en-AU" dirty="0" smtClean="0"/>
            </a:br>
            <a:r>
              <a:rPr lang="en-AU" dirty="0" smtClean="0"/>
              <a:t>aerodynamic vehicles</a:t>
            </a:r>
            <a:endParaRPr lang="en-GB" dirty="0"/>
          </a:p>
          <a:p>
            <a:pPr lvl="0"/>
            <a:r>
              <a:rPr lang="en-AU" dirty="0"/>
              <a:t>Combine </a:t>
            </a:r>
            <a:r>
              <a:rPr lang="en-AU" dirty="0" smtClean="0"/>
              <a:t>trips.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76952" y="4005064"/>
            <a:ext cx="3533377" cy="2650033"/>
          </a:xfrm>
          <a:prstGeom prst="rect">
            <a:avLst/>
          </a:prstGeom>
        </p:spPr>
      </p:pic>
    </p:spTree>
    <p:extLst>
      <p:ext uri="{BB962C8B-B14F-4D97-AF65-F5344CB8AC3E}">
        <p14:creationId xmlns:p14="http://schemas.microsoft.com/office/powerpoint/2010/main" val="345379051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Reduce use of non-renewable resources</a:t>
            </a:r>
            <a:endParaRPr lang="en-GB" dirty="0"/>
          </a:p>
        </p:txBody>
      </p:sp>
      <p:sp>
        <p:nvSpPr>
          <p:cNvPr id="3" name="Content Placeholder 2"/>
          <p:cNvSpPr>
            <a:spLocks noGrp="1"/>
          </p:cNvSpPr>
          <p:nvPr>
            <p:ph idx="1"/>
          </p:nvPr>
        </p:nvSpPr>
        <p:spPr/>
        <p:txBody>
          <a:bodyPr/>
          <a:lstStyle/>
          <a:p>
            <a:r>
              <a:rPr lang="en-GB" dirty="0" smtClean="0"/>
              <a:t>Economic use</a:t>
            </a:r>
          </a:p>
          <a:p>
            <a:r>
              <a:rPr lang="en-GB" dirty="0" smtClean="0"/>
              <a:t>Use solar power</a:t>
            </a:r>
          </a:p>
          <a:p>
            <a:r>
              <a:rPr lang="en-GB" dirty="0" smtClean="0"/>
              <a:t>Use local suppliers.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70849" y="1916832"/>
            <a:ext cx="3690885" cy="4218154"/>
          </a:xfrm>
          <a:prstGeom prst="rect">
            <a:avLst/>
          </a:prstGeom>
        </p:spPr>
      </p:pic>
    </p:spTree>
    <p:extLst>
      <p:ext uri="{BB962C8B-B14F-4D97-AF65-F5344CB8AC3E}">
        <p14:creationId xmlns:p14="http://schemas.microsoft.com/office/powerpoint/2010/main" val="1973466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Referencing standards, guidelines and approaches</a:t>
            </a:r>
            <a:endParaRPr lang="en-GB" dirty="0"/>
          </a:p>
        </p:txBody>
      </p:sp>
      <p:sp>
        <p:nvSpPr>
          <p:cNvPr id="3" name="Content Placeholder 2"/>
          <p:cNvSpPr>
            <a:spLocks noGrp="1"/>
          </p:cNvSpPr>
          <p:nvPr>
            <p:ph idx="1"/>
          </p:nvPr>
        </p:nvSpPr>
        <p:spPr>
          <a:xfrm>
            <a:off x="395536" y="1628800"/>
            <a:ext cx="8229600" cy="4525963"/>
          </a:xfrm>
        </p:spPr>
        <p:txBody>
          <a:bodyPr>
            <a:normAutofit lnSpcReduction="10000"/>
          </a:bodyPr>
          <a:lstStyle/>
          <a:p>
            <a:r>
              <a:rPr lang="en-GB" dirty="0" smtClean="0"/>
              <a:t>Ecological foot-printing</a:t>
            </a:r>
          </a:p>
          <a:p>
            <a:r>
              <a:rPr lang="en-GB" dirty="0" smtClean="0"/>
              <a:t>Global Reporting Initiative</a:t>
            </a:r>
          </a:p>
          <a:p>
            <a:r>
              <a:rPr lang="en-GB" dirty="0" smtClean="0"/>
              <a:t>Green purchasing</a:t>
            </a:r>
          </a:p>
          <a:p>
            <a:r>
              <a:rPr lang="en-AU" dirty="0"/>
              <a:t>ISO 14040:2006 Environmental management systems life cycle analyses</a:t>
            </a:r>
            <a:endParaRPr lang="en-GB" dirty="0"/>
          </a:p>
          <a:p>
            <a:r>
              <a:rPr lang="en-GB" dirty="0" smtClean="0"/>
              <a:t>Product stewardship</a:t>
            </a:r>
          </a:p>
          <a:p>
            <a:r>
              <a:rPr lang="en-GB" dirty="0" smtClean="0"/>
              <a:t>Supply chain management</a:t>
            </a:r>
          </a:p>
          <a:p>
            <a:r>
              <a:rPr lang="en-GB" dirty="0" smtClean="0"/>
              <a:t>Sustainability covenants/compacts</a:t>
            </a:r>
          </a:p>
          <a:p>
            <a:r>
              <a:rPr lang="en-GB" dirty="0" smtClean="0"/>
              <a:t>Triple bottom line reporting.</a:t>
            </a:r>
            <a:endParaRPr lang="en-GB" dirty="0"/>
          </a:p>
        </p:txBody>
      </p:sp>
      <p:pic>
        <p:nvPicPr>
          <p:cNvPr id="4" name="Picture 3"/>
          <p:cNvPicPr>
            <a:picLocks noChangeAspect="1"/>
          </p:cNvPicPr>
          <p:nvPr/>
        </p:nvPicPr>
        <p:blipFill>
          <a:blip r:embed="rId2" cstate="print"/>
          <a:stretch>
            <a:fillRect/>
          </a:stretch>
        </p:blipFill>
        <p:spPr>
          <a:xfrm>
            <a:off x="6156176" y="3789040"/>
            <a:ext cx="2155065" cy="2155065"/>
          </a:xfrm>
          <a:prstGeom prst="rect">
            <a:avLst/>
          </a:prstGeom>
        </p:spPr>
      </p:pic>
    </p:spTree>
    <p:extLst>
      <p:ext uri="{BB962C8B-B14F-4D97-AF65-F5344CB8AC3E}">
        <p14:creationId xmlns:p14="http://schemas.microsoft.com/office/powerpoint/2010/main" val="72021772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Implement performance improvement strategies</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3.5 </a:t>
            </a:r>
            <a:r>
              <a:rPr lang="en-AU" sz="2800" dirty="0"/>
              <a:t>Seek suggestions</a:t>
            </a:r>
            <a:r>
              <a:rPr lang="en-AU" sz="2800" b="1" i="1" dirty="0"/>
              <a:t> </a:t>
            </a:r>
            <a:r>
              <a:rPr lang="en-AU" sz="2800" dirty="0"/>
              <a:t>and ideas about environmental and resource efficiency management from stakeholders and act upon where </a:t>
            </a:r>
            <a:r>
              <a:rPr lang="en-AU" sz="2800" dirty="0" smtClean="0"/>
              <a:t>appropriate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Ideas to improve environmental and resource efficiency</a:t>
            </a:r>
            <a:endParaRPr lang="en-GB" dirty="0"/>
          </a:p>
        </p:txBody>
      </p:sp>
      <p:sp>
        <p:nvSpPr>
          <p:cNvPr id="3" name="Content Placeholder 2"/>
          <p:cNvSpPr>
            <a:spLocks noGrp="1"/>
          </p:cNvSpPr>
          <p:nvPr>
            <p:ph idx="1"/>
          </p:nvPr>
        </p:nvSpPr>
        <p:spPr/>
        <p:txBody>
          <a:bodyPr>
            <a:normAutofit lnSpcReduction="10000"/>
          </a:bodyPr>
          <a:lstStyle/>
          <a:p>
            <a:r>
              <a:rPr lang="en-GB" dirty="0" smtClean="0"/>
              <a:t>Strategies to offset or mitigate environmental impacts:</a:t>
            </a:r>
          </a:p>
          <a:p>
            <a:pPr lvl="1">
              <a:buFont typeface="Courier New" panose="02070309020205020404" pitchFamily="49" charset="0"/>
              <a:buChar char="o"/>
            </a:pPr>
            <a:r>
              <a:rPr lang="en-GB" dirty="0" smtClean="0"/>
              <a:t>purchasing carbon credits</a:t>
            </a:r>
          </a:p>
          <a:p>
            <a:pPr lvl="1">
              <a:buFont typeface="Courier New" panose="02070309020205020404" pitchFamily="49" charset="0"/>
              <a:buChar char="o"/>
            </a:pPr>
            <a:r>
              <a:rPr lang="en-GB" dirty="0" smtClean="0"/>
              <a:t>energy conservation</a:t>
            </a:r>
          </a:p>
          <a:p>
            <a:pPr lvl="1">
              <a:buFont typeface="Courier New" panose="02070309020205020404" pitchFamily="49" charset="0"/>
              <a:buChar char="o"/>
            </a:pPr>
            <a:r>
              <a:rPr lang="en-GB" dirty="0" smtClean="0"/>
              <a:t>reducing chemical use</a:t>
            </a:r>
          </a:p>
          <a:p>
            <a:pPr lvl="1">
              <a:buFont typeface="Courier New" panose="02070309020205020404" pitchFamily="49" charset="0"/>
              <a:buChar char="o"/>
            </a:pPr>
            <a:r>
              <a:rPr lang="en-GB" dirty="0" smtClean="0"/>
              <a:t>reducing material consumption</a:t>
            </a:r>
          </a:p>
          <a:p>
            <a:pPr lvl="0"/>
            <a:r>
              <a:rPr lang="en-AU" dirty="0"/>
              <a:t>Expressing purchasing power through the selection of suppliers with improved environmental performance </a:t>
            </a:r>
            <a:endParaRPr lang="en-AU" dirty="0" smtClean="0"/>
          </a:p>
          <a:p>
            <a:pPr lvl="0"/>
            <a:r>
              <a:rPr lang="en-AU" dirty="0" smtClean="0"/>
              <a:t>Eliminating </a:t>
            </a:r>
            <a:r>
              <a:rPr lang="en-AU" dirty="0"/>
              <a:t>the use of hazardous and toxic materials.</a:t>
            </a:r>
            <a:endParaRPr lang="en-GB" dirty="0"/>
          </a:p>
          <a:p>
            <a:endParaRPr lang="en-GB" dirty="0"/>
          </a:p>
        </p:txBody>
      </p:sp>
      <p:pic>
        <p:nvPicPr>
          <p:cNvPr id="4" name="Picture 3"/>
          <p:cNvPicPr>
            <a:picLocks noChangeAspect="1"/>
          </p:cNvPicPr>
          <p:nvPr/>
        </p:nvPicPr>
        <p:blipFill>
          <a:blip r:embed="rId2" cstate="print"/>
          <a:stretch>
            <a:fillRect/>
          </a:stretch>
        </p:blipFill>
        <p:spPr>
          <a:xfrm>
            <a:off x="5747818" y="2187724"/>
            <a:ext cx="2938982" cy="1670893"/>
          </a:xfrm>
          <a:prstGeom prst="rect">
            <a:avLst/>
          </a:prstGeom>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Reduce use of chemicals</a:t>
            </a:r>
            <a:endParaRPr lang="en-GB" dirty="0"/>
          </a:p>
        </p:txBody>
      </p:sp>
      <p:sp>
        <p:nvSpPr>
          <p:cNvPr id="3" name="Content Placeholder 2"/>
          <p:cNvSpPr>
            <a:spLocks noGrp="1"/>
          </p:cNvSpPr>
          <p:nvPr>
            <p:ph idx="1"/>
          </p:nvPr>
        </p:nvSpPr>
        <p:spPr/>
        <p:txBody>
          <a:bodyPr/>
          <a:lstStyle/>
          <a:p>
            <a:pPr lvl="0"/>
            <a:r>
              <a:rPr lang="en-AU" dirty="0"/>
              <a:t>Keep chemical containers well maintained to avoid leakages</a:t>
            </a:r>
            <a:endParaRPr lang="en-GB" dirty="0"/>
          </a:p>
          <a:p>
            <a:pPr lvl="0"/>
            <a:r>
              <a:rPr lang="en-AU" dirty="0"/>
              <a:t>Only buy as much chemical product as you need so it does not go to waste</a:t>
            </a:r>
            <a:endParaRPr lang="en-GB" dirty="0"/>
          </a:p>
          <a:p>
            <a:pPr lvl="0"/>
            <a:r>
              <a:rPr lang="en-AU" dirty="0"/>
              <a:t>If chemical products are nearing their expiry date, donate them to other businesses who will use them to avoid disposing of them as waste</a:t>
            </a:r>
            <a:endParaRPr lang="en-GB" dirty="0"/>
          </a:p>
          <a:p>
            <a:pPr lvl="0"/>
            <a:r>
              <a:rPr lang="en-AU" dirty="0"/>
              <a:t>Limit the use of motor vehicles</a:t>
            </a:r>
            <a:endParaRPr lang="en-GB" dirty="0"/>
          </a:p>
          <a:p>
            <a:pPr lvl="0"/>
            <a:r>
              <a:rPr lang="en-AU" dirty="0"/>
              <a:t>Use non-toxic cleaning products.</a:t>
            </a:r>
            <a:endParaRPr lang="en-GB" dirty="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56176" y="4509120"/>
            <a:ext cx="2069469" cy="2207434"/>
          </a:xfrm>
          <a:prstGeom prst="rect">
            <a:avLst/>
          </a:prstGeom>
        </p:spPr>
      </p:pic>
    </p:spTree>
    <p:extLst>
      <p:ext uri="{BB962C8B-B14F-4D97-AF65-F5344CB8AC3E}">
        <p14:creationId xmlns:p14="http://schemas.microsoft.com/office/powerpoint/2010/main" val="132406727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Reduce material consumption</a:t>
            </a:r>
            <a:endParaRPr lang="en-GB" dirty="0"/>
          </a:p>
        </p:txBody>
      </p:sp>
      <p:sp>
        <p:nvSpPr>
          <p:cNvPr id="3" name="Content Placeholder 2"/>
          <p:cNvSpPr>
            <a:spLocks noGrp="1"/>
          </p:cNvSpPr>
          <p:nvPr>
            <p:ph idx="1"/>
          </p:nvPr>
        </p:nvSpPr>
        <p:spPr>
          <a:xfrm>
            <a:off x="457200" y="1600200"/>
            <a:ext cx="8229600" cy="4924850"/>
          </a:xfrm>
        </p:spPr>
        <p:txBody>
          <a:bodyPr>
            <a:normAutofit/>
          </a:bodyPr>
          <a:lstStyle/>
          <a:p>
            <a:pPr lvl="0"/>
            <a:r>
              <a:rPr lang="en-AU" dirty="0"/>
              <a:t>Purchase only what you need for that specific period of time, project, production run so nothing is left over that cannot be used for other purposes</a:t>
            </a:r>
            <a:endParaRPr lang="en-GB" dirty="0"/>
          </a:p>
          <a:p>
            <a:pPr lvl="0"/>
            <a:r>
              <a:rPr lang="en-AU" dirty="0"/>
              <a:t>Buy products that can be reused</a:t>
            </a:r>
            <a:endParaRPr lang="en-GB" dirty="0"/>
          </a:p>
          <a:p>
            <a:pPr lvl="0"/>
            <a:r>
              <a:rPr lang="en-AU" dirty="0"/>
              <a:t>Buy products with little packaging</a:t>
            </a:r>
            <a:endParaRPr lang="en-GB" dirty="0"/>
          </a:p>
          <a:p>
            <a:pPr lvl="0"/>
            <a:r>
              <a:rPr lang="en-AU" dirty="0"/>
              <a:t>Sell or donate unwanted items</a:t>
            </a:r>
            <a:endParaRPr lang="en-GB" dirty="0"/>
          </a:p>
          <a:p>
            <a:pPr lvl="0"/>
            <a:r>
              <a:rPr lang="en-AU" dirty="0"/>
              <a:t>Cancel unwanted mail and use </a:t>
            </a:r>
            <a:r>
              <a:rPr lang="en-AU" dirty="0" smtClean="0"/>
              <a:t/>
            </a:r>
            <a:br>
              <a:rPr lang="en-AU" dirty="0" smtClean="0"/>
            </a:br>
            <a:r>
              <a:rPr lang="en-AU" dirty="0" smtClean="0"/>
              <a:t>electronic </a:t>
            </a:r>
            <a:r>
              <a:rPr lang="en-AU" dirty="0"/>
              <a:t>correspondence </a:t>
            </a:r>
            <a:r>
              <a:rPr lang="en-AU" dirty="0" smtClean="0"/>
              <a:t/>
            </a:r>
            <a:br>
              <a:rPr lang="en-AU" dirty="0" smtClean="0"/>
            </a:br>
            <a:r>
              <a:rPr lang="en-AU" dirty="0" smtClean="0"/>
              <a:t>wherever </a:t>
            </a:r>
            <a:r>
              <a:rPr lang="en-AU" dirty="0"/>
              <a:t>possible to reduce </a:t>
            </a:r>
            <a:r>
              <a:rPr lang="en-AU" dirty="0" smtClean="0"/>
              <a:t/>
            </a:r>
            <a:br>
              <a:rPr lang="en-AU" dirty="0" smtClean="0"/>
            </a:br>
            <a:r>
              <a:rPr lang="en-AU" dirty="0" smtClean="0"/>
              <a:t>paper </a:t>
            </a:r>
            <a:r>
              <a:rPr lang="en-AU" dirty="0"/>
              <a:t>waste.</a:t>
            </a:r>
            <a:endParaRPr lang="en-GB" dirty="0"/>
          </a:p>
          <a:p>
            <a:endParaRPr lang="en-GB"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11822"/>
          <a:stretch/>
        </p:blipFill>
        <p:spPr>
          <a:xfrm flipH="1">
            <a:off x="5436096" y="4177862"/>
            <a:ext cx="3478878" cy="2347188"/>
          </a:xfrm>
          <a:prstGeom prst="rect">
            <a:avLst/>
          </a:prstGeom>
        </p:spPr>
      </p:pic>
    </p:spTree>
    <p:extLst>
      <p:ext uri="{BB962C8B-B14F-4D97-AF65-F5344CB8AC3E}">
        <p14:creationId xmlns:p14="http://schemas.microsoft.com/office/powerpoint/2010/main" val="263997824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0223" y="1556792"/>
            <a:ext cx="8229600" cy="5301208"/>
          </a:xfrm>
        </p:spPr>
        <p:txBody>
          <a:bodyPr>
            <a:normAutofit lnSpcReduction="10000"/>
          </a:bodyPr>
          <a:lstStyle/>
          <a:p>
            <a:r>
              <a:rPr lang="en-GB" dirty="0" smtClean="0"/>
              <a:t>Waste</a:t>
            </a:r>
          </a:p>
          <a:p>
            <a:r>
              <a:rPr lang="en-GB" dirty="0" smtClean="0"/>
              <a:t>Solar</a:t>
            </a:r>
          </a:p>
          <a:p>
            <a:r>
              <a:rPr lang="en-GB" dirty="0" smtClean="0"/>
              <a:t>Water</a:t>
            </a:r>
          </a:p>
          <a:p>
            <a:r>
              <a:rPr lang="en-GB" dirty="0" smtClean="0"/>
              <a:t>Wind</a:t>
            </a:r>
          </a:p>
          <a:p>
            <a:pPr lvl="0"/>
            <a:r>
              <a:rPr lang="en-AU" dirty="0"/>
              <a:t>Biogas</a:t>
            </a:r>
            <a:endParaRPr lang="en-GB" dirty="0"/>
          </a:p>
          <a:p>
            <a:pPr lvl="0"/>
            <a:r>
              <a:rPr lang="en-AU" dirty="0"/>
              <a:t>Biofuel</a:t>
            </a:r>
            <a:endParaRPr lang="en-GB" dirty="0"/>
          </a:p>
          <a:p>
            <a:pPr lvl="0"/>
            <a:r>
              <a:rPr lang="en-AU" dirty="0"/>
              <a:t>Green building and biomaterials</a:t>
            </a:r>
            <a:endParaRPr lang="en-GB" dirty="0"/>
          </a:p>
          <a:p>
            <a:pPr lvl="0"/>
            <a:r>
              <a:rPr lang="en-AU" dirty="0"/>
              <a:t>Transport technologies</a:t>
            </a:r>
            <a:endParaRPr lang="en-GB" dirty="0"/>
          </a:p>
          <a:p>
            <a:pPr lvl="0"/>
            <a:r>
              <a:rPr lang="en-AU" dirty="0"/>
              <a:t>Geothermal</a:t>
            </a:r>
            <a:endParaRPr lang="en-GB" dirty="0"/>
          </a:p>
          <a:p>
            <a:pPr lvl="0"/>
            <a:r>
              <a:rPr lang="en-AU" dirty="0"/>
              <a:t>Carbon</a:t>
            </a:r>
            <a:endParaRPr lang="en-GB" dirty="0"/>
          </a:p>
          <a:p>
            <a:pPr lvl="0"/>
            <a:r>
              <a:rPr lang="en-AU" dirty="0"/>
              <a:t>Wave/ocean.</a:t>
            </a:r>
            <a:endParaRPr lang="en-GB" dirty="0"/>
          </a:p>
          <a:p>
            <a:endParaRPr lang="en-GB" dirty="0"/>
          </a:p>
        </p:txBody>
      </p:sp>
      <p:pic>
        <p:nvPicPr>
          <p:cNvPr id="4" name="Picture 3"/>
          <p:cNvPicPr>
            <a:picLocks noChangeAspect="1"/>
          </p:cNvPicPr>
          <p:nvPr/>
        </p:nvPicPr>
        <p:blipFill>
          <a:blip r:embed="rId2" cstate="print"/>
          <a:stretch>
            <a:fillRect/>
          </a:stretch>
        </p:blipFill>
        <p:spPr>
          <a:xfrm>
            <a:off x="5724128" y="2132856"/>
            <a:ext cx="3154225" cy="3945056"/>
          </a:xfrm>
          <a:prstGeom prst="rect">
            <a:avLst/>
          </a:prstGeom>
        </p:spPr>
      </p:pic>
      <p:sp>
        <p:nvSpPr>
          <p:cNvPr id="5" name="Title 4"/>
          <p:cNvSpPr>
            <a:spLocks noGrp="1"/>
          </p:cNvSpPr>
          <p:nvPr>
            <p:ph type="title"/>
          </p:nvPr>
        </p:nvSpPr>
        <p:spPr/>
        <p:txBody>
          <a:bodyPr/>
          <a:lstStyle/>
          <a:p>
            <a:r>
              <a:rPr lang="en-GB" dirty="0"/>
              <a:t>Purchasing renewable energy</a:t>
            </a:r>
          </a:p>
        </p:txBody>
      </p:sp>
    </p:spTree>
    <p:extLst>
      <p:ext uri="{BB962C8B-B14F-4D97-AF65-F5344CB8AC3E}">
        <p14:creationId xmlns:p14="http://schemas.microsoft.com/office/powerpoint/2010/main" val="124598768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Hazardous and toxic materials</a:t>
            </a:r>
            <a:endParaRPr lang="en-GB" dirty="0"/>
          </a:p>
        </p:txBody>
      </p:sp>
      <p:sp>
        <p:nvSpPr>
          <p:cNvPr id="3" name="Content Placeholder 2"/>
          <p:cNvSpPr>
            <a:spLocks noGrp="1"/>
          </p:cNvSpPr>
          <p:nvPr>
            <p:ph idx="1"/>
          </p:nvPr>
        </p:nvSpPr>
        <p:spPr/>
        <p:txBody>
          <a:bodyPr/>
          <a:lstStyle/>
          <a:p>
            <a:r>
              <a:rPr lang="en-GB" dirty="0" smtClean="0"/>
              <a:t>Solids</a:t>
            </a:r>
          </a:p>
          <a:p>
            <a:pPr lvl="0"/>
            <a:r>
              <a:rPr lang="en-GB" dirty="0"/>
              <a:t>Liquids</a:t>
            </a:r>
          </a:p>
          <a:p>
            <a:pPr lvl="0"/>
            <a:r>
              <a:rPr lang="en-GB" dirty="0"/>
              <a:t>Gases</a:t>
            </a:r>
          </a:p>
          <a:p>
            <a:pPr lvl="0"/>
            <a:r>
              <a:rPr lang="en-GB" dirty="0"/>
              <a:t>Mists</a:t>
            </a:r>
          </a:p>
          <a:p>
            <a:pPr lvl="0"/>
            <a:r>
              <a:rPr lang="en-GB" dirty="0"/>
              <a:t>Fumes generated by the </a:t>
            </a:r>
            <a:r>
              <a:rPr lang="en-GB" dirty="0" smtClean="0"/>
              <a:t/>
            </a:r>
            <a:br>
              <a:rPr lang="en-GB" dirty="0" smtClean="0"/>
            </a:br>
            <a:r>
              <a:rPr lang="en-GB" dirty="0" smtClean="0"/>
              <a:t>use of </a:t>
            </a:r>
            <a:r>
              <a:rPr lang="en-GB" dirty="0"/>
              <a:t>a hazardous material.</a:t>
            </a:r>
          </a:p>
          <a:p>
            <a:endParaRPr lang="en-GB" dirty="0"/>
          </a:p>
        </p:txBody>
      </p:sp>
      <p:pic>
        <p:nvPicPr>
          <p:cNvPr id="4" name="Picture 3"/>
          <p:cNvPicPr>
            <a:picLocks noChangeAspect="1"/>
          </p:cNvPicPr>
          <p:nvPr/>
        </p:nvPicPr>
        <p:blipFill>
          <a:blip r:embed="rId2" cstate="print"/>
          <a:stretch>
            <a:fillRect/>
          </a:stretch>
        </p:blipFill>
        <p:spPr>
          <a:xfrm>
            <a:off x="5004048" y="3158386"/>
            <a:ext cx="3953425" cy="2967777"/>
          </a:xfrm>
          <a:prstGeom prst="rect">
            <a:avLst/>
          </a:prstGeom>
        </p:spPr>
      </p:pic>
    </p:spTree>
    <p:extLst>
      <p:ext uri="{BB962C8B-B14F-4D97-AF65-F5344CB8AC3E}">
        <p14:creationId xmlns:p14="http://schemas.microsoft.com/office/powerpoint/2010/main" val="401374175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Implement performance improvement strategies</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3.6 </a:t>
            </a:r>
            <a:r>
              <a:rPr lang="en-AU" sz="2800" dirty="0"/>
              <a:t>Implement costing strategies to fully utilise environmental assets</a:t>
            </a:r>
            <a:r>
              <a:rPr lang="en-AU" sz="2800" dirty="0" smtClean="0">
                <a:latin typeface="+mj-lt"/>
              </a:rPr>
              <a:t> </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Environmental assets</a:t>
            </a:r>
            <a:endParaRPr lang="en-GB" dirty="0"/>
          </a:p>
        </p:txBody>
      </p:sp>
      <p:sp>
        <p:nvSpPr>
          <p:cNvPr id="3" name="Content Placeholder 2"/>
          <p:cNvSpPr>
            <a:spLocks noGrp="1"/>
          </p:cNvSpPr>
          <p:nvPr>
            <p:ph idx="1"/>
          </p:nvPr>
        </p:nvSpPr>
        <p:spPr/>
        <p:txBody>
          <a:bodyPr/>
          <a:lstStyle/>
          <a:p>
            <a:r>
              <a:rPr lang="en-GB" dirty="0" smtClean="0"/>
              <a:t>Biological assets</a:t>
            </a:r>
            <a:endParaRPr lang="en-GB" dirty="0"/>
          </a:p>
          <a:p>
            <a:r>
              <a:rPr lang="en-GB" dirty="0" smtClean="0"/>
              <a:t>Land</a:t>
            </a:r>
          </a:p>
          <a:p>
            <a:r>
              <a:rPr lang="en-GB" dirty="0" smtClean="0"/>
              <a:t>Water areas with their ecosystems</a:t>
            </a:r>
          </a:p>
          <a:p>
            <a:r>
              <a:rPr lang="en-GB" dirty="0" smtClean="0"/>
              <a:t>Subsoil</a:t>
            </a:r>
          </a:p>
          <a:p>
            <a:r>
              <a:rPr lang="en-GB" dirty="0" smtClean="0"/>
              <a:t>Air.</a:t>
            </a:r>
          </a:p>
        </p:txBody>
      </p:sp>
      <p:pic>
        <p:nvPicPr>
          <p:cNvPr id="4" name="Picture 3"/>
          <p:cNvPicPr>
            <a:picLocks noChangeAspect="1"/>
          </p:cNvPicPr>
          <p:nvPr/>
        </p:nvPicPr>
        <p:blipFill>
          <a:blip r:embed="rId2" cstate="print"/>
          <a:stretch>
            <a:fillRect/>
          </a:stretch>
        </p:blipFill>
        <p:spPr>
          <a:xfrm>
            <a:off x="5940152" y="3107462"/>
            <a:ext cx="2418711" cy="3215462"/>
          </a:xfrm>
          <a:prstGeom prst="rect">
            <a:avLst/>
          </a:prstGeom>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Costing strategies</a:t>
            </a:r>
            <a:endParaRPr lang="en-GB" dirty="0"/>
          </a:p>
        </p:txBody>
      </p:sp>
      <p:sp>
        <p:nvSpPr>
          <p:cNvPr id="3" name="Content Placeholder 2"/>
          <p:cNvSpPr>
            <a:spLocks noGrp="1"/>
          </p:cNvSpPr>
          <p:nvPr>
            <p:ph idx="1"/>
          </p:nvPr>
        </p:nvSpPr>
        <p:spPr>
          <a:xfrm>
            <a:off x="457200" y="1600200"/>
            <a:ext cx="8229600" cy="5113784"/>
          </a:xfrm>
        </p:spPr>
        <p:txBody>
          <a:bodyPr>
            <a:normAutofit/>
          </a:bodyPr>
          <a:lstStyle/>
          <a:p>
            <a:pPr lvl="0"/>
            <a:r>
              <a:rPr lang="en-AU" dirty="0"/>
              <a:t>Direct use value – how the resource is used in production or consumption</a:t>
            </a:r>
            <a:endParaRPr lang="en-GB" dirty="0"/>
          </a:p>
          <a:p>
            <a:pPr lvl="0"/>
            <a:r>
              <a:rPr lang="en-AU" dirty="0"/>
              <a:t>Indirect use value – how its use benefits other functions or environmental assets</a:t>
            </a:r>
            <a:endParaRPr lang="en-GB" dirty="0"/>
          </a:p>
          <a:p>
            <a:pPr lvl="0"/>
            <a:r>
              <a:rPr lang="en-AU" dirty="0"/>
              <a:t>Option value – willingness to pay for a resource that is not currently needed but that may not be available in the future.</a:t>
            </a:r>
            <a:endParaRPr lang="en-GB" dirty="0"/>
          </a:p>
          <a:p>
            <a:r>
              <a:rPr lang="en-AU" dirty="0"/>
              <a:t>The non-use value is the willingness to </a:t>
            </a:r>
            <a:r>
              <a:rPr lang="en-AU" dirty="0" smtClean="0"/>
              <a:t/>
            </a:r>
            <a:br>
              <a:rPr lang="en-AU" dirty="0" smtClean="0"/>
            </a:br>
            <a:r>
              <a:rPr lang="en-AU" dirty="0" smtClean="0"/>
              <a:t>pay </a:t>
            </a:r>
            <a:r>
              <a:rPr lang="en-AU" dirty="0"/>
              <a:t>for a resource that is totally </a:t>
            </a:r>
            <a:r>
              <a:rPr lang="en-AU" dirty="0" smtClean="0"/>
              <a:t/>
            </a:r>
            <a:br>
              <a:rPr lang="en-AU" dirty="0" smtClean="0"/>
            </a:br>
            <a:r>
              <a:rPr lang="en-AU" dirty="0" smtClean="0"/>
              <a:t>unrelated </a:t>
            </a:r>
            <a:r>
              <a:rPr lang="en-AU" dirty="0"/>
              <a:t>to </a:t>
            </a:r>
            <a:r>
              <a:rPr lang="en-AU" dirty="0" smtClean="0"/>
              <a:t>your </a:t>
            </a:r>
            <a:r>
              <a:rPr lang="en-AU" dirty="0"/>
              <a:t>activity but having </a:t>
            </a:r>
            <a:r>
              <a:rPr lang="en-AU" dirty="0" smtClean="0"/>
              <a:t/>
            </a:r>
            <a:br>
              <a:rPr lang="en-AU" dirty="0" smtClean="0"/>
            </a:br>
            <a:r>
              <a:rPr lang="en-AU" dirty="0" smtClean="0"/>
              <a:t>the satisfaction </a:t>
            </a:r>
            <a:r>
              <a:rPr lang="en-AU" dirty="0"/>
              <a:t>that it exists. </a:t>
            </a:r>
            <a:endParaRPr lang="en-GB"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5185"/>
          <a:stretch/>
        </p:blipFill>
        <p:spPr>
          <a:xfrm>
            <a:off x="6588224" y="4521620"/>
            <a:ext cx="2022271" cy="2132856"/>
          </a:xfrm>
          <a:prstGeom prst="rect">
            <a:avLst/>
          </a:prstGeom>
        </p:spPr>
      </p:pic>
    </p:spTree>
    <p:extLst>
      <p:ext uri="{BB962C8B-B14F-4D97-AF65-F5344CB8AC3E}">
        <p14:creationId xmlns:p14="http://schemas.microsoft.com/office/powerpoint/2010/main" val="376998863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Other costs to consider</a:t>
            </a:r>
            <a:endParaRPr lang="en-GB" dirty="0"/>
          </a:p>
        </p:txBody>
      </p:sp>
      <p:sp>
        <p:nvSpPr>
          <p:cNvPr id="3" name="Content Placeholder 2"/>
          <p:cNvSpPr>
            <a:spLocks noGrp="1"/>
          </p:cNvSpPr>
          <p:nvPr>
            <p:ph idx="1"/>
          </p:nvPr>
        </p:nvSpPr>
        <p:spPr>
          <a:xfrm>
            <a:off x="457200" y="1600200"/>
            <a:ext cx="8229600" cy="5257800"/>
          </a:xfrm>
        </p:spPr>
        <p:txBody>
          <a:bodyPr>
            <a:normAutofit lnSpcReduction="10000"/>
          </a:bodyPr>
          <a:lstStyle/>
          <a:p>
            <a:pPr lvl="0"/>
            <a:r>
              <a:rPr lang="en-AU" dirty="0"/>
              <a:t>What consumers are willing to pay for your product or service - if the production method uses environmentally sustainable work practices, people may be more likely to pay more for it and vice versa</a:t>
            </a:r>
            <a:endParaRPr lang="en-GB" dirty="0"/>
          </a:p>
          <a:p>
            <a:pPr lvl="0"/>
            <a:r>
              <a:rPr lang="en-AU" dirty="0"/>
              <a:t>Replacement costs – what will it cost to replace the environmental asset in monetary terms and impact on the environment</a:t>
            </a:r>
            <a:endParaRPr lang="en-GB" dirty="0"/>
          </a:p>
          <a:p>
            <a:r>
              <a:rPr lang="en-AU" dirty="0"/>
              <a:t>Shadow projects – if the activity is </a:t>
            </a:r>
            <a:r>
              <a:rPr lang="en-AU" dirty="0" smtClean="0"/>
              <a:t/>
            </a:r>
            <a:br>
              <a:rPr lang="en-AU" dirty="0" smtClean="0"/>
            </a:br>
            <a:r>
              <a:rPr lang="en-AU" dirty="0" smtClean="0"/>
              <a:t>damaging </a:t>
            </a:r>
            <a:r>
              <a:rPr lang="en-AU" dirty="0"/>
              <a:t>to the asset how much will it </a:t>
            </a:r>
            <a:r>
              <a:rPr lang="en-AU" dirty="0" smtClean="0"/>
              <a:t/>
            </a:r>
            <a:br>
              <a:rPr lang="en-AU" dirty="0" smtClean="0"/>
            </a:br>
            <a:r>
              <a:rPr lang="en-AU" dirty="0" smtClean="0"/>
              <a:t>cost </a:t>
            </a:r>
            <a:r>
              <a:rPr lang="en-AU" dirty="0"/>
              <a:t>to set up a shadow project that </a:t>
            </a:r>
            <a:r>
              <a:rPr lang="en-AU" dirty="0" smtClean="0"/>
              <a:t/>
            </a:r>
            <a:br>
              <a:rPr lang="en-AU" dirty="0" smtClean="0"/>
            </a:br>
            <a:r>
              <a:rPr lang="en-AU" dirty="0" smtClean="0"/>
              <a:t>negates </a:t>
            </a:r>
            <a:r>
              <a:rPr lang="en-AU" dirty="0"/>
              <a:t>the activity and replenishes the </a:t>
            </a:r>
            <a:r>
              <a:rPr lang="en-AU" dirty="0" smtClean="0"/>
              <a:t/>
            </a:r>
            <a:br>
              <a:rPr lang="en-AU" dirty="0" smtClean="0"/>
            </a:br>
            <a:r>
              <a:rPr lang="en-AU" dirty="0" smtClean="0"/>
              <a:t>asset</a:t>
            </a:r>
            <a:r>
              <a:rPr lang="en-AU" dirty="0"/>
              <a:t>.</a:t>
            </a:r>
            <a:endParaRPr lang="en-GB" dirty="0"/>
          </a:p>
        </p:txBody>
      </p:sp>
      <p:pic>
        <p:nvPicPr>
          <p:cNvPr id="4" name="Picture 3"/>
          <p:cNvPicPr>
            <a:picLocks noChangeAspect="1"/>
          </p:cNvPicPr>
          <p:nvPr/>
        </p:nvPicPr>
        <p:blipFill>
          <a:blip r:embed="rId2" cstate="print"/>
          <a:stretch>
            <a:fillRect/>
          </a:stretch>
        </p:blipFill>
        <p:spPr>
          <a:xfrm>
            <a:off x="6749682" y="4516933"/>
            <a:ext cx="1908213" cy="2341067"/>
          </a:xfrm>
          <a:prstGeom prst="rect">
            <a:avLst/>
          </a:prstGeom>
        </p:spPr>
      </p:pic>
    </p:spTree>
    <p:extLst>
      <p:ext uri="{BB962C8B-B14F-4D97-AF65-F5344CB8AC3E}">
        <p14:creationId xmlns:p14="http://schemas.microsoft.com/office/powerpoint/2010/main" val="148967515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smtClean="0"/>
              <a:t>Activity 3E</a:t>
            </a:r>
            <a:r>
              <a:rPr lang="en-AU" sz="490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23022"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smtClean="0"/>
              <a:t>Monitor performance</a:t>
            </a:r>
            <a:endParaRPr lang="en-GB" dirty="0"/>
          </a:p>
        </p:txBody>
      </p:sp>
      <p:sp>
        <p:nvSpPr>
          <p:cNvPr id="6" name="TextBox 5"/>
          <p:cNvSpPr txBox="1"/>
          <p:nvPr/>
        </p:nvSpPr>
        <p:spPr>
          <a:xfrm>
            <a:off x="5220072" y="2043112"/>
            <a:ext cx="3744416" cy="4832092"/>
          </a:xfrm>
          <a:prstGeom prst="rect">
            <a:avLst/>
          </a:prstGeom>
          <a:noFill/>
        </p:spPr>
        <p:txBody>
          <a:bodyPr wrap="square" rtlCol="0">
            <a:spAutoFit/>
          </a:bodyPr>
          <a:lstStyle/>
          <a:p>
            <a:r>
              <a:rPr lang="en-AU" sz="2800" b="1" dirty="0" smtClean="0">
                <a:latin typeface="+mj-lt"/>
              </a:rPr>
              <a:t>4.1 </a:t>
            </a:r>
            <a:r>
              <a:rPr lang="en-AU" sz="2800" dirty="0" smtClean="0"/>
              <a:t>Use </a:t>
            </a:r>
            <a:r>
              <a:rPr lang="en-AU" sz="2800" dirty="0"/>
              <a:t>and/or develop evaluation and monitoring, tools and technology</a:t>
            </a:r>
            <a:r>
              <a:rPr lang="en-AU" sz="2800" b="1" dirty="0" smtClean="0">
                <a:latin typeface="+mj-lt"/>
              </a:rPr>
              <a:t> </a:t>
            </a:r>
          </a:p>
          <a:p>
            <a:endParaRPr lang="en-AU" sz="2800" b="1" dirty="0">
              <a:latin typeface="+mj-lt"/>
            </a:endParaRPr>
          </a:p>
          <a:p>
            <a:r>
              <a:rPr lang="en-AU" sz="2800" b="1" dirty="0"/>
              <a:t>4.2 </a:t>
            </a:r>
            <a:r>
              <a:rPr lang="en-AU" sz="2800" dirty="0"/>
              <a:t>Document and communicate outcomes to report on efficiency targets to key personnel and </a:t>
            </a:r>
            <a:r>
              <a:rPr lang="en-AU" sz="2800" dirty="0" smtClean="0"/>
              <a:t>stakeholders</a:t>
            </a:r>
            <a:r>
              <a:rPr lang="en-AU" sz="2800" b="1" dirty="0" smtClean="0"/>
              <a:t> </a:t>
            </a:r>
            <a:endParaRPr lang="en-AU"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Monitoring efficiency targets</a:t>
            </a:r>
            <a:endParaRPr lang="en-GB" dirty="0"/>
          </a:p>
        </p:txBody>
      </p:sp>
      <p:sp>
        <p:nvSpPr>
          <p:cNvPr id="3" name="Content Placeholder 2"/>
          <p:cNvSpPr>
            <a:spLocks noGrp="1"/>
          </p:cNvSpPr>
          <p:nvPr>
            <p:ph idx="1"/>
          </p:nvPr>
        </p:nvSpPr>
        <p:spPr/>
        <p:txBody>
          <a:bodyPr/>
          <a:lstStyle/>
          <a:p>
            <a:r>
              <a:rPr lang="en-GB" dirty="0" smtClean="0"/>
              <a:t>Are policies being followed?</a:t>
            </a:r>
          </a:p>
          <a:p>
            <a:r>
              <a:rPr lang="en-GB" dirty="0" smtClean="0"/>
              <a:t>Are policies working?</a:t>
            </a:r>
          </a:p>
          <a:p>
            <a:r>
              <a:rPr lang="en-GB" dirty="0" smtClean="0"/>
              <a:t>Are targets still relevant?</a:t>
            </a:r>
          </a:p>
          <a:p>
            <a:r>
              <a:rPr lang="en-GB" dirty="0" smtClean="0"/>
              <a:t>Are targets likely to be met or exceeded?</a:t>
            </a:r>
          </a:p>
          <a:p>
            <a:r>
              <a:rPr lang="en-GB" dirty="0" smtClean="0"/>
              <a:t>Are effects as predicted?</a:t>
            </a:r>
          </a:p>
          <a:p>
            <a:r>
              <a:rPr lang="en-GB" dirty="0" smtClean="0"/>
              <a:t>What impacts are the policies having?</a:t>
            </a:r>
          </a:p>
          <a:p>
            <a:r>
              <a:rPr lang="en-GB" dirty="0" smtClean="0"/>
              <a:t>Gather accurate information for future </a:t>
            </a:r>
            <a:br>
              <a:rPr lang="en-GB" dirty="0" smtClean="0"/>
            </a:br>
            <a:r>
              <a:rPr lang="en-GB" dirty="0" smtClean="0"/>
              <a:t>plans.</a:t>
            </a:r>
            <a:endParaRPr lang="en-GB" dirty="0"/>
          </a:p>
        </p:txBody>
      </p:sp>
      <p:pic>
        <p:nvPicPr>
          <p:cNvPr id="4" name="Picture 3"/>
          <p:cNvPicPr>
            <a:picLocks noChangeAspect="1"/>
          </p:cNvPicPr>
          <p:nvPr/>
        </p:nvPicPr>
        <p:blipFill>
          <a:blip r:embed="rId2" cstate="print"/>
          <a:stretch>
            <a:fillRect/>
          </a:stretch>
        </p:blipFill>
        <p:spPr>
          <a:xfrm>
            <a:off x="6457074" y="3645024"/>
            <a:ext cx="2663701" cy="2663701"/>
          </a:xfrm>
          <a:prstGeom prst="rect">
            <a:avLst/>
          </a:prstGeom>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Technology and tools</a:t>
            </a:r>
            <a:endParaRPr lang="en-GB" dirty="0"/>
          </a:p>
        </p:txBody>
      </p:sp>
      <p:sp>
        <p:nvSpPr>
          <p:cNvPr id="3" name="Content Placeholder 2"/>
          <p:cNvSpPr>
            <a:spLocks noGrp="1"/>
          </p:cNvSpPr>
          <p:nvPr>
            <p:ph idx="1"/>
          </p:nvPr>
        </p:nvSpPr>
        <p:spPr/>
        <p:txBody>
          <a:bodyPr>
            <a:normAutofit lnSpcReduction="10000"/>
          </a:bodyPr>
          <a:lstStyle/>
          <a:p>
            <a:r>
              <a:rPr lang="en-GB" dirty="0" smtClean="0"/>
              <a:t>Energy management </a:t>
            </a:r>
            <a:r>
              <a:rPr lang="en-GB" dirty="0"/>
              <a:t>s</a:t>
            </a:r>
            <a:r>
              <a:rPr lang="en-GB" dirty="0" smtClean="0"/>
              <a:t>oftware (EMS)</a:t>
            </a:r>
          </a:p>
          <a:p>
            <a:pPr lvl="1">
              <a:buFont typeface="Courier New" panose="02070309020205020404" pitchFamily="49" charset="0"/>
              <a:buChar char="o"/>
            </a:pPr>
            <a:r>
              <a:rPr lang="en-GB" dirty="0" smtClean="0"/>
              <a:t>utility bill tracking</a:t>
            </a:r>
          </a:p>
          <a:p>
            <a:pPr lvl="1">
              <a:buFont typeface="Courier New" panose="02070309020205020404" pitchFamily="49" charset="0"/>
              <a:buChar char="o"/>
            </a:pPr>
            <a:r>
              <a:rPr lang="en-GB" dirty="0" smtClean="0"/>
              <a:t>real-time metering </a:t>
            </a:r>
          </a:p>
          <a:p>
            <a:pPr lvl="1">
              <a:buFont typeface="Courier New" panose="02070309020205020404" pitchFamily="49" charset="0"/>
              <a:buChar char="o"/>
            </a:pPr>
            <a:r>
              <a:rPr lang="en-GB" dirty="0" smtClean="0"/>
              <a:t>lighting control systems</a:t>
            </a:r>
          </a:p>
          <a:p>
            <a:pPr lvl="1">
              <a:buFont typeface="Courier New" panose="02070309020205020404" pitchFamily="49" charset="0"/>
              <a:buChar char="o"/>
            </a:pPr>
            <a:r>
              <a:rPr lang="en-GB" dirty="0" smtClean="0"/>
              <a:t>carbon and sustainability reporting</a:t>
            </a:r>
          </a:p>
          <a:p>
            <a:pPr lvl="1">
              <a:buFont typeface="Courier New" panose="02070309020205020404" pitchFamily="49" charset="0"/>
              <a:buChar char="o"/>
            </a:pPr>
            <a:r>
              <a:rPr lang="en-GB" dirty="0" smtClean="0"/>
              <a:t>it equipment management</a:t>
            </a:r>
          </a:p>
          <a:p>
            <a:pPr lvl="1">
              <a:buFont typeface="Courier New" panose="02070309020205020404" pitchFamily="49" charset="0"/>
              <a:buChar char="o"/>
            </a:pPr>
            <a:r>
              <a:rPr lang="en-GB" dirty="0" smtClean="0"/>
              <a:t>demand response</a:t>
            </a:r>
          </a:p>
          <a:p>
            <a:pPr lvl="1">
              <a:buFont typeface="Courier New" panose="02070309020205020404" pitchFamily="49" charset="0"/>
              <a:buChar char="o"/>
            </a:pPr>
            <a:r>
              <a:rPr lang="en-GB" dirty="0" smtClean="0"/>
              <a:t>energy audits</a:t>
            </a:r>
          </a:p>
          <a:p>
            <a:r>
              <a:rPr lang="en-GB" dirty="0" smtClean="0"/>
              <a:t>Automatic metering systems (AMS).</a:t>
            </a:r>
          </a:p>
          <a:p>
            <a:pPr lvl="1">
              <a:buFont typeface="Courier New" panose="02070309020205020404" pitchFamily="49" charset="0"/>
              <a:buChar char="o"/>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74950" y="2961375"/>
            <a:ext cx="2669050" cy="3284984"/>
          </a:xfrm>
          <a:prstGeom prst="rect">
            <a:avLst/>
          </a:prstGeom>
        </p:spPr>
      </p:pic>
    </p:spTree>
    <p:extLst>
      <p:ext uri="{BB962C8B-B14F-4D97-AF65-F5344CB8AC3E}">
        <p14:creationId xmlns:p14="http://schemas.microsoft.com/office/powerpoint/2010/main" val="179550808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Communicate reports</a:t>
            </a:r>
            <a:endParaRPr lang="en-GB" dirty="0"/>
          </a:p>
        </p:txBody>
      </p:sp>
      <p:sp>
        <p:nvSpPr>
          <p:cNvPr id="3" name="Content Placeholder 2"/>
          <p:cNvSpPr>
            <a:spLocks noGrp="1"/>
          </p:cNvSpPr>
          <p:nvPr>
            <p:ph idx="1"/>
          </p:nvPr>
        </p:nvSpPr>
        <p:spPr/>
        <p:txBody>
          <a:bodyPr/>
          <a:lstStyle/>
          <a:p>
            <a:r>
              <a:rPr lang="en-GB" dirty="0" smtClean="0"/>
              <a:t>Written report</a:t>
            </a:r>
          </a:p>
          <a:p>
            <a:r>
              <a:rPr lang="en-GB" dirty="0" smtClean="0"/>
              <a:t>PowerPoint presentation to key personnel</a:t>
            </a:r>
          </a:p>
          <a:p>
            <a:r>
              <a:rPr lang="en-GB" dirty="0" smtClean="0"/>
              <a:t>Team meeting</a:t>
            </a:r>
          </a:p>
          <a:p>
            <a:r>
              <a:rPr lang="en-GB" dirty="0" smtClean="0"/>
              <a:t>Press conference/release</a:t>
            </a:r>
          </a:p>
          <a:p>
            <a:r>
              <a:rPr lang="en-GB" dirty="0" smtClean="0"/>
              <a:t>Staff forums</a:t>
            </a:r>
          </a:p>
          <a:p>
            <a:r>
              <a:rPr lang="en-GB" dirty="0" smtClean="0"/>
              <a:t>Formal presentation to large </a:t>
            </a:r>
            <a:br>
              <a:rPr lang="en-GB" dirty="0" smtClean="0"/>
            </a:br>
            <a:r>
              <a:rPr lang="en-GB" dirty="0" smtClean="0"/>
              <a:t>audience</a:t>
            </a:r>
          </a:p>
          <a:p>
            <a:r>
              <a:rPr lang="en-GB" dirty="0" smtClean="0"/>
              <a:t>Regulatory reports.</a:t>
            </a:r>
          </a:p>
        </p:txBody>
      </p:sp>
      <p:pic>
        <p:nvPicPr>
          <p:cNvPr id="4" name="Picture 3"/>
          <p:cNvPicPr>
            <a:picLocks noChangeAspect="1"/>
          </p:cNvPicPr>
          <p:nvPr/>
        </p:nvPicPr>
        <p:blipFill>
          <a:blip r:embed="rId2" cstate="print"/>
          <a:stretch>
            <a:fillRect/>
          </a:stretch>
        </p:blipFill>
        <p:spPr>
          <a:xfrm>
            <a:off x="5436096" y="3090165"/>
            <a:ext cx="3034680" cy="3034680"/>
          </a:xfrm>
          <a:prstGeom prst="rect">
            <a:avLst/>
          </a:prstGeom>
        </p:spPr>
      </p:pic>
    </p:spTree>
    <p:extLst>
      <p:ext uri="{BB962C8B-B14F-4D97-AF65-F5344CB8AC3E}">
        <p14:creationId xmlns:p14="http://schemas.microsoft.com/office/powerpoint/2010/main" val="349425512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Monitor performance</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954107"/>
          </a:xfrm>
          <a:prstGeom prst="rect">
            <a:avLst/>
          </a:prstGeom>
          <a:noFill/>
        </p:spPr>
        <p:txBody>
          <a:bodyPr wrap="square" rtlCol="0">
            <a:spAutoFit/>
          </a:bodyPr>
          <a:lstStyle/>
          <a:p>
            <a:r>
              <a:rPr lang="en-AU" sz="2800" b="1" dirty="0" smtClean="0">
                <a:latin typeface="+mj-lt"/>
              </a:rPr>
              <a:t>4.3 </a:t>
            </a:r>
            <a:r>
              <a:rPr lang="en-AU" sz="2800" dirty="0"/>
              <a:t>Evaluate strategies and improvement </a:t>
            </a:r>
            <a:r>
              <a:rPr lang="en-AU" sz="2800" dirty="0" smtClean="0"/>
              <a:t>plans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Evaluation best practice</a:t>
            </a:r>
            <a:endParaRPr lang="en-GB" dirty="0"/>
          </a:p>
        </p:txBody>
      </p:sp>
      <p:sp>
        <p:nvSpPr>
          <p:cNvPr id="3" name="Content Placeholder 2"/>
          <p:cNvSpPr>
            <a:spLocks noGrp="1"/>
          </p:cNvSpPr>
          <p:nvPr>
            <p:ph idx="1"/>
          </p:nvPr>
        </p:nvSpPr>
        <p:spPr/>
        <p:txBody>
          <a:bodyPr>
            <a:normAutofit/>
          </a:bodyPr>
          <a:lstStyle/>
          <a:p>
            <a:pPr lvl="0"/>
            <a:r>
              <a:rPr lang="en-GB" dirty="0"/>
              <a:t>Well-planned and conducted</a:t>
            </a:r>
          </a:p>
          <a:p>
            <a:pPr lvl="0"/>
            <a:r>
              <a:rPr lang="en-GB" dirty="0"/>
              <a:t>Specific to your program</a:t>
            </a:r>
          </a:p>
          <a:p>
            <a:pPr lvl="0"/>
            <a:r>
              <a:rPr lang="en-GB" dirty="0"/>
              <a:t>Include input from all key personnel and stakeholders involved directly and indirectly with the improvement plan</a:t>
            </a:r>
          </a:p>
          <a:p>
            <a:pPr lvl="0"/>
            <a:r>
              <a:rPr lang="en-GB" dirty="0"/>
              <a:t>Honest and </a:t>
            </a:r>
            <a:r>
              <a:rPr lang="en-GB" dirty="0" smtClean="0"/>
              <a:t>transparent</a:t>
            </a:r>
          </a:p>
          <a:p>
            <a:pPr lvl="0"/>
            <a:r>
              <a:rPr lang="en-GB" dirty="0" smtClean="0"/>
              <a:t>Rigorous</a:t>
            </a:r>
            <a:endParaRPr lang="en-GB" dirty="0"/>
          </a:p>
          <a:p>
            <a:pPr lvl="0"/>
            <a:r>
              <a:rPr lang="en-GB" dirty="0"/>
              <a:t>Conducted by one designated </a:t>
            </a:r>
            <a:r>
              <a:rPr lang="en-GB" dirty="0" smtClean="0"/>
              <a:t/>
            </a:r>
            <a:br>
              <a:rPr lang="en-GB" dirty="0" smtClean="0"/>
            </a:br>
            <a:r>
              <a:rPr lang="en-GB" dirty="0" smtClean="0"/>
              <a:t>person </a:t>
            </a:r>
            <a:r>
              <a:rPr lang="en-GB" dirty="0"/>
              <a:t>or team.</a:t>
            </a:r>
          </a:p>
          <a:p>
            <a:endParaRPr lang="en-GB" dirty="0"/>
          </a:p>
        </p:txBody>
      </p:sp>
      <p:pic>
        <p:nvPicPr>
          <p:cNvPr id="4" name="Picture 3"/>
          <p:cNvPicPr>
            <a:picLocks noChangeAspect="1"/>
          </p:cNvPicPr>
          <p:nvPr/>
        </p:nvPicPr>
        <p:blipFill>
          <a:blip r:embed="rId2" cstate="print"/>
          <a:stretch>
            <a:fillRect/>
          </a:stretch>
        </p:blipFill>
        <p:spPr>
          <a:xfrm>
            <a:off x="5796136" y="3788802"/>
            <a:ext cx="2511579" cy="2519924"/>
          </a:xfrm>
          <a:prstGeom prst="rect">
            <a:avLst/>
          </a:prstGeom>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Evaluate</a:t>
            </a:r>
            <a:endParaRPr lang="en-GB" dirty="0"/>
          </a:p>
        </p:txBody>
      </p:sp>
      <p:sp>
        <p:nvSpPr>
          <p:cNvPr id="3" name="Content Placeholder 2"/>
          <p:cNvSpPr>
            <a:spLocks noGrp="1"/>
          </p:cNvSpPr>
          <p:nvPr>
            <p:ph idx="1"/>
          </p:nvPr>
        </p:nvSpPr>
        <p:spPr/>
        <p:txBody>
          <a:bodyPr/>
          <a:lstStyle/>
          <a:p>
            <a:pPr lvl="0"/>
            <a:r>
              <a:rPr lang="en-GB" dirty="0"/>
              <a:t>Activity you implemented</a:t>
            </a:r>
          </a:p>
          <a:p>
            <a:pPr lvl="0"/>
            <a:r>
              <a:rPr lang="en-GB" dirty="0"/>
              <a:t>Procedure used to undertake the activity</a:t>
            </a:r>
          </a:p>
          <a:p>
            <a:pPr lvl="0"/>
            <a:r>
              <a:rPr lang="en-GB" dirty="0"/>
              <a:t>Outcomes of the activity</a:t>
            </a:r>
          </a:p>
          <a:p>
            <a:pPr lvl="0"/>
            <a:r>
              <a:rPr lang="en-GB" dirty="0"/>
              <a:t>Impacts of the activity on the environment.</a:t>
            </a:r>
          </a:p>
          <a:p>
            <a:endParaRPr lang="en-GB" dirty="0"/>
          </a:p>
        </p:txBody>
      </p:sp>
      <p:pic>
        <p:nvPicPr>
          <p:cNvPr id="4" name="Picture 3"/>
          <p:cNvPicPr>
            <a:picLocks noChangeAspect="1"/>
          </p:cNvPicPr>
          <p:nvPr/>
        </p:nvPicPr>
        <p:blipFill>
          <a:blip r:embed="rId2" cstate="print"/>
          <a:stretch>
            <a:fillRect/>
          </a:stretch>
        </p:blipFill>
        <p:spPr>
          <a:xfrm>
            <a:off x="5652120" y="3789040"/>
            <a:ext cx="2701452" cy="2701452"/>
          </a:xfrm>
          <a:prstGeom prst="rect">
            <a:avLst/>
          </a:prstGeom>
        </p:spPr>
      </p:pic>
    </p:spTree>
    <p:extLst>
      <p:ext uri="{BB962C8B-B14F-4D97-AF65-F5344CB8AC3E}">
        <p14:creationId xmlns:p14="http://schemas.microsoft.com/office/powerpoint/2010/main" val="346188595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Monitor performance</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4.4 </a:t>
            </a:r>
            <a:r>
              <a:rPr lang="en-AU" sz="2800" dirty="0"/>
              <a:t>Set new efficiency targets, and investigate and apply new tools and </a:t>
            </a:r>
            <a:r>
              <a:rPr lang="en-AU" sz="2800" dirty="0" smtClean="0"/>
              <a:t>strategies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Set new efficiency targets</a:t>
            </a:r>
            <a:endParaRPr lang="en-GB" dirty="0"/>
          </a:p>
        </p:txBody>
      </p:sp>
      <p:sp>
        <p:nvSpPr>
          <p:cNvPr id="3" name="Content Placeholder 2"/>
          <p:cNvSpPr>
            <a:spLocks noGrp="1"/>
          </p:cNvSpPr>
          <p:nvPr>
            <p:ph idx="1"/>
          </p:nvPr>
        </p:nvSpPr>
        <p:spPr/>
        <p:txBody>
          <a:bodyPr/>
          <a:lstStyle/>
          <a:p>
            <a:r>
              <a:rPr lang="en-GB" dirty="0" smtClean="0"/>
              <a:t>Continuations</a:t>
            </a:r>
          </a:p>
          <a:p>
            <a:r>
              <a:rPr lang="en-GB" dirty="0" smtClean="0"/>
              <a:t>New initiatives from government or within organisation</a:t>
            </a:r>
          </a:p>
          <a:p>
            <a:r>
              <a:rPr lang="en-GB" dirty="0" smtClean="0"/>
              <a:t>Reflect local activity</a:t>
            </a:r>
          </a:p>
          <a:p>
            <a:r>
              <a:rPr lang="en-GB" dirty="0" smtClean="0"/>
              <a:t>Related to new technology or </a:t>
            </a:r>
            <a:br>
              <a:rPr lang="en-GB" dirty="0" smtClean="0"/>
            </a:br>
            <a:r>
              <a:rPr lang="en-GB" dirty="0" smtClean="0"/>
              <a:t>machinery</a:t>
            </a:r>
          </a:p>
          <a:p>
            <a:r>
              <a:rPr lang="en-GB" dirty="0" smtClean="0"/>
              <a:t>Reflect the results of your </a:t>
            </a:r>
            <a:br>
              <a:rPr lang="en-GB" dirty="0" smtClean="0"/>
            </a:br>
            <a:r>
              <a:rPr lang="en-GB" dirty="0" smtClean="0"/>
              <a:t>evaluation</a:t>
            </a:r>
          </a:p>
          <a:p>
            <a:r>
              <a:rPr lang="en-GB" dirty="0" smtClean="0"/>
              <a:t>Continuous improvement.</a:t>
            </a:r>
            <a:endParaRPr lang="en-GB" dirty="0"/>
          </a:p>
        </p:txBody>
      </p:sp>
      <p:pic>
        <p:nvPicPr>
          <p:cNvPr id="4" name="Picture 3"/>
          <p:cNvPicPr>
            <a:picLocks noChangeAspect="1"/>
          </p:cNvPicPr>
          <p:nvPr/>
        </p:nvPicPr>
        <p:blipFill>
          <a:blip r:embed="rId2" cstate="print"/>
          <a:stretch>
            <a:fillRect/>
          </a:stretch>
        </p:blipFill>
        <p:spPr>
          <a:xfrm>
            <a:off x="5220072" y="3019269"/>
            <a:ext cx="3098071" cy="3098071"/>
          </a:xfrm>
          <a:prstGeom prst="rect">
            <a:avLst/>
          </a:prstGeom>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4C</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Monitor performance</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4.5 </a:t>
            </a:r>
            <a:r>
              <a:rPr lang="en-AU" sz="2800" dirty="0"/>
              <a:t>Promote successful strategies and reward participants where </a:t>
            </a:r>
            <a:r>
              <a:rPr lang="en-AU" sz="2800" dirty="0" smtClean="0"/>
              <a:t>possible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Promoting successful strategies</a:t>
            </a:r>
            <a:endParaRPr lang="en-GB" dirty="0"/>
          </a:p>
        </p:txBody>
      </p:sp>
      <p:sp>
        <p:nvSpPr>
          <p:cNvPr id="3" name="Content Placeholder 2"/>
          <p:cNvSpPr>
            <a:spLocks noGrp="1"/>
          </p:cNvSpPr>
          <p:nvPr>
            <p:ph idx="1"/>
          </p:nvPr>
        </p:nvSpPr>
        <p:spPr/>
        <p:txBody>
          <a:bodyPr/>
          <a:lstStyle/>
          <a:p>
            <a:pPr lvl="0"/>
            <a:r>
              <a:rPr lang="en-AU" dirty="0"/>
              <a:t>Press release</a:t>
            </a:r>
            <a:endParaRPr lang="en-GB" dirty="0"/>
          </a:p>
          <a:p>
            <a:pPr lvl="0"/>
            <a:r>
              <a:rPr lang="en-AU" dirty="0"/>
              <a:t>Newsletter to clients and stakeholders</a:t>
            </a:r>
            <a:endParaRPr lang="en-GB" dirty="0"/>
          </a:p>
          <a:p>
            <a:pPr lvl="0"/>
            <a:r>
              <a:rPr lang="en-AU" dirty="0"/>
              <a:t>Information on organisation’s website</a:t>
            </a:r>
            <a:endParaRPr lang="en-GB" dirty="0"/>
          </a:p>
          <a:p>
            <a:pPr lvl="0"/>
            <a:r>
              <a:rPr lang="en-AU" dirty="0"/>
              <a:t>Through staff training</a:t>
            </a:r>
            <a:endParaRPr lang="en-GB" dirty="0"/>
          </a:p>
          <a:p>
            <a:pPr lvl="0"/>
            <a:r>
              <a:rPr lang="en-AU" dirty="0"/>
              <a:t>Celebratory events for stakeholders </a:t>
            </a:r>
            <a:r>
              <a:rPr lang="en-AU" dirty="0" smtClean="0"/>
              <a:t/>
            </a:r>
            <a:br>
              <a:rPr lang="en-AU" dirty="0" smtClean="0"/>
            </a:br>
            <a:r>
              <a:rPr lang="en-AU" dirty="0" smtClean="0"/>
              <a:t>and </a:t>
            </a:r>
            <a:r>
              <a:rPr lang="en-AU" dirty="0"/>
              <a:t>participants.</a:t>
            </a:r>
            <a:endParaRPr lang="en-GB" dirty="0"/>
          </a:p>
          <a:p>
            <a:endParaRPr lang="en-GB" dirty="0"/>
          </a:p>
        </p:txBody>
      </p:sp>
      <p:pic>
        <p:nvPicPr>
          <p:cNvPr id="4" name="Picture 3"/>
          <p:cNvPicPr>
            <a:picLocks noChangeAspect="1"/>
          </p:cNvPicPr>
          <p:nvPr/>
        </p:nvPicPr>
        <p:blipFill>
          <a:blip r:embed="rId2" cstate="print"/>
          <a:stretch>
            <a:fillRect/>
          </a:stretch>
        </p:blipFill>
        <p:spPr>
          <a:xfrm>
            <a:off x="6339252" y="3496983"/>
            <a:ext cx="2804748" cy="2811742"/>
          </a:xfrm>
          <a:prstGeom prst="rect">
            <a:avLst/>
          </a:prstGeom>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Rewarding participants</a:t>
            </a:r>
            <a:endParaRPr lang="en-GB" dirty="0"/>
          </a:p>
        </p:txBody>
      </p:sp>
      <p:sp>
        <p:nvSpPr>
          <p:cNvPr id="3" name="Content Placeholder 2"/>
          <p:cNvSpPr>
            <a:spLocks noGrp="1"/>
          </p:cNvSpPr>
          <p:nvPr>
            <p:ph idx="1"/>
          </p:nvPr>
        </p:nvSpPr>
        <p:spPr/>
        <p:txBody>
          <a:bodyPr/>
          <a:lstStyle/>
          <a:p>
            <a:pPr lvl="0"/>
            <a:r>
              <a:rPr lang="en-AU" dirty="0"/>
              <a:t>Saying thank you</a:t>
            </a:r>
            <a:endParaRPr lang="en-GB" dirty="0"/>
          </a:p>
          <a:p>
            <a:pPr lvl="0"/>
            <a:r>
              <a:rPr lang="en-AU" dirty="0"/>
              <a:t>Financial bonuses or discounts</a:t>
            </a:r>
            <a:endParaRPr lang="en-GB" dirty="0"/>
          </a:p>
          <a:p>
            <a:pPr lvl="0"/>
            <a:r>
              <a:rPr lang="en-AU" dirty="0"/>
              <a:t>Corporate hospitality</a:t>
            </a:r>
            <a:endParaRPr lang="en-GB" dirty="0"/>
          </a:p>
          <a:p>
            <a:pPr lvl="0"/>
            <a:r>
              <a:rPr lang="en-AU" dirty="0"/>
              <a:t>Shares in the organisation.</a:t>
            </a:r>
            <a:endParaRPr lang="en-GB" dirty="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29808" y="2636912"/>
            <a:ext cx="3356992" cy="3356992"/>
          </a:xfrm>
          <a:prstGeom prst="rect">
            <a:avLst/>
          </a:prstGeom>
        </p:spPr>
      </p:pic>
    </p:spTree>
    <p:extLst>
      <p:ext uri="{BB962C8B-B14F-4D97-AF65-F5344CB8AC3E}">
        <p14:creationId xmlns:p14="http://schemas.microsoft.com/office/powerpoint/2010/main" val="241087100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smtClean="0"/>
              <a:t>Summative assessments consist of:</a:t>
            </a:r>
          </a:p>
          <a:p>
            <a:r>
              <a:rPr lang="en-US" dirty="0" smtClean="0"/>
              <a:t>Skills assessment</a:t>
            </a:r>
          </a:p>
          <a:p>
            <a:r>
              <a:rPr lang="en-US" dirty="0" smtClean="0"/>
              <a:t>Knowledge assessment</a:t>
            </a:r>
          </a:p>
          <a:p>
            <a:r>
              <a:rPr lang="en-US" dirty="0" smtClean="0"/>
              <a:t>Performance assessment.</a:t>
            </a:r>
          </a:p>
          <a:p>
            <a:pPr marL="0" indent="0">
              <a:buNone/>
            </a:pPr>
            <a:endParaRPr lang="en-US" dirty="0" smtClean="0"/>
          </a:p>
          <a:p>
            <a:pPr marL="0" indent="0">
              <a:buNone/>
            </a:pPr>
            <a:r>
              <a:rPr lang="en-US" dirty="0" smtClean="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extLst>
      <p:ext uri="{BB962C8B-B14F-4D97-AF65-F5344CB8AC3E}">
        <p14:creationId xmlns:p14="http://schemas.microsoft.com/office/powerpoint/2010/main" val="427811843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smtClean="0">
                <a:solidFill>
                  <a:srgbClr val="FF0000"/>
                </a:solidFill>
              </a:rPr>
              <a:t>Summary and Feedback</a:t>
            </a:r>
            <a:endParaRPr lang="en-CA" dirty="0" smtClean="0">
              <a:solidFill>
                <a:srgbClr val="FF0000"/>
              </a:solidFill>
            </a:endParaRPr>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extLst>
      <p:ext uri="{BB962C8B-B14F-4D97-AF65-F5344CB8AC3E}">
        <p14:creationId xmlns:p14="http://schemas.microsoft.com/office/powerpoint/2010/main" val="198876302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9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2248</TotalTime>
  <Words>1988</Words>
  <Application>Microsoft Office PowerPoint</Application>
  <PresentationFormat>On-screen Show (4:3)</PresentationFormat>
  <Paragraphs>480</Paragraphs>
  <Slides>95</Slides>
  <Notes>42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95</vt:i4>
      </vt:variant>
    </vt:vector>
  </HeadingPairs>
  <TitlesOfParts>
    <vt:vector size="101" baseType="lpstr">
      <vt:lpstr>Arial</vt:lpstr>
      <vt:lpstr>Calibri</vt:lpstr>
      <vt:lpstr>Courier New</vt:lpstr>
      <vt:lpstr>Times New Roman</vt:lpstr>
      <vt:lpstr>Wingdings</vt:lpstr>
      <vt:lpstr>Office Theme</vt:lpstr>
      <vt:lpstr>PowerPoint Presentation</vt:lpstr>
      <vt:lpstr>Investigate current practices in relation to resource usage</vt:lpstr>
      <vt:lpstr>National Legislation</vt:lpstr>
      <vt:lpstr>EPBC: Matters of national environmental significance</vt:lpstr>
      <vt:lpstr>Who does the EPBC affect?</vt:lpstr>
      <vt:lpstr>Actions</vt:lpstr>
      <vt:lpstr>Significant impact</vt:lpstr>
      <vt:lpstr>National Environment Protection Measures (Implementation) Act 1998 </vt:lpstr>
      <vt:lpstr>State and territory legislation</vt:lpstr>
      <vt:lpstr>Organisational regulations</vt:lpstr>
      <vt:lpstr> Activity 1A  </vt:lpstr>
      <vt:lpstr>Investigate current practices in relation to resource usage</vt:lpstr>
      <vt:lpstr>Compliance with environmental regulations</vt:lpstr>
      <vt:lpstr> Activity 1B  </vt:lpstr>
      <vt:lpstr>Investigate current practices in relation to resource usage</vt:lpstr>
      <vt:lpstr>Environmental and resource efficiency systems</vt:lpstr>
      <vt:lpstr> Activity 1C  </vt:lpstr>
      <vt:lpstr>Investigate current practices in relation to resource usage</vt:lpstr>
      <vt:lpstr>Range of sources</vt:lpstr>
      <vt:lpstr> Activity 1D  </vt:lpstr>
      <vt:lpstr>Investigate current practices in relation to resource usage</vt:lpstr>
      <vt:lpstr>Resources</vt:lpstr>
      <vt:lpstr>Measuring usage</vt:lpstr>
      <vt:lpstr> Activity 1E  </vt:lpstr>
      <vt:lpstr>Investigate current practices in relation to resource usage</vt:lpstr>
      <vt:lpstr>Sustainable procurement</vt:lpstr>
      <vt:lpstr>Supply chains</vt:lpstr>
      <vt:lpstr> Activity 1F  </vt:lpstr>
      <vt:lpstr>Investigate current practices in relation to resource usage</vt:lpstr>
      <vt:lpstr>Work processes</vt:lpstr>
      <vt:lpstr>Analyse work processes</vt:lpstr>
      <vt:lpstr> Activity 1G  </vt:lpstr>
      <vt:lpstr>Set targets for improvements</vt:lpstr>
      <vt:lpstr>Stakeholders</vt:lpstr>
      <vt:lpstr> Activity 2A  </vt:lpstr>
      <vt:lpstr>Set targets for improvements</vt:lpstr>
      <vt:lpstr>Online information</vt:lpstr>
      <vt:lpstr>Local government support</vt:lpstr>
      <vt:lpstr> Activity 2B  </vt:lpstr>
      <vt:lpstr>Set targets for improvements</vt:lpstr>
      <vt:lpstr>Alternative solutions</vt:lpstr>
      <vt:lpstr>Evaluate alternative solutions</vt:lpstr>
      <vt:lpstr>Evaluate alternative solutions</vt:lpstr>
      <vt:lpstr> Activity 2C  </vt:lpstr>
      <vt:lpstr>Set targets for improvements</vt:lpstr>
      <vt:lpstr>SMART targets</vt:lpstr>
      <vt:lpstr> Activity 2D  </vt:lpstr>
      <vt:lpstr>Implement performance improvement strategies</vt:lpstr>
      <vt:lpstr>Techniques and tools</vt:lpstr>
      <vt:lpstr> Activity 3A  </vt:lpstr>
      <vt:lpstr>Implement performance improvement strategies</vt:lpstr>
      <vt:lpstr>Continuous improvement</vt:lpstr>
      <vt:lpstr>Waste</vt:lpstr>
      <vt:lpstr> Activity 3B  </vt:lpstr>
      <vt:lpstr>Implement performance improvement strategies</vt:lpstr>
      <vt:lpstr>Environmental and resource efficiency improvement plans </vt:lpstr>
      <vt:lpstr>Green office programs</vt:lpstr>
      <vt:lpstr>Green office programs</vt:lpstr>
      <vt:lpstr>Green office programs</vt:lpstr>
      <vt:lpstr>Waste management hierarchy</vt:lpstr>
      <vt:lpstr>Waste treatment</vt:lpstr>
      <vt:lpstr>Reduce fuel consumption</vt:lpstr>
      <vt:lpstr>Reduce use of non-renewable resources</vt:lpstr>
      <vt:lpstr>Referencing standards, guidelines and approaches</vt:lpstr>
      <vt:lpstr> Activity 3C  </vt:lpstr>
      <vt:lpstr>Implement performance improvement strategies</vt:lpstr>
      <vt:lpstr>Ideas to improve environmental and resource efficiency</vt:lpstr>
      <vt:lpstr>Reduce use of chemicals</vt:lpstr>
      <vt:lpstr>Reduce material consumption</vt:lpstr>
      <vt:lpstr>Purchasing renewable energy</vt:lpstr>
      <vt:lpstr>Hazardous and toxic materials</vt:lpstr>
      <vt:lpstr> Activity 3D  </vt:lpstr>
      <vt:lpstr>Implement performance improvement strategies</vt:lpstr>
      <vt:lpstr>Environmental assets</vt:lpstr>
      <vt:lpstr>Costing strategies</vt:lpstr>
      <vt:lpstr>Other costs to consider</vt:lpstr>
      <vt:lpstr> Activity 3E  </vt:lpstr>
      <vt:lpstr>Monitor performance</vt:lpstr>
      <vt:lpstr>Monitoring efficiency targets</vt:lpstr>
      <vt:lpstr>Technology and tools</vt:lpstr>
      <vt:lpstr>Communicate reports</vt:lpstr>
      <vt:lpstr> Activity 4A  </vt:lpstr>
      <vt:lpstr>Monitor performance</vt:lpstr>
      <vt:lpstr>Evaluation best practice</vt:lpstr>
      <vt:lpstr>Evaluate</vt:lpstr>
      <vt:lpstr> Activity 4B  </vt:lpstr>
      <vt:lpstr>Monitor performance</vt:lpstr>
      <vt:lpstr>Set new efficiency targets</vt:lpstr>
      <vt:lpstr> Activity 4C  </vt:lpstr>
      <vt:lpstr>Monitor performance</vt:lpstr>
      <vt:lpstr>Promoting successful strategies</vt:lpstr>
      <vt:lpstr>Rewarding participants</vt:lpstr>
      <vt:lpstr> Activity 4D  </vt:lpstr>
      <vt:lpstr>Summative Assessments</vt:lpstr>
      <vt:lpstr>Summary and Feedback</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Sophie</dc:creator>
  <cp:lastModifiedBy>Jonathan Curro</cp:lastModifiedBy>
  <cp:revision>280</cp:revision>
  <dcterms:created xsi:type="dcterms:W3CDTF">2011-08-26T06:48:04Z</dcterms:created>
  <dcterms:modified xsi:type="dcterms:W3CDTF">2018-02-19T21:50:17Z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B8F5F74E-DBAD-452D-9F87-77A29F29B1C8</vt:lpwstr>
  </property>
  <property fmtid="{D5CDD505-2E9C-101B-9397-08002B2CF9AE}" pid="3" name="ArticulatePath">
    <vt:lpwstr>BSBSUS301 PPSlides V1.0</vt:lpwstr>
  </property>
</Properties>
</file>