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3"/>
  </p:notesMasterIdLst>
  <p:sldIdLst>
    <p:sldId id="257" r:id="rId2"/>
    <p:sldId id="309" r:id="rId3"/>
    <p:sldId id="437" r:id="rId4"/>
    <p:sldId id="610" r:id="rId5"/>
    <p:sldId id="611" r:id="rId6"/>
    <p:sldId id="612" r:id="rId7"/>
    <p:sldId id="613" r:id="rId8"/>
    <p:sldId id="614" r:id="rId9"/>
    <p:sldId id="615" r:id="rId10"/>
    <p:sldId id="616" r:id="rId11"/>
    <p:sldId id="617" r:id="rId12"/>
    <p:sldId id="618" r:id="rId13"/>
    <p:sldId id="392" r:id="rId14"/>
    <p:sldId id="504" r:id="rId15"/>
    <p:sldId id="503" r:id="rId16"/>
    <p:sldId id="619" r:id="rId17"/>
    <p:sldId id="620" r:id="rId18"/>
    <p:sldId id="621" r:id="rId19"/>
    <p:sldId id="439" r:id="rId20"/>
    <p:sldId id="396" r:id="rId21"/>
    <p:sldId id="440" r:id="rId22"/>
    <p:sldId id="622" r:id="rId23"/>
    <p:sldId id="623" r:id="rId24"/>
    <p:sldId id="624" r:id="rId25"/>
    <p:sldId id="625" r:id="rId26"/>
    <p:sldId id="626" r:id="rId27"/>
    <p:sldId id="399" r:id="rId28"/>
    <p:sldId id="401" r:id="rId29"/>
    <p:sldId id="441" r:id="rId30"/>
    <p:sldId id="627" r:id="rId31"/>
    <p:sldId id="628" r:id="rId32"/>
    <p:sldId id="387" r:id="rId33"/>
    <p:sldId id="405" r:id="rId34"/>
    <p:sldId id="443" r:id="rId35"/>
    <p:sldId id="629" r:id="rId36"/>
    <p:sldId id="630" r:id="rId37"/>
    <p:sldId id="631" r:id="rId38"/>
    <p:sldId id="632" r:id="rId39"/>
    <p:sldId id="633" r:id="rId40"/>
    <p:sldId id="634" r:id="rId41"/>
    <p:sldId id="507" r:id="rId42"/>
    <p:sldId id="505" r:id="rId43"/>
    <p:sldId id="644" r:id="rId44"/>
    <p:sldId id="506" r:id="rId45"/>
    <p:sldId id="635" r:id="rId46"/>
    <p:sldId id="442" r:id="rId47"/>
    <p:sldId id="508" r:id="rId48"/>
    <p:sldId id="509" r:id="rId49"/>
    <p:sldId id="636" r:id="rId50"/>
    <p:sldId id="510" r:id="rId51"/>
    <p:sldId id="513" r:id="rId52"/>
    <p:sldId id="512" r:id="rId53"/>
    <p:sldId id="637" r:id="rId54"/>
    <p:sldId id="511" r:id="rId55"/>
    <p:sldId id="586" r:id="rId56"/>
    <p:sldId id="587" r:id="rId57"/>
    <p:sldId id="638" r:id="rId58"/>
    <p:sldId id="639" r:id="rId59"/>
    <p:sldId id="588" r:id="rId60"/>
    <p:sldId id="589" r:id="rId61"/>
    <p:sldId id="590" r:id="rId62"/>
    <p:sldId id="640" r:id="rId63"/>
    <p:sldId id="641" r:id="rId64"/>
    <p:sldId id="642" r:id="rId65"/>
    <p:sldId id="591" r:id="rId66"/>
    <p:sldId id="592" r:id="rId67"/>
    <p:sldId id="593" r:id="rId68"/>
    <p:sldId id="643" r:id="rId69"/>
    <p:sldId id="594" r:id="rId70"/>
    <p:sldId id="435" r:id="rId71"/>
    <p:sldId id="418" r:id="rId7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741" autoAdjust="0"/>
  </p:normalViewPr>
  <p:slideViewPr>
    <p:cSldViewPr>
      <p:cViewPr>
        <p:scale>
          <a:sx n="60" d="100"/>
          <a:sy n="60" d="100"/>
        </p:scale>
        <p:origin x="-1806" y="-1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27/10/2016</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a:t>
            </a:fld>
            <a:endParaRPr lang="en-CA"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14</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a:t>
            </a:fld>
            <a:endParaRPr lang="en-CA"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27</a:t>
            </a:fld>
            <a:endParaRPr lang="en-CA"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28</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32</a:t>
            </a:fld>
            <a:endParaRPr lang="en-CA"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33</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41</a:t>
            </a:fld>
            <a:endParaRPr lang="en-CA"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42</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43</a:t>
            </a:fld>
            <a:endParaRPr lang="en-AU"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46</a:t>
            </a:fld>
            <a:endParaRPr lang="en-CA"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50</a:t>
            </a:fld>
            <a:endParaRPr lang="en-CA"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54</a:t>
            </a:fld>
            <a:endParaRPr lang="en-CA"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55</a:t>
            </a:fld>
            <a:endParaRPr lang="en-AU"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59</a:t>
            </a:fld>
            <a:endParaRPr lang="en-CA"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60</a:t>
            </a:fld>
            <a:endParaRPr lang="en-AU"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65</a:t>
            </a:fld>
            <a:endParaRPr lang="en-CA"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66</a:t>
            </a:fld>
            <a:endParaRPr lang="en-AU"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69</a:t>
            </a:fld>
            <a:endParaRPr lang="en-CA"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71</a:t>
            </a:fld>
            <a:endParaRPr lang="en-CA"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27/10/2016</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27/10/2016</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27/10/2016</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27/10/2016</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27/10/2016</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27/10/2016</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27/10/2016</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27/10/2016</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27/10/2016</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27/10/2016</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27/10/2016</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27/10/2016</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eduweb.vic.gov.au/edulibrary/public/stuman/wellbeing/discloseguide.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aifs.gov.au/cfca/publications/mandatory-reporting-child-abuse-and-neglect"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det.nsw.edu.au/proflearn/cpat/documents/cpat_sec3.pdf"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det.nsw.edu.au/proflearn/cpat/documents/cpat_sec3.pdf" TargetMode="External"/><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humanrights.gov.au/our-work/childrens-rights/about-childrens-rights" TargetMode="External"/><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hyperlink" Target="http://www.unicef.org.uk/UNICEFs-Work/UN-Convention/"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www.unicef.org/cwc/"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www.education.vic.gov.au/school/principals/spag/safety/Pages/dutyofcare.aspx"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slp.wa.gov.au/legislation/statutes.nsf/main_mrtitle_12929_currencies.html" TargetMode="External"/><Relationship Id="rId2" Type="http://schemas.openxmlformats.org/officeDocument/2006/relationships/hyperlink" Target="https://www.legislation.qld.gov.au/LEGISLTN/CURRENT/E/EduCareServNLawQ.pdf"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ncac.acecqa.gov.au/educator-resources/pcf-articles/Ethics_a_part%20_of_everyday_practice_Mar09.pdf" TargetMode="External"/><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539552" y="1124744"/>
            <a:ext cx="7992888" cy="3875881"/>
          </a:xfrm>
          <a:prstGeom prst="rect">
            <a:avLst/>
          </a:prstGeom>
          <a:noFill/>
          <a:ln w="9525">
            <a:noFill/>
            <a:miter lim="800000"/>
            <a:headEnd/>
            <a:tailEnd/>
          </a:ln>
        </p:spPr>
        <p:txBody>
          <a:bodyPr/>
          <a:lstStyle/>
          <a:p>
            <a:pPr algn="r"/>
            <a:r>
              <a:rPr lang="en-AU" sz="4400" b="1" dirty="0" smtClean="0">
                <a:solidFill>
                  <a:srgbClr val="FF0000"/>
                </a:solidFill>
              </a:rPr>
              <a:t>CHCPRT001 </a:t>
            </a:r>
            <a:endParaRPr lang="en-GB" sz="4400" dirty="0" smtClean="0">
              <a:solidFill>
                <a:srgbClr val="FF0000"/>
              </a:solidFill>
            </a:endParaRPr>
          </a:p>
          <a:p>
            <a:pPr algn="r"/>
            <a:r>
              <a:rPr lang="en-AU" sz="4400" b="1" dirty="0" smtClean="0">
                <a:solidFill>
                  <a:srgbClr val="FF0000"/>
                </a:solidFill>
              </a:rPr>
              <a:t>Identify and respond to children and young people at risk</a:t>
            </a:r>
            <a:endParaRPr lang="en-GB" sz="4400" dirty="0">
              <a:solidFill>
                <a:srgbClr val="FF000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996952"/>
            <a:ext cx="2645135" cy="3526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539552" y="220328"/>
            <a:ext cx="8157592" cy="1728192"/>
          </a:xfrm>
        </p:spPr>
        <p:txBody>
          <a:bodyPr>
            <a:noAutofit/>
          </a:bodyPr>
          <a:lstStyle/>
          <a:p>
            <a:r>
              <a:rPr lang="en-GB" dirty="0"/>
              <a:t>Implement work practices which support the protection of children and young people</a:t>
            </a:r>
          </a:p>
        </p:txBody>
      </p:sp>
      <p:sp>
        <p:nvSpPr>
          <p:cNvPr id="6" name="TextBox 5"/>
          <p:cNvSpPr txBox="1"/>
          <p:nvPr/>
        </p:nvSpPr>
        <p:spPr>
          <a:xfrm>
            <a:off x="4970492" y="2276872"/>
            <a:ext cx="4157665" cy="4832092"/>
          </a:xfrm>
          <a:prstGeom prst="rect">
            <a:avLst/>
          </a:prstGeom>
          <a:noFill/>
        </p:spPr>
        <p:txBody>
          <a:bodyPr wrap="square" rtlCol="0">
            <a:spAutoFit/>
          </a:bodyPr>
          <a:lstStyle/>
          <a:p>
            <a:r>
              <a:rPr lang="en-AU" sz="2800" b="1" dirty="0" smtClean="0">
                <a:latin typeface="+mj-lt"/>
              </a:rPr>
              <a:t>1.1 </a:t>
            </a:r>
            <a:r>
              <a:rPr lang="en-GB" sz="2800" dirty="0"/>
              <a:t>Identify children and young people at risk of abuse or neglect by observing signs and symptoms, asking open and non-leading questions, being aware of protective issues and using child protection procedures where appropriate.</a:t>
            </a:r>
          </a:p>
          <a:p>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Signs and symptoms</a:t>
            </a:r>
            <a:endParaRPr lang="en-GB" dirty="0"/>
          </a:p>
        </p:txBody>
      </p:sp>
      <p:sp>
        <p:nvSpPr>
          <p:cNvPr id="3" name="Content Placeholder 2"/>
          <p:cNvSpPr>
            <a:spLocks noGrp="1"/>
          </p:cNvSpPr>
          <p:nvPr>
            <p:ph idx="1"/>
          </p:nvPr>
        </p:nvSpPr>
        <p:spPr>
          <a:xfrm>
            <a:off x="457200" y="1600200"/>
            <a:ext cx="5915000" cy="4709120"/>
          </a:xfrm>
        </p:spPr>
        <p:txBody>
          <a:bodyPr/>
          <a:lstStyle/>
          <a:p>
            <a:pPr marL="0" indent="0">
              <a:buNone/>
            </a:pPr>
            <a:r>
              <a:rPr lang="en-GB" dirty="0"/>
              <a:t>When identifying children and young people </a:t>
            </a:r>
            <a:r>
              <a:rPr lang="en-GB" dirty="0" smtClean="0"/>
              <a:t>at </a:t>
            </a:r>
            <a:r>
              <a:rPr lang="en-GB" dirty="0"/>
              <a:t>risk, it is important to observe the signs and symptoms that may indicate they are being abused or </a:t>
            </a:r>
            <a:r>
              <a:rPr lang="en-GB" dirty="0" smtClean="0"/>
              <a:t>neglected. </a:t>
            </a:r>
            <a:r>
              <a:rPr lang="en-GB" dirty="0"/>
              <a:t>It can be difficult for young victims to talk about what is happening to them as they may be scared, embarrassed, may not understand it or know it is </a:t>
            </a:r>
            <a:r>
              <a:rPr lang="en-GB" dirty="0" smtClean="0"/>
              <a:t>wrong</a:t>
            </a:r>
            <a:r>
              <a:rPr lang="en-GB" dirty="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3499" y="2204864"/>
            <a:ext cx="2283873" cy="3646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 abuse</a:t>
            </a:r>
            <a:endParaRPr lang="en-GB" dirty="0"/>
          </a:p>
        </p:txBody>
      </p:sp>
      <p:sp>
        <p:nvSpPr>
          <p:cNvPr id="3" name="Content Placeholder 2"/>
          <p:cNvSpPr>
            <a:spLocks noGrp="1"/>
          </p:cNvSpPr>
          <p:nvPr>
            <p:ph idx="1"/>
          </p:nvPr>
        </p:nvSpPr>
        <p:spPr>
          <a:xfrm>
            <a:off x="457200" y="1600200"/>
            <a:ext cx="6347048" cy="4781128"/>
          </a:xfrm>
        </p:spPr>
        <p:txBody>
          <a:bodyPr>
            <a:normAutofit lnSpcReduction="10000"/>
          </a:bodyPr>
          <a:lstStyle/>
          <a:p>
            <a:pPr marL="0" indent="0">
              <a:buNone/>
            </a:pPr>
            <a:r>
              <a:rPr lang="en-GB" dirty="0"/>
              <a:t>This is defined as any kind of behaviour that harms </a:t>
            </a:r>
            <a:r>
              <a:rPr lang="en-GB" dirty="0" smtClean="0"/>
              <a:t>a </a:t>
            </a:r>
            <a:r>
              <a:rPr lang="en-GB" dirty="0"/>
              <a:t>child or young person physically or emotionally. It may have been a single incident or abuse that has been happening over a long time, and whether it was done intentionally or unintentionally, it is still classed as child abuse. There are different types of child abuse, including physical, emotional, sexual and neglect, and it is important that you </a:t>
            </a:r>
            <a:r>
              <a:rPr lang="en-GB" dirty="0" smtClean="0"/>
              <a:t>understand each one.</a:t>
            </a:r>
            <a:endParaRPr lang="en-GB" dirty="0"/>
          </a:p>
        </p:txBody>
      </p:sp>
      <p:pic>
        <p:nvPicPr>
          <p:cNvPr id="3074" name="Picture 2" descr="C:\Users\Vicky Lomax\Desktop\ArtWork\girl_child_huddled_in_corner_800_clr_19275.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2946648"/>
            <a:ext cx="3233936" cy="3233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605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Different types of child abuse</a:t>
            </a:r>
            <a:endParaRPr lang="en-GB" dirty="0"/>
          </a:p>
        </p:txBody>
      </p:sp>
      <p:sp>
        <p:nvSpPr>
          <p:cNvPr id="3" name="Content Placeholder 2"/>
          <p:cNvSpPr>
            <a:spLocks noGrp="1"/>
          </p:cNvSpPr>
          <p:nvPr>
            <p:ph idx="1"/>
          </p:nvPr>
        </p:nvSpPr>
        <p:spPr>
          <a:xfrm>
            <a:off x="827584" y="1844824"/>
            <a:ext cx="4032448" cy="4248472"/>
          </a:xfrm>
        </p:spPr>
        <p:txBody>
          <a:bodyPr>
            <a:normAutofit/>
          </a:bodyPr>
          <a:lstStyle/>
          <a:p>
            <a:pPr lvl="0"/>
            <a:r>
              <a:rPr lang="en-GB" dirty="0" smtClean="0"/>
              <a:t>Physical</a:t>
            </a:r>
          </a:p>
          <a:p>
            <a:pPr lvl="0"/>
            <a:r>
              <a:rPr lang="en-GB" dirty="0" smtClean="0"/>
              <a:t>Emotional </a:t>
            </a:r>
          </a:p>
          <a:p>
            <a:pPr lvl="0"/>
            <a:r>
              <a:rPr lang="en-GB" dirty="0" smtClean="0"/>
              <a:t>Sexual </a:t>
            </a:r>
          </a:p>
          <a:p>
            <a:pPr lvl="0"/>
            <a:r>
              <a:rPr lang="en-GB" dirty="0" smtClean="0"/>
              <a:t>Neglect </a:t>
            </a:r>
          </a:p>
          <a:p>
            <a:pPr lvl="0"/>
            <a:r>
              <a:rPr lang="en-GB" dirty="0" smtClean="0"/>
              <a:t>Witnessing </a:t>
            </a:r>
            <a:r>
              <a:rPr lang="en-GB" dirty="0"/>
              <a:t>domestic </a:t>
            </a:r>
            <a:r>
              <a:rPr lang="en-GB" dirty="0" smtClean="0"/>
              <a:t>violence.</a:t>
            </a:r>
            <a:endParaRPr lang="en-GB" dirty="0"/>
          </a:p>
          <a:p>
            <a:pPr marL="0" indent="0">
              <a:buNone/>
            </a:pPr>
            <a:endParaRPr lang="en-GB" dirty="0"/>
          </a:p>
        </p:txBody>
      </p:sp>
      <p:pic>
        <p:nvPicPr>
          <p:cNvPr id="4098" name="Picture 2" descr="C:\Users\Vicky Lomax\Desktop\ArtWork\boy_child_huddled_in_corner_800_clr_1927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3284984"/>
            <a:ext cx="3212976" cy="3212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912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r>
              <a:rPr lang="en-GB" dirty="0" smtClean="0"/>
              <a:t>Indicators of child abuse</a:t>
            </a:r>
            <a:endParaRPr lang="en-GB" dirty="0"/>
          </a:p>
        </p:txBody>
      </p:sp>
      <p:sp>
        <p:nvSpPr>
          <p:cNvPr id="3" name="Content Placeholder 2"/>
          <p:cNvSpPr>
            <a:spLocks noGrp="1"/>
          </p:cNvSpPr>
          <p:nvPr>
            <p:ph idx="1"/>
          </p:nvPr>
        </p:nvSpPr>
        <p:spPr>
          <a:xfrm>
            <a:off x="467544" y="1340768"/>
            <a:ext cx="6768752" cy="5328592"/>
          </a:xfrm>
        </p:spPr>
        <p:txBody>
          <a:bodyPr>
            <a:normAutofit/>
          </a:bodyPr>
          <a:lstStyle/>
          <a:p>
            <a:pPr lvl="0"/>
            <a:r>
              <a:rPr lang="en-GB" dirty="0"/>
              <a:t>Being wary or distrusting of adults </a:t>
            </a:r>
          </a:p>
          <a:p>
            <a:pPr lvl="0"/>
            <a:r>
              <a:rPr lang="en-GB" dirty="0"/>
              <a:t>Rocking, sucking or biting excessively </a:t>
            </a:r>
          </a:p>
          <a:p>
            <a:pPr lvl="0"/>
            <a:r>
              <a:rPr lang="en-GB" dirty="0"/>
              <a:t>Bedwetting or soiling </a:t>
            </a:r>
          </a:p>
          <a:p>
            <a:pPr lvl="0"/>
            <a:r>
              <a:rPr lang="en-GB" dirty="0"/>
              <a:t>Demanding or aggressive behaviour </a:t>
            </a:r>
          </a:p>
          <a:p>
            <a:pPr lvl="0"/>
            <a:r>
              <a:rPr lang="en-GB" dirty="0"/>
              <a:t>Sleeping difficulties </a:t>
            </a:r>
            <a:endParaRPr lang="en-GB" dirty="0" smtClean="0"/>
          </a:p>
          <a:p>
            <a:pPr lvl="0"/>
            <a:r>
              <a:rPr lang="en-GB" dirty="0" smtClean="0"/>
              <a:t>Low </a:t>
            </a:r>
            <a:r>
              <a:rPr lang="en-GB" dirty="0"/>
              <a:t>self-esteem and confidence </a:t>
            </a:r>
          </a:p>
          <a:p>
            <a:pPr lvl="0"/>
            <a:r>
              <a:rPr lang="en-GB" dirty="0"/>
              <a:t>Difficulty relating to adults and peers </a:t>
            </a:r>
          </a:p>
          <a:p>
            <a:pPr lvl="0"/>
            <a:r>
              <a:rPr lang="en-GB" dirty="0"/>
              <a:t>Abusing alcohol or drugs </a:t>
            </a:r>
          </a:p>
          <a:p>
            <a:pPr lvl="0"/>
            <a:r>
              <a:rPr lang="en-GB" dirty="0"/>
              <a:t>Being accident prone </a:t>
            </a:r>
            <a:endParaRPr lang="en-GB" dirty="0" smtClean="0"/>
          </a:p>
          <a:p>
            <a:r>
              <a:rPr lang="en-GB" dirty="0"/>
              <a:t>Broken bones or unexplained </a:t>
            </a:r>
            <a:r>
              <a:rPr lang="en-GB" dirty="0" smtClean="0"/>
              <a:t>bruising.</a:t>
            </a:r>
            <a:endParaRPr lang="en-GB" dirty="0"/>
          </a:p>
          <a:p>
            <a:pPr marL="0" indent="0">
              <a:buNone/>
            </a:pPr>
            <a:endParaRPr lang="en-GB" dirty="0"/>
          </a:p>
        </p:txBody>
      </p:sp>
      <p:pic>
        <p:nvPicPr>
          <p:cNvPr id="5122" name="Picture 2" descr="C:\Users\Vicky Lomax\Desktop\ArtWork\girl_cowering_in_fear_800_clr_1928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4047" y="2564904"/>
            <a:ext cx="2447913" cy="3744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3205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Indicators of child </a:t>
            </a:r>
            <a:r>
              <a:rPr lang="en-GB" dirty="0" smtClean="0"/>
              <a:t>abuse (cont.)</a:t>
            </a:r>
            <a:endParaRPr lang="en-GB" dirty="0"/>
          </a:p>
        </p:txBody>
      </p:sp>
      <p:sp>
        <p:nvSpPr>
          <p:cNvPr id="3" name="Content Placeholder 2"/>
          <p:cNvSpPr>
            <a:spLocks noGrp="1"/>
          </p:cNvSpPr>
          <p:nvPr>
            <p:ph idx="1"/>
          </p:nvPr>
        </p:nvSpPr>
        <p:spPr>
          <a:xfrm>
            <a:off x="467544" y="1340768"/>
            <a:ext cx="6192688" cy="5328592"/>
          </a:xfrm>
        </p:spPr>
        <p:txBody>
          <a:bodyPr>
            <a:normAutofit lnSpcReduction="10000"/>
          </a:bodyPr>
          <a:lstStyle/>
          <a:p>
            <a:pPr lvl="0"/>
            <a:r>
              <a:rPr lang="en-GB" dirty="0" smtClean="0"/>
              <a:t>Being </a:t>
            </a:r>
            <a:r>
              <a:rPr lang="en-GB" dirty="0"/>
              <a:t>unable to explain any injuries, or providing unbelievable or vague explanations</a:t>
            </a:r>
          </a:p>
          <a:p>
            <a:pPr lvl="0"/>
            <a:r>
              <a:rPr lang="en-GB" dirty="0"/>
              <a:t>Feeling suicidal or attempting to commit suicide </a:t>
            </a:r>
          </a:p>
          <a:p>
            <a:pPr lvl="0"/>
            <a:r>
              <a:rPr lang="en-GB" dirty="0"/>
              <a:t>Having difficulty concentrating or focusing </a:t>
            </a:r>
          </a:p>
          <a:p>
            <a:pPr lvl="0"/>
            <a:r>
              <a:rPr lang="en-GB" dirty="0"/>
              <a:t>Being withdrawn </a:t>
            </a:r>
          </a:p>
          <a:p>
            <a:pPr lvl="0"/>
            <a:r>
              <a:rPr lang="en-GB" dirty="0"/>
              <a:t>Being overly obedient </a:t>
            </a:r>
          </a:p>
          <a:p>
            <a:pPr lvl="0"/>
            <a:r>
              <a:rPr lang="en-GB" dirty="0"/>
              <a:t>Reluctant to go home </a:t>
            </a:r>
          </a:p>
          <a:p>
            <a:pPr lvl="0"/>
            <a:r>
              <a:rPr lang="en-GB" dirty="0"/>
              <a:t>Creating stories, poems or artwork about abuse</a:t>
            </a:r>
            <a:r>
              <a:rPr lang="en-GB" dirty="0" smtClean="0"/>
              <a:t>.</a:t>
            </a:r>
            <a:endParaRPr lang="en-GB" dirty="0"/>
          </a:p>
        </p:txBody>
      </p:sp>
      <p:pic>
        <p:nvPicPr>
          <p:cNvPr id="6146" name="Picture 2" descr="C:\Users\Vicky Lomax\Desktop\ArtWork\boy_cowering_in_fear_800_clr_1928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3385" y="2564904"/>
            <a:ext cx="2533663" cy="3875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8901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Indicators of neglect</a:t>
            </a:r>
            <a:endParaRPr lang="en-GB" dirty="0"/>
          </a:p>
        </p:txBody>
      </p:sp>
      <p:sp>
        <p:nvSpPr>
          <p:cNvPr id="3" name="Content Placeholder 2"/>
          <p:cNvSpPr>
            <a:spLocks noGrp="1"/>
          </p:cNvSpPr>
          <p:nvPr>
            <p:ph idx="1"/>
          </p:nvPr>
        </p:nvSpPr>
        <p:spPr>
          <a:xfrm>
            <a:off x="395536" y="1268760"/>
            <a:ext cx="6840760" cy="5400600"/>
          </a:xfrm>
        </p:spPr>
        <p:txBody>
          <a:bodyPr>
            <a:normAutofit/>
          </a:bodyPr>
          <a:lstStyle/>
          <a:p>
            <a:pPr lvl="0"/>
            <a:r>
              <a:rPr lang="en-GB" dirty="0"/>
              <a:t>Malnutrition, begging, stealing or </a:t>
            </a:r>
            <a:r>
              <a:rPr lang="en-GB" dirty="0" smtClean="0"/>
              <a:t>hoarding</a:t>
            </a:r>
            <a:endParaRPr lang="en-GB" dirty="0"/>
          </a:p>
          <a:p>
            <a:pPr lvl="0"/>
            <a:r>
              <a:rPr lang="en-GB" dirty="0"/>
              <a:t>Poor hygiene, matted </a:t>
            </a:r>
            <a:r>
              <a:rPr lang="en-GB" dirty="0" smtClean="0"/>
              <a:t>hair or </a:t>
            </a:r>
            <a:r>
              <a:rPr lang="en-GB" dirty="0"/>
              <a:t>dirty unwashed </a:t>
            </a:r>
            <a:r>
              <a:rPr lang="en-GB" dirty="0" smtClean="0"/>
              <a:t>skin</a:t>
            </a:r>
          </a:p>
          <a:p>
            <a:pPr lvl="0"/>
            <a:r>
              <a:rPr lang="en-GB" dirty="0" smtClean="0"/>
              <a:t>Unattended </a:t>
            </a:r>
            <a:r>
              <a:rPr lang="en-GB" dirty="0"/>
              <a:t>physical or medical problems </a:t>
            </a:r>
          </a:p>
          <a:p>
            <a:pPr lvl="0"/>
            <a:r>
              <a:rPr lang="en-GB" dirty="0" smtClean="0"/>
              <a:t>Being </a:t>
            </a:r>
            <a:r>
              <a:rPr lang="en-GB" dirty="0"/>
              <a:t>constantly tired or unable to focus </a:t>
            </a:r>
          </a:p>
          <a:p>
            <a:pPr lvl="0"/>
            <a:r>
              <a:rPr lang="en-GB" dirty="0"/>
              <a:t>Frequent lateness, absence or </a:t>
            </a:r>
            <a:r>
              <a:rPr lang="en-GB" dirty="0" smtClean="0"/>
              <a:t>truancy</a:t>
            </a:r>
          </a:p>
          <a:p>
            <a:pPr lvl="0"/>
            <a:r>
              <a:rPr lang="en-GB" dirty="0" smtClean="0"/>
              <a:t>Inappropriate </a:t>
            </a:r>
            <a:r>
              <a:rPr lang="en-GB" dirty="0"/>
              <a:t>clothing for the time of year </a:t>
            </a:r>
          </a:p>
          <a:p>
            <a:pPr lvl="0"/>
            <a:r>
              <a:rPr lang="en-GB" dirty="0"/>
              <a:t>Ripped, damaged or old clothing </a:t>
            </a:r>
          </a:p>
          <a:p>
            <a:pPr lvl="0"/>
            <a:r>
              <a:rPr lang="en-GB" dirty="0"/>
              <a:t>Frequent illnesses, infections or sores</a:t>
            </a:r>
          </a:p>
          <a:p>
            <a:pPr lvl="0"/>
            <a:r>
              <a:rPr lang="en-GB" dirty="0"/>
              <a:t>Being left unsupervised for long periods.</a:t>
            </a:r>
          </a:p>
          <a:p>
            <a:pPr marL="0" indent="0">
              <a:buNone/>
            </a:pPr>
            <a:endParaRPr lang="en-GB" dirty="0"/>
          </a:p>
        </p:txBody>
      </p:sp>
      <p:pic>
        <p:nvPicPr>
          <p:cNvPr id="1026" name="Picture 2" descr="C:\Users\Vicky Lomax\Desktop\ArtWork\figure_sitting_on_floor_comforting_figure_400_clr_1576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8369" y="3068960"/>
            <a:ext cx="2155631" cy="3079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7042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Vicky Lomax\Desktop\ArtWork\Fotolia_10056459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7912" y="2694413"/>
            <a:ext cx="3386088" cy="338608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Asking questions</a:t>
            </a:r>
            <a:endParaRPr lang="en-GB" dirty="0"/>
          </a:p>
        </p:txBody>
      </p:sp>
      <p:sp>
        <p:nvSpPr>
          <p:cNvPr id="3" name="Content Placeholder 2"/>
          <p:cNvSpPr>
            <a:spLocks noGrp="1"/>
          </p:cNvSpPr>
          <p:nvPr>
            <p:ph idx="1"/>
          </p:nvPr>
        </p:nvSpPr>
        <p:spPr>
          <a:xfrm>
            <a:off x="457200" y="1600200"/>
            <a:ext cx="5915000" cy="4925144"/>
          </a:xfrm>
        </p:spPr>
        <p:txBody>
          <a:bodyPr>
            <a:normAutofit lnSpcReduction="10000"/>
          </a:bodyPr>
          <a:lstStyle/>
          <a:p>
            <a:pPr marL="0" indent="0">
              <a:buNone/>
            </a:pPr>
            <a:r>
              <a:rPr lang="en-GB" dirty="0"/>
              <a:t>Children or young people experiencing abuse often struggle to talk and communicate about it, especially if they are very young, so it can be difficult to find out the information you need. It is best to use open and non-leading questions to make them feel more comfortable and encourage them to give reliable answers. These questions usually start with what, why, where or how, prompting a response more than yes or </a:t>
            </a:r>
            <a:r>
              <a:rPr lang="en-GB" dirty="0" smtClean="0"/>
              <a:t>no.</a:t>
            </a:r>
            <a:endParaRPr lang="en-GB" dirty="0"/>
          </a:p>
        </p:txBody>
      </p:sp>
    </p:spTree>
    <p:extLst>
      <p:ext uri="{BB962C8B-B14F-4D97-AF65-F5344CB8AC3E}">
        <p14:creationId xmlns:p14="http://schemas.microsoft.com/office/powerpoint/2010/main" val="32334642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Vicky Lomax\Desktop\ArtWork\Business and office\call_center_cubicle_lin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717032"/>
            <a:ext cx="3888821" cy="262009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Child protection procedures</a:t>
            </a:r>
            <a:endParaRPr lang="en-GB" dirty="0"/>
          </a:p>
        </p:txBody>
      </p:sp>
      <p:sp>
        <p:nvSpPr>
          <p:cNvPr id="3" name="Content Placeholder 2"/>
          <p:cNvSpPr>
            <a:spLocks noGrp="1"/>
          </p:cNvSpPr>
          <p:nvPr>
            <p:ph idx="1"/>
          </p:nvPr>
        </p:nvSpPr>
        <p:spPr>
          <a:xfrm>
            <a:off x="457200" y="1600200"/>
            <a:ext cx="4978896" cy="4781128"/>
          </a:xfrm>
        </p:spPr>
        <p:txBody>
          <a:bodyPr>
            <a:normAutofit/>
          </a:bodyPr>
          <a:lstStyle/>
          <a:p>
            <a:pPr marL="0" indent="0">
              <a:buNone/>
            </a:pPr>
            <a:r>
              <a:rPr lang="en-GB" dirty="0"/>
              <a:t>It is important </a:t>
            </a:r>
            <a:r>
              <a:rPr lang="en-GB" dirty="0" smtClean="0"/>
              <a:t>if </a:t>
            </a:r>
            <a:r>
              <a:rPr lang="en-GB" dirty="0"/>
              <a:t>you have any concerns or worries about a child or young person </a:t>
            </a:r>
            <a:r>
              <a:rPr lang="en-GB" dirty="0" smtClean="0"/>
              <a:t>that you </a:t>
            </a:r>
            <a:r>
              <a:rPr lang="en-GB" dirty="0"/>
              <a:t>contact a local Child Protection Service and ask them for </a:t>
            </a:r>
            <a:r>
              <a:rPr lang="en-GB" dirty="0" smtClean="0"/>
              <a:t>assistance and advice. </a:t>
            </a:r>
            <a:r>
              <a:rPr lang="en-GB" dirty="0"/>
              <a:t>Statutory child protection in Australia is the responsibility of state and territory governments. </a:t>
            </a:r>
          </a:p>
        </p:txBody>
      </p:sp>
    </p:spTree>
    <p:extLst>
      <p:ext uri="{BB962C8B-B14F-4D97-AF65-F5344CB8AC3E}">
        <p14:creationId xmlns:p14="http://schemas.microsoft.com/office/powerpoint/2010/main" val="180402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Vicky Lomax\Desktop\ArtWork\Animations\figure_talk_giant_phone_anim_500_wht.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420888"/>
            <a:ext cx="3050425" cy="338936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Notifications </a:t>
            </a:r>
            <a:endParaRPr lang="en-GB" dirty="0"/>
          </a:p>
        </p:txBody>
      </p:sp>
      <p:sp>
        <p:nvSpPr>
          <p:cNvPr id="3" name="Content Placeholder 2"/>
          <p:cNvSpPr>
            <a:spLocks noGrp="1"/>
          </p:cNvSpPr>
          <p:nvPr>
            <p:ph idx="1"/>
          </p:nvPr>
        </p:nvSpPr>
        <p:spPr>
          <a:xfrm>
            <a:off x="457200" y="1600200"/>
            <a:ext cx="5554960" cy="4853136"/>
          </a:xfrm>
        </p:spPr>
        <p:txBody>
          <a:bodyPr>
            <a:normAutofit/>
          </a:bodyPr>
          <a:lstStyle/>
          <a:p>
            <a:pPr marL="0" indent="0">
              <a:buNone/>
            </a:pPr>
            <a:r>
              <a:rPr lang="en-GB" dirty="0"/>
              <a:t>Notifications made to these departments will be assessed to determine if intervention is required and to what level. The investigation will involve the department obtaining more detailed information about the child, and making an assessment about the level of harm </a:t>
            </a:r>
            <a:r>
              <a:rPr lang="en-GB" dirty="0" smtClean="0"/>
              <a:t>and </a:t>
            </a:r>
            <a:r>
              <a:rPr lang="en-GB" dirty="0"/>
              <a:t>their protective needs. This may involve meeting and interviewing the child if it is practical to do so. </a:t>
            </a:r>
          </a:p>
        </p:txBody>
      </p:sp>
    </p:spTree>
    <p:extLst>
      <p:ext uri="{BB962C8B-B14F-4D97-AF65-F5344CB8AC3E}">
        <p14:creationId xmlns:p14="http://schemas.microsoft.com/office/powerpoint/2010/main" val="94128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Protecting children</a:t>
            </a:r>
            <a:endParaRPr lang="en-GB" dirty="0"/>
          </a:p>
        </p:txBody>
      </p:sp>
      <p:sp>
        <p:nvSpPr>
          <p:cNvPr id="3" name="Content Placeholder 2"/>
          <p:cNvSpPr>
            <a:spLocks noGrp="1"/>
          </p:cNvSpPr>
          <p:nvPr>
            <p:ph idx="1"/>
          </p:nvPr>
        </p:nvSpPr>
        <p:spPr>
          <a:xfrm>
            <a:off x="457200" y="1600200"/>
            <a:ext cx="5554960" cy="4997152"/>
          </a:xfrm>
        </p:spPr>
        <p:txBody>
          <a:bodyPr>
            <a:normAutofit/>
          </a:bodyPr>
          <a:lstStyle/>
          <a:p>
            <a:pPr marL="0" indent="0">
              <a:buNone/>
            </a:pPr>
            <a:r>
              <a:rPr lang="en-GB" dirty="0"/>
              <a:t>The department would then try to ensure the safety of the child through an appropriate level of involvement. The child may be placed on a care and protection order, which is a legal order giving child protection departments some responsibility for a child’s welfare. Or, they may also be placed into out of home care, which is overnight care for children up to 17 years old. </a:t>
            </a:r>
          </a:p>
          <a:p>
            <a:pPr marL="0" indent="0">
              <a:buNone/>
            </a:pP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0689" y="2204864"/>
            <a:ext cx="2836912" cy="378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61564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620688"/>
            <a:ext cx="8229600" cy="1143000"/>
          </a:xfrm>
        </p:spPr>
        <p:txBody>
          <a:bodyPr>
            <a:noAutofit/>
          </a:bodyPr>
          <a:lstStyle/>
          <a:p>
            <a:r>
              <a:rPr lang="en-GB" dirty="0"/>
              <a:t>Implement work practices which support the protection of children and young people</a:t>
            </a:r>
          </a:p>
        </p:txBody>
      </p:sp>
      <p:sp>
        <p:nvSpPr>
          <p:cNvPr id="8" name="TextBox 7"/>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1.2 </a:t>
            </a:r>
            <a:r>
              <a:rPr lang="en-GB" sz="2800" dirty="0"/>
              <a:t>Respond to disclosure, information or signs and symptoms in accordance with state legislative responsibilities and the service policies and procedures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Responding to disclosure </a:t>
            </a:r>
          </a:p>
        </p:txBody>
      </p:sp>
      <p:sp>
        <p:nvSpPr>
          <p:cNvPr id="3" name="Content Placeholder 2"/>
          <p:cNvSpPr>
            <a:spLocks noGrp="1"/>
          </p:cNvSpPr>
          <p:nvPr>
            <p:ph idx="1"/>
          </p:nvPr>
        </p:nvSpPr>
        <p:spPr>
          <a:xfrm>
            <a:off x="467544" y="1412776"/>
            <a:ext cx="5832648" cy="5256584"/>
          </a:xfrm>
        </p:spPr>
        <p:txBody>
          <a:bodyPr>
            <a:normAutofit lnSpcReduction="10000"/>
          </a:bodyPr>
          <a:lstStyle/>
          <a:p>
            <a:pPr marL="0" indent="0">
              <a:buNone/>
            </a:pPr>
            <a:r>
              <a:rPr lang="en-GB" b="1" dirty="0"/>
              <a:t>How to manage a disclosure of </a:t>
            </a:r>
            <a:r>
              <a:rPr lang="en-GB" b="1" dirty="0" smtClean="0"/>
              <a:t>abuse:</a:t>
            </a:r>
            <a:endParaRPr lang="en-GB" b="1" dirty="0"/>
          </a:p>
          <a:p>
            <a:pPr lvl="0"/>
            <a:r>
              <a:rPr lang="en-GB" dirty="0"/>
              <a:t>Keep your emotions under </a:t>
            </a:r>
            <a:r>
              <a:rPr lang="en-GB" dirty="0" smtClean="0"/>
              <a:t>control</a:t>
            </a:r>
          </a:p>
          <a:p>
            <a:pPr lvl="0"/>
            <a:r>
              <a:rPr lang="en-GB" dirty="0" smtClean="0"/>
              <a:t>Ask </a:t>
            </a:r>
            <a:r>
              <a:rPr lang="en-GB" dirty="0"/>
              <a:t>open and non-leading questions to get the right responses </a:t>
            </a:r>
          </a:p>
          <a:p>
            <a:pPr lvl="0"/>
            <a:r>
              <a:rPr lang="en-GB" dirty="0"/>
              <a:t>Listen carefully and be understanding </a:t>
            </a:r>
          </a:p>
          <a:p>
            <a:pPr lvl="0"/>
            <a:r>
              <a:rPr lang="en-GB" dirty="0"/>
              <a:t>Take the child seriously and let them know that you believe them</a:t>
            </a:r>
          </a:p>
          <a:p>
            <a:pPr lvl="0"/>
            <a:r>
              <a:rPr lang="en-GB" dirty="0"/>
              <a:t>Communicate with them in a way that they will </a:t>
            </a:r>
            <a:r>
              <a:rPr lang="en-GB" dirty="0" smtClean="0"/>
              <a:t>understand</a:t>
            </a:r>
          </a:p>
          <a:p>
            <a:pPr lvl="0"/>
            <a:r>
              <a:rPr lang="en-GB" dirty="0" smtClean="0"/>
              <a:t>Make </a:t>
            </a:r>
            <a:r>
              <a:rPr lang="en-GB" dirty="0"/>
              <a:t>sure they know what has happened isn’t their </a:t>
            </a:r>
            <a:r>
              <a:rPr lang="en-GB" dirty="0" smtClean="0"/>
              <a:t>fault.</a:t>
            </a:r>
            <a:endParaRPr lang="en-GB" dirty="0"/>
          </a:p>
          <a:p>
            <a:pPr marL="0" indent="0">
              <a:buNone/>
            </a:pP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780928"/>
            <a:ext cx="2997001" cy="3427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Responding to disclosure </a:t>
            </a:r>
            <a:r>
              <a:rPr lang="en-GB" dirty="0" smtClean="0"/>
              <a:t>(cont.)</a:t>
            </a:r>
            <a:endParaRPr lang="en-GB" dirty="0"/>
          </a:p>
        </p:txBody>
      </p:sp>
      <p:sp>
        <p:nvSpPr>
          <p:cNvPr id="3" name="Content Placeholder 2"/>
          <p:cNvSpPr>
            <a:spLocks noGrp="1"/>
          </p:cNvSpPr>
          <p:nvPr>
            <p:ph idx="1"/>
          </p:nvPr>
        </p:nvSpPr>
        <p:spPr>
          <a:xfrm>
            <a:off x="251520" y="1600200"/>
            <a:ext cx="6336704" cy="5069160"/>
          </a:xfrm>
        </p:spPr>
        <p:txBody>
          <a:bodyPr>
            <a:normAutofit lnSpcReduction="10000"/>
          </a:bodyPr>
          <a:lstStyle/>
          <a:p>
            <a:pPr lvl="0"/>
            <a:r>
              <a:rPr lang="en-GB" dirty="0" smtClean="0"/>
              <a:t>Reassure </a:t>
            </a:r>
            <a:r>
              <a:rPr lang="en-GB" dirty="0"/>
              <a:t>them that they have done the right thing by telling you</a:t>
            </a:r>
          </a:p>
          <a:p>
            <a:pPr lvl="0"/>
            <a:r>
              <a:rPr lang="en-GB" dirty="0"/>
              <a:t>Tell the child that you will support them </a:t>
            </a:r>
            <a:endParaRPr lang="en-GB" dirty="0" smtClean="0"/>
          </a:p>
          <a:p>
            <a:pPr lvl="0"/>
            <a:r>
              <a:rPr lang="en-GB" dirty="0" smtClean="0"/>
              <a:t>Explain </a:t>
            </a:r>
            <a:r>
              <a:rPr lang="en-GB" dirty="0"/>
              <a:t>to them that you will need to tell someone else who can help them </a:t>
            </a:r>
          </a:p>
          <a:p>
            <a:pPr lvl="0"/>
            <a:r>
              <a:rPr lang="en-GB" dirty="0"/>
              <a:t>Allow them to talk at their own </a:t>
            </a:r>
            <a:r>
              <a:rPr lang="en-GB" dirty="0" smtClean="0"/>
              <a:t>pace</a:t>
            </a:r>
          </a:p>
          <a:p>
            <a:pPr lvl="0"/>
            <a:r>
              <a:rPr lang="en-GB" dirty="0" smtClean="0"/>
              <a:t>Ensure </a:t>
            </a:r>
            <a:r>
              <a:rPr lang="en-GB" dirty="0"/>
              <a:t>you make notes throughout or after the child has left so that you remember everything</a:t>
            </a:r>
            <a:r>
              <a:rPr lang="en-GB" dirty="0" smtClean="0"/>
              <a:t>.</a:t>
            </a:r>
          </a:p>
          <a:p>
            <a:pPr marL="0" indent="0">
              <a:buNone/>
            </a:pPr>
            <a:r>
              <a:rPr lang="en-GB" sz="1900" dirty="0"/>
              <a:t>Modified from source: </a:t>
            </a:r>
            <a:r>
              <a:rPr lang="en-GB" sz="1900" u="sng" dirty="0">
                <a:hlinkClick r:id="rId2"/>
              </a:rPr>
              <a:t>https://</a:t>
            </a:r>
            <a:r>
              <a:rPr lang="en-GB" sz="1900" u="sng" dirty="0" smtClean="0">
                <a:hlinkClick r:id="rId2"/>
              </a:rPr>
              <a:t>www.eduweb.vic.gov.au/edulibrary/public/stuman/wellbeing/discloseguide.pdf</a:t>
            </a:r>
            <a:r>
              <a:rPr lang="en-GB" sz="1900" dirty="0" smtClean="0"/>
              <a:t>. Accessed </a:t>
            </a:r>
            <a:r>
              <a:rPr lang="en-GB" sz="1900" dirty="0"/>
              <a:t>on 18/10/2016.</a:t>
            </a:r>
          </a:p>
          <a:p>
            <a:pPr lvl="0"/>
            <a:endParaRPr lang="en-GB" dirty="0"/>
          </a:p>
          <a:p>
            <a:pPr marL="0" indent="0">
              <a:buNone/>
            </a:pPr>
            <a:endParaRPr lang="en-GB" dirty="0"/>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1916832"/>
            <a:ext cx="3347347" cy="3837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94280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Vicky Lomax\Desktop\ArtWork\Fotolia_239774_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2492896"/>
            <a:ext cx="2624105" cy="262410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Mandatory reporting</a:t>
            </a:r>
            <a:endParaRPr lang="en-GB" dirty="0"/>
          </a:p>
        </p:txBody>
      </p:sp>
      <p:sp>
        <p:nvSpPr>
          <p:cNvPr id="3" name="Content Placeholder 2"/>
          <p:cNvSpPr>
            <a:spLocks noGrp="1"/>
          </p:cNvSpPr>
          <p:nvPr>
            <p:ph idx="1"/>
          </p:nvPr>
        </p:nvSpPr>
        <p:spPr>
          <a:xfrm>
            <a:off x="395536" y="1412776"/>
            <a:ext cx="6120680" cy="5256584"/>
          </a:xfrm>
        </p:spPr>
        <p:txBody>
          <a:bodyPr>
            <a:normAutofit fontScale="92500" lnSpcReduction="20000"/>
          </a:bodyPr>
          <a:lstStyle/>
          <a:p>
            <a:pPr marL="0" indent="0">
              <a:buNone/>
            </a:pPr>
            <a:r>
              <a:rPr lang="en-GB" sz="3000" dirty="0"/>
              <a:t>This is a legislative requirement for people working in certain roles to report suspected abuse and neglect to government child protection services in Australia. The mandatory reporting laws are different across states and </a:t>
            </a:r>
            <a:r>
              <a:rPr lang="en-GB" sz="3000" dirty="0" smtClean="0"/>
              <a:t>territories. </a:t>
            </a:r>
            <a:r>
              <a:rPr lang="en-GB" sz="3000" dirty="0"/>
              <a:t>The occupations that are most commonly named as mandated reporters are those that involve dealing with children on a frequent basis, such as teachers, doctors, nurses and police</a:t>
            </a:r>
            <a:r>
              <a:rPr lang="en-GB" sz="3000" dirty="0" smtClean="0"/>
              <a:t>.</a:t>
            </a:r>
          </a:p>
          <a:p>
            <a:pPr marL="0" indent="0">
              <a:buNone/>
            </a:pPr>
            <a:r>
              <a:rPr lang="en-GB" sz="2100" dirty="0"/>
              <a:t>Modified from source: </a:t>
            </a:r>
            <a:r>
              <a:rPr lang="en-GB" sz="2100" u="sng" dirty="0">
                <a:hlinkClick r:id="rId3"/>
              </a:rPr>
              <a:t>https://aifs.gov.au/cfca/publications/mandatory-reporting-child-abuse-and-neglect</a:t>
            </a:r>
            <a:r>
              <a:rPr lang="en-GB" sz="2100" dirty="0"/>
              <a:t>. Accessed on 18/10/2016.</a:t>
            </a:r>
          </a:p>
          <a:p>
            <a:pPr marL="0" indent="0">
              <a:buNone/>
            </a:pPr>
            <a:r>
              <a:rPr lang="en-GB" dirty="0" smtClean="0"/>
              <a:t> </a:t>
            </a:r>
            <a:endParaRPr lang="en-GB" dirty="0"/>
          </a:p>
        </p:txBody>
      </p:sp>
    </p:spTree>
    <p:extLst>
      <p:ext uri="{BB962C8B-B14F-4D97-AF65-F5344CB8AC3E}">
        <p14:creationId xmlns:p14="http://schemas.microsoft.com/office/powerpoint/2010/main" val="29524100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Vicky Lomax\Desktop\ArtWork\Animations\check_it_off_your_list_500_wht.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356992"/>
            <a:ext cx="3347864" cy="267829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Policies and procedures</a:t>
            </a:r>
            <a:endParaRPr lang="en-GB" dirty="0"/>
          </a:p>
        </p:txBody>
      </p:sp>
      <p:sp>
        <p:nvSpPr>
          <p:cNvPr id="3" name="Content Placeholder 2"/>
          <p:cNvSpPr>
            <a:spLocks noGrp="1"/>
          </p:cNvSpPr>
          <p:nvPr>
            <p:ph idx="1"/>
          </p:nvPr>
        </p:nvSpPr>
        <p:spPr>
          <a:xfrm>
            <a:off x="395536" y="1340768"/>
            <a:ext cx="5786164" cy="5256584"/>
          </a:xfrm>
        </p:spPr>
        <p:txBody>
          <a:bodyPr>
            <a:normAutofit lnSpcReduction="10000"/>
          </a:bodyPr>
          <a:lstStyle/>
          <a:p>
            <a:pPr marL="0" indent="0">
              <a:buNone/>
            </a:pPr>
            <a:r>
              <a:rPr lang="en-GB" dirty="0"/>
              <a:t>There will be policies and procedures to follow </a:t>
            </a:r>
            <a:r>
              <a:rPr lang="en-GB" dirty="0" smtClean="0"/>
              <a:t>at your workplace to </a:t>
            </a:r>
            <a:r>
              <a:rPr lang="en-GB" dirty="0"/>
              <a:t>encourage a safe, friendly and supportive environment for children. A child protection manual provides guidance for professionals working with vulnerable children and young people. It will reflect the legislative requirements of the Children, Youth and Families Act 2005 and will also contain knowledge and practice requirements for child protection in different states and territories. </a:t>
            </a:r>
          </a:p>
        </p:txBody>
      </p:sp>
    </p:spTree>
    <p:extLst>
      <p:ext uri="{BB962C8B-B14F-4D97-AF65-F5344CB8AC3E}">
        <p14:creationId xmlns:p14="http://schemas.microsoft.com/office/powerpoint/2010/main" val="23635562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548680"/>
            <a:ext cx="8229600" cy="1143000"/>
          </a:xfrm>
        </p:spPr>
        <p:txBody>
          <a:bodyPr>
            <a:noAutofit/>
          </a:bodyPr>
          <a:lstStyle/>
          <a:p>
            <a:r>
              <a:rPr lang="en-GB" dirty="0"/>
              <a:t>Implement work practices which support the protection of children and young people</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1.3 </a:t>
            </a:r>
            <a:r>
              <a:rPr lang="en-GB" sz="2800" dirty="0"/>
              <a:t>Routinely employ child-focused work practices to uphold the rights of the child and encourage them to participate in age-appropriate decision-making</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Child-focused work practice</a:t>
            </a:r>
            <a:endParaRPr lang="en-GB" dirty="0"/>
          </a:p>
        </p:txBody>
      </p:sp>
      <p:sp>
        <p:nvSpPr>
          <p:cNvPr id="3" name="Content Placeholder 2"/>
          <p:cNvSpPr>
            <a:spLocks noGrp="1"/>
          </p:cNvSpPr>
          <p:nvPr>
            <p:ph idx="1"/>
          </p:nvPr>
        </p:nvSpPr>
        <p:spPr>
          <a:xfrm>
            <a:off x="251520" y="1340768"/>
            <a:ext cx="6624736" cy="5328592"/>
          </a:xfrm>
        </p:spPr>
        <p:txBody>
          <a:bodyPr>
            <a:normAutofit lnSpcReduction="10000"/>
          </a:bodyPr>
          <a:lstStyle/>
          <a:p>
            <a:pPr marL="0" indent="0">
              <a:buNone/>
            </a:pPr>
            <a:r>
              <a:rPr lang="en-GB" dirty="0"/>
              <a:t>People working with children </a:t>
            </a:r>
            <a:r>
              <a:rPr lang="en-GB" dirty="0" smtClean="0"/>
              <a:t>have </a:t>
            </a:r>
            <a:r>
              <a:rPr lang="en-GB" dirty="0"/>
              <a:t>a responsibility and duty to provide a safe environment </a:t>
            </a:r>
            <a:r>
              <a:rPr lang="en-GB" dirty="0" smtClean="0"/>
              <a:t>for them. </a:t>
            </a:r>
            <a:r>
              <a:rPr lang="en-GB" dirty="0"/>
              <a:t>They can have a big impact on children’s lives and development, so it is important to consider and uphold the children’s needs and rights and adapt these to the workplace. Being child-focused is based around the belief that ‘every child or young person has the right to a safe passage through childhood and the right to grow in an environment free from harm</a:t>
            </a:r>
            <a:r>
              <a:rPr lang="en-GB" dirty="0" smtClean="0"/>
              <a:t>.’</a:t>
            </a:r>
          </a:p>
          <a:p>
            <a:pPr marL="0" indent="0">
              <a:buNone/>
            </a:pPr>
            <a:r>
              <a:rPr lang="en-GB" sz="1900" dirty="0"/>
              <a:t>Source: </a:t>
            </a:r>
            <a:r>
              <a:rPr lang="en-GB" sz="1900" u="sng" dirty="0">
                <a:hlinkClick r:id="rId2"/>
              </a:rPr>
              <a:t>https://www.det.nsw.edu.au/proflearn/cpat/documents/cpat_sec3.pdf</a:t>
            </a:r>
            <a:r>
              <a:rPr lang="en-GB" sz="1900" dirty="0"/>
              <a:t>. Accessed on 18/10/2016</a:t>
            </a:r>
            <a:r>
              <a:rPr lang="en-GB" dirty="0"/>
              <a:t>.</a:t>
            </a:r>
          </a:p>
          <a:p>
            <a:pPr marL="0" indent="0" algn="r">
              <a:buNone/>
            </a:pPr>
            <a:endParaRPr lang="en-GB" dirty="0"/>
          </a:p>
        </p:txBody>
      </p:sp>
      <p:pic>
        <p:nvPicPr>
          <p:cNvPr id="1026" name="Picture 2" descr="C:\Users\Vicky Lomax\Desktop\ArtWork\reading_to_child_800_clr_9043 (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208" y="3573016"/>
            <a:ext cx="2555776" cy="30700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Vicky Lomax\Desktop\ArtWork\reading_long_list_800_wht.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9734"/>
          <a:stretch/>
        </p:blipFill>
        <p:spPr bwMode="auto">
          <a:xfrm>
            <a:off x="6660232" y="3501008"/>
            <a:ext cx="2310347" cy="223955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Child-focused practice</a:t>
            </a:r>
            <a:endParaRPr lang="en-GB" dirty="0"/>
          </a:p>
        </p:txBody>
      </p:sp>
      <p:sp>
        <p:nvSpPr>
          <p:cNvPr id="3" name="Content Placeholder 2"/>
          <p:cNvSpPr>
            <a:spLocks noGrp="1"/>
          </p:cNvSpPr>
          <p:nvPr>
            <p:ph idx="1"/>
          </p:nvPr>
        </p:nvSpPr>
        <p:spPr>
          <a:xfrm>
            <a:off x="467544" y="1484784"/>
            <a:ext cx="8424936" cy="5112568"/>
          </a:xfrm>
        </p:spPr>
        <p:txBody>
          <a:bodyPr>
            <a:normAutofit/>
          </a:bodyPr>
          <a:lstStyle/>
          <a:p>
            <a:pPr lvl="0"/>
            <a:r>
              <a:rPr lang="en-GB" dirty="0"/>
              <a:t>Listening to the child or young person</a:t>
            </a:r>
          </a:p>
          <a:p>
            <a:pPr lvl="0"/>
            <a:r>
              <a:rPr lang="en-GB" dirty="0"/>
              <a:t>Being understanding </a:t>
            </a:r>
            <a:r>
              <a:rPr lang="en-GB" dirty="0" smtClean="0"/>
              <a:t>and </a:t>
            </a:r>
            <a:r>
              <a:rPr lang="en-GB" dirty="0"/>
              <a:t>trying to see things from their point of view</a:t>
            </a:r>
          </a:p>
          <a:p>
            <a:pPr lvl="0"/>
            <a:r>
              <a:rPr lang="en-GB" dirty="0"/>
              <a:t>Showing that you believe the child or young person and take them seriously </a:t>
            </a:r>
          </a:p>
          <a:p>
            <a:pPr lvl="0"/>
            <a:r>
              <a:rPr lang="en-GB" dirty="0"/>
              <a:t>Respecting them and their wishes </a:t>
            </a:r>
          </a:p>
          <a:p>
            <a:pPr lvl="0"/>
            <a:r>
              <a:rPr lang="en-GB" dirty="0"/>
              <a:t>Communicating with them on their level </a:t>
            </a:r>
          </a:p>
          <a:p>
            <a:pPr lvl="0"/>
            <a:r>
              <a:rPr lang="en-GB" dirty="0"/>
              <a:t>Treating them as an individual with rights </a:t>
            </a:r>
          </a:p>
          <a:p>
            <a:pPr lvl="0"/>
            <a:r>
              <a:rPr lang="en-GB" dirty="0"/>
              <a:t>Having realistic expectations </a:t>
            </a:r>
          </a:p>
          <a:p>
            <a:pPr lvl="0"/>
            <a:r>
              <a:rPr lang="en-GB" dirty="0"/>
              <a:t>Showing empathy and being </a:t>
            </a:r>
            <a:r>
              <a:rPr lang="en-GB" dirty="0" smtClean="0"/>
              <a:t>patient. </a:t>
            </a:r>
            <a:endParaRPr lang="en-GB" dirty="0"/>
          </a:p>
          <a:p>
            <a:pPr marL="0" indent="0">
              <a:buNone/>
            </a:pPr>
            <a:endParaRPr lang="en-GB" dirty="0"/>
          </a:p>
        </p:txBody>
      </p:sp>
    </p:spTree>
    <p:extLst>
      <p:ext uri="{BB962C8B-B14F-4D97-AF65-F5344CB8AC3E}">
        <p14:creationId xmlns:p14="http://schemas.microsoft.com/office/powerpoint/2010/main" val="17522731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Vicky Lomax\Desktop\ArtWork\Books and paperwork\Fotolia_4811872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4635" y="2420888"/>
            <a:ext cx="2499066" cy="333208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Child-focused practice (cont.)</a:t>
            </a:r>
            <a:endParaRPr lang="en-GB" dirty="0"/>
          </a:p>
        </p:txBody>
      </p:sp>
      <p:sp>
        <p:nvSpPr>
          <p:cNvPr id="3" name="Content Placeholder 2"/>
          <p:cNvSpPr>
            <a:spLocks noGrp="1"/>
          </p:cNvSpPr>
          <p:nvPr>
            <p:ph idx="1"/>
          </p:nvPr>
        </p:nvSpPr>
        <p:spPr>
          <a:xfrm>
            <a:off x="467544" y="1529408"/>
            <a:ext cx="5760640" cy="5328592"/>
          </a:xfrm>
        </p:spPr>
        <p:txBody>
          <a:bodyPr>
            <a:normAutofit lnSpcReduction="10000"/>
          </a:bodyPr>
          <a:lstStyle/>
          <a:p>
            <a:pPr lvl="0"/>
            <a:r>
              <a:rPr lang="en-GB" dirty="0"/>
              <a:t>Focusing on </a:t>
            </a:r>
            <a:r>
              <a:rPr lang="en-GB" dirty="0" smtClean="0"/>
              <a:t>their needs</a:t>
            </a:r>
          </a:p>
          <a:p>
            <a:pPr lvl="0"/>
            <a:r>
              <a:rPr lang="en-GB" dirty="0" smtClean="0"/>
              <a:t>Making </a:t>
            </a:r>
            <a:r>
              <a:rPr lang="en-GB" dirty="0"/>
              <a:t>sure they participate in </a:t>
            </a:r>
            <a:r>
              <a:rPr lang="en-GB" dirty="0" smtClean="0"/>
              <a:t>decision-making </a:t>
            </a:r>
            <a:endParaRPr lang="en-GB" dirty="0"/>
          </a:p>
          <a:p>
            <a:pPr lvl="0"/>
            <a:r>
              <a:rPr lang="en-GB" dirty="0"/>
              <a:t>Maintaining appropriate boundaries </a:t>
            </a:r>
          </a:p>
          <a:p>
            <a:pPr lvl="0"/>
            <a:r>
              <a:rPr lang="en-GB" dirty="0"/>
              <a:t>Accommodating special needs and different cultures </a:t>
            </a:r>
          </a:p>
          <a:p>
            <a:pPr lvl="0"/>
            <a:r>
              <a:rPr lang="en-GB" dirty="0"/>
              <a:t>Promoting positive experiences and outcomes </a:t>
            </a:r>
          </a:p>
          <a:p>
            <a:pPr lvl="0"/>
            <a:r>
              <a:rPr lang="en-GB" dirty="0"/>
              <a:t>Making sure services are relevant, accessible and child-friendly.</a:t>
            </a:r>
          </a:p>
          <a:p>
            <a:pPr marL="0" indent="0">
              <a:buNone/>
            </a:pPr>
            <a:r>
              <a:rPr lang="en-GB" sz="1800" dirty="0"/>
              <a:t>Modified from source: </a:t>
            </a:r>
            <a:r>
              <a:rPr lang="en-GB" sz="1800" u="sng" dirty="0">
                <a:hlinkClick r:id="rId3"/>
              </a:rPr>
              <a:t>https://www.det.nsw.edu.au/proflearn/cpat/documents/cpat_sec3.pdf</a:t>
            </a:r>
            <a:r>
              <a:rPr lang="en-GB" sz="1800" dirty="0"/>
              <a:t>. Accessed on 18/10/2016.</a:t>
            </a:r>
          </a:p>
          <a:p>
            <a:pPr marL="0" indent="0">
              <a:buNone/>
            </a:pPr>
            <a:endParaRPr lang="en-GB" dirty="0"/>
          </a:p>
        </p:txBody>
      </p:sp>
    </p:spTree>
    <p:extLst>
      <p:ext uri="{BB962C8B-B14F-4D97-AF65-F5344CB8AC3E}">
        <p14:creationId xmlns:p14="http://schemas.microsoft.com/office/powerpoint/2010/main" val="28621808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Vicky Lomax\Desktop\ArtWork\Books and paperwork\Fotolia_4811870_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2324" y="3573016"/>
            <a:ext cx="3941675" cy="262778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Children’s rights </a:t>
            </a:r>
          </a:p>
        </p:txBody>
      </p:sp>
      <p:sp>
        <p:nvSpPr>
          <p:cNvPr id="3" name="Content Placeholder 2"/>
          <p:cNvSpPr>
            <a:spLocks noGrp="1"/>
          </p:cNvSpPr>
          <p:nvPr>
            <p:ph idx="1"/>
          </p:nvPr>
        </p:nvSpPr>
        <p:spPr>
          <a:xfrm>
            <a:off x="457200" y="1412776"/>
            <a:ext cx="5482952" cy="5256584"/>
          </a:xfrm>
        </p:spPr>
        <p:txBody>
          <a:bodyPr>
            <a:normAutofit lnSpcReduction="10000"/>
          </a:bodyPr>
          <a:lstStyle/>
          <a:p>
            <a:pPr marL="0" indent="0">
              <a:buNone/>
            </a:pPr>
            <a:r>
              <a:rPr lang="en-GB" dirty="0"/>
              <a:t>Children have the same human rights as adults, and they also have the right to additional special protection due to their vulnerability to exploitation and abuse. The main international human rights treaty on children’s rights is the United Nations Convention on the Rights of the Child (CRC) which Australia ratified in 1990. This means that Australia and other countries worldwide have a duty to ensure that all children enjoy these rights. </a:t>
            </a:r>
          </a:p>
        </p:txBody>
      </p:sp>
    </p:spTree>
    <p:extLst>
      <p:ext uri="{BB962C8B-B14F-4D97-AF65-F5344CB8AC3E}">
        <p14:creationId xmlns:p14="http://schemas.microsoft.com/office/powerpoint/2010/main" val="12040976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Vicky Lomax\Desktop\ArtWork\MGa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9225" y="2780928"/>
            <a:ext cx="3224775" cy="32247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Children’s rights </a:t>
            </a:r>
          </a:p>
        </p:txBody>
      </p:sp>
      <p:sp>
        <p:nvSpPr>
          <p:cNvPr id="3" name="Content Placeholder 2"/>
          <p:cNvSpPr>
            <a:spLocks noGrp="1"/>
          </p:cNvSpPr>
          <p:nvPr>
            <p:ph idx="1"/>
          </p:nvPr>
        </p:nvSpPr>
        <p:spPr>
          <a:xfrm>
            <a:off x="323528" y="1340768"/>
            <a:ext cx="6552728" cy="5517232"/>
          </a:xfrm>
        </p:spPr>
        <p:txBody>
          <a:bodyPr>
            <a:normAutofit/>
          </a:bodyPr>
          <a:lstStyle/>
          <a:p>
            <a:pPr marL="0" indent="0">
              <a:buNone/>
            </a:pPr>
            <a:r>
              <a:rPr lang="en-GB" b="1" dirty="0"/>
              <a:t>The core principles in the </a:t>
            </a:r>
            <a:r>
              <a:rPr lang="en-GB" b="1" dirty="0" smtClean="0"/>
              <a:t>CRC</a:t>
            </a:r>
            <a:r>
              <a:rPr lang="en-GB" b="1" dirty="0"/>
              <a:t> </a:t>
            </a:r>
            <a:r>
              <a:rPr lang="en-GB" b="1" dirty="0" smtClean="0"/>
              <a:t>are:</a:t>
            </a:r>
            <a:endParaRPr lang="en-GB" b="1" dirty="0"/>
          </a:p>
          <a:p>
            <a:pPr lvl="0"/>
            <a:r>
              <a:rPr lang="en-GB" dirty="0"/>
              <a:t>Respect for the best interests of the child as a primary consideration </a:t>
            </a:r>
          </a:p>
          <a:p>
            <a:pPr lvl="0"/>
            <a:r>
              <a:rPr lang="en-GB" dirty="0"/>
              <a:t>The right to survival and development </a:t>
            </a:r>
          </a:p>
          <a:p>
            <a:pPr lvl="0"/>
            <a:r>
              <a:rPr lang="en-GB" dirty="0"/>
              <a:t>The right of all children to express their views freely on all matters affecting them</a:t>
            </a:r>
          </a:p>
          <a:p>
            <a:pPr lvl="0"/>
            <a:r>
              <a:rPr lang="en-GB" dirty="0"/>
              <a:t>The right of all children to enjoy the rights of the CRC without discrimination.</a:t>
            </a:r>
          </a:p>
          <a:p>
            <a:pPr marL="0" indent="0">
              <a:buNone/>
            </a:pPr>
            <a:r>
              <a:rPr lang="en-GB" sz="2100" dirty="0" smtClean="0"/>
              <a:t>Sources</a:t>
            </a:r>
            <a:r>
              <a:rPr lang="en-GB" sz="2100" dirty="0"/>
              <a:t>: </a:t>
            </a:r>
            <a:r>
              <a:rPr lang="en-GB" sz="2100" u="sng" dirty="0">
                <a:hlinkClick r:id="rId3"/>
              </a:rPr>
              <a:t>https://www.humanrights.gov.au/our-work/childrens-rights/about-childrens-rights</a:t>
            </a:r>
            <a:r>
              <a:rPr lang="en-GB" sz="2100" dirty="0"/>
              <a:t> and </a:t>
            </a:r>
            <a:r>
              <a:rPr lang="en-GB" sz="2100" u="sng" dirty="0">
                <a:hlinkClick r:id="rId4"/>
              </a:rPr>
              <a:t>http://www.unicef.org.uk/UNICEFs-Work/UN-Convention/</a:t>
            </a:r>
            <a:r>
              <a:rPr lang="en-GB" sz="2100" dirty="0"/>
              <a:t>. Accessed on 18/10/2016.</a:t>
            </a:r>
          </a:p>
          <a:p>
            <a:pPr marL="0" indent="0">
              <a:buNone/>
            </a:pPr>
            <a:endParaRPr lang="en-GB" dirty="0"/>
          </a:p>
        </p:txBody>
      </p:sp>
    </p:spTree>
    <p:extLst>
      <p:ext uri="{BB962C8B-B14F-4D97-AF65-F5344CB8AC3E}">
        <p14:creationId xmlns:p14="http://schemas.microsoft.com/office/powerpoint/2010/main" val="19227837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Decision-making</a:t>
            </a:r>
          </a:p>
        </p:txBody>
      </p:sp>
      <p:sp>
        <p:nvSpPr>
          <p:cNvPr id="3" name="Content Placeholder 2"/>
          <p:cNvSpPr>
            <a:spLocks noGrp="1"/>
          </p:cNvSpPr>
          <p:nvPr>
            <p:ph idx="1"/>
          </p:nvPr>
        </p:nvSpPr>
        <p:spPr>
          <a:xfrm>
            <a:off x="539552" y="1340768"/>
            <a:ext cx="5400600" cy="5328592"/>
          </a:xfrm>
        </p:spPr>
        <p:txBody>
          <a:bodyPr>
            <a:normAutofit lnSpcReduction="10000"/>
          </a:bodyPr>
          <a:lstStyle/>
          <a:p>
            <a:pPr marL="0" indent="0">
              <a:buNone/>
            </a:pPr>
            <a:r>
              <a:rPr lang="en-GB" b="1" dirty="0" smtClean="0"/>
              <a:t>Below </a:t>
            </a:r>
            <a:r>
              <a:rPr lang="en-GB" b="1" dirty="0"/>
              <a:t>are some ways you can encourage decision-making:</a:t>
            </a:r>
          </a:p>
          <a:p>
            <a:pPr lvl="0"/>
            <a:r>
              <a:rPr lang="en-GB" dirty="0"/>
              <a:t>Offer them </a:t>
            </a:r>
            <a:r>
              <a:rPr lang="en-GB" dirty="0" smtClean="0"/>
              <a:t>choices</a:t>
            </a:r>
          </a:p>
          <a:p>
            <a:pPr lvl="0"/>
            <a:r>
              <a:rPr lang="en-GB" dirty="0" smtClean="0"/>
              <a:t>Ask </a:t>
            </a:r>
            <a:r>
              <a:rPr lang="en-GB" dirty="0"/>
              <a:t>them for </a:t>
            </a:r>
            <a:r>
              <a:rPr lang="en-GB" dirty="0" smtClean="0"/>
              <a:t>help in choosing things</a:t>
            </a:r>
          </a:p>
          <a:p>
            <a:pPr lvl="0"/>
            <a:r>
              <a:rPr lang="en-GB" dirty="0" smtClean="0"/>
              <a:t>Allow </a:t>
            </a:r>
            <a:r>
              <a:rPr lang="en-GB" dirty="0"/>
              <a:t>them to make decisions whenever possible </a:t>
            </a:r>
          </a:p>
          <a:p>
            <a:pPr lvl="0"/>
            <a:r>
              <a:rPr lang="en-GB" dirty="0"/>
              <a:t>Encourage them to interact with other children </a:t>
            </a:r>
          </a:p>
          <a:p>
            <a:pPr lvl="0"/>
            <a:r>
              <a:rPr lang="en-GB" dirty="0"/>
              <a:t>Teach them problem-solving skills </a:t>
            </a:r>
          </a:p>
          <a:p>
            <a:pPr lvl="0"/>
            <a:r>
              <a:rPr lang="en-GB" dirty="0"/>
              <a:t>Talk to them and ask what their interests are.</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5169" y="3068960"/>
            <a:ext cx="3467073" cy="2894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2926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548680"/>
            <a:ext cx="8229600" cy="1143000"/>
          </a:xfrm>
        </p:spPr>
        <p:txBody>
          <a:bodyPr>
            <a:noAutofit/>
          </a:bodyPr>
          <a:lstStyle/>
          <a:p>
            <a:r>
              <a:rPr lang="en-GB" dirty="0">
                <a:latin typeface="Calibri" pitchFamily="34" charset="0"/>
                <a:ea typeface="Calibri" pitchFamily="34" charset="0"/>
                <a:cs typeface="Times New Roman" pitchFamily="18" charset="0"/>
              </a:rPr>
              <a:t>Implement work practices which support the protection of children and young people</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1.4 </a:t>
            </a:r>
            <a:r>
              <a:rPr lang="en-GB" sz="2800" dirty="0" smtClean="0"/>
              <a:t>Employ </a:t>
            </a:r>
            <a:r>
              <a:rPr lang="en-GB" sz="2800" dirty="0"/>
              <a:t>communication and information-gathering techniques with children and young people in accordance with current recognised good practice</a:t>
            </a:r>
            <a:endParaRPr lang="en-AU" sz="2800" dirty="0" smtClean="0">
              <a:latin typeface="+mj-l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Good communication </a:t>
            </a:r>
          </a:p>
        </p:txBody>
      </p:sp>
      <p:sp>
        <p:nvSpPr>
          <p:cNvPr id="3" name="Content Placeholder 2"/>
          <p:cNvSpPr>
            <a:spLocks noGrp="1"/>
          </p:cNvSpPr>
          <p:nvPr>
            <p:ph idx="1"/>
          </p:nvPr>
        </p:nvSpPr>
        <p:spPr>
          <a:xfrm>
            <a:off x="467544" y="1340768"/>
            <a:ext cx="5904656" cy="5040560"/>
          </a:xfrm>
        </p:spPr>
        <p:txBody>
          <a:bodyPr>
            <a:normAutofit lnSpcReduction="10000"/>
          </a:bodyPr>
          <a:lstStyle/>
          <a:p>
            <a:pPr marL="0" indent="0">
              <a:buNone/>
            </a:pPr>
            <a:r>
              <a:rPr lang="en-GB" b="1" dirty="0"/>
              <a:t>The principles for communicating with children:</a:t>
            </a:r>
          </a:p>
          <a:p>
            <a:pPr lvl="0"/>
            <a:r>
              <a:rPr lang="en-GB" dirty="0"/>
              <a:t>It should be age-appropriate and child-friendly </a:t>
            </a:r>
            <a:endParaRPr lang="en-GB" dirty="0" smtClean="0"/>
          </a:p>
          <a:p>
            <a:pPr lvl="0"/>
            <a:r>
              <a:rPr lang="en-GB" dirty="0" smtClean="0"/>
              <a:t>It </a:t>
            </a:r>
            <a:r>
              <a:rPr lang="en-GB" dirty="0"/>
              <a:t>should address the child holistically </a:t>
            </a:r>
            <a:endParaRPr lang="en-GB" dirty="0" smtClean="0"/>
          </a:p>
          <a:p>
            <a:pPr lvl="0"/>
            <a:r>
              <a:rPr lang="en-GB" dirty="0" smtClean="0"/>
              <a:t>It </a:t>
            </a:r>
            <a:r>
              <a:rPr lang="en-GB" dirty="0"/>
              <a:t>should be positive and strengths-based </a:t>
            </a:r>
            <a:endParaRPr lang="en-GB" dirty="0" smtClean="0"/>
          </a:p>
          <a:p>
            <a:pPr lvl="0"/>
            <a:r>
              <a:rPr lang="en-GB" dirty="0" smtClean="0"/>
              <a:t>It </a:t>
            </a:r>
            <a:r>
              <a:rPr lang="en-GB" dirty="0"/>
              <a:t>should address the needs and abilities of </a:t>
            </a:r>
            <a:r>
              <a:rPr lang="en-GB" dirty="0" smtClean="0"/>
              <a:t>all.</a:t>
            </a:r>
            <a:endParaRPr lang="en-GB" dirty="0" smtClean="0"/>
          </a:p>
          <a:p>
            <a:pPr marL="0" lvl="0" indent="0">
              <a:buNone/>
            </a:pPr>
            <a:r>
              <a:rPr lang="en-GB" sz="1800" dirty="0" smtClean="0"/>
              <a:t>Source</a:t>
            </a:r>
            <a:r>
              <a:rPr lang="en-GB" sz="1800" dirty="0"/>
              <a:t>: </a:t>
            </a:r>
            <a:r>
              <a:rPr lang="en-GB" sz="1800" u="sng" dirty="0">
                <a:hlinkClick r:id="rId2"/>
              </a:rPr>
              <a:t>http://www.unicef.org/cwc/</a:t>
            </a:r>
            <a:r>
              <a:rPr lang="en-GB" sz="1800" dirty="0"/>
              <a:t>. Accessed on 18/10/2016.</a:t>
            </a:r>
          </a:p>
          <a:p>
            <a:pPr marL="0" indent="0">
              <a:buNone/>
            </a:pPr>
            <a:endParaRPr lang="en-GB"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6149" y="3284984"/>
            <a:ext cx="3525226" cy="3071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Information-gathering techniques</a:t>
            </a:r>
          </a:p>
        </p:txBody>
      </p:sp>
      <p:sp>
        <p:nvSpPr>
          <p:cNvPr id="3" name="Content Placeholder 2"/>
          <p:cNvSpPr>
            <a:spLocks noGrp="1"/>
          </p:cNvSpPr>
          <p:nvPr>
            <p:ph idx="1"/>
          </p:nvPr>
        </p:nvSpPr>
        <p:spPr>
          <a:xfrm>
            <a:off x="467544" y="1484784"/>
            <a:ext cx="5544616" cy="5184576"/>
          </a:xfrm>
        </p:spPr>
        <p:txBody>
          <a:bodyPr>
            <a:normAutofit lnSpcReduction="10000"/>
          </a:bodyPr>
          <a:lstStyle/>
          <a:p>
            <a:pPr marL="0" indent="0">
              <a:buNone/>
            </a:pPr>
            <a:r>
              <a:rPr lang="en-GB" b="1" dirty="0"/>
              <a:t>Tips for </a:t>
            </a:r>
            <a:r>
              <a:rPr lang="en-GB" b="1" dirty="0" smtClean="0"/>
              <a:t>information-gathering and communicating </a:t>
            </a:r>
            <a:r>
              <a:rPr lang="en-GB" b="1" dirty="0"/>
              <a:t>with children:</a:t>
            </a:r>
          </a:p>
          <a:p>
            <a:pPr lvl="0"/>
            <a:r>
              <a:rPr lang="en-GB" dirty="0"/>
              <a:t>Talk to the child at their eye </a:t>
            </a:r>
            <a:r>
              <a:rPr lang="en-GB" dirty="0" smtClean="0"/>
              <a:t>level</a:t>
            </a:r>
          </a:p>
          <a:p>
            <a:pPr lvl="0"/>
            <a:r>
              <a:rPr lang="en-GB" dirty="0" smtClean="0"/>
              <a:t>Keep </a:t>
            </a:r>
            <a:r>
              <a:rPr lang="en-GB" dirty="0"/>
              <a:t>them occupied throughout </a:t>
            </a:r>
          </a:p>
          <a:p>
            <a:pPr lvl="0"/>
            <a:r>
              <a:rPr lang="en-GB" dirty="0" smtClean="0"/>
              <a:t>Use </a:t>
            </a:r>
            <a:r>
              <a:rPr lang="en-GB" dirty="0"/>
              <a:t>open and non-leading questions </a:t>
            </a:r>
            <a:endParaRPr lang="en-GB" dirty="0" smtClean="0"/>
          </a:p>
          <a:p>
            <a:pPr lvl="0"/>
            <a:r>
              <a:rPr lang="en-GB" dirty="0" smtClean="0"/>
              <a:t>Lean </a:t>
            </a:r>
            <a:r>
              <a:rPr lang="en-GB" dirty="0"/>
              <a:t>towards them to show </a:t>
            </a:r>
            <a:r>
              <a:rPr lang="en-GB" dirty="0" smtClean="0"/>
              <a:t>empathy</a:t>
            </a:r>
          </a:p>
          <a:p>
            <a:pPr lvl="0"/>
            <a:r>
              <a:rPr lang="en-GB" dirty="0" smtClean="0"/>
              <a:t>Make </a:t>
            </a:r>
            <a:r>
              <a:rPr lang="en-GB" dirty="0"/>
              <a:t>eye contact with </a:t>
            </a:r>
            <a:r>
              <a:rPr lang="en-GB" dirty="0" smtClean="0"/>
              <a:t>them</a:t>
            </a:r>
            <a:endParaRPr lang="en-GB" dirty="0"/>
          </a:p>
          <a:p>
            <a:pPr lvl="0"/>
            <a:r>
              <a:rPr lang="en-GB" dirty="0" smtClean="0"/>
              <a:t>Be </a:t>
            </a:r>
            <a:r>
              <a:rPr lang="en-GB" dirty="0"/>
              <a:t>patient and allow them time </a:t>
            </a:r>
          </a:p>
          <a:p>
            <a:pPr lvl="0"/>
            <a:r>
              <a:rPr lang="en-GB" dirty="0" smtClean="0"/>
              <a:t>Don’t be </a:t>
            </a:r>
            <a:r>
              <a:rPr lang="en-GB" dirty="0"/>
              <a:t>pushy </a:t>
            </a:r>
            <a:r>
              <a:rPr lang="en-GB" dirty="0" smtClean="0"/>
              <a:t>with </a:t>
            </a:r>
            <a:r>
              <a:rPr lang="en-GB" dirty="0" smtClean="0"/>
              <a:t>them.</a:t>
            </a:r>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7269" y="3096239"/>
            <a:ext cx="3419446" cy="2775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33026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Vicky Lomax\Desktop\ArtWork\MWrit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864190"/>
            <a:ext cx="3024336" cy="302433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Information-gathering</a:t>
            </a:r>
            <a:endParaRPr lang="en-GB" dirty="0"/>
          </a:p>
        </p:txBody>
      </p:sp>
      <p:sp>
        <p:nvSpPr>
          <p:cNvPr id="3" name="Content Placeholder 2"/>
          <p:cNvSpPr>
            <a:spLocks noGrp="1"/>
          </p:cNvSpPr>
          <p:nvPr>
            <p:ph idx="1"/>
          </p:nvPr>
        </p:nvSpPr>
        <p:spPr>
          <a:xfrm>
            <a:off x="467544" y="1340768"/>
            <a:ext cx="5688632" cy="5328592"/>
          </a:xfrm>
        </p:spPr>
        <p:txBody>
          <a:bodyPr>
            <a:normAutofit/>
          </a:bodyPr>
          <a:lstStyle/>
          <a:p>
            <a:pPr marL="0" indent="0">
              <a:buNone/>
            </a:pPr>
            <a:r>
              <a:rPr lang="en-GB" dirty="0"/>
              <a:t>Once you have gathered enough information and </a:t>
            </a:r>
            <a:r>
              <a:rPr lang="en-GB" dirty="0" smtClean="0"/>
              <a:t>believe </a:t>
            </a:r>
            <a:r>
              <a:rPr lang="en-GB" dirty="0"/>
              <a:t>that the child is being </a:t>
            </a:r>
            <a:r>
              <a:rPr lang="en-GB" dirty="0" smtClean="0"/>
              <a:t>abused, </a:t>
            </a:r>
            <a:r>
              <a:rPr lang="en-GB" dirty="0"/>
              <a:t>this would need to be reported to your </a:t>
            </a:r>
            <a:r>
              <a:rPr lang="en-GB" dirty="0" smtClean="0"/>
              <a:t>supervisor and </a:t>
            </a:r>
            <a:r>
              <a:rPr lang="en-GB" dirty="0"/>
              <a:t>a child protection agency. They will need to interview the </a:t>
            </a:r>
            <a:r>
              <a:rPr lang="en-GB" dirty="0" smtClean="0"/>
              <a:t>child, </a:t>
            </a:r>
            <a:r>
              <a:rPr lang="en-GB" dirty="0"/>
              <a:t>so it is best not to spend too long talking to the </a:t>
            </a:r>
            <a:r>
              <a:rPr lang="en-GB" dirty="0" smtClean="0"/>
              <a:t>child as </a:t>
            </a:r>
            <a:r>
              <a:rPr lang="en-GB" dirty="0"/>
              <a:t>they will have to go through it again. </a:t>
            </a:r>
            <a:r>
              <a:rPr lang="en-GB" dirty="0" smtClean="0"/>
              <a:t>If the child is too young and isn’t yet verbal, you would need to observe them and look out for any signs and symptoms of abuse.</a:t>
            </a:r>
            <a:endParaRPr lang="en-GB" dirty="0"/>
          </a:p>
        </p:txBody>
      </p:sp>
    </p:spTree>
    <p:extLst>
      <p:ext uri="{BB962C8B-B14F-4D97-AF65-F5344CB8AC3E}">
        <p14:creationId xmlns:p14="http://schemas.microsoft.com/office/powerpoint/2010/main" val="10932185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539552" y="548680"/>
            <a:ext cx="8229600" cy="1143000"/>
          </a:xfrm>
        </p:spPr>
        <p:txBody>
          <a:bodyPr>
            <a:noAutofit/>
          </a:bodyPr>
          <a:lstStyle/>
          <a:p>
            <a:r>
              <a:rPr lang="en-GB" dirty="0">
                <a:latin typeface="Calibri" pitchFamily="34" charset="0"/>
                <a:ea typeface="Calibri" pitchFamily="34" charset="0"/>
                <a:cs typeface="Times New Roman" pitchFamily="18" charset="0"/>
              </a:rPr>
              <a:t>Implement work practices which support the protection of children and young people</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970318"/>
          </a:xfrm>
          <a:prstGeom prst="rect">
            <a:avLst/>
          </a:prstGeom>
          <a:noFill/>
        </p:spPr>
        <p:txBody>
          <a:bodyPr wrap="square" rtlCol="0">
            <a:spAutoFit/>
          </a:bodyPr>
          <a:lstStyle/>
          <a:p>
            <a:r>
              <a:rPr lang="en-AU" sz="2800" b="1" dirty="0" smtClean="0">
                <a:latin typeface="+mj-lt"/>
              </a:rPr>
              <a:t>1.5 </a:t>
            </a:r>
            <a:r>
              <a:rPr lang="en-GB" sz="2800" dirty="0"/>
              <a:t>Ensure decisions and actions taken are within own level of responsibility, work role, state legislation and service policies and procedures</a:t>
            </a:r>
          </a:p>
          <a:p>
            <a:r>
              <a:rPr lang="en-GB" sz="2800" b="1" dirty="0"/>
              <a:t> </a:t>
            </a:r>
          </a:p>
          <a:p>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Vicky Lomax\Desktop\ArtWork\Business and office\office_worker_hard_at_work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0976" y="3068960"/>
            <a:ext cx="3643024" cy="314210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Your role and responsibility </a:t>
            </a:r>
          </a:p>
        </p:txBody>
      </p:sp>
      <p:sp>
        <p:nvSpPr>
          <p:cNvPr id="3" name="Content Placeholder 2"/>
          <p:cNvSpPr>
            <a:spLocks noGrp="1"/>
          </p:cNvSpPr>
          <p:nvPr>
            <p:ph idx="1"/>
          </p:nvPr>
        </p:nvSpPr>
        <p:spPr>
          <a:xfrm>
            <a:off x="467544" y="1412776"/>
            <a:ext cx="5450870" cy="5328592"/>
          </a:xfrm>
        </p:spPr>
        <p:txBody>
          <a:bodyPr>
            <a:normAutofit lnSpcReduction="10000"/>
          </a:bodyPr>
          <a:lstStyle/>
          <a:p>
            <a:pPr marL="0" indent="0">
              <a:buNone/>
            </a:pPr>
            <a:r>
              <a:rPr lang="en-GB" dirty="0"/>
              <a:t>When making any decisions, you should make sure this falls within your role and responsibilities which will be specified in your code of conduct. </a:t>
            </a:r>
            <a:r>
              <a:rPr lang="en-GB" dirty="0" smtClean="0"/>
              <a:t>You </a:t>
            </a:r>
            <a:r>
              <a:rPr lang="en-GB" dirty="0"/>
              <a:t>need to be clear on the policies and procedures at your workplace and ensure everything you do is legal and ethical. If you’re not sure about the correct policies, </a:t>
            </a:r>
            <a:r>
              <a:rPr lang="en-GB" dirty="0" smtClean="0"/>
              <a:t>check </a:t>
            </a:r>
            <a:r>
              <a:rPr lang="en-GB" dirty="0"/>
              <a:t>with your supervisor or manager before acting on anything or making any decisions that could affect you or the organisation.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role and responsibility</a:t>
            </a:r>
            <a:endParaRPr lang="en-GB" dirty="0"/>
          </a:p>
        </p:txBody>
      </p:sp>
      <p:sp>
        <p:nvSpPr>
          <p:cNvPr id="3" name="Content Placeholder 2"/>
          <p:cNvSpPr>
            <a:spLocks noGrp="1"/>
          </p:cNvSpPr>
          <p:nvPr>
            <p:ph idx="1"/>
          </p:nvPr>
        </p:nvSpPr>
        <p:spPr>
          <a:xfrm>
            <a:off x="467544" y="1412776"/>
            <a:ext cx="6192688" cy="5445224"/>
          </a:xfrm>
        </p:spPr>
        <p:txBody>
          <a:bodyPr>
            <a:normAutofit lnSpcReduction="10000"/>
          </a:bodyPr>
          <a:lstStyle/>
          <a:p>
            <a:pPr marL="0" indent="0">
              <a:buNone/>
            </a:pPr>
            <a:r>
              <a:rPr lang="en-GB" dirty="0"/>
              <a:t>If you suspect a child or young person is being </a:t>
            </a:r>
            <a:r>
              <a:rPr lang="en-GB" dirty="0" smtClean="0"/>
              <a:t>abused, </a:t>
            </a:r>
            <a:r>
              <a:rPr lang="en-GB" dirty="0"/>
              <a:t>or the child has disclosed this to you, you should use the information you have gathered to report it. Once it has been reported, the authorities will interview the child to investigate it. In this situation, you would need to be careful not to cross the line and do more than your job role </a:t>
            </a:r>
            <a:r>
              <a:rPr lang="en-GB" dirty="0" smtClean="0"/>
              <a:t>entitles. </a:t>
            </a:r>
            <a:r>
              <a:rPr lang="en-GB" dirty="0"/>
              <a:t>Authorities </a:t>
            </a:r>
            <a:r>
              <a:rPr lang="en-GB" dirty="0" smtClean="0"/>
              <a:t>will </a:t>
            </a:r>
            <a:r>
              <a:rPr lang="en-GB" dirty="0"/>
              <a:t>be trained and specialise in dealing with these cases and speaking to children, so it is important that you leave that part to them. </a:t>
            </a:r>
          </a:p>
          <a:p>
            <a:endParaRPr lang="en-GB" dirty="0"/>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7554" y="3789040"/>
            <a:ext cx="3364875" cy="2528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71151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Vicky Lomax\Desktop\ArtWork\Fotolia_3383857_S.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5241"/>
          <a:stretch/>
        </p:blipFill>
        <p:spPr bwMode="auto">
          <a:xfrm>
            <a:off x="7153944" y="2564904"/>
            <a:ext cx="1979712" cy="233571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Duty of care</a:t>
            </a:r>
            <a:endParaRPr lang="en-GB" dirty="0"/>
          </a:p>
        </p:txBody>
      </p:sp>
      <p:sp>
        <p:nvSpPr>
          <p:cNvPr id="3" name="Content Placeholder 2"/>
          <p:cNvSpPr>
            <a:spLocks noGrp="1"/>
          </p:cNvSpPr>
          <p:nvPr>
            <p:ph idx="1"/>
          </p:nvPr>
        </p:nvSpPr>
        <p:spPr>
          <a:xfrm>
            <a:off x="323528" y="1484784"/>
            <a:ext cx="8496944" cy="5184576"/>
          </a:xfrm>
        </p:spPr>
        <p:txBody>
          <a:bodyPr>
            <a:normAutofit lnSpcReduction="10000"/>
          </a:bodyPr>
          <a:lstStyle/>
          <a:p>
            <a:pPr marL="0" indent="0">
              <a:buNone/>
            </a:pPr>
            <a:r>
              <a:rPr lang="en-GB" dirty="0" smtClean="0"/>
              <a:t>This </a:t>
            </a:r>
            <a:r>
              <a:rPr lang="en-GB" dirty="0"/>
              <a:t>is an element of the tort of negligence, which states that if a child or young person suffers injury as the result of the negligence of another person, they should be </a:t>
            </a:r>
            <a:r>
              <a:rPr lang="en-GB" dirty="0" smtClean="0"/>
              <a:t>compensated. </a:t>
            </a:r>
            <a:endParaRPr lang="en-GB" dirty="0" smtClean="0"/>
          </a:p>
          <a:p>
            <a:pPr marL="0" indent="0">
              <a:buNone/>
            </a:pPr>
            <a:r>
              <a:rPr lang="en-GB" b="1" dirty="0" smtClean="0"/>
              <a:t>It </a:t>
            </a:r>
            <a:r>
              <a:rPr lang="en-GB" b="1" dirty="0" smtClean="0"/>
              <a:t>must </a:t>
            </a:r>
            <a:r>
              <a:rPr lang="en-GB" b="1" dirty="0"/>
              <a:t>be established </a:t>
            </a:r>
            <a:r>
              <a:rPr lang="en-GB" b="1" dirty="0" smtClean="0"/>
              <a:t>that, on the balance of probabilities:</a:t>
            </a:r>
            <a:endParaRPr lang="en-GB" b="1" dirty="0"/>
          </a:p>
          <a:p>
            <a:pPr lvl="0"/>
            <a:r>
              <a:rPr lang="en-GB" dirty="0"/>
              <a:t>A duty of care was owed to the person </a:t>
            </a:r>
            <a:r>
              <a:rPr lang="en-GB" dirty="0" smtClean="0"/>
              <a:t>harmed</a:t>
            </a:r>
          </a:p>
          <a:p>
            <a:pPr lvl="0"/>
            <a:r>
              <a:rPr lang="en-GB" dirty="0" smtClean="0"/>
              <a:t>The </a:t>
            </a:r>
            <a:r>
              <a:rPr lang="en-GB" dirty="0"/>
              <a:t>risk of injury was foreseeable</a:t>
            </a:r>
          </a:p>
          <a:p>
            <a:pPr lvl="0"/>
            <a:r>
              <a:rPr lang="en-GB" dirty="0"/>
              <a:t>The likelihood of the injury occurring </a:t>
            </a:r>
            <a:r>
              <a:rPr lang="en-GB" dirty="0" smtClean="0"/>
              <a:t>was </a:t>
            </a:r>
            <a:r>
              <a:rPr lang="en-GB" dirty="0"/>
              <a:t>insignificant</a:t>
            </a:r>
          </a:p>
          <a:p>
            <a:pPr lvl="0"/>
            <a:r>
              <a:rPr lang="en-GB" dirty="0"/>
              <a:t>There was a breach of the duty of care </a:t>
            </a:r>
            <a:endParaRPr lang="en-GB" dirty="0" smtClean="0"/>
          </a:p>
          <a:p>
            <a:pPr lvl="0"/>
            <a:r>
              <a:rPr lang="en-GB" dirty="0" smtClean="0"/>
              <a:t>This </a:t>
            </a:r>
            <a:r>
              <a:rPr lang="en-GB" dirty="0"/>
              <a:t>breach or failure was a cause of the injury.</a:t>
            </a:r>
          </a:p>
          <a:p>
            <a:pPr marL="0" indent="0">
              <a:buNone/>
            </a:pPr>
            <a:endParaRPr lang="en-GB" dirty="0"/>
          </a:p>
        </p:txBody>
      </p:sp>
    </p:spTree>
    <p:extLst>
      <p:ext uri="{BB962C8B-B14F-4D97-AF65-F5344CB8AC3E}">
        <p14:creationId xmlns:p14="http://schemas.microsoft.com/office/powerpoint/2010/main" val="767684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Duty of care</a:t>
            </a:r>
            <a:endParaRPr lang="en-GB" dirty="0"/>
          </a:p>
        </p:txBody>
      </p:sp>
      <p:sp>
        <p:nvSpPr>
          <p:cNvPr id="3" name="Content Placeholder 2"/>
          <p:cNvSpPr>
            <a:spLocks noGrp="1"/>
          </p:cNvSpPr>
          <p:nvPr>
            <p:ph idx="1"/>
          </p:nvPr>
        </p:nvSpPr>
        <p:spPr>
          <a:xfrm>
            <a:off x="395536" y="1196752"/>
            <a:ext cx="8424936" cy="5661248"/>
          </a:xfrm>
        </p:spPr>
        <p:txBody>
          <a:bodyPr>
            <a:normAutofit/>
          </a:bodyPr>
          <a:lstStyle/>
          <a:p>
            <a:pPr marL="0" indent="0">
              <a:buNone/>
            </a:pPr>
            <a:r>
              <a:rPr lang="en-GB" b="1" dirty="0"/>
              <a:t>It is important that people working in </a:t>
            </a:r>
            <a:r>
              <a:rPr lang="en-GB" b="1" dirty="0" smtClean="0"/>
              <a:t>caregiving take </a:t>
            </a:r>
            <a:r>
              <a:rPr lang="en-GB" b="1" dirty="0"/>
              <a:t>all reasonable steps to reduce risk, such as:</a:t>
            </a:r>
          </a:p>
          <a:p>
            <a:pPr lvl="0"/>
            <a:r>
              <a:rPr lang="en-GB" dirty="0"/>
              <a:t>Provision of suitable and safe premises</a:t>
            </a:r>
          </a:p>
          <a:p>
            <a:pPr lvl="0"/>
            <a:r>
              <a:rPr lang="en-GB" dirty="0"/>
              <a:t>Provision of an adequate system of supervision</a:t>
            </a:r>
          </a:p>
          <a:p>
            <a:pPr lvl="0"/>
            <a:r>
              <a:rPr lang="en-GB" dirty="0"/>
              <a:t>Implementation of strategies to prevent bullying</a:t>
            </a:r>
          </a:p>
          <a:p>
            <a:pPr lvl="0"/>
            <a:r>
              <a:rPr lang="en-GB" dirty="0"/>
              <a:t>Ensuring that medical assistance is provided to a sick or injured student</a:t>
            </a:r>
          </a:p>
          <a:p>
            <a:pPr lvl="0"/>
            <a:r>
              <a:rPr lang="en-GB" dirty="0"/>
              <a:t>Managing employee recruitment, conduct and performance.</a:t>
            </a:r>
          </a:p>
          <a:p>
            <a:pPr marL="0" indent="0">
              <a:buNone/>
            </a:pPr>
            <a:r>
              <a:rPr lang="en-GB" sz="1800" dirty="0"/>
              <a:t>Modified from source: </a:t>
            </a:r>
            <a:r>
              <a:rPr lang="en-GB" sz="1800" u="sng" dirty="0">
                <a:hlinkClick r:id="rId2"/>
              </a:rPr>
              <a:t>http://www.education.vic.gov.au/school/principals/spag/safety/Pages/dutyofcare.aspx</a:t>
            </a:r>
            <a:r>
              <a:rPr lang="en-GB" sz="1800" dirty="0"/>
              <a:t>. Accessed on 24/10/2016.</a:t>
            </a:r>
          </a:p>
          <a:p>
            <a:pPr marL="0" indent="0">
              <a:buNone/>
            </a:pPr>
            <a:endParaRPr lang="en-GB" dirty="0"/>
          </a:p>
        </p:txBody>
      </p:sp>
    </p:spTree>
    <p:extLst>
      <p:ext uri="{BB962C8B-B14F-4D97-AF65-F5344CB8AC3E}">
        <p14:creationId xmlns:p14="http://schemas.microsoft.com/office/powerpoint/2010/main" val="268152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Users\Vicky Lomax\Desktop\ArtWork\Diversity, religion and culture\Australia Map.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9344" y="3501008"/>
            <a:ext cx="3384656" cy="273630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State legislation</a:t>
            </a:r>
            <a:endParaRPr lang="en-GB" dirty="0"/>
          </a:p>
        </p:txBody>
      </p:sp>
      <p:sp>
        <p:nvSpPr>
          <p:cNvPr id="3" name="Content Placeholder 2"/>
          <p:cNvSpPr>
            <a:spLocks noGrp="1"/>
          </p:cNvSpPr>
          <p:nvPr>
            <p:ph idx="1"/>
          </p:nvPr>
        </p:nvSpPr>
        <p:spPr>
          <a:xfrm>
            <a:off x="457200" y="1484784"/>
            <a:ext cx="5698976" cy="5040560"/>
          </a:xfrm>
        </p:spPr>
        <p:txBody>
          <a:bodyPr>
            <a:normAutofit lnSpcReduction="10000"/>
          </a:bodyPr>
          <a:lstStyle/>
          <a:p>
            <a:pPr marL="0" indent="0">
              <a:buNone/>
            </a:pPr>
            <a:r>
              <a:rPr lang="en-GB" dirty="0"/>
              <a:t>Whichever state or territory you live in; there are legislation relating to children’s education and care that you will need to follow. You should be aware of the legislation to make sure you carry out your role in a legal, safe and ethical manner. In Victoria, the Education and Care Service National Law Act 2010 was passed and it was also adopted by other jurisdictions through an Application Act or passed corresponding legislation. </a:t>
            </a:r>
          </a:p>
          <a:p>
            <a:pPr marL="0" indent="0">
              <a:buNone/>
            </a:pPr>
            <a:endParaRPr lang="en-GB" dirty="0"/>
          </a:p>
        </p:txBody>
      </p:sp>
    </p:spTree>
    <p:extLst>
      <p:ext uri="{BB962C8B-B14F-4D97-AF65-F5344CB8AC3E}">
        <p14:creationId xmlns:p14="http://schemas.microsoft.com/office/powerpoint/2010/main" val="26072506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State legislation</a:t>
            </a:r>
            <a:endParaRPr lang="en-GB"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979456031"/>
              </p:ext>
            </p:extLst>
          </p:nvPr>
        </p:nvGraphicFramePr>
        <p:xfrm>
          <a:off x="467545" y="1340769"/>
          <a:ext cx="8208911" cy="4780757"/>
        </p:xfrm>
        <a:graphic>
          <a:graphicData uri="http://schemas.openxmlformats.org/drawingml/2006/table">
            <a:tbl>
              <a:tblPr firstRow="1" firstCol="1" bandRow="1"/>
              <a:tblGrid>
                <a:gridCol w="2735731"/>
                <a:gridCol w="2736590"/>
                <a:gridCol w="2736590"/>
              </a:tblGrid>
              <a:tr h="241197">
                <a:tc>
                  <a:txBody>
                    <a:bodyPr/>
                    <a:lstStyle/>
                    <a:p>
                      <a:pPr>
                        <a:lnSpc>
                          <a:spcPct val="115000"/>
                        </a:lnSpc>
                        <a:spcBef>
                          <a:spcPts val="600"/>
                        </a:spcBef>
                        <a:spcAft>
                          <a:spcPts val="600"/>
                        </a:spcAft>
                      </a:pPr>
                      <a:r>
                        <a:rPr lang="en-GB" sz="1400" b="1" dirty="0">
                          <a:effectLst/>
                          <a:latin typeface="Calibri"/>
                          <a:ea typeface="Calibri"/>
                          <a:cs typeface="Times New Roman"/>
                        </a:rPr>
                        <a:t>State or Territory </a:t>
                      </a:r>
                      <a:endParaRPr lang="en-GB"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nSpc>
                          <a:spcPct val="115000"/>
                        </a:lnSpc>
                        <a:spcBef>
                          <a:spcPts val="600"/>
                        </a:spcBef>
                        <a:spcAft>
                          <a:spcPts val="600"/>
                        </a:spcAft>
                      </a:pPr>
                      <a:r>
                        <a:rPr lang="en-GB" sz="1400" b="1" dirty="0">
                          <a:effectLst/>
                          <a:latin typeface="Calibri"/>
                          <a:ea typeface="Calibri"/>
                          <a:cs typeface="Times New Roman"/>
                        </a:rPr>
                        <a:t>Legislation</a:t>
                      </a:r>
                      <a:endParaRPr lang="en-GB"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nSpc>
                          <a:spcPct val="115000"/>
                        </a:lnSpc>
                        <a:spcBef>
                          <a:spcPts val="600"/>
                        </a:spcBef>
                        <a:spcAft>
                          <a:spcPts val="600"/>
                        </a:spcAft>
                      </a:pPr>
                      <a:r>
                        <a:rPr lang="en-GB" sz="1400" b="1" dirty="0">
                          <a:effectLst/>
                          <a:latin typeface="Calibri"/>
                          <a:ea typeface="Calibri"/>
                          <a:cs typeface="Times New Roman"/>
                        </a:rPr>
                        <a:t>Application Act</a:t>
                      </a:r>
                      <a:endParaRPr lang="en-GB"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r>
              <a:tr h="212049">
                <a:tc>
                  <a:txBody>
                    <a:bodyPr/>
                    <a:lstStyle/>
                    <a:p>
                      <a:pPr>
                        <a:spcBef>
                          <a:spcPts val="600"/>
                        </a:spcBef>
                        <a:spcAft>
                          <a:spcPts val="600"/>
                        </a:spcAft>
                      </a:pPr>
                      <a:r>
                        <a:rPr lang="en-GB" sz="1400" b="0" dirty="0">
                          <a:effectLst/>
                          <a:latin typeface="Calibri"/>
                          <a:ea typeface="Calibri"/>
                          <a:cs typeface="Times New Roman"/>
                        </a:rPr>
                        <a:t>Victoria </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6">
                  <a:txBody>
                    <a:bodyPr/>
                    <a:lstStyle/>
                    <a:p>
                      <a:pPr>
                        <a:spcAft>
                          <a:spcPts val="500"/>
                        </a:spcAft>
                      </a:pPr>
                      <a:r>
                        <a:rPr lang="en-GB" sz="1400" b="0" dirty="0">
                          <a:effectLst/>
                          <a:latin typeface="Calibri"/>
                          <a:ea typeface="Calibri"/>
                          <a:cs typeface="Times New Roman"/>
                        </a:rPr>
                        <a:t> </a:t>
                      </a:r>
                      <a:endParaRPr lang="en-GB" sz="1400" b="1" dirty="0">
                        <a:effectLst/>
                        <a:latin typeface="Calibri"/>
                        <a:ea typeface="Calibri"/>
                        <a:cs typeface="Times New Roman"/>
                      </a:endParaRPr>
                    </a:p>
                    <a:p>
                      <a:pPr>
                        <a:spcAft>
                          <a:spcPts val="500"/>
                        </a:spcAft>
                      </a:pPr>
                      <a:r>
                        <a:rPr lang="en-GB" sz="1400" b="0" dirty="0">
                          <a:effectLst/>
                          <a:latin typeface="Calibri"/>
                          <a:ea typeface="Calibri"/>
                          <a:cs typeface="Times New Roman"/>
                        </a:rPr>
                        <a:t> </a:t>
                      </a:r>
                      <a:endParaRPr lang="en-GB" sz="1400" b="1" dirty="0">
                        <a:effectLst/>
                        <a:latin typeface="Calibri"/>
                        <a:ea typeface="Calibri"/>
                        <a:cs typeface="Times New Roman"/>
                      </a:endParaRPr>
                    </a:p>
                    <a:p>
                      <a:pPr>
                        <a:spcAft>
                          <a:spcPts val="500"/>
                        </a:spcAft>
                      </a:pPr>
                      <a:r>
                        <a:rPr lang="en-GB" sz="1400" b="0" dirty="0">
                          <a:effectLst/>
                          <a:latin typeface="Calibri"/>
                          <a:ea typeface="Calibri"/>
                          <a:cs typeface="Times New Roman"/>
                        </a:rPr>
                        <a:t> </a:t>
                      </a:r>
                      <a:endParaRPr lang="en-GB" sz="1400" b="1" dirty="0">
                        <a:effectLst/>
                        <a:latin typeface="Calibri"/>
                        <a:ea typeface="Calibri"/>
                        <a:cs typeface="Times New Roman"/>
                      </a:endParaRPr>
                    </a:p>
                    <a:p>
                      <a:pPr>
                        <a:spcAft>
                          <a:spcPts val="500"/>
                        </a:spcAft>
                      </a:pPr>
                      <a:r>
                        <a:rPr lang="en-GB" sz="1400" b="0" dirty="0">
                          <a:effectLst/>
                          <a:latin typeface="Calibri"/>
                          <a:ea typeface="Calibri"/>
                          <a:cs typeface="Times New Roman"/>
                        </a:rPr>
                        <a:t> </a:t>
                      </a:r>
                      <a:endParaRPr lang="en-GB" sz="1400" b="1" dirty="0">
                        <a:effectLst/>
                        <a:latin typeface="Calibri"/>
                        <a:ea typeface="Calibri"/>
                        <a:cs typeface="Times New Roman"/>
                      </a:endParaRPr>
                    </a:p>
                    <a:p>
                      <a:pPr>
                        <a:spcAft>
                          <a:spcPts val="500"/>
                        </a:spcAft>
                      </a:pPr>
                      <a:r>
                        <a:rPr lang="en-GB" sz="1400" b="0" dirty="0">
                          <a:effectLst/>
                          <a:latin typeface="Calibri"/>
                          <a:ea typeface="Calibri"/>
                          <a:cs typeface="Times New Roman"/>
                        </a:rPr>
                        <a:t> </a:t>
                      </a:r>
                      <a:endParaRPr lang="en-GB" sz="1400" b="1" dirty="0">
                        <a:effectLst/>
                        <a:latin typeface="Calibri"/>
                        <a:ea typeface="Calibri"/>
                        <a:cs typeface="Times New Roman"/>
                      </a:endParaRPr>
                    </a:p>
                    <a:p>
                      <a:pPr>
                        <a:spcAft>
                          <a:spcPts val="500"/>
                        </a:spcAft>
                      </a:pPr>
                      <a:r>
                        <a:rPr lang="en-GB" sz="1400" b="0" dirty="0">
                          <a:effectLst/>
                          <a:latin typeface="Calibri"/>
                          <a:ea typeface="Calibri"/>
                          <a:cs typeface="Times New Roman"/>
                        </a:rPr>
                        <a:t> </a:t>
                      </a:r>
                      <a:endParaRPr lang="en-GB" sz="1400" b="1" dirty="0">
                        <a:effectLst/>
                        <a:latin typeface="Calibri"/>
                        <a:ea typeface="Calibri"/>
                        <a:cs typeface="Times New Roman"/>
                      </a:endParaRPr>
                    </a:p>
                    <a:p>
                      <a:pPr>
                        <a:spcAft>
                          <a:spcPts val="500"/>
                        </a:spcAft>
                      </a:pPr>
                      <a:r>
                        <a:rPr lang="en-GB" sz="1400" b="0" dirty="0">
                          <a:effectLst/>
                          <a:latin typeface="Calibri"/>
                          <a:ea typeface="Calibri"/>
                          <a:cs typeface="Times New Roman"/>
                        </a:rPr>
                        <a:t>Education and Care Services National Law Act 2010</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500"/>
                        </a:spcAft>
                      </a:pPr>
                      <a:r>
                        <a:rPr lang="en-GB" sz="1400" b="1" dirty="0">
                          <a:effectLst/>
                          <a:latin typeface="Calibri"/>
                          <a:ea typeface="Calibri"/>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6148">
                <a:tc>
                  <a:txBody>
                    <a:bodyPr/>
                    <a:lstStyle/>
                    <a:p>
                      <a:pPr>
                        <a:spcBef>
                          <a:spcPts val="600"/>
                        </a:spcBef>
                        <a:spcAft>
                          <a:spcPts val="600"/>
                        </a:spcAft>
                      </a:pPr>
                      <a:r>
                        <a:rPr lang="en-GB" sz="1400" b="0" dirty="0">
                          <a:effectLst/>
                          <a:latin typeface="Calibri"/>
                          <a:ea typeface="Calibri"/>
                          <a:cs typeface="Times New Roman"/>
                        </a:rPr>
                        <a:t>New South Wales</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a:spcBef>
                          <a:spcPts val="600"/>
                        </a:spcBef>
                        <a:spcAft>
                          <a:spcPts val="600"/>
                        </a:spcAft>
                      </a:pPr>
                      <a:r>
                        <a:rPr lang="en-GB" sz="1400" b="0" dirty="0">
                          <a:effectLst/>
                          <a:latin typeface="Calibri"/>
                          <a:ea typeface="Calibri"/>
                          <a:cs typeface="Times New Roman"/>
                        </a:rPr>
                        <a:t>Children (Education and Care Services National Law Application) Act 2010</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4099">
                <a:tc>
                  <a:txBody>
                    <a:bodyPr/>
                    <a:lstStyle/>
                    <a:p>
                      <a:pPr>
                        <a:spcBef>
                          <a:spcPts val="600"/>
                        </a:spcBef>
                        <a:spcAft>
                          <a:spcPts val="600"/>
                        </a:spcAft>
                      </a:pPr>
                      <a:r>
                        <a:rPr lang="en-GB" sz="1400" b="0" dirty="0">
                          <a:effectLst/>
                          <a:latin typeface="Calibri"/>
                          <a:ea typeface="Calibri"/>
                          <a:cs typeface="Times New Roman"/>
                        </a:rPr>
                        <a:t>Australian Capital Territory </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a:spcBef>
                          <a:spcPts val="600"/>
                        </a:spcBef>
                        <a:spcAft>
                          <a:spcPts val="600"/>
                        </a:spcAft>
                      </a:pPr>
                      <a:r>
                        <a:rPr lang="en-GB" sz="1400" b="0" dirty="0">
                          <a:effectLst/>
                          <a:latin typeface="Calibri"/>
                          <a:ea typeface="Calibri"/>
                          <a:cs typeface="Times New Roman"/>
                        </a:rPr>
                        <a:t>Education and Care Services National Law (ACT) Act 2011</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6148">
                <a:tc>
                  <a:txBody>
                    <a:bodyPr/>
                    <a:lstStyle/>
                    <a:p>
                      <a:pPr>
                        <a:spcBef>
                          <a:spcPts val="600"/>
                        </a:spcBef>
                        <a:spcAft>
                          <a:spcPts val="600"/>
                        </a:spcAft>
                      </a:pPr>
                      <a:r>
                        <a:rPr lang="en-GB" sz="1400" b="0" dirty="0">
                          <a:effectLst/>
                          <a:latin typeface="Calibri"/>
                          <a:ea typeface="Calibri"/>
                          <a:cs typeface="Times New Roman"/>
                        </a:rPr>
                        <a:t>Northern Territory </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a:spcBef>
                          <a:spcPts val="600"/>
                        </a:spcBef>
                        <a:spcAft>
                          <a:spcPts val="600"/>
                        </a:spcAft>
                      </a:pPr>
                      <a:r>
                        <a:rPr lang="en-GB" sz="1400" b="0" dirty="0">
                          <a:effectLst/>
                          <a:latin typeface="Calibri"/>
                          <a:ea typeface="Calibri"/>
                          <a:cs typeface="Times New Roman"/>
                        </a:rPr>
                        <a:t>Education and Care Services (National Uniform Legislation) ACT 2011</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48197">
                <a:tc>
                  <a:txBody>
                    <a:bodyPr/>
                    <a:lstStyle/>
                    <a:p>
                      <a:pPr>
                        <a:spcBef>
                          <a:spcPts val="600"/>
                        </a:spcBef>
                        <a:spcAft>
                          <a:spcPts val="600"/>
                        </a:spcAft>
                      </a:pPr>
                      <a:r>
                        <a:rPr lang="en-GB" sz="1400" b="0" dirty="0">
                          <a:effectLst/>
                          <a:latin typeface="Calibri"/>
                          <a:ea typeface="Calibri"/>
                          <a:cs typeface="Times New Roman"/>
                        </a:rPr>
                        <a:t>South Australia</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a:spcBef>
                          <a:spcPts val="600"/>
                        </a:spcBef>
                        <a:spcAft>
                          <a:spcPts val="600"/>
                        </a:spcAft>
                      </a:pPr>
                      <a:r>
                        <a:rPr lang="en-GB" sz="1400" b="0" dirty="0">
                          <a:effectLst/>
                          <a:latin typeface="Calibri"/>
                          <a:ea typeface="Calibri"/>
                          <a:cs typeface="Times New Roman"/>
                        </a:rPr>
                        <a:t>Education and Early Childhood Services (Registration and Standards) Act 2011</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6148">
                <a:tc>
                  <a:txBody>
                    <a:bodyPr/>
                    <a:lstStyle/>
                    <a:p>
                      <a:pPr>
                        <a:spcBef>
                          <a:spcPts val="600"/>
                        </a:spcBef>
                        <a:spcAft>
                          <a:spcPts val="600"/>
                        </a:spcAft>
                      </a:pPr>
                      <a:r>
                        <a:rPr lang="en-GB" sz="1400" b="0" dirty="0">
                          <a:effectLst/>
                          <a:latin typeface="Calibri"/>
                          <a:ea typeface="Calibri"/>
                          <a:cs typeface="Times New Roman"/>
                        </a:rPr>
                        <a:t>Tasmania</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a:spcBef>
                          <a:spcPts val="600"/>
                        </a:spcBef>
                        <a:spcAft>
                          <a:spcPts val="600"/>
                        </a:spcAft>
                      </a:pPr>
                      <a:r>
                        <a:rPr lang="en-GB" sz="1400" b="0" dirty="0">
                          <a:effectLst/>
                          <a:latin typeface="Calibri"/>
                          <a:ea typeface="Calibri"/>
                          <a:cs typeface="Times New Roman"/>
                        </a:rPr>
                        <a:t>Education and Care Services National Law (Application) Act 2011</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6148">
                <a:tc>
                  <a:txBody>
                    <a:bodyPr/>
                    <a:lstStyle/>
                    <a:p>
                      <a:pPr>
                        <a:spcBef>
                          <a:spcPts val="600"/>
                        </a:spcBef>
                        <a:spcAft>
                          <a:spcPts val="600"/>
                        </a:spcAft>
                      </a:pPr>
                      <a:r>
                        <a:rPr lang="en-GB" sz="1400" b="0" dirty="0">
                          <a:effectLst/>
                          <a:latin typeface="Calibri"/>
                          <a:ea typeface="Calibri"/>
                          <a:cs typeface="Times New Roman"/>
                        </a:rPr>
                        <a:t>Queensland</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GB" sz="1400" b="0" u="sng" dirty="0">
                          <a:solidFill>
                            <a:srgbClr val="000000"/>
                          </a:solidFill>
                          <a:effectLst/>
                          <a:latin typeface="Calibri"/>
                          <a:ea typeface="Calibri"/>
                          <a:cs typeface="Calibri"/>
                          <a:hlinkClick r:id="rId2"/>
                        </a:rPr>
                        <a:t>Education and Care Services National Law (Queensland) Act 2011</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500"/>
                        </a:spcAft>
                      </a:pPr>
                      <a:r>
                        <a:rPr lang="en-GB" sz="1400" b="1" dirty="0">
                          <a:effectLst/>
                          <a:latin typeface="Calibri"/>
                          <a:ea typeface="Calibri"/>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2393">
                <a:tc>
                  <a:txBody>
                    <a:bodyPr/>
                    <a:lstStyle/>
                    <a:p>
                      <a:pPr>
                        <a:spcBef>
                          <a:spcPts val="600"/>
                        </a:spcBef>
                        <a:spcAft>
                          <a:spcPts val="600"/>
                        </a:spcAft>
                      </a:pPr>
                      <a:r>
                        <a:rPr lang="en-GB" sz="1400" b="0" dirty="0">
                          <a:effectLst/>
                          <a:latin typeface="Calibri"/>
                          <a:ea typeface="Calibri"/>
                          <a:cs typeface="Times New Roman"/>
                        </a:rPr>
                        <a:t>Western Australia </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1400" u="sng" dirty="0">
                          <a:solidFill>
                            <a:srgbClr val="000000"/>
                          </a:solidFill>
                          <a:effectLst/>
                          <a:latin typeface="Calibri"/>
                          <a:ea typeface="Calibri"/>
                          <a:cs typeface="Times New Roman"/>
                          <a:hlinkClick r:id="rId3"/>
                        </a:rPr>
                        <a:t>Education and Care Services National Law (WA) Act 2012</a:t>
                      </a:r>
                      <a:endParaRPr lang="en-GB"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500"/>
                        </a:spcAft>
                      </a:pPr>
                      <a:r>
                        <a:rPr lang="en-GB" sz="1400" b="1" dirty="0">
                          <a:effectLst/>
                          <a:latin typeface="Calibri"/>
                          <a:ea typeface="Calibri"/>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9" name="Rectangle 8"/>
          <p:cNvSpPr/>
          <p:nvPr/>
        </p:nvSpPr>
        <p:spPr>
          <a:xfrm>
            <a:off x="483386" y="6165304"/>
            <a:ext cx="7920880" cy="523220"/>
          </a:xfrm>
          <a:prstGeom prst="rect">
            <a:avLst/>
          </a:prstGeom>
        </p:spPr>
        <p:txBody>
          <a:bodyPr wrap="square">
            <a:spAutoFit/>
          </a:bodyPr>
          <a:lstStyle/>
          <a:p>
            <a:r>
              <a:rPr lang="en-GB" sz="1400" dirty="0"/>
              <a:t>Source: http://www.acecqa.gov.au/national-quality-framework/national-law-and-regulations/national-law. Accessed on 18/10/2016.</a:t>
            </a:r>
          </a:p>
        </p:txBody>
      </p:sp>
    </p:spTree>
    <p:extLst>
      <p:ext uri="{BB962C8B-B14F-4D97-AF65-F5344CB8AC3E}">
        <p14:creationId xmlns:p14="http://schemas.microsoft.com/office/powerpoint/2010/main" val="12351805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Vicky Lomax\Desktop\ArtWork\Fotolia_2204090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5004" y="2996952"/>
            <a:ext cx="2880320" cy="28803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Policies and procedures</a:t>
            </a:r>
            <a:endParaRPr lang="en-GB" dirty="0"/>
          </a:p>
        </p:txBody>
      </p:sp>
      <p:sp>
        <p:nvSpPr>
          <p:cNvPr id="3" name="Content Placeholder 2"/>
          <p:cNvSpPr>
            <a:spLocks noGrp="1"/>
          </p:cNvSpPr>
          <p:nvPr>
            <p:ph idx="1"/>
          </p:nvPr>
        </p:nvSpPr>
        <p:spPr>
          <a:xfrm>
            <a:off x="395536" y="1412776"/>
            <a:ext cx="5544616" cy="5256584"/>
          </a:xfrm>
        </p:spPr>
        <p:txBody>
          <a:bodyPr>
            <a:normAutofit/>
          </a:bodyPr>
          <a:lstStyle/>
          <a:p>
            <a:pPr marL="0" indent="0">
              <a:buNone/>
            </a:pPr>
            <a:r>
              <a:rPr lang="en-GB" dirty="0"/>
              <a:t>In addition to state legislation, you will have policies and procedures set out by your organisation that you will be expected to </a:t>
            </a:r>
            <a:r>
              <a:rPr lang="en-GB" dirty="0" smtClean="0"/>
              <a:t>follow. </a:t>
            </a:r>
            <a:r>
              <a:rPr lang="en-GB" dirty="0"/>
              <a:t>The policies and procedures are there to ensure that everyone working for the organisation understands and applies the organisation’s values, processes, and rules in their </a:t>
            </a:r>
            <a:r>
              <a:rPr lang="en-GB" dirty="0" smtClean="0"/>
              <a:t>role. The policy framework is a written, formal statement which contains agreed standards.</a:t>
            </a:r>
            <a:endParaRPr lang="en-GB" dirty="0"/>
          </a:p>
        </p:txBody>
      </p:sp>
    </p:spTree>
    <p:extLst>
      <p:ext uri="{BB962C8B-B14F-4D97-AF65-F5344CB8AC3E}">
        <p14:creationId xmlns:p14="http://schemas.microsoft.com/office/powerpoint/2010/main" val="1374081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1" y="2718050"/>
            <a:ext cx="4139951" cy="4139950"/>
          </a:xfrm>
          <a:prstGeom prst="rect">
            <a:avLst/>
          </a:prstGeom>
          <a:noFill/>
          <a:ln w="9525">
            <a:noFill/>
            <a:miter lim="800000"/>
            <a:headEnd/>
            <a:tailEnd/>
          </a:ln>
        </p:spPr>
      </p:pic>
      <p:sp>
        <p:nvSpPr>
          <p:cNvPr id="5" name="Title 3"/>
          <p:cNvSpPr>
            <a:spLocks noGrp="1"/>
          </p:cNvSpPr>
          <p:nvPr>
            <p:ph type="title"/>
          </p:nvPr>
        </p:nvSpPr>
        <p:spPr>
          <a:xfrm>
            <a:off x="457200" y="274638"/>
            <a:ext cx="8229600" cy="1282154"/>
          </a:xfrm>
        </p:spPr>
        <p:txBody>
          <a:bodyPr>
            <a:noAutofit/>
          </a:bodyPr>
          <a:lstStyle/>
          <a:p>
            <a:r>
              <a:rPr lang="en-GB" dirty="0">
                <a:latin typeface="Calibri" pitchFamily="34" charset="0"/>
                <a:ea typeface="Calibri" pitchFamily="34" charset="0"/>
                <a:cs typeface="Times New Roman" pitchFamily="18" charset="0"/>
              </a:rPr>
              <a:t>Report indications of possible risk of harm</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4172728" y="2492896"/>
            <a:ext cx="4565360" cy="3108543"/>
          </a:xfrm>
          <a:prstGeom prst="rect">
            <a:avLst/>
          </a:prstGeom>
          <a:noFill/>
        </p:spPr>
        <p:txBody>
          <a:bodyPr wrap="square" rtlCol="0">
            <a:spAutoFit/>
          </a:bodyPr>
          <a:lstStyle/>
          <a:p>
            <a:r>
              <a:rPr lang="en-AU" sz="2800" b="1" dirty="0" smtClean="0">
                <a:latin typeface="+mj-lt"/>
              </a:rPr>
              <a:t>2.1 </a:t>
            </a:r>
            <a:r>
              <a:rPr lang="en-GB" sz="2800" dirty="0"/>
              <a:t>Accurately record relevant specific and general circumstances surrounding risk of harm in accordance with state legislation, service policies and procedures, and </a:t>
            </a:r>
            <a:r>
              <a:rPr lang="en-GB" sz="2800" dirty="0" smtClean="0"/>
              <a:t>ethics</a:t>
            </a:r>
            <a:endParaRPr lang="en-AU" sz="2800" dirty="0" smtClean="0">
              <a:latin typeface="+mj-lt"/>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1" y="2718050"/>
            <a:ext cx="4139951" cy="4139950"/>
          </a:xfrm>
          <a:prstGeom prst="rect">
            <a:avLst/>
          </a:prstGeom>
          <a:noFill/>
          <a:ln w="9525">
            <a:noFill/>
            <a:miter lim="800000"/>
            <a:headEnd/>
            <a:tailEnd/>
          </a:ln>
        </p:spPr>
      </p:pic>
      <p:sp>
        <p:nvSpPr>
          <p:cNvPr id="5" name="Title 3"/>
          <p:cNvSpPr>
            <a:spLocks noGrp="1"/>
          </p:cNvSpPr>
          <p:nvPr>
            <p:ph type="title"/>
          </p:nvPr>
        </p:nvSpPr>
        <p:spPr>
          <a:xfrm>
            <a:off x="457200" y="274638"/>
            <a:ext cx="8229600" cy="1282154"/>
          </a:xfrm>
        </p:spPr>
        <p:txBody>
          <a:bodyPr>
            <a:noAutofit/>
          </a:bodyPr>
          <a:lstStyle/>
          <a:p>
            <a:r>
              <a:rPr lang="en-GB" dirty="0">
                <a:latin typeface="Calibri" pitchFamily="34" charset="0"/>
                <a:ea typeface="Calibri" pitchFamily="34" charset="0"/>
                <a:cs typeface="Times New Roman" pitchFamily="18" charset="0"/>
              </a:rPr>
              <a:t>Report indications of possible risk of harm</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4172728" y="2492896"/>
            <a:ext cx="4565360" cy="2677656"/>
          </a:xfrm>
          <a:prstGeom prst="rect">
            <a:avLst/>
          </a:prstGeom>
          <a:noFill/>
        </p:spPr>
        <p:txBody>
          <a:bodyPr wrap="square" rtlCol="0">
            <a:spAutoFit/>
          </a:bodyPr>
          <a:lstStyle/>
          <a:p>
            <a:pPr lvl="0"/>
            <a:r>
              <a:rPr lang="en-GB" sz="2800" b="1" dirty="0">
                <a:solidFill>
                  <a:prstClr val="black"/>
                </a:solidFill>
              </a:rPr>
              <a:t>2.2 </a:t>
            </a:r>
            <a:r>
              <a:rPr lang="en-GB" sz="2800" dirty="0">
                <a:solidFill>
                  <a:prstClr val="black"/>
                </a:solidFill>
              </a:rPr>
              <a:t>Promptly record and report risk-of-harm indicators, including the circumstances surrounding the risk of harm according to service policies and </a:t>
            </a:r>
            <a:r>
              <a:rPr lang="en-GB" sz="2800" dirty="0" smtClean="0">
                <a:solidFill>
                  <a:prstClr val="black"/>
                </a:solidFill>
              </a:rPr>
              <a:t>procedures</a:t>
            </a:r>
            <a:endParaRPr lang="en-GB" sz="2800" dirty="0">
              <a:solidFill>
                <a:prstClr val="black"/>
              </a:solidFill>
            </a:endParaRPr>
          </a:p>
        </p:txBody>
      </p:sp>
    </p:spTree>
    <p:extLst>
      <p:ext uri="{BB962C8B-B14F-4D97-AF65-F5344CB8AC3E}">
        <p14:creationId xmlns:p14="http://schemas.microsoft.com/office/powerpoint/2010/main" val="265616411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666" y="3933056"/>
            <a:ext cx="3118607" cy="2509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dirty="0"/>
              <a:t>Accurately record</a:t>
            </a:r>
          </a:p>
        </p:txBody>
      </p:sp>
      <p:sp>
        <p:nvSpPr>
          <p:cNvPr id="3" name="Content Placeholder 2"/>
          <p:cNvSpPr>
            <a:spLocks noGrp="1"/>
          </p:cNvSpPr>
          <p:nvPr>
            <p:ph idx="1"/>
          </p:nvPr>
        </p:nvSpPr>
        <p:spPr>
          <a:xfrm>
            <a:off x="467544" y="1340768"/>
            <a:ext cx="6408712" cy="5517232"/>
          </a:xfrm>
        </p:spPr>
        <p:txBody>
          <a:bodyPr>
            <a:normAutofit/>
          </a:bodyPr>
          <a:lstStyle/>
          <a:p>
            <a:pPr marL="0" indent="0">
              <a:buNone/>
            </a:pPr>
            <a:r>
              <a:rPr lang="en-GB" b="1" dirty="0"/>
              <a:t>What you should record when </a:t>
            </a:r>
            <a:r>
              <a:rPr lang="en-GB" b="1" dirty="0" smtClean="0"/>
              <a:t>reporting:</a:t>
            </a:r>
            <a:endParaRPr lang="en-GB" b="1" dirty="0"/>
          </a:p>
          <a:p>
            <a:pPr lvl="0"/>
            <a:r>
              <a:rPr lang="en-GB" dirty="0"/>
              <a:t>Any signs or symptoms of different types of </a:t>
            </a:r>
            <a:r>
              <a:rPr lang="en-GB" dirty="0" smtClean="0"/>
              <a:t>abuse</a:t>
            </a:r>
            <a:endParaRPr lang="en-GB" dirty="0"/>
          </a:p>
          <a:p>
            <a:pPr lvl="0"/>
            <a:r>
              <a:rPr lang="en-GB" dirty="0" smtClean="0"/>
              <a:t> Any </a:t>
            </a:r>
            <a:r>
              <a:rPr lang="en-GB" dirty="0"/>
              <a:t>disclosures from the child </a:t>
            </a:r>
            <a:endParaRPr lang="en-GB" dirty="0" smtClean="0"/>
          </a:p>
          <a:p>
            <a:pPr lvl="0"/>
            <a:r>
              <a:rPr lang="en-GB" dirty="0" smtClean="0"/>
              <a:t>Detailed </a:t>
            </a:r>
            <a:r>
              <a:rPr lang="en-GB" dirty="0"/>
              <a:t>descriptions </a:t>
            </a:r>
            <a:r>
              <a:rPr lang="en-GB" dirty="0" smtClean="0"/>
              <a:t>of </a:t>
            </a:r>
            <a:r>
              <a:rPr lang="en-GB" dirty="0"/>
              <a:t>injuries or illnesses the child has </a:t>
            </a:r>
            <a:endParaRPr lang="en-GB" dirty="0" smtClean="0"/>
          </a:p>
          <a:p>
            <a:pPr lvl="0"/>
            <a:r>
              <a:rPr lang="en-GB" dirty="0" smtClean="0"/>
              <a:t>Describe </a:t>
            </a:r>
            <a:r>
              <a:rPr lang="en-GB" dirty="0"/>
              <a:t>any behavioural problems the child has </a:t>
            </a:r>
            <a:endParaRPr lang="en-GB" dirty="0" smtClean="0"/>
          </a:p>
          <a:p>
            <a:pPr lvl="0"/>
            <a:r>
              <a:rPr lang="en-GB" dirty="0" smtClean="0"/>
              <a:t>Details about </a:t>
            </a:r>
            <a:r>
              <a:rPr lang="en-GB" dirty="0"/>
              <a:t>the child’s family </a:t>
            </a:r>
            <a:endParaRPr lang="en-GB" dirty="0" smtClean="0"/>
          </a:p>
          <a:p>
            <a:pPr lvl="0"/>
            <a:r>
              <a:rPr lang="en-GB" dirty="0" smtClean="0"/>
              <a:t>Details </a:t>
            </a:r>
            <a:r>
              <a:rPr lang="en-GB" dirty="0"/>
              <a:t>of the suspected </a:t>
            </a:r>
            <a:r>
              <a:rPr lang="en-GB" dirty="0" smtClean="0"/>
              <a:t>abuser. </a:t>
            </a:r>
            <a:endParaRPr lang="en-GB"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Report risk-of-harm indicators</a:t>
            </a:r>
            <a:endParaRPr lang="en-GB" dirty="0"/>
          </a:p>
        </p:txBody>
      </p:sp>
      <p:sp>
        <p:nvSpPr>
          <p:cNvPr id="3" name="Content Placeholder 2"/>
          <p:cNvSpPr>
            <a:spLocks noGrp="1"/>
          </p:cNvSpPr>
          <p:nvPr>
            <p:ph idx="1"/>
          </p:nvPr>
        </p:nvSpPr>
        <p:spPr>
          <a:xfrm>
            <a:off x="457200" y="1484784"/>
            <a:ext cx="5626968" cy="5112568"/>
          </a:xfrm>
        </p:spPr>
        <p:txBody>
          <a:bodyPr>
            <a:normAutofit/>
          </a:bodyPr>
          <a:lstStyle/>
          <a:p>
            <a:pPr marL="0" indent="0">
              <a:buNone/>
            </a:pPr>
            <a:r>
              <a:rPr lang="en-GB" dirty="0"/>
              <a:t>When working with children and young people you have a duty of care to them so it is important to be alert and look out for any signs or symptoms that could indicate that they have been harmed. Noticing these signs and symptoms early and taking the appropriate course of action could prevent any further harm to the child in the future. </a:t>
            </a:r>
            <a:endParaRPr lang="en-GB" dirty="0" smtClean="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7814" y="2204864"/>
            <a:ext cx="3275081" cy="4013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9540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GB" dirty="0">
                <a:latin typeface="Calibri" pitchFamily="34" charset="0"/>
                <a:ea typeface="Calibri" pitchFamily="34" charset="0"/>
                <a:cs typeface="Times New Roman" pitchFamily="18" charset="0"/>
              </a:rPr>
              <a:t>Report indications of possible risk of harm</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2.3 </a:t>
            </a:r>
            <a:r>
              <a:rPr lang="en-GB" sz="2800" dirty="0"/>
              <a:t>Ensure writing in reports is non-judgemental /</a:t>
            </a:r>
            <a:r>
              <a:rPr lang="en-GB" sz="2800" b="1" dirty="0"/>
              <a:t> 2.4 </a:t>
            </a:r>
            <a:r>
              <a:rPr lang="en-GB" sz="2800" dirty="0" smtClean="0"/>
              <a:t>Work </a:t>
            </a:r>
            <a:r>
              <a:rPr lang="en-GB" sz="2800" dirty="0"/>
              <a:t>collaboratively with relevant agencies to ensure maximum effectiveness of report</a:t>
            </a:r>
          </a:p>
          <a:p>
            <a:endParaRPr lang="en-AU" sz="2800" dirty="0" smtClean="0">
              <a:latin typeface="+mj-lt"/>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reports</a:t>
            </a:r>
            <a:endParaRPr lang="en-GB" dirty="0"/>
          </a:p>
        </p:txBody>
      </p:sp>
      <p:sp>
        <p:nvSpPr>
          <p:cNvPr id="3" name="Content Placeholder 2"/>
          <p:cNvSpPr>
            <a:spLocks noGrp="1"/>
          </p:cNvSpPr>
          <p:nvPr>
            <p:ph idx="1"/>
          </p:nvPr>
        </p:nvSpPr>
        <p:spPr>
          <a:xfrm>
            <a:off x="457200" y="1600200"/>
            <a:ext cx="6419056" cy="4853136"/>
          </a:xfrm>
        </p:spPr>
        <p:txBody>
          <a:bodyPr>
            <a:normAutofit lnSpcReduction="10000"/>
          </a:bodyPr>
          <a:lstStyle/>
          <a:p>
            <a:pPr marL="0" indent="0">
              <a:buNone/>
            </a:pPr>
            <a:r>
              <a:rPr lang="en-GB" dirty="0"/>
              <a:t>When writing reports, it is important to write everything down accurately and check the details over before submitting. You should write reports in a timely manner, so you can remember everything clearly and include all the important details to allow the process to run as smoothly as possible. </a:t>
            </a:r>
          </a:p>
          <a:p>
            <a:pPr marL="0" indent="0">
              <a:buNone/>
            </a:pPr>
            <a:r>
              <a:rPr lang="en-GB" dirty="0" smtClean="0"/>
              <a:t>All </a:t>
            </a:r>
            <a:r>
              <a:rPr lang="en-GB" dirty="0"/>
              <a:t>reports should be written in an objective and professional way, stating only the facts and leaving out any of your own judgements and opinions. </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212976"/>
            <a:ext cx="2764463" cy="2764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Vicky Lomax\Desktop\ArtWork\Checks\Fotolia_23643125_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3988" y="2996952"/>
            <a:ext cx="3012381" cy="30123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Writing reports</a:t>
            </a:r>
            <a:endParaRPr lang="en-GB" dirty="0"/>
          </a:p>
        </p:txBody>
      </p:sp>
      <p:sp>
        <p:nvSpPr>
          <p:cNvPr id="3" name="Content Placeholder 2"/>
          <p:cNvSpPr>
            <a:spLocks noGrp="1"/>
          </p:cNvSpPr>
          <p:nvPr>
            <p:ph idx="1"/>
          </p:nvPr>
        </p:nvSpPr>
        <p:spPr>
          <a:xfrm>
            <a:off x="467544" y="1412776"/>
            <a:ext cx="5386444" cy="5256584"/>
          </a:xfrm>
        </p:spPr>
        <p:txBody>
          <a:bodyPr>
            <a:normAutofit lnSpcReduction="10000"/>
          </a:bodyPr>
          <a:lstStyle/>
          <a:p>
            <a:pPr marL="0" indent="0">
              <a:buNone/>
            </a:pPr>
            <a:r>
              <a:rPr lang="en-GB" b="1" dirty="0"/>
              <a:t>How to ensure </a:t>
            </a:r>
            <a:r>
              <a:rPr lang="en-GB" b="1" dirty="0" smtClean="0"/>
              <a:t>your </a:t>
            </a:r>
            <a:r>
              <a:rPr lang="en-GB" b="1" dirty="0"/>
              <a:t>report is effective and non-judgemental:</a:t>
            </a:r>
          </a:p>
          <a:p>
            <a:pPr lvl="0"/>
            <a:r>
              <a:rPr lang="en-GB" dirty="0"/>
              <a:t>Only include the </a:t>
            </a:r>
            <a:r>
              <a:rPr lang="en-GB" dirty="0" smtClean="0"/>
              <a:t>facts</a:t>
            </a:r>
          </a:p>
          <a:p>
            <a:pPr lvl="0"/>
            <a:r>
              <a:rPr lang="en-GB" dirty="0" smtClean="0"/>
              <a:t>If </a:t>
            </a:r>
            <a:r>
              <a:rPr lang="en-GB" dirty="0"/>
              <a:t>you’re reporting what the child has said, write </a:t>
            </a:r>
            <a:r>
              <a:rPr lang="en-GB" dirty="0" smtClean="0"/>
              <a:t>it </a:t>
            </a:r>
            <a:r>
              <a:rPr lang="en-GB" dirty="0"/>
              <a:t>word for </a:t>
            </a:r>
            <a:r>
              <a:rPr lang="en-GB" dirty="0" smtClean="0"/>
              <a:t>word</a:t>
            </a:r>
          </a:p>
          <a:p>
            <a:pPr lvl="0"/>
            <a:r>
              <a:rPr lang="en-GB" dirty="0" smtClean="0"/>
              <a:t>Don’t </a:t>
            </a:r>
            <a:r>
              <a:rPr lang="en-GB" dirty="0"/>
              <a:t>include any judgements or perceptions </a:t>
            </a:r>
          </a:p>
          <a:p>
            <a:pPr lvl="0"/>
            <a:r>
              <a:rPr lang="en-GB" dirty="0" smtClean="0"/>
              <a:t>Be </a:t>
            </a:r>
            <a:r>
              <a:rPr lang="en-GB" dirty="0"/>
              <a:t>specific and </a:t>
            </a:r>
            <a:r>
              <a:rPr lang="en-GB" dirty="0" smtClean="0"/>
              <a:t>clear</a:t>
            </a:r>
            <a:endParaRPr lang="en-GB" dirty="0"/>
          </a:p>
          <a:p>
            <a:pPr lvl="0"/>
            <a:r>
              <a:rPr lang="en-GB" dirty="0"/>
              <a:t>Describe everything in detail</a:t>
            </a:r>
          </a:p>
          <a:p>
            <a:pPr lvl="0"/>
            <a:r>
              <a:rPr lang="en-GB" dirty="0"/>
              <a:t>Contact agencies for help and </a:t>
            </a:r>
            <a:r>
              <a:rPr lang="en-GB" dirty="0" smtClean="0"/>
              <a:t>advice.</a:t>
            </a:r>
            <a:endParaRPr lang="en-GB" dirty="0" smtClean="0"/>
          </a:p>
          <a:p>
            <a:pPr marL="0" indent="0">
              <a:buNone/>
            </a:pPr>
            <a:endParaRPr lang="en-GB" dirty="0"/>
          </a:p>
        </p:txBody>
      </p:sp>
    </p:spTree>
    <p:extLst>
      <p:ext uri="{BB962C8B-B14F-4D97-AF65-F5344CB8AC3E}">
        <p14:creationId xmlns:p14="http://schemas.microsoft.com/office/powerpoint/2010/main" val="14430230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548680"/>
            <a:ext cx="8229600" cy="1143000"/>
          </a:xfrm>
        </p:spPr>
        <p:txBody>
          <a:bodyPr>
            <a:noAutofit/>
          </a:bodyPr>
          <a:lstStyle/>
          <a:p>
            <a:r>
              <a:rPr lang="en-GB" dirty="0"/>
              <a:t>Apply ethical and nurturing practices in work with children and young people</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3.1 </a:t>
            </a:r>
            <a:r>
              <a:rPr lang="en-GB" sz="2800" dirty="0"/>
              <a:t>Protect the rights of children and young people in the provision of </a:t>
            </a:r>
            <a:r>
              <a:rPr lang="en-GB" sz="2800" dirty="0" smtClean="0"/>
              <a:t>services</a:t>
            </a:r>
            <a:endParaRPr lang="en-GB" sz="2800" dirty="0"/>
          </a:p>
          <a:p>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Vicky Lomax\Desktop\ArtWork\Fotolia_10378930_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8354" y="2564905"/>
            <a:ext cx="2883451" cy="367240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Children’s rights</a:t>
            </a:r>
          </a:p>
        </p:txBody>
      </p:sp>
      <p:sp>
        <p:nvSpPr>
          <p:cNvPr id="3" name="Content Placeholder 2"/>
          <p:cNvSpPr>
            <a:spLocks noGrp="1"/>
          </p:cNvSpPr>
          <p:nvPr>
            <p:ph idx="1"/>
          </p:nvPr>
        </p:nvSpPr>
        <p:spPr>
          <a:xfrm>
            <a:off x="457200" y="1484784"/>
            <a:ext cx="6059016" cy="5184576"/>
          </a:xfrm>
        </p:spPr>
        <p:txBody>
          <a:bodyPr>
            <a:normAutofit lnSpcReduction="10000"/>
          </a:bodyPr>
          <a:lstStyle/>
          <a:p>
            <a:pPr marL="0" indent="0">
              <a:buNone/>
            </a:pPr>
            <a:r>
              <a:rPr lang="en-GB" dirty="0"/>
              <a:t>It is important that anyone providing services to children and young people understand and protect their </a:t>
            </a:r>
            <a:r>
              <a:rPr lang="en-GB" dirty="0" smtClean="0"/>
              <a:t>rights. The United Nations Convention </a:t>
            </a:r>
            <a:r>
              <a:rPr lang="en-GB" dirty="0"/>
              <a:t>ensures that all children and young people, regardless of whether they have a disability or illness, are viewed as being entitled to the same human rights as adults with additional special protection. It also encourages children’s participation and allows their voices to be heard, so they have the right to form and express their own </a:t>
            </a:r>
            <a:r>
              <a:rPr lang="en-GB" dirty="0" smtClean="0"/>
              <a:t>opinions.</a:t>
            </a:r>
            <a:endParaRPr lang="en-GB"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6526" y="2996952"/>
            <a:ext cx="3638807" cy="3231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dirty="0"/>
              <a:t>Early years settings</a:t>
            </a:r>
          </a:p>
        </p:txBody>
      </p:sp>
      <p:sp>
        <p:nvSpPr>
          <p:cNvPr id="3" name="Content Placeholder 2"/>
          <p:cNvSpPr>
            <a:spLocks noGrp="1"/>
          </p:cNvSpPr>
          <p:nvPr>
            <p:ph idx="1"/>
          </p:nvPr>
        </p:nvSpPr>
        <p:spPr>
          <a:xfrm>
            <a:off x="395536" y="1412776"/>
            <a:ext cx="5472607" cy="5256584"/>
          </a:xfrm>
        </p:spPr>
        <p:txBody>
          <a:bodyPr>
            <a:normAutofit/>
          </a:bodyPr>
          <a:lstStyle/>
          <a:p>
            <a:pPr marL="0" indent="0">
              <a:buNone/>
            </a:pPr>
            <a:r>
              <a:rPr lang="en-GB" dirty="0"/>
              <a:t>The UN Convention </a:t>
            </a:r>
            <a:r>
              <a:rPr lang="en-GB" dirty="0" smtClean="0"/>
              <a:t>also </a:t>
            </a:r>
            <a:r>
              <a:rPr lang="en-GB" dirty="0"/>
              <a:t>states the rights that are specific to working with children in the early years. </a:t>
            </a:r>
            <a:r>
              <a:rPr lang="en-GB" dirty="0" smtClean="0"/>
              <a:t>These </a:t>
            </a:r>
            <a:r>
              <a:rPr lang="en-GB" dirty="0"/>
              <a:t>apply to all children around the world. The early years are a very important time for a child as they are constantly learning and developing, so it is important that those </a:t>
            </a:r>
            <a:r>
              <a:rPr lang="en-GB" dirty="0" smtClean="0"/>
              <a:t>working </a:t>
            </a:r>
            <a:r>
              <a:rPr lang="en-GB" dirty="0"/>
              <a:t>with children </a:t>
            </a:r>
            <a:r>
              <a:rPr lang="en-GB" dirty="0" smtClean="0"/>
              <a:t>are </a:t>
            </a:r>
            <a:r>
              <a:rPr lang="en-GB" dirty="0"/>
              <a:t>aware of </a:t>
            </a:r>
            <a:r>
              <a:rPr lang="en-GB" dirty="0" smtClean="0"/>
              <a:t>the </a:t>
            </a:r>
            <a:r>
              <a:rPr lang="en-GB" dirty="0"/>
              <a:t>rights and make sure children are protected by </a:t>
            </a:r>
            <a:r>
              <a:rPr lang="en-GB" dirty="0" smtClean="0"/>
              <a:t>them.</a:t>
            </a:r>
            <a:endParaRPr lang="en-GB" dirty="0"/>
          </a:p>
        </p:txBody>
      </p:sp>
    </p:spTree>
    <p:extLst>
      <p:ext uri="{BB962C8B-B14F-4D97-AF65-F5344CB8AC3E}">
        <p14:creationId xmlns:p14="http://schemas.microsoft.com/office/powerpoint/2010/main" val="9243450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620688"/>
            <a:ext cx="8229600" cy="1143000"/>
          </a:xfrm>
        </p:spPr>
        <p:txBody>
          <a:bodyPr>
            <a:noAutofit/>
          </a:bodyPr>
          <a:lstStyle/>
          <a:p>
            <a:r>
              <a:rPr lang="en-GB" dirty="0"/>
              <a:t>Apply ethical and nurturing practices in work with children and young people</a:t>
            </a:r>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3.2 </a:t>
            </a:r>
            <a:r>
              <a:rPr lang="en-GB" sz="2800" dirty="0"/>
              <a:t>Identify and seek supervision support for issues of ethical concern in practice with children and young people</a:t>
            </a:r>
          </a:p>
          <a:p>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Identify and seek support </a:t>
            </a:r>
          </a:p>
        </p:txBody>
      </p:sp>
      <p:sp>
        <p:nvSpPr>
          <p:cNvPr id="3" name="Content Placeholder 2"/>
          <p:cNvSpPr>
            <a:spLocks noGrp="1"/>
          </p:cNvSpPr>
          <p:nvPr>
            <p:ph idx="1"/>
          </p:nvPr>
        </p:nvSpPr>
        <p:spPr>
          <a:xfrm>
            <a:off x="457200" y="1600200"/>
            <a:ext cx="5617791" cy="4925144"/>
          </a:xfrm>
        </p:spPr>
        <p:txBody>
          <a:bodyPr>
            <a:normAutofit/>
          </a:bodyPr>
          <a:lstStyle/>
          <a:p>
            <a:pPr marL="0" indent="0">
              <a:buNone/>
            </a:pPr>
            <a:r>
              <a:rPr lang="en-GB" dirty="0"/>
              <a:t>It is </a:t>
            </a:r>
            <a:r>
              <a:rPr lang="en-GB" dirty="0" smtClean="0"/>
              <a:t>important </a:t>
            </a:r>
            <a:r>
              <a:rPr lang="en-GB" dirty="0"/>
              <a:t>if you notice any issues of ethical concern in the workplace that you seek support from your supervisor before you take any action. Supervisors are there to help and support you, and to watch members of staff who are not doing their job properly. You should be able to communicate any concerns with them and identify when it is time to ask for support. </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8891" y="2780927"/>
            <a:ext cx="3285033" cy="3285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Vicky Lomax\Desktop\ArtWork\Fotolia_4599019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3334589"/>
            <a:ext cx="2521992" cy="252199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Ethical concerns</a:t>
            </a:r>
            <a:endParaRPr lang="en-GB" dirty="0"/>
          </a:p>
        </p:txBody>
      </p:sp>
      <p:sp>
        <p:nvSpPr>
          <p:cNvPr id="3" name="Content Placeholder 2"/>
          <p:cNvSpPr>
            <a:spLocks noGrp="1"/>
          </p:cNvSpPr>
          <p:nvPr>
            <p:ph idx="1"/>
          </p:nvPr>
        </p:nvSpPr>
        <p:spPr>
          <a:xfrm>
            <a:off x="395536" y="1412776"/>
            <a:ext cx="6552728" cy="5184576"/>
          </a:xfrm>
        </p:spPr>
        <p:txBody>
          <a:bodyPr>
            <a:normAutofit lnSpcReduction="10000"/>
          </a:bodyPr>
          <a:lstStyle/>
          <a:p>
            <a:pPr marL="0" indent="0">
              <a:buNone/>
            </a:pPr>
            <a:r>
              <a:rPr lang="en-GB" b="1" dirty="0" smtClean="0"/>
              <a:t>Ethical </a:t>
            </a:r>
            <a:r>
              <a:rPr lang="en-GB" b="1" dirty="0"/>
              <a:t>concerns you should report </a:t>
            </a:r>
            <a:r>
              <a:rPr lang="en-GB" b="1" dirty="0" smtClean="0"/>
              <a:t>:</a:t>
            </a:r>
            <a:endParaRPr lang="en-GB" b="1" dirty="0"/>
          </a:p>
          <a:p>
            <a:pPr lvl="0"/>
            <a:r>
              <a:rPr lang="en-GB" dirty="0"/>
              <a:t>A member of staff inappropriately handling or touching a child</a:t>
            </a:r>
          </a:p>
          <a:p>
            <a:pPr lvl="0"/>
            <a:r>
              <a:rPr lang="en-GB" dirty="0"/>
              <a:t>T</a:t>
            </a:r>
            <a:r>
              <a:rPr lang="en-GB" dirty="0" smtClean="0"/>
              <a:t>alking </a:t>
            </a:r>
            <a:r>
              <a:rPr lang="en-GB" dirty="0"/>
              <a:t>inappropriately around children </a:t>
            </a:r>
          </a:p>
          <a:p>
            <a:pPr lvl="0"/>
            <a:r>
              <a:rPr lang="en-GB" dirty="0"/>
              <a:t>Dismissing the child’s views and opinions </a:t>
            </a:r>
          </a:p>
          <a:p>
            <a:pPr lvl="0"/>
            <a:r>
              <a:rPr lang="en-GB" dirty="0" smtClean="0"/>
              <a:t>Talking </a:t>
            </a:r>
            <a:r>
              <a:rPr lang="en-GB" dirty="0"/>
              <a:t>disrespectfully about the child’s family </a:t>
            </a:r>
          </a:p>
          <a:p>
            <a:pPr lvl="0"/>
            <a:r>
              <a:rPr lang="en-GB" dirty="0" smtClean="0"/>
              <a:t>Excluding </a:t>
            </a:r>
            <a:r>
              <a:rPr lang="en-GB" dirty="0"/>
              <a:t>or mistreating children with disabilities </a:t>
            </a:r>
          </a:p>
          <a:p>
            <a:pPr lvl="0"/>
            <a:r>
              <a:rPr lang="en-GB" dirty="0"/>
              <a:t>Putting children down and causing them to have low </a:t>
            </a:r>
            <a:r>
              <a:rPr lang="en-GB" dirty="0" smtClean="0"/>
              <a:t>self-esteem.</a:t>
            </a:r>
            <a:endParaRPr lang="en-GB" dirty="0"/>
          </a:p>
        </p:txBody>
      </p:sp>
    </p:spTree>
    <p:extLst>
      <p:ext uri="{BB962C8B-B14F-4D97-AF65-F5344CB8AC3E}">
        <p14:creationId xmlns:p14="http://schemas.microsoft.com/office/powerpoint/2010/main" val="17840624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supervisor’s role</a:t>
            </a:r>
          </a:p>
        </p:txBody>
      </p:sp>
      <p:sp>
        <p:nvSpPr>
          <p:cNvPr id="3" name="Content Placeholder 2"/>
          <p:cNvSpPr>
            <a:spLocks noGrp="1"/>
          </p:cNvSpPr>
          <p:nvPr>
            <p:ph idx="1"/>
          </p:nvPr>
        </p:nvSpPr>
        <p:spPr>
          <a:xfrm>
            <a:off x="395536" y="1412776"/>
            <a:ext cx="6007924" cy="5301208"/>
          </a:xfrm>
        </p:spPr>
        <p:txBody>
          <a:bodyPr>
            <a:normAutofit lnSpcReduction="10000"/>
          </a:bodyPr>
          <a:lstStyle/>
          <a:p>
            <a:pPr marL="0" indent="0">
              <a:buNone/>
            </a:pPr>
            <a:r>
              <a:rPr lang="en-GB" b="1" dirty="0" smtClean="0"/>
              <a:t>What </a:t>
            </a:r>
            <a:r>
              <a:rPr lang="en-GB" b="1" dirty="0"/>
              <a:t>a supervisor can help with:</a:t>
            </a:r>
          </a:p>
          <a:p>
            <a:pPr lvl="0"/>
            <a:r>
              <a:rPr lang="en-GB" dirty="0"/>
              <a:t>Providing help and advice when required</a:t>
            </a:r>
          </a:p>
          <a:p>
            <a:pPr lvl="0"/>
            <a:r>
              <a:rPr lang="en-GB" dirty="0"/>
              <a:t>Discussing any </a:t>
            </a:r>
            <a:r>
              <a:rPr lang="en-GB" dirty="0" smtClean="0"/>
              <a:t>worries or concerns</a:t>
            </a:r>
          </a:p>
          <a:p>
            <a:pPr lvl="0"/>
            <a:r>
              <a:rPr lang="en-GB" dirty="0" smtClean="0"/>
              <a:t>Offering </a:t>
            </a:r>
            <a:r>
              <a:rPr lang="en-GB" dirty="0"/>
              <a:t>additional training and </a:t>
            </a:r>
            <a:r>
              <a:rPr lang="en-GB" dirty="0" smtClean="0"/>
              <a:t>support</a:t>
            </a:r>
          </a:p>
          <a:p>
            <a:pPr lvl="0"/>
            <a:r>
              <a:rPr lang="en-GB" dirty="0" smtClean="0"/>
              <a:t>Providing </a:t>
            </a:r>
            <a:r>
              <a:rPr lang="en-GB" dirty="0"/>
              <a:t>regular feedback </a:t>
            </a:r>
          </a:p>
          <a:p>
            <a:pPr lvl="0"/>
            <a:r>
              <a:rPr lang="en-GB" dirty="0"/>
              <a:t>Investigating any issues or </a:t>
            </a:r>
            <a:r>
              <a:rPr lang="en-GB" dirty="0" smtClean="0"/>
              <a:t>concerns</a:t>
            </a:r>
          </a:p>
          <a:p>
            <a:pPr lvl="0"/>
            <a:r>
              <a:rPr lang="en-GB" dirty="0" smtClean="0"/>
              <a:t>Arranging </a:t>
            </a:r>
            <a:r>
              <a:rPr lang="en-GB" dirty="0"/>
              <a:t>meetings with staff to discuss any concerns </a:t>
            </a:r>
          </a:p>
          <a:p>
            <a:pPr lvl="0"/>
            <a:r>
              <a:rPr lang="en-GB" dirty="0" smtClean="0"/>
              <a:t>Assist with any staff </a:t>
            </a:r>
            <a:r>
              <a:rPr lang="en-GB" dirty="0" smtClean="0"/>
              <a:t>disagreements.</a:t>
            </a:r>
            <a:endParaRPr lang="en-GB" dirty="0"/>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4384" y="2852936"/>
            <a:ext cx="3131839" cy="3671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667952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548680"/>
            <a:ext cx="8229600" cy="1143000"/>
          </a:xfrm>
        </p:spPr>
        <p:txBody>
          <a:bodyPr>
            <a:noAutofit/>
          </a:bodyPr>
          <a:lstStyle/>
          <a:p>
            <a:r>
              <a:rPr lang="en-GB" dirty="0"/>
              <a:t>Apply ethical and nurturing practices in work with children and young people</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3.3 </a:t>
            </a:r>
            <a:r>
              <a:rPr lang="en-GB" sz="2800" dirty="0"/>
              <a:t>Employ ethical and nurturing practices and observe professional boundaries when working with children and young people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0825" y="2780928"/>
            <a:ext cx="2578434" cy="3285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dirty="0"/>
              <a:t>Ethical and nurturing practices </a:t>
            </a:r>
          </a:p>
        </p:txBody>
      </p:sp>
      <p:sp>
        <p:nvSpPr>
          <p:cNvPr id="3" name="Content Placeholder 2"/>
          <p:cNvSpPr>
            <a:spLocks noGrp="1"/>
          </p:cNvSpPr>
          <p:nvPr>
            <p:ph idx="1"/>
          </p:nvPr>
        </p:nvSpPr>
        <p:spPr>
          <a:xfrm>
            <a:off x="395536" y="1412776"/>
            <a:ext cx="6149054" cy="5256584"/>
          </a:xfrm>
        </p:spPr>
        <p:txBody>
          <a:bodyPr>
            <a:normAutofit fontScale="85000" lnSpcReduction="20000"/>
          </a:bodyPr>
          <a:lstStyle/>
          <a:p>
            <a:pPr marL="0" indent="0">
              <a:buNone/>
            </a:pPr>
            <a:r>
              <a:rPr lang="en-GB" sz="3300" dirty="0"/>
              <a:t>Ethics are very important and should be at the heart of everyday practice when working in children’s services. It involves thinking about your actions and decisions and responding in a respectful way, taking into account the individuals needs and requirements. </a:t>
            </a:r>
            <a:r>
              <a:rPr lang="en-GB" sz="3300" dirty="0" smtClean="0"/>
              <a:t>A </a:t>
            </a:r>
            <a:r>
              <a:rPr lang="en-GB" sz="3300" dirty="0"/>
              <a:t>code of ethics should be used as a guidance document for professionals working with </a:t>
            </a:r>
            <a:r>
              <a:rPr lang="en-GB" sz="3300" dirty="0" smtClean="0"/>
              <a:t>children. The </a:t>
            </a:r>
            <a:r>
              <a:rPr lang="en-GB" sz="3300" dirty="0"/>
              <a:t>core values that underpin a code of ethics are </a:t>
            </a:r>
            <a:r>
              <a:rPr lang="en-GB" sz="3300" dirty="0" smtClean="0"/>
              <a:t>usually</a:t>
            </a:r>
            <a:r>
              <a:rPr lang="en-GB" sz="3300" dirty="0"/>
              <a:t> </a:t>
            </a:r>
            <a:r>
              <a:rPr lang="en-GB" sz="3300" dirty="0" smtClean="0"/>
              <a:t>respect, integrity and honesty.</a:t>
            </a:r>
            <a:endParaRPr lang="en-GB" sz="3300" dirty="0"/>
          </a:p>
          <a:p>
            <a:pPr marL="0" indent="0">
              <a:buNone/>
            </a:pPr>
            <a:r>
              <a:rPr lang="en-GB" sz="2100" dirty="0" smtClean="0"/>
              <a:t>Modified </a:t>
            </a:r>
            <a:r>
              <a:rPr lang="en-GB" sz="2100" dirty="0"/>
              <a:t>from source: </a:t>
            </a:r>
            <a:r>
              <a:rPr lang="en-GB" sz="2100" u="sng" dirty="0">
                <a:hlinkClick r:id="rId3"/>
              </a:rPr>
              <a:t>http://ncac.acecqa.gov.au/educator-resources/pcf-articles/Ethics_a_part%20_of_everyday_practice_Mar09.pdf</a:t>
            </a:r>
            <a:r>
              <a:rPr lang="en-GB" sz="2100" dirty="0"/>
              <a:t>. Accessed on 20/10/2016.</a:t>
            </a:r>
          </a:p>
          <a:p>
            <a:pPr marL="0" indent="0">
              <a:buNone/>
            </a:pPr>
            <a:endParaRPr lang="en-GB"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Professional boundaries </a:t>
            </a:r>
          </a:p>
        </p:txBody>
      </p:sp>
      <p:sp>
        <p:nvSpPr>
          <p:cNvPr id="3" name="Content Placeholder 2"/>
          <p:cNvSpPr>
            <a:spLocks noGrp="1"/>
          </p:cNvSpPr>
          <p:nvPr>
            <p:ph idx="1"/>
          </p:nvPr>
        </p:nvSpPr>
        <p:spPr>
          <a:xfrm>
            <a:off x="467544" y="1412776"/>
            <a:ext cx="5544616" cy="5112568"/>
          </a:xfrm>
        </p:spPr>
        <p:txBody>
          <a:bodyPr>
            <a:normAutofit/>
          </a:bodyPr>
          <a:lstStyle/>
          <a:p>
            <a:pPr marL="0" indent="0">
              <a:buNone/>
            </a:pPr>
            <a:r>
              <a:rPr lang="en-GB" dirty="0"/>
              <a:t>Professional boundaries are essential for developing and maintaining safe and appropriate relationships with children and young people in care settings. A caregiver can have a positive impact on the child’s </a:t>
            </a:r>
            <a:r>
              <a:rPr lang="en-GB" dirty="0" smtClean="0"/>
              <a:t>future. </a:t>
            </a:r>
            <a:r>
              <a:rPr lang="en-GB" dirty="0"/>
              <a:t>However, the professional boundary can be breached if the carer misuses their power and takes advantage of the child’s trust, which could affect the child’s safety and welfare. </a:t>
            </a:r>
          </a:p>
        </p:txBody>
      </p:sp>
      <p:pic>
        <p:nvPicPr>
          <p:cNvPr id="27650" name="Picture 2" descr="C:\Users\Vicky Lomax\Desktop\ArtWork\parent_child_portrait_400_clr_296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529302"/>
            <a:ext cx="238125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604114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6462" b="8474"/>
          <a:stretch/>
        </p:blipFill>
        <p:spPr bwMode="auto">
          <a:xfrm>
            <a:off x="6479475" y="4173533"/>
            <a:ext cx="2124470" cy="2481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dirty="0"/>
              <a:t>Professional boundaries </a:t>
            </a:r>
          </a:p>
        </p:txBody>
      </p:sp>
      <p:sp>
        <p:nvSpPr>
          <p:cNvPr id="3" name="Content Placeholder 2"/>
          <p:cNvSpPr>
            <a:spLocks noGrp="1"/>
          </p:cNvSpPr>
          <p:nvPr>
            <p:ph idx="1"/>
          </p:nvPr>
        </p:nvSpPr>
        <p:spPr>
          <a:xfrm>
            <a:off x="467544" y="1700808"/>
            <a:ext cx="8424936" cy="5040560"/>
          </a:xfrm>
        </p:spPr>
        <p:txBody>
          <a:bodyPr>
            <a:normAutofit/>
          </a:bodyPr>
          <a:lstStyle/>
          <a:p>
            <a:pPr marL="0" indent="0">
              <a:buNone/>
            </a:pPr>
            <a:r>
              <a:rPr lang="en-GB" b="1" dirty="0"/>
              <a:t>Examples of professional boundary violations:</a:t>
            </a:r>
          </a:p>
          <a:p>
            <a:pPr lvl="0"/>
            <a:r>
              <a:rPr lang="en-GB" dirty="0"/>
              <a:t>Treating a child different to </a:t>
            </a:r>
            <a:r>
              <a:rPr lang="en-GB" dirty="0" smtClean="0"/>
              <a:t>others</a:t>
            </a:r>
          </a:p>
          <a:p>
            <a:pPr lvl="0"/>
            <a:r>
              <a:rPr lang="en-GB" dirty="0" smtClean="0"/>
              <a:t>Being a </a:t>
            </a:r>
            <a:r>
              <a:rPr lang="en-GB" dirty="0"/>
              <a:t>friend or counsellor to the </a:t>
            </a:r>
            <a:r>
              <a:rPr lang="en-GB" dirty="0" smtClean="0"/>
              <a:t>child</a:t>
            </a:r>
          </a:p>
          <a:p>
            <a:pPr lvl="0"/>
            <a:r>
              <a:rPr lang="en-GB" dirty="0" smtClean="0"/>
              <a:t>Meeting them outside </a:t>
            </a:r>
            <a:r>
              <a:rPr lang="en-GB" dirty="0"/>
              <a:t>of the workplace </a:t>
            </a:r>
          </a:p>
          <a:p>
            <a:pPr lvl="0"/>
            <a:r>
              <a:rPr lang="en-GB" dirty="0"/>
              <a:t>Using power or authority to harm </a:t>
            </a:r>
            <a:r>
              <a:rPr lang="en-GB" dirty="0" smtClean="0"/>
              <a:t>them</a:t>
            </a:r>
            <a:endParaRPr lang="en-GB" dirty="0"/>
          </a:p>
          <a:p>
            <a:pPr lvl="0"/>
            <a:r>
              <a:rPr lang="en-GB" dirty="0"/>
              <a:t>Offering money </a:t>
            </a:r>
            <a:r>
              <a:rPr lang="en-GB" dirty="0" smtClean="0"/>
              <a:t>to them </a:t>
            </a:r>
            <a:endParaRPr lang="en-GB" dirty="0"/>
          </a:p>
          <a:p>
            <a:pPr lvl="0"/>
            <a:r>
              <a:rPr lang="en-GB" dirty="0"/>
              <a:t>Buying them new clothing or gifts </a:t>
            </a:r>
          </a:p>
          <a:p>
            <a:pPr lvl="0"/>
            <a:r>
              <a:rPr lang="en-GB" dirty="0" smtClean="0"/>
              <a:t>Using </a:t>
            </a:r>
            <a:r>
              <a:rPr lang="en-GB" dirty="0"/>
              <a:t>social media to </a:t>
            </a:r>
            <a:r>
              <a:rPr lang="en-GB" dirty="0" smtClean="0"/>
              <a:t>contact them</a:t>
            </a:r>
          </a:p>
          <a:p>
            <a:pPr lvl="0"/>
            <a:r>
              <a:rPr lang="en-GB" dirty="0" smtClean="0"/>
              <a:t>Offering </a:t>
            </a:r>
            <a:r>
              <a:rPr lang="en-GB" dirty="0"/>
              <a:t>them advice beyond </a:t>
            </a:r>
            <a:r>
              <a:rPr lang="en-GB" dirty="0" smtClean="0"/>
              <a:t>job </a:t>
            </a:r>
            <a:r>
              <a:rPr lang="en-GB" dirty="0"/>
              <a:t>role.</a:t>
            </a:r>
          </a:p>
          <a:p>
            <a:pPr marL="0" indent="0">
              <a:buNone/>
            </a:pPr>
            <a:endParaRPr lang="en-GB" dirty="0"/>
          </a:p>
        </p:txBody>
      </p:sp>
    </p:spTree>
    <p:extLst>
      <p:ext uri="{BB962C8B-B14F-4D97-AF65-F5344CB8AC3E}">
        <p14:creationId xmlns:p14="http://schemas.microsoft.com/office/powerpoint/2010/main" val="78435772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Vicky Lomax\Desktop\ArtWork\Animations\check_it_off_your_list_500_wht.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519511" y="2492896"/>
            <a:ext cx="2314228" cy="185138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1282154"/>
          </a:xfrm>
        </p:spPr>
        <p:txBody>
          <a:bodyPr>
            <a:noAutofit/>
          </a:bodyPr>
          <a:lstStyle/>
          <a:p>
            <a:r>
              <a:rPr lang="en-GB" dirty="0"/>
              <a:t>Maintaining professional boundaries </a:t>
            </a:r>
          </a:p>
        </p:txBody>
      </p:sp>
      <p:sp>
        <p:nvSpPr>
          <p:cNvPr id="3" name="Content Placeholder 2"/>
          <p:cNvSpPr>
            <a:spLocks noGrp="1"/>
          </p:cNvSpPr>
          <p:nvPr>
            <p:ph idx="1"/>
          </p:nvPr>
        </p:nvSpPr>
        <p:spPr>
          <a:xfrm>
            <a:off x="457200" y="1988840"/>
            <a:ext cx="8291264" cy="4869160"/>
          </a:xfrm>
        </p:spPr>
        <p:txBody>
          <a:bodyPr>
            <a:normAutofit/>
          </a:bodyPr>
          <a:lstStyle/>
          <a:p>
            <a:pPr lvl="0"/>
            <a:r>
              <a:rPr lang="en-GB" dirty="0" smtClean="0"/>
              <a:t>Follow </a:t>
            </a:r>
            <a:r>
              <a:rPr lang="en-GB" dirty="0"/>
              <a:t>work </a:t>
            </a:r>
            <a:r>
              <a:rPr lang="en-GB" dirty="0" smtClean="0"/>
              <a:t>policies and </a:t>
            </a:r>
            <a:r>
              <a:rPr lang="en-GB" dirty="0"/>
              <a:t>procedures </a:t>
            </a:r>
          </a:p>
          <a:p>
            <a:pPr lvl="0"/>
            <a:r>
              <a:rPr lang="en-GB" dirty="0"/>
              <a:t>Be aware of your </a:t>
            </a:r>
            <a:r>
              <a:rPr lang="en-GB" dirty="0" smtClean="0"/>
              <a:t>role</a:t>
            </a:r>
          </a:p>
          <a:p>
            <a:pPr lvl="0"/>
            <a:r>
              <a:rPr lang="en-GB" dirty="0" smtClean="0"/>
              <a:t>Be </a:t>
            </a:r>
            <a:r>
              <a:rPr lang="en-GB" dirty="0"/>
              <a:t>professional, open and </a:t>
            </a:r>
            <a:r>
              <a:rPr lang="en-GB" dirty="0" smtClean="0"/>
              <a:t>honest</a:t>
            </a:r>
          </a:p>
          <a:p>
            <a:pPr lvl="0"/>
            <a:r>
              <a:rPr lang="en-GB" dirty="0" smtClean="0"/>
              <a:t>Treat </a:t>
            </a:r>
            <a:r>
              <a:rPr lang="en-GB" dirty="0"/>
              <a:t>all children </a:t>
            </a:r>
            <a:r>
              <a:rPr lang="en-GB" dirty="0" smtClean="0"/>
              <a:t>equally</a:t>
            </a:r>
            <a:endParaRPr lang="en-GB" dirty="0"/>
          </a:p>
          <a:p>
            <a:pPr lvl="0"/>
            <a:r>
              <a:rPr lang="en-GB" dirty="0"/>
              <a:t>Report any issues or concerns you have </a:t>
            </a:r>
            <a:endParaRPr lang="en-GB" dirty="0" smtClean="0"/>
          </a:p>
          <a:p>
            <a:pPr lvl="0"/>
            <a:r>
              <a:rPr lang="en-GB" dirty="0" smtClean="0"/>
              <a:t>Provide </a:t>
            </a:r>
            <a:r>
              <a:rPr lang="en-GB" dirty="0"/>
              <a:t>a safe and secure </a:t>
            </a:r>
            <a:r>
              <a:rPr lang="en-GB" dirty="0" smtClean="0"/>
              <a:t>environment</a:t>
            </a:r>
          </a:p>
          <a:p>
            <a:pPr lvl="0"/>
            <a:r>
              <a:rPr lang="en-GB" dirty="0" smtClean="0"/>
              <a:t>Build trusting relationships</a:t>
            </a:r>
          </a:p>
          <a:p>
            <a:pPr lvl="0"/>
            <a:r>
              <a:rPr lang="en-GB" dirty="0" smtClean="0"/>
              <a:t> Support </a:t>
            </a:r>
            <a:r>
              <a:rPr lang="en-GB" dirty="0"/>
              <a:t>and </a:t>
            </a:r>
            <a:r>
              <a:rPr lang="en-GB" dirty="0" smtClean="0"/>
              <a:t>encourage </a:t>
            </a:r>
            <a:r>
              <a:rPr lang="en-GB" dirty="0"/>
              <a:t>children’s relationships with their </a:t>
            </a:r>
            <a:r>
              <a:rPr lang="en-GB" dirty="0" smtClean="0"/>
              <a:t>parents. </a:t>
            </a:r>
            <a:endParaRPr lang="en-GB" dirty="0"/>
          </a:p>
          <a:p>
            <a:pPr marL="0" indent="0">
              <a:buNone/>
            </a:pPr>
            <a:endParaRPr lang="en-GB" dirty="0"/>
          </a:p>
        </p:txBody>
      </p:sp>
    </p:spTree>
    <p:extLst>
      <p:ext uri="{BB962C8B-B14F-4D97-AF65-F5344CB8AC3E}">
        <p14:creationId xmlns:p14="http://schemas.microsoft.com/office/powerpoint/2010/main" val="18457681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620688"/>
            <a:ext cx="8229600" cy="1143000"/>
          </a:xfrm>
        </p:spPr>
        <p:txBody>
          <a:bodyPr>
            <a:noAutofit/>
          </a:bodyPr>
          <a:lstStyle/>
          <a:p>
            <a:r>
              <a:rPr lang="en-GB" dirty="0"/>
              <a:t>Apply ethical and nurturing practices in work with children and young people</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3.4 </a:t>
            </a:r>
            <a:r>
              <a:rPr lang="en-GB" sz="2800" dirty="0" smtClean="0">
                <a:latin typeface="+mj-lt"/>
              </a:rPr>
              <a:t>Recognise </a:t>
            </a:r>
            <a:r>
              <a:rPr lang="en-GB" sz="2800" dirty="0">
                <a:latin typeface="+mj-lt"/>
              </a:rPr>
              <a:t>and report indicators for potential ethical concerns when working with children and young people</a:t>
            </a:r>
            <a:endParaRPr lang="en-AU" sz="2800" dirty="0" smtClean="0">
              <a:latin typeface="+mj-lt"/>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3" name="Picture 3" descr="C:\Users\Vicky Lomax\Desktop\ArtWork\Fotolia_15998379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1928" y="2852936"/>
            <a:ext cx="3242072" cy="324207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Ethical concerns </a:t>
            </a:r>
          </a:p>
        </p:txBody>
      </p:sp>
      <p:sp>
        <p:nvSpPr>
          <p:cNvPr id="3" name="Content Placeholder 2"/>
          <p:cNvSpPr>
            <a:spLocks noGrp="1"/>
          </p:cNvSpPr>
          <p:nvPr>
            <p:ph idx="1"/>
          </p:nvPr>
        </p:nvSpPr>
        <p:spPr>
          <a:xfrm>
            <a:off x="457200" y="1600200"/>
            <a:ext cx="5915000" cy="4997152"/>
          </a:xfrm>
        </p:spPr>
        <p:txBody>
          <a:bodyPr>
            <a:normAutofit lnSpcReduction="10000"/>
          </a:bodyPr>
          <a:lstStyle/>
          <a:p>
            <a:pPr marL="0" indent="0">
              <a:buNone/>
            </a:pPr>
            <a:r>
              <a:rPr lang="en-GB" dirty="0"/>
              <a:t>It is important to be able to recognise potential ethical concerns in the workplace so you can report any indicators immediately. Ethics are moral principles that affect how people make decisions and live their lives on a daily basis. It is about doing what is right for people and society and can be described as moral philosophy. The term comes from the Greek word ethos, which means custom, habit, character and disposition. </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654545"/>
            <a:ext cx="2217628" cy="3537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dirty="0"/>
              <a:t>Reporting ethical concerns </a:t>
            </a:r>
          </a:p>
        </p:txBody>
      </p:sp>
      <p:sp>
        <p:nvSpPr>
          <p:cNvPr id="3" name="Content Placeholder 2"/>
          <p:cNvSpPr>
            <a:spLocks noGrp="1"/>
          </p:cNvSpPr>
          <p:nvPr>
            <p:ph idx="1"/>
          </p:nvPr>
        </p:nvSpPr>
        <p:spPr>
          <a:xfrm>
            <a:off x="395536" y="1556792"/>
            <a:ext cx="5976664" cy="5040560"/>
          </a:xfrm>
        </p:spPr>
        <p:txBody>
          <a:bodyPr>
            <a:normAutofit lnSpcReduction="10000"/>
          </a:bodyPr>
          <a:lstStyle/>
          <a:p>
            <a:pPr marL="0" indent="0">
              <a:buNone/>
            </a:pPr>
            <a:r>
              <a:rPr lang="en-GB" dirty="0"/>
              <a:t>It is important that you are professional and follow workplace policies, procedures and code of conduct when carrying out your role. You should adhere to them at all times to ensure you are behaving </a:t>
            </a:r>
            <a:r>
              <a:rPr lang="en-GB" dirty="0" smtClean="0"/>
              <a:t>ethically. </a:t>
            </a:r>
            <a:r>
              <a:rPr lang="en-GB" dirty="0"/>
              <a:t>If you notice any ethical concerns in the workplace </a:t>
            </a:r>
            <a:r>
              <a:rPr lang="en-GB" dirty="0" smtClean="0"/>
              <a:t>then </a:t>
            </a:r>
            <a:r>
              <a:rPr lang="en-GB" dirty="0"/>
              <a:t>you should speak to your supervisor so they can investigate it further. It is important to report anything unethical to help </a:t>
            </a:r>
            <a:r>
              <a:rPr lang="en-GB" dirty="0" smtClean="0"/>
              <a:t>children and </a:t>
            </a:r>
            <a:r>
              <a:rPr lang="en-GB" dirty="0"/>
              <a:t>protect them from harm.</a:t>
            </a:r>
          </a:p>
          <a:p>
            <a:pPr marL="0" indent="0">
              <a:buNone/>
            </a:pPr>
            <a:endParaRPr lang="en-GB" dirty="0"/>
          </a:p>
        </p:txBody>
      </p:sp>
    </p:spTree>
    <p:extLst>
      <p:ext uri="{BB962C8B-B14F-4D97-AF65-F5344CB8AC3E}">
        <p14:creationId xmlns:p14="http://schemas.microsoft.com/office/powerpoint/2010/main" val="10802700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3D</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smtClean="0"/>
              <a:t>Summative assessments consist of:</a:t>
            </a:r>
          </a:p>
          <a:p>
            <a:r>
              <a:rPr lang="en-US" dirty="0" smtClean="0"/>
              <a:t>Skills assessment</a:t>
            </a:r>
          </a:p>
          <a:p>
            <a:r>
              <a:rPr lang="en-US" dirty="0" smtClean="0"/>
              <a:t>Knowledge assessment</a:t>
            </a:r>
          </a:p>
          <a:p>
            <a:r>
              <a:rPr lang="en-US" dirty="0" smtClean="0"/>
              <a:t>Performance assessment.</a:t>
            </a:r>
          </a:p>
          <a:p>
            <a:pPr marL="0" indent="0">
              <a:buNone/>
            </a:pPr>
            <a:endParaRPr lang="en-US" dirty="0" smtClean="0"/>
          </a:p>
          <a:p>
            <a:pPr marL="0" indent="0">
              <a:buNone/>
            </a:pPr>
            <a:r>
              <a:rPr lang="en-US" dirty="0" smtClean="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smtClean="0">
                <a:solidFill>
                  <a:srgbClr val="FF0000"/>
                </a:solidFill>
              </a:rPr>
              <a:t>Summary and Feedback</a:t>
            </a:r>
            <a:endParaRPr lang="en-CA" dirty="0" smtClean="0">
              <a:solidFill>
                <a:srgbClr val="FF0000"/>
              </a:solidFill>
            </a:endParaRPr>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1198</TotalTime>
  <Words>3585</Words>
  <Application>Microsoft Office PowerPoint</Application>
  <PresentationFormat>On-screen Show (4:3)</PresentationFormat>
  <Paragraphs>327</Paragraphs>
  <Slides>71</Slides>
  <Notes>25</Notes>
  <HiddenSlides>0</HiddenSlides>
  <MMClips>0</MMClips>
  <ScaleCrop>false</ScaleCrop>
  <HeadingPairs>
    <vt:vector size="4" baseType="variant">
      <vt:variant>
        <vt:lpstr>Theme</vt:lpstr>
      </vt:variant>
      <vt:variant>
        <vt:i4>1</vt:i4>
      </vt:variant>
      <vt:variant>
        <vt:lpstr>Slide Titles</vt:lpstr>
      </vt:variant>
      <vt:variant>
        <vt:i4>71</vt:i4>
      </vt:variant>
    </vt:vector>
  </HeadingPairs>
  <TitlesOfParts>
    <vt:vector size="72" baseType="lpstr">
      <vt:lpstr>Office Theme</vt:lpstr>
      <vt:lpstr>PowerPoint Presentation</vt:lpstr>
      <vt:lpstr>Implement work practices which support the protection of children and young people</vt:lpstr>
      <vt:lpstr>Signs and symptoms</vt:lpstr>
      <vt:lpstr>Child abuse</vt:lpstr>
      <vt:lpstr>Different types of child abuse</vt:lpstr>
      <vt:lpstr>Indicators of child abuse</vt:lpstr>
      <vt:lpstr>Indicators of child abuse (cont.)</vt:lpstr>
      <vt:lpstr>Indicators of neglect</vt:lpstr>
      <vt:lpstr>Asking questions</vt:lpstr>
      <vt:lpstr>Child protection procedures</vt:lpstr>
      <vt:lpstr>Notifications </vt:lpstr>
      <vt:lpstr>Protecting children</vt:lpstr>
      <vt:lpstr> Activity 1A  </vt:lpstr>
      <vt:lpstr>Implement work practices which support the protection of children and young people</vt:lpstr>
      <vt:lpstr>Responding to disclosure </vt:lpstr>
      <vt:lpstr>Responding to disclosure (cont.)</vt:lpstr>
      <vt:lpstr>Mandatory reporting</vt:lpstr>
      <vt:lpstr>Policies and procedures</vt:lpstr>
      <vt:lpstr> Activity 1B  </vt:lpstr>
      <vt:lpstr>Implement work practices which support the protection of children and young people</vt:lpstr>
      <vt:lpstr>Child-focused work practice</vt:lpstr>
      <vt:lpstr>Child-focused practice</vt:lpstr>
      <vt:lpstr>Child-focused practice (cont.)</vt:lpstr>
      <vt:lpstr>Children’s rights </vt:lpstr>
      <vt:lpstr>Children’s rights </vt:lpstr>
      <vt:lpstr>Decision-making</vt:lpstr>
      <vt:lpstr> Activity 1C  </vt:lpstr>
      <vt:lpstr>Implement work practices which support the protection of children and young people</vt:lpstr>
      <vt:lpstr>Good communication </vt:lpstr>
      <vt:lpstr>Information-gathering techniques</vt:lpstr>
      <vt:lpstr>Information-gathering</vt:lpstr>
      <vt:lpstr> Activity 1D  </vt:lpstr>
      <vt:lpstr>Implement work practices which support the protection of children and young people</vt:lpstr>
      <vt:lpstr>Your role and responsibility </vt:lpstr>
      <vt:lpstr>Your role and responsibility</vt:lpstr>
      <vt:lpstr>Duty of care</vt:lpstr>
      <vt:lpstr>Duty of care</vt:lpstr>
      <vt:lpstr>State legislation</vt:lpstr>
      <vt:lpstr>State legislation</vt:lpstr>
      <vt:lpstr>Policies and procedures</vt:lpstr>
      <vt:lpstr> Activity 1E  </vt:lpstr>
      <vt:lpstr>Report indications of possible risk of harm</vt:lpstr>
      <vt:lpstr>Report indications of possible risk of harm</vt:lpstr>
      <vt:lpstr>Accurately record</vt:lpstr>
      <vt:lpstr>Report risk-of-harm indicators</vt:lpstr>
      <vt:lpstr> Activity 2A  </vt:lpstr>
      <vt:lpstr>Report indications of possible risk of harm</vt:lpstr>
      <vt:lpstr>Writing reports</vt:lpstr>
      <vt:lpstr>Writing reports</vt:lpstr>
      <vt:lpstr> Activity 2B  </vt:lpstr>
      <vt:lpstr>Apply ethical and nurturing practices in work with children and young people</vt:lpstr>
      <vt:lpstr>Children’s rights</vt:lpstr>
      <vt:lpstr>Early years settings</vt:lpstr>
      <vt:lpstr> Activity 3A  </vt:lpstr>
      <vt:lpstr>Apply ethical and nurturing practices in work with children and young people</vt:lpstr>
      <vt:lpstr>Identify and seek support </vt:lpstr>
      <vt:lpstr>Ethical concerns</vt:lpstr>
      <vt:lpstr>A supervisor’s role</vt:lpstr>
      <vt:lpstr> Activity 3B  </vt:lpstr>
      <vt:lpstr>Apply ethical and nurturing practices in work with children and young people</vt:lpstr>
      <vt:lpstr>Ethical and nurturing practices </vt:lpstr>
      <vt:lpstr>Professional boundaries </vt:lpstr>
      <vt:lpstr>Professional boundaries </vt:lpstr>
      <vt:lpstr>Maintaining professional boundaries </vt:lpstr>
      <vt:lpstr> Activity 3C  </vt:lpstr>
      <vt:lpstr>Apply ethical and nurturing practices in work with children and young people</vt:lpstr>
      <vt:lpstr>Ethical concerns </vt:lpstr>
      <vt:lpstr>Reporting ethical concerns </vt:lpstr>
      <vt:lpstr> Activity 3D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274</cp:revision>
  <dcterms:created xsi:type="dcterms:W3CDTF">2011-08-26T06:48:04Z</dcterms:created>
  <dcterms:modified xsi:type="dcterms:W3CDTF">2016-10-27T11:56:59Z</dcterms:modified>
</cp:coreProperties>
</file>