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67" r:id="rId3"/>
    <p:sldId id="257" r:id="rId4"/>
    <p:sldId id="264" r:id="rId5"/>
    <p:sldId id="269" r:id="rId6"/>
    <p:sldId id="270" r:id="rId7"/>
    <p:sldId id="260" r:id="rId8"/>
    <p:sldId id="258" r:id="rId9"/>
    <p:sldId id="259" r:id="rId10"/>
    <p:sldId id="272" r:id="rId11"/>
    <p:sldId id="271" r:id="rId12"/>
    <p:sldId id="261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75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AF3695-BA9A-40E4-972E-8B9B51B3EF06}" type="datetimeFigureOut">
              <a:rPr lang="en-AU" smtClean="0"/>
              <a:t>8/08/2024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C23868-E290-41D6-BFA6-6EC4ED1066CF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606521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9C23868-E290-41D6-BFA6-6EC4ED1066CF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38574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0BFC91-25A7-16F4-D137-2A11976F43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A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050791-B4C9-CCC8-C8DE-29E37EB11E5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02FCC7-ABE2-EC8E-0D65-8817C56FA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4F622-B0AB-40E2-83D6-CE8CD0533FC1}" type="datetime1">
              <a:rPr lang="en-AU" smtClean="0"/>
              <a:t>8/08/2024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B5CDF4-219D-A51E-4396-45D988B25A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98700F-409A-C027-6D26-A79CCF1F85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E169A-66EA-4DEF-B852-F5B72EFC38C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173359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B56C49-C3D5-552C-9339-90EB5928D4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A1FB0E-A289-042E-4316-BEEF62968EA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96D4FC-D7C9-C33D-DDDA-ADB4C4971B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A7ADB-F877-4472-B01E-CA2886EB9D5E}" type="datetime1">
              <a:rPr lang="en-AU" smtClean="0"/>
              <a:t>8/08/2024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921675-CFED-9A66-B6FB-0C8BDC0E8F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729756-BF49-F8CB-AC9B-D75405E0D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E169A-66EA-4DEF-B852-F5B72EFC38C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109316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547814-CEAD-196B-1085-DE0B473A3C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381E3D-489C-4918-5FEB-B508EBFFDC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E82351-72AE-BD9D-EA0E-51B21692FD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30486-89DE-4063-A0F2-4026A54633A5}" type="datetime1">
              <a:rPr lang="en-AU" smtClean="0"/>
              <a:t>8/08/2024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F8C88E-B36A-7292-A523-5B56BED2D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BB247B-A08B-64E4-7348-7CB58E349B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E169A-66EA-4DEF-B852-F5B72EFC38C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09990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295089-40B9-1914-B4D1-3849C320C6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4B4A8B-E836-FC1D-F43B-0E7D57C55D2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C7031E-4EE9-0714-AABC-6F97718A0F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EFECC6-F569-289F-5573-C1C52F532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4EDB7-43EB-49A1-819B-4C07D0320067}" type="datetime1">
              <a:rPr lang="en-AU" smtClean="0"/>
              <a:t>8/08/2024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AAACB2-9540-E5CE-EB90-2DC792EBF9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705F7F-A70F-9250-BC2C-F3FAA3CA5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E169A-66EA-4DEF-B852-F5B72EFC38C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54221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9B735-B576-5007-0366-E8BEDA12FB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3E640A-E3CB-3F5F-59F2-BC1C629D2F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90412A-3111-2534-230F-B1CA4740DA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9113511-38E7-C44E-A3D4-9B738D14DF7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FB13BED-4D30-CABF-55C6-CBD9C0E685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AD810F-464E-773E-0B9F-3729854E4D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A28230-538A-47DC-8330-DC54A042D86D}" type="datetime1">
              <a:rPr lang="en-AU" smtClean="0"/>
              <a:t>8/08/2024</a:t>
            </a:fld>
            <a:endParaRPr lang="en-A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9811DE-ACA6-0916-AE3A-D06651B85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E2607D-A488-AD80-6A58-BB69C72A2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E169A-66EA-4DEF-B852-F5B72EFC38C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216074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E7721F-5D56-005B-6364-2620A7D4E8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A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4DFDB87-7558-FBA8-DF24-1DA959770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1B010-6C16-4C68-9A2F-8CB2B588715B}" type="datetime1">
              <a:rPr lang="en-AU" smtClean="0"/>
              <a:t>8/08/2024</a:t>
            </a:fld>
            <a:endParaRPr lang="en-A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5103ABF-FBFD-E8A2-96F0-22E6F9568C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B9287D-30A5-117F-6B87-A53DCA0B7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E169A-66EA-4DEF-B852-F5B72EFC38C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5025390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FC309A-EA5B-E8D7-F236-64A06A212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6C697-26B9-42DF-816F-C355964BDF06}" type="datetime1">
              <a:rPr lang="en-AU" smtClean="0"/>
              <a:t>8/08/2024</a:t>
            </a:fld>
            <a:endParaRPr lang="en-A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1E9C833-10C4-D4B3-DB27-F0FBB1D3D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51B906-6011-45E1-4B5D-5318D4E370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E169A-66EA-4DEF-B852-F5B72EFC38C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01114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AC88FE-3069-DFB3-E182-7B297F98AA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A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CCC034-3A4C-9B84-EFC7-9623A42A9D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5C1F09-7F4D-9D12-4B06-E6DA8995A4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6D47CE-2DE9-7AC7-D291-478468BAB0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A307C-4121-408E-BD82-CB0B94D91086}" type="datetime1">
              <a:rPr lang="en-AU" smtClean="0"/>
              <a:t>8/08/2024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DE08D8-B98B-0445-5767-E7604BBFD1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E2CE0D-7FBC-AEE6-CEB3-0ECA798981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E169A-66EA-4DEF-B852-F5B72EFC38C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714147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24843-15C9-E77E-B817-1F2009572D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A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951EF0-FBA9-2CA9-4BEE-FD93C94144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294C7C-E992-314D-349F-F7AF06808D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46FBD5-1ABA-22AC-A615-7A8FA13253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9B90D6-36FA-466C-BA77-95ACEA71EF23}" type="datetime1">
              <a:rPr lang="en-AU" smtClean="0"/>
              <a:t>8/08/2024</a:t>
            </a:fld>
            <a:endParaRPr lang="en-A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2AC2AE-053D-7761-9A8E-AF7229E4BD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F46864-500E-38DB-7C3E-EA637CDB3E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E169A-66EA-4DEF-B852-F5B72EFC38C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487239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269B43-870C-1DD5-0059-6FF91912C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CDC8F0D-B47D-98B9-D4CE-725AB4CFF6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51315B-65B3-5A3A-5E92-B1894BB76D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76D767-DFE6-42E8-BA5E-47A5ECCCD003}" type="datetime1">
              <a:rPr lang="en-AU" smtClean="0"/>
              <a:t>8/08/2024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D115FE-0E4A-C0F9-E25E-A1B4F366D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F503C1-9F18-E0BD-C69F-CFDBD78DF8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E169A-66EA-4DEF-B852-F5B72EFC38C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594179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ACD56E9-AD6A-F615-EC60-125699AEC0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A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0179E7-72D6-DE0E-225A-4B003B256F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2A0132-9662-EE6D-7E68-028F95D143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803111-C77E-4EB5-9A0C-8BF90D59D4FA}" type="datetime1">
              <a:rPr lang="en-AU" smtClean="0"/>
              <a:t>8/08/2024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93788F-5781-D1D7-55C9-C0DD024D94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4E64F5-715E-3296-1372-0945C5DE0A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3E169A-66EA-4DEF-B852-F5B72EFC38C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207635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249C240-E453-1582-DA31-49BCAAEC44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A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2F41C7-B0EE-F501-8257-A09D8625AB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A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3B08B4-6897-CB48-2391-94D98286DE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01AB5E-3424-406C-9700-8C96BEFE5DAC}" type="datetime1">
              <a:rPr lang="en-AU" smtClean="0"/>
              <a:t>8/08/2024</a:t>
            </a:fld>
            <a:endParaRPr lang="en-A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5FAC17-8E39-923C-5A89-AEE2AC5BEF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0B3ECB-8BF2-6361-E8C4-45E53C7284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3E169A-66EA-4DEF-B852-F5B72EFC38C3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83283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hyperlink" Target="https://creativecommons.org/licenses/by-nc-nd/3.0/" TargetMode="External"/><Relationship Id="rId5" Type="http://schemas.openxmlformats.org/officeDocument/2006/relationships/hyperlink" Target="http://herdingcats.typepad.com/my_weblog/2010/07/risk-matrix.html" TargetMode="Externa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hyperlink" Target="https://creativecommons.org/licenses/by/3.0/" TargetMode="External"/><Relationship Id="rId5" Type="http://schemas.openxmlformats.org/officeDocument/2006/relationships/hyperlink" Target="https://www.robjwells.com/2018/02/british-newspaper-barcodes-explained-and-automated/" TargetMode="Externa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F51787-9BD1-0E9E-CC4A-50A93A0A415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679304"/>
            <a:ext cx="9144000" cy="1281472"/>
          </a:xfrm>
        </p:spPr>
        <p:txBody>
          <a:bodyPr/>
          <a:lstStyle/>
          <a:p>
            <a:r>
              <a:rPr lang="en-GB" dirty="0"/>
              <a:t>Confined Spaces</a:t>
            </a:r>
            <a:endParaRPr lang="en-A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3B18312-7768-C0F0-CA59-5A9875040F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226365"/>
            <a:ext cx="9144000" cy="3952331"/>
          </a:xfrm>
        </p:spPr>
        <p:txBody>
          <a:bodyPr>
            <a:noAutofit/>
          </a:bodyPr>
          <a:lstStyle/>
          <a:p>
            <a:pPr algn="l"/>
            <a:r>
              <a:rPr lang="en-GB" sz="2000" dirty="0"/>
              <a:t>Under Work Health and Safety Regulations 2011 – </a:t>
            </a:r>
          </a:p>
          <a:p>
            <a:pPr algn="l"/>
            <a:endParaRPr lang="en-GB" sz="2000" dirty="0"/>
          </a:p>
          <a:p>
            <a:pPr algn="l"/>
            <a:r>
              <a:rPr lang="en-GB" sz="2000" dirty="0"/>
              <a:t>A confined space means an enclosed or partially enclosed space that—</a:t>
            </a:r>
          </a:p>
          <a:p>
            <a:pPr algn="l"/>
            <a:endParaRPr lang="en-GB" sz="2000" dirty="0"/>
          </a:p>
          <a:p>
            <a:pPr algn="l"/>
            <a:r>
              <a:rPr lang="en-GB" sz="2000" dirty="0"/>
              <a:t>	(a) is not designed or intended primarily to be occupied by a person; and</a:t>
            </a:r>
          </a:p>
          <a:p>
            <a:pPr algn="l"/>
            <a:endParaRPr lang="en-GB" sz="2000" dirty="0"/>
          </a:p>
          <a:p>
            <a:pPr algn="l"/>
            <a:r>
              <a:rPr lang="en-GB" sz="2000" dirty="0"/>
              <a:t>	(b) is, or is designed or intended to be, at normal atmospheric pressure while 	any person is in the space; and </a:t>
            </a:r>
          </a:p>
          <a:p>
            <a:pPr algn="l"/>
            <a:endParaRPr lang="en-GB" sz="2000" dirty="0"/>
          </a:p>
          <a:p>
            <a:pPr algn="l"/>
            <a:r>
              <a:rPr lang="en-GB" sz="2000" dirty="0"/>
              <a:t>	(c) is or is likely to be a risk to health and safety from—</a:t>
            </a:r>
          </a:p>
          <a:p>
            <a:pPr algn="l"/>
            <a:endParaRPr lang="en-GB" sz="1600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45BE20C-C959-3D00-D799-CC0C5CCC20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62704" t="-125896" r="-262704" b="-125896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281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4204"/>
    </mc:Choice>
    <mc:Fallback>
      <p:transition spd="slow" advTm="342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23F7B6-F18B-75C8-24FA-B8408F9B14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93889"/>
            <a:ext cx="10515600" cy="576920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400" dirty="0"/>
              <a:t>	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1400" dirty="0"/>
              <a:t>	</a:t>
            </a:r>
            <a:r>
              <a:rPr lang="en-GB" sz="2000" dirty="0"/>
              <a:t>(</a:t>
            </a:r>
            <a:r>
              <a:rPr lang="en-GB" sz="2000" dirty="0" err="1"/>
              <a:t>i</a:t>
            </a:r>
            <a:r>
              <a:rPr lang="en-GB" sz="2000" dirty="0"/>
              <a:t>) an atmosphere that does not have a safe oxygen level; or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	(ii) contaminants, including airborne gases, vapours and dusts, that may cause injury from 	fire or explosion; or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	(iii) harmful concentrations of any airborne contaminants; or 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	(iv) engulfment; but does not include a mine shaft or the workings of a mine.</a:t>
            </a:r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endParaRPr lang="en-AU" dirty="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BE556EF-95F5-DF51-B152-6B5519DBEE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262704" t="-125896" r="-262704" b="-125896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753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300"/>
    </mc:Choice>
    <mc:Fallback>
      <p:transition spd="slow" advTm="243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DA41F9-E55E-658E-8C44-45C0A5A9D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Legal and Organisational requirements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BD984B-6573-1BCC-3BD5-3DD9D1130B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/>
              <a:t>Work Health and Safety Regulations 2011 confined spaces;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	(a) are entered by any person; or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	(b) are intended or likely to be entered by any person; or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	(c) could be entered inadvertently by any person.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A person conducting a business or undertaking must ensure, so far as is reasonably practicable, that a worker does not enter a confined space before this division has been complied with in relation to that space</a:t>
            </a:r>
            <a:r>
              <a:rPr lang="en-GB" sz="1600" dirty="0"/>
              <a:t>.</a:t>
            </a:r>
          </a:p>
          <a:p>
            <a:pPr marL="0" indent="0">
              <a:buNone/>
            </a:pPr>
            <a:endParaRPr lang="en-GB" sz="1600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31D145F-929C-19A4-307C-D596B8515E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262704" t="-125896" r="-262704" b="-125896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971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477"/>
    </mc:Choice>
    <mc:Fallback>
      <p:transition spd="slow" advTm="394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218DF-D0B8-9322-61E1-2F05EB8D79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Hazard identification tools and techniques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1829A5-3D28-9DB4-04A8-76466A630C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GB" dirty="0"/>
          </a:p>
          <a:p>
            <a:r>
              <a:rPr lang="en-GB" dirty="0"/>
              <a:t>A duty holder, in managing risks to health and safety, must identify reasonably foreseeable hazards that could give rise to risks to health and safety.</a:t>
            </a:r>
          </a:p>
          <a:p>
            <a:endParaRPr lang="en-GB" dirty="0"/>
          </a:p>
          <a:p>
            <a:r>
              <a:rPr lang="en-AU" dirty="0"/>
              <a:t>Consulting workers when identifying hazards and assessing risks to health and safety arising for the work carried out or to be carries out by the business or undertaking.</a:t>
            </a:r>
          </a:p>
          <a:p>
            <a:endParaRPr lang="en-AU" sz="2000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56ADB36-E77E-A2FC-2A2A-B2339D4815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262704" t="-125896" r="-262704" b="-125896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8543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412"/>
    </mc:Choice>
    <mc:Fallback>
      <p:transition spd="slow" advTm="264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69854-9690-8F45-6B94-939F398D5A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Confined space hazards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660A8C-8E2C-5656-90A3-6E2EBE8674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GB" dirty="0"/>
          </a:p>
          <a:p>
            <a:r>
              <a:rPr lang="en-GB" dirty="0"/>
              <a:t>Lack of oxygen – occurs when the space has a limited supply of fresh air or the air is contaminated and cannot sustain human life.</a:t>
            </a:r>
          </a:p>
          <a:p>
            <a:endParaRPr lang="en-GB" dirty="0"/>
          </a:p>
          <a:p>
            <a:r>
              <a:rPr lang="en-GB" dirty="0"/>
              <a:t>Toxic atmospheres – inhaled toxic gases, vapours or dust can cause serious health problems. Chemicals, rotting organic material, or waste products.</a:t>
            </a:r>
          </a:p>
          <a:p>
            <a:endParaRPr lang="en-GB" dirty="0"/>
          </a:p>
          <a:p>
            <a:r>
              <a:rPr lang="en-GB" dirty="0"/>
              <a:t>Engulfment – spaces where workers can be buried or trapped in sand, water or grain</a:t>
            </a:r>
          </a:p>
          <a:p>
            <a:endParaRPr lang="en-AU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BA13608-ECD7-2B5B-B826-BA69578C869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262704" t="-125896" r="-262704" b="-125896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423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877"/>
    </mc:Choice>
    <mc:Fallback>
      <p:transition spd="slow" advTm="318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E501A2-364A-3B0A-0965-94F72567A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Risk Assessment of Confined Space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A28BBF-5D5D-7100-942B-9153314709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Assess whether the space is partially enclosed or totally enclosed space?</a:t>
            </a:r>
          </a:p>
          <a:p>
            <a:r>
              <a:rPr lang="en-GB" dirty="0"/>
              <a:t>Is it designed to intended to be occupied by a person?</a:t>
            </a:r>
          </a:p>
          <a:p>
            <a:r>
              <a:rPr lang="en-GB" dirty="0"/>
              <a:t>Is the space designed intended to be a normal atmospheric pressure?</a:t>
            </a:r>
          </a:p>
          <a:p>
            <a:r>
              <a:rPr lang="en-GB" dirty="0"/>
              <a:t>Does it contain or likely to contain an unsafe oxygen level?</a:t>
            </a:r>
          </a:p>
          <a:p>
            <a:r>
              <a:rPr lang="en-GB" dirty="0"/>
              <a:t>Is there any contaminants, airborne gases, vapours or dust that may cause injury from a fire or an explosion?</a:t>
            </a:r>
          </a:p>
          <a:p>
            <a:r>
              <a:rPr lang="en-GB" dirty="0"/>
              <a:t>Can a person be engulfed e.g. inrush of water?</a:t>
            </a:r>
            <a:endParaRPr lang="en-AU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036066B-987E-68A5-C5BD-55264A8E5C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262704" t="-125896" r="-262704" b="-125896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1289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483"/>
    </mc:Choice>
    <mc:Fallback>
      <p:transition spd="slow" advTm="384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C7E81-191C-A4BF-D257-0A3143C49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Risk Assessment Matrix</a:t>
            </a:r>
            <a:endParaRPr lang="en-AU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015F92B-3F46-39D2-1C30-A20B50D42E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2081880" y="2181726"/>
            <a:ext cx="7639636" cy="3502115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6230B5D-05FB-09A8-4CC1-E62A087F3EA8}"/>
              </a:ext>
            </a:extLst>
          </p:cNvPr>
          <p:cNvSpPr txBox="1"/>
          <p:nvPr/>
        </p:nvSpPr>
        <p:spPr>
          <a:xfrm>
            <a:off x="2197770" y="5606964"/>
            <a:ext cx="750343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900">
                <a:hlinkClick r:id="rId5" tooltip="http://herdingcats.typepad.com/my_weblog/2010/07/risk-matrix.html"/>
              </a:rPr>
              <a:t>This Photo</a:t>
            </a:r>
            <a:r>
              <a:rPr lang="en-AU" sz="900"/>
              <a:t> by Unknown Author is licensed under </a:t>
            </a:r>
            <a:r>
              <a:rPr lang="en-AU" sz="900">
                <a:hlinkClick r:id="rId6" tooltip="https://creativecommons.org/licenses/by-nc-nd/3.0/"/>
              </a:rPr>
              <a:t>CC BY-NC-ND</a:t>
            </a:r>
            <a:endParaRPr lang="en-AU" sz="90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6366C05-7BAF-CCB7-6A57-7A8D9848CA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62704" t="-125896" r="-262704" b="-125896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402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889"/>
    </mc:Choice>
    <mc:Fallback>
      <p:transition spd="slow" advTm="268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B2A58-DB1B-8571-CCF9-B4089B632E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Duty Holder/s responsibilities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0C2C28-CFE6-B9BC-6645-34FF354D92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 duty holder, in managing risks to health and safety, must—</a:t>
            </a:r>
          </a:p>
          <a:p>
            <a:r>
              <a:rPr lang="en-GB" dirty="0"/>
              <a:t> (a) eliminate risks to health and safety so far as is reasonably practicable; and</a:t>
            </a:r>
          </a:p>
          <a:p>
            <a:endParaRPr lang="en-GB" dirty="0"/>
          </a:p>
          <a:p>
            <a:r>
              <a:rPr lang="en-GB" dirty="0"/>
              <a:t> if it is not reasonably practicable to eliminate risks to health and safety—minimise those risks so far as is reasonably practicable</a:t>
            </a:r>
            <a:endParaRPr lang="en-AU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E119BC1-5774-A743-2CE3-A9BD1C3A16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262704" t="-125896" r="-262704" b="-125896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393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761"/>
    </mc:Choice>
    <mc:Fallback>
      <p:transition spd="slow" advTm="217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FC3B1-9913-9658-35E2-97DDC8805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Hierarchy of controls</a:t>
            </a:r>
            <a:endParaRPr lang="en-AU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2C8F3A9-D28A-09DC-22E4-D18C019DBF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3019295" y="1690688"/>
            <a:ext cx="6153407" cy="4351338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9A10BE7-68F8-37C0-6185-F98493AE6B09}"/>
              </a:ext>
            </a:extLst>
          </p:cNvPr>
          <p:cNvSpPr txBox="1"/>
          <p:nvPr/>
        </p:nvSpPr>
        <p:spPr>
          <a:xfrm>
            <a:off x="3019296" y="6176963"/>
            <a:ext cx="615340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900">
                <a:hlinkClick r:id="rId5" tooltip="https://www.robjwells.com/2018/02/british-newspaper-barcodes-explained-and-automated/"/>
              </a:rPr>
              <a:t>This Photo</a:t>
            </a:r>
            <a:r>
              <a:rPr lang="en-AU" sz="900"/>
              <a:t> by Unknown Author is licensed under </a:t>
            </a:r>
            <a:r>
              <a:rPr lang="en-AU" sz="900">
                <a:hlinkClick r:id="rId6" tooltip="https://creativecommons.org/licenses/by/3.0/"/>
              </a:rPr>
              <a:t>CC BY</a:t>
            </a:r>
            <a:endParaRPr lang="en-AU" sz="900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C0CF98F-0BD5-557D-5FF6-3896DC0544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rcRect l="-262704" t="-125896" r="-262704" b="-125896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070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991"/>
    </mc:Choice>
    <mc:Fallback>
      <p:transition spd="slow" advTm="19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762995-C43C-7864-D518-A65DE5CED2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41023"/>
            <a:ext cx="10515600" cy="5535940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Elimination: The most effective control. This involves completely removing the hazard from the confined space. For example, if toxic gases are present, eliminating the source of these gases would be ideal.</a:t>
            </a:r>
          </a:p>
          <a:p>
            <a:endParaRPr lang="en-GB" dirty="0"/>
          </a:p>
          <a:p>
            <a:r>
              <a:rPr lang="en-GB" dirty="0"/>
              <a:t>Substitution: If elimination isn’t possible, substitute the hazard with something less dangerous. For instance, replacing a toxic substance with a non-toxic one.</a:t>
            </a:r>
          </a:p>
          <a:p>
            <a:endParaRPr lang="en-GB" dirty="0"/>
          </a:p>
          <a:p>
            <a:r>
              <a:rPr lang="en-GB" dirty="0"/>
              <a:t>Engineering Controls: These involve isolating people from the hazard. Examples include installing ventilation systems to remove harmful gases or redesigning the space to prevent hazardous atmospheres from developing.</a:t>
            </a:r>
          </a:p>
          <a:p>
            <a:endParaRPr lang="en-GB" dirty="0"/>
          </a:p>
          <a:p>
            <a:r>
              <a:rPr lang="en-GB" dirty="0"/>
              <a:t>Administrative Controls: These are changes in the way people work. This includes implementing entry permits, training, and safe work procedures to ensure that workers follow safety protocols.</a:t>
            </a:r>
          </a:p>
          <a:p>
            <a:endParaRPr lang="en-GB" dirty="0"/>
          </a:p>
          <a:p>
            <a:r>
              <a:rPr lang="en-GB" dirty="0"/>
              <a:t>Personal Protective Equipment (PPE): The last line of defence. When other controls can’t fully mitigate the hazard, workers must use PPE such as respirators, gloves, and protective clothing.</a:t>
            </a:r>
            <a:endParaRPr lang="en-AU" dirty="0"/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A4BB03C-05CC-A346-EE46-7C4E90345CA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262704" t="-125896" r="-262704" b="-125896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295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669"/>
    </mc:Choice>
    <mc:Fallback>
      <p:transition spd="slow" advTm="766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CAE793-3FB5-AB2A-5B3C-4B236384F1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Risk Management, Controls and Review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F1AE53-BB6A-BD78-BA21-0C27A1AABE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Management of risks in confined spaces would be;</a:t>
            </a:r>
          </a:p>
          <a:p>
            <a:endParaRPr lang="en-GB" dirty="0"/>
          </a:p>
          <a:p>
            <a:r>
              <a:rPr lang="en-GB" dirty="0"/>
              <a:t>Training for workers on emergency procedures</a:t>
            </a:r>
          </a:p>
          <a:p>
            <a:endParaRPr lang="en-GB" dirty="0"/>
          </a:p>
          <a:p>
            <a:r>
              <a:rPr lang="en-GB" dirty="0"/>
              <a:t>Completion of Confined Space Entry Permit</a:t>
            </a:r>
          </a:p>
          <a:p>
            <a:endParaRPr lang="en-GB" dirty="0"/>
          </a:p>
          <a:p>
            <a:r>
              <a:rPr lang="en-GB" dirty="0"/>
              <a:t>Consultation with workers at all times in regards to monitoring and reviewing controls</a:t>
            </a:r>
          </a:p>
          <a:p>
            <a:endParaRPr lang="en-AU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67DE9DC-53D5-5500-478C-FDCE50042C2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262704" t="-125896" r="-262704" b="-125896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612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399"/>
    </mc:Choice>
    <mc:Fallback>
      <p:transition spd="slow" advTm="183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334282-0250-4A68-3E9B-3918AAD93F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Risk Control</a:t>
            </a:r>
            <a:endParaRPr lang="en-AU" dirty="0"/>
          </a:p>
        </p:txBody>
      </p:sp>
      <p:pic>
        <p:nvPicPr>
          <p:cNvPr id="1026" name="Picture 2" descr="Workplace Risk Assessments | Big Yellow Safety">
            <a:extLst>
              <a:ext uri="{FF2B5EF4-FFF2-40B4-BE49-F238E27FC236}">
                <a16:creationId xmlns:a16="http://schemas.microsoft.com/office/drawing/2014/main" id="{3E058D70-602B-FA04-3BD1-98CD2766434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9263" y="1844842"/>
            <a:ext cx="5101389" cy="4315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39EDB72-1A25-8F37-335A-2A1FEE7B34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l="-262704" t="-125896" r="-262704" b="-125896"/>
          <a:stretch>
            <a:fillRect/>
          </a:stretch>
        </p:blipFill>
        <p:spPr>
          <a:xfrm>
            <a:off x="9144000" y="5143500"/>
            <a:ext cx="304800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849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615"/>
    </mc:Choice>
    <mc:Fallback>
      <p:transition spd="slow" advTm="256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</TotalTime>
  <Words>764</Words>
  <Application>Microsoft Office PowerPoint</Application>
  <PresentationFormat>Widescreen</PresentationFormat>
  <Paragraphs>76</Paragraphs>
  <Slides>12</Slides>
  <Notes>1</Notes>
  <HiddenSlides>0</HiddenSlides>
  <MMClips>12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Confined Spaces</vt:lpstr>
      <vt:lpstr>PowerPoint Presentation</vt:lpstr>
      <vt:lpstr>Legal and Organisational requirements</vt:lpstr>
      <vt:lpstr>Hazard identification tools and techniques</vt:lpstr>
      <vt:lpstr>Confined space hazards</vt:lpstr>
      <vt:lpstr>Risk Assessment of Confined Space</vt:lpstr>
      <vt:lpstr>Risk Assessment Matrix</vt:lpstr>
      <vt:lpstr>Duty Holder/s responsibilities</vt:lpstr>
      <vt:lpstr>Hierarchy of controls</vt:lpstr>
      <vt:lpstr>PowerPoint Presentation</vt:lpstr>
      <vt:lpstr>Risk Management, Controls and Review</vt:lpstr>
      <vt:lpstr>Risk Control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Kylie Roth</dc:creator>
  <cp:lastModifiedBy>Kylie Roth</cp:lastModifiedBy>
  <cp:revision>11</cp:revision>
  <dcterms:created xsi:type="dcterms:W3CDTF">2024-08-01T08:30:06Z</dcterms:created>
  <dcterms:modified xsi:type="dcterms:W3CDTF">2024-08-08T05:52:58Z</dcterms:modified>
</cp:coreProperties>
</file>