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257" r:id="rId3"/>
    <p:sldId id="265" r:id="rId4"/>
    <p:sldId id="291" r:id="rId5"/>
    <p:sldId id="286" r:id="rId6"/>
    <p:sldId id="295" r:id="rId7"/>
    <p:sldId id="273" r:id="rId8"/>
    <p:sldId id="314" r:id="rId9"/>
    <p:sldId id="318" r:id="rId10"/>
    <p:sldId id="317" r:id="rId11"/>
    <p:sldId id="296" r:id="rId12"/>
    <p:sldId id="297" r:id="rId13"/>
    <p:sldId id="298" r:id="rId14"/>
    <p:sldId id="278" r:id="rId15"/>
    <p:sldId id="270" r:id="rId16"/>
    <p:sldId id="304" r:id="rId17"/>
    <p:sldId id="308" r:id="rId18"/>
    <p:sldId id="310" r:id="rId19"/>
    <p:sldId id="311" r:id="rId20"/>
    <p:sldId id="305" r:id="rId21"/>
    <p:sldId id="309" r:id="rId22"/>
    <p:sldId id="306" r:id="rId23"/>
    <p:sldId id="307" r:id="rId24"/>
    <p:sldId id="280" r:id="rId25"/>
    <p:sldId id="274" r:id="rId26"/>
    <p:sldId id="321" r:id="rId27"/>
    <p:sldId id="303" r:id="rId28"/>
    <p:sldId id="319" r:id="rId29"/>
    <p:sldId id="320" r:id="rId30"/>
    <p:sldId id="327" r:id="rId31"/>
    <p:sldId id="326" r:id="rId32"/>
    <p:sldId id="328" r:id="rId33"/>
    <p:sldId id="325" r:id="rId34"/>
    <p:sldId id="288"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1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6" d="100"/>
          <a:sy n="86" d="100"/>
        </p:scale>
        <p:origin x="6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624BE4-FDA7-4076-B064-F92EF40F244C}" type="datetimeFigureOut">
              <a:rPr lang="en-AU" smtClean="0"/>
              <a:t>2/03/2023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FA620A-E4A3-4157-8047-C987DEDC4EFA}" type="slidenum">
              <a:rPr lang="en-AU" smtClean="0"/>
              <a:t>‹#›</a:t>
            </a:fld>
            <a:endParaRPr lang="en-AU"/>
          </a:p>
        </p:txBody>
      </p:sp>
    </p:spTree>
    <p:extLst>
      <p:ext uri="{BB962C8B-B14F-4D97-AF65-F5344CB8AC3E}">
        <p14:creationId xmlns:p14="http://schemas.microsoft.com/office/powerpoint/2010/main" val="102236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03125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48832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766021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09373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A0C179-86E3-4663-8CE1-0D1CA22AB472}" type="datetimeFigureOut">
              <a:rPr lang="en-AU" smtClean="0"/>
              <a:t>2/03/2023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959375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A0C179-86E3-4663-8CE1-0D1CA22AB472}" type="datetimeFigureOut">
              <a:rPr lang="en-AU" smtClean="0"/>
              <a:t>2/03/2023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3682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A0C179-86E3-4663-8CE1-0D1CA22AB472}" type="datetimeFigureOut">
              <a:rPr lang="en-AU" smtClean="0"/>
              <a:t>2/03/2023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55406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915080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A0C179-86E3-4663-8CE1-0D1CA22AB472}" type="datetimeFigureOut">
              <a:rPr lang="en-AU" smtClean="0"/>
              <a:t>2/03/2023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45035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77110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738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1577329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61360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85824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31814867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A0C179-86E3-4663-8CE1-0D1CA22AB472}" type="datetimeFigureOut">
              <a:rPr lang="en-AU" smtClean="0"/>
              <a:t>2/03/2023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ECD346C-3DA5-4DD0-A6F4-8A2626CB5051}" type="slidenum">
              <a:rPr lang="en-AU" smtClean="0"/>
              <a:t>‹#›</a:t>
            </a:fld>
            <a:endParaRPr lang="en-AU"/>
          </a:p>
        </p:txBody>
      </p:sp>
    </p:spTree>
    <p:extLst>
      <p:ext uri="{BB962C8B-B14F-4D97-AF65-F5344CB8AC3E}">
        <p14:creationId xmlns:p14="http://schemas.microsoft.com/office/powerpoint/2010/main" val="2528177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A0C179-86E3-4663-8CE1-0D1CA22AB472}" type="datetimeFigureOut">
              <a:rPr lang="en-AU" smtClean="0"/>
              <a:t>2/03/2023</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ECD346C-3DA5-4DD0-A6F4-8A2626CB5051}" type="slidenum">
              <a:rPr lang="en-AU" smtClean="0"/>
              <a:t>‹#›</a:t>
            </a:fld>
            <a:endParaRPr lang="en-AU"/>
          </a:p>
        </p:txBody>
      </p:sp>
    </p:spTree>
    <p:extLst>
      <p:ext uri="{BB962C8B-B14F-4D97-AF65-F5344CB8AC3E}">
        <p14:creationId xmlns:p14="http://schemas.microsoft.com/office/powerpoint/2010/main" val="709045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4" Type="http://schemas.openxmlformats.org/officeDocument/2006/relationships/hyperlink" Target="https://www.worksafe.qld.gov.au/"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safeworkaustralia.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worksafe.qld.gov.au/"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legislation.gov.au/" TargetMode="External"/><Relationship Id="rId2" Type="http://schemas.openxmlformats.org/officeDocument/2006/relationships/hyperlink" Target="https://www.legislation.qld.gov.au/" TargetMode="Externa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worksafe.qld.gov.au/" TargetMode="External"/><Relationship Id="rId4" Type="http://schemas.openxmlformats.org/officeDocument/2006/relationships/hyperlink" Target="https://www.safeworkaustralia.gov.au/"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CFF8934-DB11-472F-BDF3-2AC260C6CCCA}"/>
              </a:ext>
            </a:extLst>
          </p:cNvPr>
          <p:cNvPicPr>
            <a:picLocks noChangeAspect="1"/>
          </p:cNvPicPr>
          <p:nvPr/>
        </p:nvPicPr>
        <p:blipFill rotWithShape="1">
          <a:blip r:embed="rId2"/>
          <a:srcRect l="9091" t="15724" b="16095"/>
          <a:stretch/>
        </p:blipFill>
        <p:spPr>
          <a:xfrm>
            <a:off x="83128" y="-18515"/>
            <a:ext cx="12191999" cy="6857990"/>
          </a:xfrm>
          <a:prstGeom prst="rect">
            <a:avLst/>
          </a:prstGeom>
        </p:spPr>
      </p:pic>
      <p:sp>
        <p:nvSpPr>
          <p:cNvPr id="35" name="Isosceles Triangle 34">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Parallelogram 36">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9" name="Straight Connector 38">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3"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Isosceles Triangle 54">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3266222" y="1396455"/>
            <a:ext cx="6477911" cy="3822165"/>
          </a:xfrm>
        </p:spPr>
        <p:txBody>
          <a:bodyPr>
            <a:noAutofit/>
          </a:bodyPr>
          <a:lstStyle/>
          <a:p>
            <a:pPr>
              <a:lnSpc>
                <a:spcPct val="90000"/>
              </a:lnSpc>
            </a:pPr>
            <a:r>
              <a:rPr lang="en-US" sz="5500" dirty="0">
                <a:latin typeface="Arial" panose="020B0604020202020204" pitchFamily="34" charset="0"/>
                <a:cs typeface="Arial" panose="020B0604020202020204" pitchFamily="34" charset="0"/>
              </a:rPr>
              <a:t>Work Health and Safety</a:t>
            </a:r>
            <a:br>
              <a:rPr lang="en-US" sz="5500" dirty="0">
                <a:latin typeface="Arial" panose="020B0604020202020204" pitchFamily="34" charset="0"/>
                <a:cs typeface="Arial" panose="020B0604020202020204" pitchFamily="34" charset="0"/>
              </a:rPr>
            </a:br>
            <a:r>
              <a:rPr lang="en-US" sz="5500" dirty="0">
                <a:latin typeface="Arial" panose="020B0604020202020204" pitchFamily="34" charset="0"/>
                <a:cs typeface="Arial" panose="020B0604020202020204" pitchFamily="34" charset="0"/>
              </a:rPr>
              <a:t>Consultation and Participation</a:t>
            </a:r>
          </a:p>
        </p:txBody>
      </p:sp>
    </p:spTree>
    <p:extLst>
      <p:ext uri="{BB962C8B-B14F-4D97-AF65-F5344CB8AC3E}">
        <p14:creationId xmlns:p14="http://schemas.microsoft.com/office/powerpoint/2010/main" val="4111677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292390"/>
            <a:ext cx="8596668" cy="594732"/>
          </a:xfrm>
        </p:spPr>
        <p:txBody>
          <a:bodyPr>
            <a:normAutofit fontScale="90000"/>
          </a:bodyPr>
          <a:lstStyle/>
          <a:p>
            <a:r>
              <a:rPr lang="en-AU" dirty="0">
                <a:solidFill>
                  <a:schemeClr val="tx1"/>
                </a:solidFill>
              </a:rPr>
              <a:t>Our </a:t>
            </a:r>
            <a:r>
              <a:rPr lang="en-AU" dirty="0">
                <a:solidFill>
                  <a:schemeClr val="tx1"/>
                </a:solidFill>
                <a:latin typeface="Arial" panose="020B0604020202020204" pitchFamily="34" charset="0"/>
                <a:cs typeface="Arial" panose="020B0604020202020204" pitchFamily="34" charset="0"/>
              </a:rPr>
              <a:t>Mission</a:t>
            </a:r>
            <a:r>
              <a:rPr lang="en-AU" dirty="0">
                <a:solidFill>
                  <a:schemeClr val="tx1"/>
                </a:solidFill>
              </a:rPr>
              <a:t> and Principles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3E752-ACBB-4D7C-A400-E0E0904D342F}"/>
              </a:ext>
            </a:extLst>
          </p:cNvPr>
          <p:cNvPicPr>
            <a:picLocks noChangeAspect="1"/>
          </p:cNvPicPr>
          <p:nvPr/>
        </p:nvPicPr>
        <p:blipFill>
          <a:blip r:embed="rId2"/>
          <a:stretch>
            <a:fillRect/>
          </a:stretch>
        </p:blipFill>
        <p:spPr>
          <a:xfrm>
            <a:off x="1285643" y="887122"/>
            <a:ext cx="9620713" cy="5569434"/>
          </a:xfrm>
          <a:prstGeom prst="rect">
            <a:avLst/>
          </a:prstGeom>
        </p:spPr>
      </p:pic>
    </p:spTree>
    <p:extLst>
      <p:ext uri="{BB962C8B-B14F-4D97-AF65-F5344CB8AC3E}">
        <p14:creationId xmlns:p14="http://schemas.microsoft.com/office/powerpoint/2010/main" val="3752159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Legislative Framework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07DBEA8-1D8E-4566-9DF1-5DFF054DA086}"/>
              </a:ext>
            </a:extLst>
          </p:cNvPr>
          <p:cNvPicPr>
            <a:picLocks noChangeAspect="1"/>
          </p:cNvPicPr>
          <p:nvPr/>
        </p:nvPicPr>
        <p:blipFill>
          <a:blip r:embed="rId2"/>
          <a:stretch>
            <a:fillRect/>
          </a:stretch>
        </p:blipFill>
        <p:spPr>
          <a:xfrm>
            <a:off x="2948513" y="927723"/>
            <a:ext cx="6057081" cy="5584334"/>
          </a:xfrm>
          <a:prstGeom prst="rect">
            <a:avLst/>
          </a:prstGeom>
        </p:spPr>
      </p:pic>
    </p:spTree>
    <p:extLst>
      <p:ext uri="{BB962C8B-B14F-4D97-AF65-F5344CB8AC3E}">
        <p14:creationId xmlns:p14="http://schemas.microsoft.com/office/powerpoint/2010/main" val="2408138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References</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TextBox 7">
            <a:extLst>
              <a:ext uri="{FF2B5EF4-FFF2-40B4-BE49-F238E27FC236}">
                <a16:creationId xmlns:a16="http://schemas.microsoft.com/office/drawing/2014/main" id="{EDDD7885-75A8-4E3E-B483-36E63EACFD7B}"/>
              </a:ext>
            </a:extLst>
          </p:cNvPr>
          <p:cNvSpPr txBox="1"/>
          <p:nvPr/>
        </p:nvSpPr>
        <p:spPr>
          <a:xfrm>
            <a:off x="1333502" y="1232052"/>
            <a:ext cx="10409765" cy="4401205"/>
          </a:xfrm>
          <a:prstGeom prst="rect">
            <a:avLst/>
          </a:prstGeom>
          <a:noFill/>
        </p:spPr>
        <p:txBody>
          <a:bodyPr wrap="square">
            <a:spAutoFit/>
          </a:bodyPr>
          <a:lstStyle/>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Work Health and Safety Act 2011: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500" dirty="0">
                <a:effectLst/>
                <a:latin typeface="Arial" panose="020B0604020202020204" pitchFamily="34" charset="0"/>
                <a:ea typeface="Times New Roman" panose="02020603050405020304" pitchFamily="18" charset="0"/>
                <a:cs typeface="Arial" panose="020B0604020202020204" pitchFamily="34" charset="0"/>
              </a:rPr>
              <a:t> </a:t>
            </a:r>
          </a:p>
          <a:p>
            <a:pPr algn="just">
              <a:spcBef>
                <a:spcPts val="1200"/>
              </a:spcBef>
              <a:spcAft>
                <a:spcPts val="300"/>
              </a:spcAft>
            </a:pPr>
            <a:r>
              <a:rPr lang="en-AU" sz="15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500" b="1" kern="1400" dirty="0">
              <a:effectLst/>
              <a:latin typeface="Arial" panose="020B0604020202020204" pitchFamily="34" charset="0"/>
              <a:cs typeface="Arial" panose="020B0604020202020204" pitchFamily="34" charset="0"/>
            </a:endParaRPr>
          </a:p>
          <a:p>
            <a:pPr algn="l"/>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5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5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5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500" dirty="0">
                <a:effectLst/>
                <a:latin typeface="Arial" panose="020B0604020202020204" pitchFamily="34" charset="0"/>
                <a:ea typeface="Times New Roman" panose="02020603050405020304" pitchFamily="18" charset="0"/>
                <a:cs typeface="Arial" panose="020B0604020202020204" pitchFamily="34" charset="0"/>
              </a:rPr>
              <a:t> </a:t>
            </a:r>
          </a:p>
          <a:p>
            <a:pPr algn="just">
              <a:spcBef>
                <a:spcPts val="1200"/>
              </a:spcBef>
              <a:spcAft>
                <a:spcPts val="300"/>
              </a:spcAft>
            </a:pPr>
            <a:r>
              <a:rPr lang="en-AU" sz="15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500" b="1" kern="1400" dirty="0">
              <a:effectLst/>
              <a:latin typeface="Arial" panose="020B0604020202020204" pitchFamily="34" charset="0"/>
              <a:cs typeface="Times New Roman" panose="02020603050405020304" pitchFamily="18" charset="0"/>
            </a:endParaRPr>
          </a:p>
          <a:p>
            <a:pPr algn="l"/>
            <a:r>
              <a:rPr lang="en-AU" sz="15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5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5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5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5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5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5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https://www.safeworkaustralia.gov.au/</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500" dirty="0">
              <a:effectLst/>
              <a:latin typeface="Arial" panose="020B0604020202020204" pitchFamily="34" charset="0"/>
              <a:ea typeface="Times New Roman" panose="02020603050405020304" pitchFamily="18" charset="0"/>
              <a:cs typeface="Arial" panose="020B0604020202020204" pitchFamily="34" charset="0"/>
            </a:endParaRPr>
          </a:p>
          <a:p>
            <a:r>
              <a:rPr lang="en-AU" sz="1500" dirty="0">
                <a:effectLst/>
                <a:latin typeface="Arial" panose="020B0604020202020204" pitchFamily="34" charset="0"/>
                <a:ea typeface="Times New Roman" panose="02020603050405020304" pitchFamily="18" charset="0"/>
                <a:cs typeface="Times New Roman" panose="02020603050405020304" pitchFamily="18" charset="0"/>
              </a:rPr>
              <a:t>Communication, Co-operation and Consultation Policy, knowledge document – </a:t>
            </a:r>
            <a:r>
              <a:rPr lang="en-AU" sz="1500" dirty="0">
                <a:effectLst/>
                <a:latin typeface="Arial" panose="020B0604020202020204" pitchFamily="34" charset="0"/>
                <a:ea typeface="Calibri" panose="020F0502020204030204" pitchFamily="34" charset="0"/>
                <a:cs typeface="Arial" panose="020B0604020202020204" pitchFamily="34" charset="0"/>
              </a:rPr>
              <a:t>CMS internal policies and procedures</a:t>
            </a:r>
            <a:endParaRPr lang="en-AU"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9808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39317" y="293992"/>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Workers Duties–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1139317" y="1028343"/>
            <a:ext cx="9913366" cy="5147563"/>
          </a:xfrm>
          <a:prstGeom prst="rect">
            <a:avLst/>
          </a:prstGeom>
          <a:noFill/>
        </p:spPr>
        <p:txBody>
          <a:bodyPr wrap="square" rtlCol="0">
            <a:spAutoFit/>
          </a:bodyPr>
          <a:lstStyle/>
          <a:p>
            <a:r>
              <a:rPr lang="en-AU" sz="1800" b="1" dirty="0">
                <a:latin typeface="Arial" panose="020B0604020202020204" pitchFamily="34" charset="0"/>
                <a:cs typeface="Arial" panose="020B0604020202020204" pitchFamily="34" charset="0"/>
              </a:rPr>
              <a:t>Workers Duties: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thei</a:t>
            </a:r>
            <a:r>
              <a:rPr lang="en-AU" sz="1600" dirty="0">
                <a:latin typeface="Arial" panose="020B0604020202020204" pitchFamily="34" charset="0"/>
                <a:ea typeface="Times New Roman" panose="02020603050405020304" pitchFamily="18" charset="0"/>
                <a:cs typeface="Times New Roman" panose="02020603050405020304" pitchFamily="18" charset="0"/>
              </a:rPr>
              <a:t>r </a:t>
            </a:r>
            <a:r>
              <a:rPr lang="en-AU" sz="1600" dirty="0">
                <a:effectLst/>
                <a:latin typeface="Arial" panose="020B0604020202020204" pitchFamily="34" charset="0"/>
                <a:ea typeface="Times New Roman" panose="02020603050405020304" pitchFamily="18" charset="0"/>
                <a:cs typeface="Times New Roman" panose="02020603050405020304" pitchFamily="18" charset="0"/>
              </a:rPr>
              <a:t>own health and safety</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 health and safety of others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Follow the guidance of the PCBU where reasonably practicable to do so</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An operator must, within a specified time implement and identify major incidents and major hazards, consider control measures and conduction a review. They must also facilitate and implement a safety role for workers to enable them to contribute to the conduct of reviews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Keep communication open – Consultation between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61-65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400" b="1" kern="1400" dirty="0">
              <a:effectLst/>
              <a:latin typeface="Arial" panose="020B0604020202020204" pitchFamily="34" charset="0"/>
              <a:cs typeface="Arial" panose="020B0604020202020204" pitchFamily="34" charset="0"/>
            </a:endParaRPr>
          </a:p>
          <a:p>
            <a:pPr algn="l"/>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r>
              <a:rPr lang="en-AU" sz="14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5"/>
          <a:stretch>
            <a:fillRect/>
          </a:stretch>
        </p:blipFill>
        <p:spPr>
          <a:xfrm rot="1600316">
            <a:off x="10107569" y="293126"/>
            <a:ext cx="1722577" cy="1401419"/>
          </a:xfrm>
          <a:prstGeom prst="rect">
            <a:avLst/>
          </a:prstGeom>
        </p:spPr>
      </p:pic>
    </p:spTree>
    <p:extLst>
      <p:ext uri="{BB962C8B-B14F-4D97-AF65-F5344CB8AC3E}">
        <p14:creationId xmlns:p14="http://schemas.microsoft.com/office/powerpoint/2010/main" val="1747744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42597" y="137875"/>
            <a:ext cx="8596668" cy="734351"/>
          </a:xfrm>
        </p:spPr>
        <p:txBody>
          <a:bodyPr>
            <a:normAutofit/>
          </a:bodyPr>
          <a:lstStyle/>
          <a:p>
            <a:r>
              <a:rPr lang="en-AU" sz="3400" dirty="0">
                <a:solidFill>
                  <a:schemeClr val="tx1"/>
                </a:solidFill>
                <a:latin typeface="Arial" panose="020B0604020202020204" pitchFamily="34" charset="0"/>
                <a:cs typeface="Arial" panose="020B0604020202020204" pitchFamily="34" charset="0"/>
              </a:rPr>
              <a:t>Workers Rights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842596" y="872226"/>
            <a:ext cx="11156115" cy="7086555"/>
          </a:xfrm>
          <a:prstGeom prst="rect">
            <a:avLst/>
          </a:prstGeom>
          <a:noFill/>
        </p:spPr>
        <p:txBody>
          <a:bodyPr wrap="square" rtlCol="0">
            <a:spAutoFit/>
          </a:bodyPr>
          <a:lstStyle/>
          <a:p>
            <a:r>
              <a:rPr lang="en-AU" sz="1650" b="1" dirty="0">
                <a:latin typeface="Arial" panose="020B0604020202020204" pitchFamily="34" charset="0"/>
                <a:cs typeface="Arial" panose="020B0604020202020204" pitchFamily="34" charset="0"/>
              </a:rPr>
              <a:t>Workers Rights:</a:t>
            </a: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Cease work if unsafe</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Consulted during the preparing of Safe Work Method Statements (SWMS) and during the review stages</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Be represented in consultation by a health and safety representative (HSR) who has been elected by their work group</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Be consulted at all steps of the risk management process </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Workers must be allowed reasonable time with their HSRs to discuss WHS matters</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Workers elect the HSRs and determine how the election will be conducted</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Workers must be informed by the PCBU of the election outcome</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If workers request for a HSR, the PCBU has 14 days to negotiate with workers and settle on the number of work groups and how many HSRs will represent each work group</a:t>
            </a:r>
            <a:endParaRPr lang="en-AU" sz="165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50" dirty="0">
                <a:effectLst/>
                <a:latin typeface="Arial" panose="020B0604020202020204" pitchFamily="34" charset="0"/>
                <a:ea typeface="Times New Roman" panose="02020603050405020304" pitchFamily="18" charset="0"/>
                <a:cs typeface="Times New Roman" panose="02020603050405020304" pitchFamily="18" charset="0"/>
              </a:rPr>
              <a:t>Workers can request a variation to change work groups at any time and must be notified of the outcome from the PCBU as soon as is practicable to do so</a:t>
            </a:r>
          </a:p>
          <a:p>
            <a:pPr marL="342900" indent="-342900">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the majority of workers in the work group write a declaration, they can remove a HSR they no longer want to represent them.</a:t>
            </a:r>
          </a:p>
          <a:p>
            <a:pPr lvl="0" algn="l"/>
            <a:endParaRPr lang="en-AU" sz="1000" dirty="0">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61-62.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a:t>
            </a:r>
            <a:r>
              <a:rPr lang="en-AU" sz="1200" b="0" kern="1400" spc="-10" dirty="0">
                <a:solidFill>
                  <a:srgbClr val="202020"/>
                </a:solidFill>
                <a:effectLst/>
                <a:latin typeface="Arial" panose="020B0604020202020204" pitchFamily="34" charset="0"/>
                <a:cs typeface="Arial" panose="020B0604020202020204" pitchFamily="34" charset="0"/>
              </a:rPr>
              <a:t>ork health and safety consultation, co-operation and coordination Code of Practice 2021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2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r>
              <a:rPr lang="en-AU" sz="12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a:p>
            <a:pPr lvl="0" algn="l"/>
            <a:endParaRPr lang="en-AU" dirty="0">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5"/>
          <a:stretch>
            <a:fillRect/>
          </a:stretch>
        </p:blipFill>
        <p:spPr>
          <a:xfrm rot="1600316">
            <a:off x="10488114" y="4965445"/>
            <a:ext cx="1722577" cy="1401419"/>
          </a:xfrm>
          <a:prstGeom prst="rect">
            <a:avLst/>
          </a:prstGeom>
        </p:spPr>
      </p:pic>
    </p:spTree>
    <p:extLst>
      <p:ext uri="{BB962C8B-B14F-4D97-AF65-F5344CB8AC3E}">
        <p14:creationId xmlns:p14="http://schemas.microsoft.com/office/powerpoint/2010/main" val="2712897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1067221"/>
          </a:xfrm>
        </p:spPr>
        <p:txBody>
          <a:bodyPr>
            <a:normAutofit/>
          </a:bodyPr>
          <a:lstStyle/>
          <a:p>
            <a:r>
              <a:rPr lang="en-AU" dirty="0">
                <a:solidFill>
                  <a:schemeClr val="tx1"/>
                </a:solidFill>
                <a:latin typeface="Arial" panose="020B0604020202020204" pitchFamily="34" charset="0"/>
                <a:cs typeface="Arial" panose="020B0604020202020204" pitchFamily="34" charset="0"/>
              </a:rPr>
              <a:t>Workers Responsibilities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926274" y="1143522"/>
            <a:ext cx="10526027" cy="5917004"/>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Arial" panose="020B0604020202020204" pitchFamily="34" charset="0"/>
              </a:rPr>
              <a:t>Workers Responsibilities</a:t>
            </a:r>
            <a:r>
              <a:rPr lang="en-AU" sz="1800" dirty="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their own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Take reasonable care for others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Arial" panose="020B0604020202020204" pitchFamily="34" charset="0"/>
              </a:rPr>
              <a:t>Follow WHS instructions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Arial" panose="020B0604020202020204" pitchFamily="34" charset="0"/>
              </a:rPr>
              <a:t>Follow workplace WHS polices and procedures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Arial" panose="020B0604020202020204" pitchFamily="34" charset="0"/>
              </a:rPr>
              <a:t>Work safely</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Comply with all reasonable instructions, policies and procedures set out by the PCBU</a:t>
            </a:r>
          </a:p>
          <a:p>
            <a:pPr marL="342900" indent="-342900">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a HSR is removed, a member of the work group, who is nominated by the workers must inform the workers the HSR has been removed and inform the PCBU. Only then does the removal of the HSR take effect</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endParaRPr lang="en-AU" sz="18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Part 5, section 47- 49, 50-54, 55-59, 61-62.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1, 16 – 17, 20, 32-38, 297</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9.5, 574 – 576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1.8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400" b="1" kern="1400" dirty="0">
              <a:effectLst/>
              <a:latin typeface="Arial" panose="020B0604020202020204" pitchFamily="34" charset="0"/>
              <a:cs typeface="Arial" panose="020B0604020202020204" pitchFamily="34" charset="0"/>
            </a:endParaRPr>
          </a:p>
          <a:p>
            <a:pPr algn="l"/>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r>
              <a:rPr lang="en-AU" sz="14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Picture 7">
            <a:extLst>
              <a:ext uri="{FF2B5EF4-FFF2-40B4-BE49-F238E27FC236}">
                <a16:creationId xmlns:a16="http://schemas.microsoft.com/office/drawing/2014/main" id="{0C725EC9-937A-43BB-9F91-3D4C8CF4FE7B}"/>
              </a:ext>
            </a:extLst>
          </p:cNvPr>
          <p:cNvPicPr>
            <a:picLocks noChangeAspect="1"/>
          </p:cNvPicPr>
          <p:nvPr/>
        </p:nvPicPr>
        <p:blipFill>
          <a:blip r:embed="rId5"/>
          <a:stretch>
            <a:fillRect/>
          </a:stretch>
        </p:blipFill>
        <p:spPr>
          <a:xfrm rot="1600316">
            <a:off x="10148619" y="1392458"/>
            <a:ext cx="1481800" cy="1205532"/>
          </a:xfrm>
          <a:prstGeom prst="rect">
            <a:avLst/>
          </a:prstGeom>
        </p:spPr>
      </p:pic>
    </p:spTree>
    <p:extLst>
      <p:ext uri="{BB962C8B-B14F-4D97-AF65-F5344CB8AC3E}">
        <p14:creationId xmlns:p14="http://schemas.microsoft.com/office/powerpoint/2010/main" val="3431799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64117" y="344274"/>
            <a:ext cx="8596668" cy="527824"/>
          </a:xfrm>
        </p:spPr>
        <p:txBody>
          <a:bodyPr>
            <a:noAutofit/>
          </a:bodyPr>
          <a:lstStyle/>
          <a:p>
            <a:r>
              <a:rPr lang="en-AU" dirty="0">
                <a:solidFill>
                  <a:schemeClr val="tx1"/>
                </a:solidFill>
                <a:latin typeface="Arial" panose="020B0604020202020204" pitchFamily="34" charset="0"/>
                <a:cs typeface="Arial" panose="020B0604020202020204" pitchFamily="34" charset="0"/>
              </a:rPr>
              <a:t>PCBUs Duties–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TextBox 8">
            <a:extLst>
              <a:ext uri="{FF2B5EF4-FFF2-40B4-BE49-F238E27FC236}">
                <a16:creationId xmlns:a16="http://schemas.microsoft.com/office/drawing/2014/main" id="{62D87004-2638-49DD-92D7-B1D14C737D6A}"/>
              </a:ext>
            </a:extLst>
          </p:cNvPr>
          <p:cNvSpPr txBox="1"/>
          <p:nvPr/>
        </p:nvSpPr>
        <p:spPr>
          <a:xfrm>
            <a:off x="964117" y="1150878"/>
            <a:ext cx="10263766" cy="5701561"/>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PCBUs Duties:</a:t>
            </a: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Share information with workers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Give workers the opportunity to share their ideas, views and raise issues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Give workers the opportunity to contribute and make decisions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Build positive relationships with HSRs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Communicate changes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Keep a record of covered topics, noting all feedback</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Monitor how effective the meeting / talks are and if measures are implemented and working </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Provide training to all workers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assist HSRs to be available during working hours to discuss WHS matters.</a:t>
            </a:r>
          </a:p>
          <a:p>
            <a:pPr lvl="0" algn="l"/>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 46-49, 50-54, 55-59, 70-72: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Section 1.8:</a:t>
            </a:r>
            <a:r>
              <a:rPr lang="en-AU" sz="14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18- 21, 32-38, 39.</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How to manage work health and safety risks – Code of Practice – SafeWork Australia: </a:t>
            </a:r>
            <a:r>
              <a:rPr lang="en-AU" sz="1400" u="sng" dirty="0">
                <a:solidFill>
                  <a:srgbClr val="0000FF"/>
                </a:solidFill>
                <a:effectLst/>
                <a:latin typeface="Arial Narrow" panose="020B0606020202030204" pitchFamily="34" charset="0"/>
                <a:ea typeface="Times New Roman" panose="02020603050405020304" pitchFamily="18" charset="0"/>
                <a:cs typeface="Times New Roman" panose="02020603050405020304" pitchFamily="18" charset="0"/>
                <a:hlinkClick r:id="rId3"/>
              </a:rPr>
              <a:t>https://www.safeworkaustralia.gov.au/</a:t>
            </a:r>
            <a:r>
              <a:rPr lang="en-AU" sz="1400" dirty="0">
                <a:effectLst/>
                <a:latin typeface="Arial Narrow" panose="020B0606020202030204" pitchFamily="34" charset="0"/>
                <a:ea typeface="Times New Roman" panose="02020603050405020304" pitchFamily="18" charset="0"/>
                <a:cs typeface="Times New Roman" panose="02020603050405020304" pitchFamily="18" charset="0"/>
              </a:rPr>
              <a:t> </a:t>
            </a:r>
          </a:p>
          <a:p>
            <a:pPr algn="just">
              <a:spcBef>
                <a:spcPts val="1200"/>
              </a:spcBef>
              <a:spcAft>
                <a:spcPts val="300"/>
              </a:spcAft>
            </a:pPr>
            <a:r>
              <a:rPr lang="en-AU" sz="14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400" b="1" kern="1400" dirty="0">
              <a:effectLst/>
              <a:latin typeface="Arial" panose="020B0604020202020204" pitchFamily="34" charset="0"/>
              <a:cs typeface="Times New Roman" panose="02020603050405020304" pitchFamily="18" charset="0"/>
            </a:endParaRPr>
          </a:p>
          <a:p>
            <a:pPr algn="l"/>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27FF7500-CA28-4E36-A5E9-47901079A9D9}"/>
              </a:ext>
            </a:extLst>
          </p:cNvPr>
          <p:cNvPicPr>
            <a:picLocks noChangeAspect="1"/>
          </p:cNvPicPr>
          <p:nvPr/>
        </p:nvPicPr>
        <p:blipFill>
          <a:blip r:embed="rId5"/>
          <a:stretch>
            <a:fillRect/>
          </a:stretch>
        </p:blipFill>
        <p:spPr>
          <a:xfrm rot="1600316">
            <a:off x="10348462" y="408723"/>
            <a:ext cx="1481800" cy="1205532"/>
          </a:xfrm>
          <a:prstGeom prst="rect">
            <a:avLst/>
          </a:prstGeom>
        </p:spPr>
      </p:pic>
    </p:spTree>
    <p:extLst>
      <p:ext uri="{BB962C8B-B14F-4D97-AF65-F5344CB8AC3E}">
        <p14:creationId xmlns:p14="http://schemas.microsoft.com/office/powerpoint/2010/main" val="721675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1059366" y="298547"/>
            <a:ext cx="8596668" cy="527824"/>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PCBUs </a:t>
            </a:r>
            <a:r>
              <a:rPr lang="en-AU" sz="3600" dirty="0">
                <a:solidFill>
                  <a:schemeClr val="tx1"/>
                </a:solidFill>
                <a:latin typeface="Arial" panose="020B0604020202020204" pitchFamily="34" charset="0"/>
                <a:cs typeface="Arial" panose="020B0604020202020204" pitchFamily="34" charset="0"/>
              </a:rPr>
              <a:t>Rights –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3DF838FB-9164-413B-8235-8A200C46522D}"/>
              </a:ext>
            </a:extLst>
          </p:cNvPr>
          <p:cNvSpPr txBox="1"/>
          <p:nvPr/>
        </p:nvSpPr>
        <p:spPr>
          <a:xfrm>
            <a:off x="1059366" y="960627"/>
            <a:ext cx="10683901" cy="6132448"/>
          </a:xfrm>
          <a:prstGeom prst="rect">
            <a:avLst/>
          </a:prstGeom>
          <a:noFill/>
        </p:spPr>
        <p:txBody>
          <a:bodyPr wrap="square">
            <a:spAutoFit/>
          </a:bodyPr>
          <a:lstStyle/>
          <a:p>
            <a:pPr algn="l"/>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Rights:</a:t>
            </a:r>
            <a:endParaRPr lang="en-AU" sz="2000" b="1"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let a worker go if they aren’t following all policies and procedures set out by the PCBU</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To let a worker go if they are causing harm to themselves or others </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facility to employ a Work Health Safety Officer (WHSO), and can act as evidence that a PCBY has taken action to moderate health and safety risks</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Person Conducting Business or Undertaking (PCBU) must prepare a Work Health and Safety (WHS) Management plant, identifying all workers and their positions, roles and responsibilities regarding health and safety</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The PCBU must, where reasonably practicable, consult all workers carrying out the business or are directly affected by a work health or safety matter</a:t>
            </a:r>
            <a:endParaRPr lang="en-AU" sz="20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800" dirty="0">
                <a:effectLst/>
                <a:latin typeface="Arial" panose="020B0604020202020204" pitchFamily="34" charset="0"/>
                <a:ea typeface="Times New Roman" panose="02020603050405020304" pitchFamily="18" charset="0"/>
                <a:cs typeface="Times New Roman" panose="02020603050405020304" pitchFamily="18" charset="0"/>
              </a:rPr>
              <a:t>A PCBU must cooperate and coordinate activities between themselves, workers and any work health and safety representative</a:t>
            </a:r>
          </a:p>
          <a:p>
            <a:pPr marL="342900" indent="-342900">
              <a:buFont typeface="Symbol" panose="05050102010706020507" pitchFamily="18" charset="2"/>
              <a:buChar char=""/>
            </a:pPr>
            <a:r>
              <a:rPr lang="en-AU" dirty="0">
                <a:latin typeface="Arial" panose="020B0604020202020204" pitchFamily="34" charset="0"/>
                <a:ea typeface="Times New Roman" panose="02020603050405020304" pitchFamily="18" charset="0"/>
                <a:cs typeface="Times New Roman" panose="02020603050405020304" pitchFamily="18" charset="0"/>
              </a:rPr>
              <a:t>A PCBU still has the right to make the final decision on how to manage the business.</a:t>
            </a:r>
            <a:endParaRPr lang="en-AU" sz="1800" dirty="0">
              <a:effectLst/>
              <a:latin typeface="Arial" panose="020B0604020202020204" pitchFamily="34" charset="0"/>
              <a:ea typeface="Times New Roman" panose="02020603050405020304" pitchFamily="18" charset="0"/>
              <a:cs typeface="Times New Roman" panose="02020603050405020304" pitchFamily="18" charset="0"/>
            </a:endParaRPr>
          </a:p>
          <a:p>
            <a:pPr lvl="0" algn="l"/>
            <a:endParaRPr lang="en-AU" sz="12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 46-49, 50-54, 55-59, 70-72: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Section 1.8:</a:t>
            </a:r>
            <a:r>
              <a:rPr lang="en-AU" sz="1200" dirty="0">
                <a:effectLst/>
                <a:latin typeface="Arial Narrow" panose="020B0606020202030204" pitchFamily="34" charset="0"/>
                <a:ea typeface="Times New Roman" panose="02020603050405020304" pitchFamily="18" charset="0"/>
                <a:cs typeface="Times New Roman" panose="02020603050405020304" pitchFamily="18" charset="0"/>
              </a:rPr>
              <a:t>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18- 21, 32-38, 39.</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How to manage work health and safety risks – Code of Practice – SafeWork Australia: </a:t>
            </a:r>
            <a:r>
              <a:rPr lang="en-AU" sz="1200" u="sng" dirty="0">
                <a:solidFill>
                  <a:srgbClr val="0000FF"/>
                </a:solidFill>
                <a:effectLst/>
                <a:latin typeface="Arial Narrow" panose="020B0606020202030204" pitchFamily="34" charset="0"/>
                <a:ea typeface="Times New Roman" panose="02020603050405020304" pitchFamily="18" charset="0"/>
                <a:cs typeface="Times New Roman" panose="02020603050405020304" pitchFamily="18" charset="0"/>
                <a:hlinkClick r:id="rId3"/>
              </a:rPr>
              <a:t>https://www.safeworkaustralia.gov.au/</a:t>
            </a:r>
            <a:r>
              <a:rPr lang="en-AU" sz="1200" dirty="0">
                <a:effectLst/>
                <a:latin typeface="Arial Narrow" panose="020B0606020202030204" pitchFamily="34" charset="0"/>
                <a:ea typeface="Times New Roman" panose="02020603050405020304" pitchFamily="18" charset="0"/>
                <a:cs typeface="Times New Roman" panose="02020603050405020304" pitchFamily="18" charset="0"/>
              </a:rPr>
              <a:t> </a:t>
            </a:r>
          </a:p>
          <a:p>
            <a:pPr algn="just">
              <a:spcBef>
                <a:spcPts val="1200"/>
              </a:spcBef>
              <a:spcAft>
                <a:spcPts val="300"/>
              </a:spcAft>
            </a:pPr>
            <a:r>
              <a:rPr lang="en-AU" sz="12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endParaRPr lang="en-AU" sz="1200" b="1" kern="1400" dirty="0">
              <a:effectLst/>
              <a:latin typeface="Arial" panose="020B0604020202020204" pitchFamily="34" charset="0"/>
              <a:cs typeface="Times New Roman" panose="02020603050405020304" pitchFamily="18" charset="0"/>
            </a:endParaRPr>
          </a:p>
          <a:p>
            <a:pPr algn="l"/>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2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B8D80783-A6C7-418F-AAC8-445C0414721F}"/>
              </a:ext>
            </a:extLst>
          </p:cNvPr>
          <p:cNvPicPr>
            <a:picLocks noChangeAspect="1"/>
          </p:cNvPicPr>
          <p:nvPr/>
        </p:nvPicPr>
        <p:blipFill>
          <a:blip r:embed="rId5"/>
          <a:stretch>
            <a:fillRect/>
          </a:stretch>
        </p:blipFill>
        <p:spPr>
          <a:xfrm rot="1600316">
            <a:off x="10655644" y="121297"/>
            <a:ext cx="1481800" cy="1205532"/>
          </a:xfrm>
          <a:prstGeom prst="rect">
            <a:avLst/>
          </a:prstGeom>
        </p:spPr>
      </p:pic>
    </p:spTree>
    <p:extLst>
      <p:ext uri="{BB962C8B-B14F-4D97-AF65-F5344CB8AC3E}">
        <p14:creationId xmlns:p14="http://schemas.microsoft.com/office/powerpoint/2010/main" val="1351310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86ABE3-7CFC-4882-B803-3B19D932F3FD}"/>
              </a:ext>
            </a:extLst>
          </p:cNvPr>
          <p:cNvSpPr>
            <a:spLocks noGrp="1"/>
          </p:cNvSpPr>
          <p:nvPr>
            <p:ph type="title"/>
          </p:nvPr>
        </p:nvSpPr>
        <p:spPr>
          <a:xfrm>
            <a:off x="920908" y="330821"/>
            <a:ext cx="8596668" cy="527824"/>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PCBUs Responsibilities - Where to find them</a:t>
            </a:r>
            <a:endParaRPr lang="en-AU" dirty="0"/>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D6158F60-8281-478E-90E4-891D0A07632C}"/>
              </a:ext>
            </a:extLst>
          </p:cNvPr>
          <p:cNvSpPr txBox="1"/>
          <p:nvPr/>
        </p:nvSpPr>
        <p:spPr>
          <a:xfrm>
            <a:off x="842597" y="947854"/>
            <a:ext cx="11178418" cy="6412012"/>
          </a:xfrm>
          <a:prstGeom prst="rect">
            <a:avLst/>
          </a:prstGeom>
          <a:noFill/>
        </p:spPr>
        <p:txBody>
          <a:bodyPr wrap="square">
            <a:spAutoFit/>
          </a:bodyPr>
          <a:lstStyle/>
          <a:p>
            <a:pPr algn="l"/>
            <a:r>
              <a:rPr lang="en-AU" sz="1400" b="1" dirty="0">
                <a:effectLst/>
                <a:latin typeface="Arial" panose="020B0604020202020204" pitchFamily="34" charset="0"/>
                <a:ea typeface="Times New Roman" panose="02020603050405020304" pitchFamily="18" charset="0"/>
                <a:cs typeface="Times New Roman" panose="02020603050405020304" pitchFamily="18" charset="0"/>
              </a:rPr>
              <a:t>Responsibilities:</a:t>
            </a:r>
            <a:endParaRPr lang="en-AU" sz="1400" b="1"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 PCBU has 14 days to negotiate with workers and settle on the number of work groups and how many HSRs will represent each work group after a request has been made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Create procedures and policies for reporting hazards and WHS issues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Create procedures for participation and consultation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Communicate and consult with workers and HSR regarding about work health and safety</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Communicate and consult with workers and HSR regarding Personal Protective Equipment (PPE)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Establish a WHS committee</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Sharing of information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mandatory training for workers, with refresher training every 3 years (CPB Contractors policy is every 2 years)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 PCBU must provide Workplace Health and Safety QLD a list of all HSRs and deputy HSRs for each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PCBU must pay the HSRs when they are using their authority or functions as an HSR or doing HSR training at their rate of pay, including shift and allowances that they are entitled to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If workers request a variation to change to their work groups, the PCBU must notify them as soon as is practicable to do so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Conduct WHS activities such as inspections and audits with worker, manager and supervisor involvement</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relevant information to the HSR regarding hazards that may affect the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Provide assistance, resources, and facilities to the HSR for the work group they represent</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Allow a worker that is assisting a HSR to have access to the workplace when necessary</a:t>
            </a:r>
          </a:p>
          <a:p>
            <a:pPr lvl="0" algn="l"/>
            <a:endParaRPr lang="en-AU" sz="15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Act 2011 section 46-49, 50-54, 55-59, 65, 70-72: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Section 1.8: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18- 21, 32-38, 39.</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How to manage work health and safety risks – Code of Practice –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r>
              <a:rPr lang="en-AU" sz="1200" dirty="0">
                <a:effectLst/>
                <a:latin typeface="Arial" panose="020B0604020202020204" pitchFamily="34" charset="0"/>
                <a:ea typeface="Times New Roman" panose="02020603050405020304" pitchFamily="18" charset="0"/>
                <a:cs typeface="Arial" panose="020B0604020202020204" pitchFamily="34" charset="0"/>
              </a:rPr>
              <a:t> </a:t>
            </a:r>
          </a:p>
          <a:p>
            <a:pPr algn="l">
              <a:lnSpc>
                <a:spcPts val="1440"/>
              </a:lnSpc>
            </a:pPr>
            <a:r>
              <a:rPr lang="en-AU" sz="1200" b="0" kern="1400" spc="-10" dirty="0">
                <a:solidFill>
                  <a:srgbClr val="202020"/>
                </a:solidFill>
                <a:effectLst/>
                <a:latin typeface="Arial" panose="020B0604020202020204" pitchFamily="34" charset="0"/>
                <a:cs typeface="Arial" panose="020B0604020202020204" pitchFamily="34" charset="0"/>
              </a:rPr>
              <a:t>Work health and safety consultation, co-operation and coordination Code of Practice 2021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https://www.worksafe.qld.gov.au/</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lnSpc>
                <a:spcPts val="1440"/>
              </a:lnSpc>
            </a:pPr>
            <a:r>
              <a:rPr lang="en-AU" sz="12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nSpc>
                <a:spcPts val="1440"/>
              </a:lnSpc>
            </a:pPr>
            <a:r>
              <a:rPr lang="en-AU" sz="1200" dirty="0">
                <a:effectLst/>
                <a:latin typeface="Arial" panose="020B0604020202020204" pitchFamily="34" charset="0"/>
                <a:ea typeface="Calibri" panose="020F0502020204030204" pitchFamily="34" charset="0"/>
                <a:cs typeface="Arial" panose="020B0604020202020204" pitchFamily="34" charset="0"/>
              </a:rPr>
              <a:t>Communication, Co-operation and Consultation Policy, knowledge document – CMS internal policies and procedures</a:t>
            </a:r>
            <a:endParaRPr lang="en-AU" sz="1200" dirty="0">
              <a:effectLst/>
              <a:latin typeface="Arial" panose="020B0604020202020204" pitchFamily="34" charset="0"/>
              <a:ea typeface="Times New Roman" panose="02020603050405020304" pitchFamily="18" charset="0"/>
              <a:cs typeface="Arial" panose="020B0604020202020204" pitchFamily="34"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4C762EF-248D-4FB8-99B8-4DCCA47268F4}"/>
              </a:ext>
            </a:extLst>
          </p:cNvPr>
          <p:cNvPicPr>
            <a:picLocks noChangeAspect="1"/>
          </p:cNvPicPr>
          <p:nvPr/>
        </p:nvPicPr>
        <p:blipFill>
          <a:blip r:embed="rId5"/>
          <a:stretch>
            <a:fillRect/>
          </a:stretch>
        </p:blipFill>
        <p:spPr>
          <a:xfrm rot="1600316">
            <a:off x="10822765" y="5662969"/>
            <a:ext cx="1287276" cy="1047275"/>
          </a:xfrm>
          <a:prstGeom prst="rect">
            <a:avLst/>
          </a:prstGeom>
        </p:spPr>
      </p:pic>
    </p:spTree>
    <p:extLst>
      <p:ext uri="{BB962C8B-B14F-4D97-AF65-F5344CB8AC3E}">
        <p14:creationId xmlns:p14="http://schemas.microsoft.com/office/powerpoint/2010/main" val="2110269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39317" y="293992"/>
            <a:ext cx="10765018" cy="1171290"/>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Duties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1126273" y="1465282"/>
            <a:ext cx="10616994" cy="5909310"/>
          </a:xfrm>
          <a:prstGeom prst="rect">
            <a:avLst/>
          </a:prstGeom>
          <a:noFill/>
        </p:spPr>
        <p:txBody>
          <a:bodyPr wrap="square" rtlCol="0">
            <a:spAutoFit/>
          </a:bodyPr>
          <a:lstStyle/>
          <a:p>
            <a:r>
              <a:rPr lang="en-AU" sz="1600" b="1" dirty="0">
                <a:latin typeface="Arial" panose="020B0604020202020204" pitchFamily="34" charset="0"/>
                <a:cs typeface="Arial" panose="020B0604020202020204" pitchFamily="34" charset="0"/>
              </a:rPr>
              <a:t>HSRs Duties:</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Represent the workers in the work group regarding work health and safety issues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Monitor the procedures and measures put in place by the PCBU</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Investigate complaints from workers in the work group regarding work health and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Query any issues that may be a risk to health or safety of workers in the work group</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To help consulate to ensure WHS risk is lowered and improved by communication with workers and encourage them to have input into discissions and planning</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Identify any training that is needed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Recognise any barriers that may affect consultation and participation regarding WHS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Conduct training needs analysis to find any gaps in workers WHS knowledge / roles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Listen to workers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6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Act 2011, Sections, 46-49, 50- 59, 60 - 67, 68 – 69, Division 6 &amp; 7: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Regulations 2011, Chapter 2, Division 2, section 18-21: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https://www.legislation.qld.gov.au/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(Construction Work) Code of Practice 2015, 4.2,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https://www.legislation.gov.au/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SafeWork Australia: Code of Practice: How to manage work health and safety risks: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https://www.safeworkaustralia.gov.au/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Work health and safety consultation, co-operation and co-ordination Code of Practice 2021,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https://www.worksafe.qld.gov.au/</a:t>
            </a:r>
            <a:r>
              <a:rPr lang="en-AU" sz="1400" dirty="0">
                <a:effectLst/>
                <a:latin typeface="Arial" panose="020B0604020202020204" pitchFamily="34" charset="0"/>
                <a:ea typeface="Times New Roman" panose="02020603050405020304" pitchFamily="18" charset="0"/>
                <a:cs typeface="Arial" panose="020B0604020202020204" pitchFamily="34" charset="0"/>
              </a:rPr>
              <a:t> </a:t>
            </a: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Arial" panose="020B0604020202020204" pitchFamily="34"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https://www.worksafe.qld.gov.au/</a:t>
            </a:r>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r>
              <a:rPr lang="en-AU" sz="1400" dirty="0">
                <a:effectLst/>
                <a:latin typeface="Arial" panose="020B0604020202020204" pitchFamily="34" charset="0"/>
                <a:ea typeface="Times New Roman" panose="02020603050405020304" pitchFamily="18" charset="0"/>
                <a:cs typeface="Arial" panose="020B0604020202020204" pitchFamily="34"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4"/>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b="1" dirty="0">
              <a:latin typeface="Arial" panose="020B0604020202020204" pitchFamily="34" charset="0"/>
              <a:cs typeface="Arial" panose="020B0604020202020204" pitchFamily="34" charset="0"/>
            </a:endParaRPr>
          </a:p>
          <a:p>
            <a:endParaRPr lang="en-AU" sz="1600" b="1" dirty="0">
              <a:latin typeface="Arial" panose="020B0604020202020204" pitchFamily="34" charset="0"/>
              <a:cs typeface="Arial" panose="020B0604020202020204" pitchFamily="34" charset="0"/>
            </a:endParaRPr>
          </a:p>
          <a:p>
            <a:pPr lvl="0" algn="l"/>
            <a:endParaRPr lang="en-AU" sz="1600" dirty="0">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a:extLst>
              <a:ext uri="{FF2B5EF4-FFF2-40B4-BE49-F238E27FC236}">
                <a16:creationId xmlns:a16="http://schemas.microsoft.com/office/drawing/2014/main" id="{A7F0B07F-C7FD-4E7A-85D6-EC8448B3F14E}"/>
              </a:ext>
            </a:extLst>
          </p:cNvPr>
          <p:cNvPicPr>
            <a:picLocks noChangeAspect="1"/>
          </p:cNvPicPr>
          <p:nvPr/>
        </p:nvPicPr>
        <p:blipFill>
          <a:blip r:embed="rId6"/>
          <a:stretch>
            <a:fillRect/>
          </a:stretch>
        </p:blipFill>
        <p:spPr>
          <a:xfrm rot="1600316">
            <a:off x="9941635" y="1076904"/>
            <a:ext cx="1722577" cy="1401419"/>
          </a:xfrm>
          <a:prstGeom prst="rect">
            <a:avLst/>
          </a:prstGeom>
        </p:spPr>
      </p:pic>
    </p:spTree>
    <p:extLst>
      <p:ext uri="{BB962C8B-B14F-4D97-AF65-F5344CB8AC3E}">
        <p14:creationId xmlns:p14="http://schemas.microsoft.com/office/powerpoint/2010/main" val="2502829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821098" y="191764"/>
            <a:ext cx="10765018" cy="1144515"/>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Rights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5608E3D-5A7F-4869-849C-77347B4F1434}"/>
              </a:ext>
            </a:extLst>
          </p:cNvPr>
          <p:cNvSpPr txBox="1"/>
          <p:nvPr/>
        </p:nvSpPr>
        <p:spPr>
          <a:xfrm>
            <a:off x="821098" y="1336279"/>
            <a:ext cx="11266823" cy="5847755"/>
          </a:xfrm>
          <a:prstGeom prst="rect">
            <a:avLst/>
          </a:prstGeom>
          <a:noFill/>
        </p:spPr>
        <p:txBody>
          <a:bodyPr wrap="square" rtlCol="0">
            <a:spAutoFit/>
          </a:bodyPr>
          <a:lstStyle/>
          <a:p>
            <a:r>
              <a:rPr lang="en-AU" sz="1400" b="1" dirty="0">
                <a:latin typeface="Arial" panose="020B0604020202020204" pitchFamily="34" charset="0"/>
                <a:cs typeface="Arial" panose="020B0604020202020204" pitchFamily="34" charset="0"/>
              </a:rPr>
              <a:t>HSRs Rights:</a:t>
            </a:r>
            <a:endParaRPr lang="en-AU"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provided with a 5 day HSR training course within three months of being elected to the role, with refresher training every 3 years (CPB Contractors policy is every 2 years)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given support and during their working hours to be available to discuss WHS matters with PCBU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HSRs must be paid, including shift and allowances that they are entitled to,</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when they are using their authority or functions as an HSR or doing HSR training</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can stop work under certain circumstances if the matter is not resolves with the PCBU and if there is no attempt to resolve the issue. The only exception to this is if the risk is imminent that consultation cannot take place before ceasing work</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Issue provisional improvement notices (PIN)</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has the responsibility to act on matters that affect workers in their work group, however, they have a responsibility to other work groups if they notice a serious risk to health or safety, exposure to a hazard or if another representative asks for assistance regarding a different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 can hold the term of office for 3 years and may be re-nominated for election when this expires</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given information relating to hazards that may affect the work group</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Be provided with any resources, facilities and assistance for their work group</a:t>
            </a: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HSRs term of office is 3 years, they can be re-elected at the end of each 3 year term</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They can resign in written notice to the manager / supervisor or if they cease to work for the PCBU</a:t>
            </a:r>
          </a:p>
          <a:p>
            <a:pPr lvl="0" algn="l"/>
            <a:endParaRPr lang="en-AU" sz="10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Sections, 46-49, 50- 59, 60 -67, 68 – 69, Division 6 &amp; 7: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Chapter 2, Division 2, section 18-21: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4.2,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https://www.legislation.gov.au/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SafeWork Australia: Code of Practice: How to manage work health and safety risks: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consultation, co-operation and co-ordination Code of Practice 2021,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r>
              <a:rPr lang="en-AU"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2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endParaRPr lang="en-AU" sz="12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2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200" dirty="0">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1327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26275" y="345943"/>
            <a:ext cx="11265725" cy="1067221"/>
          </a:xfrm>
        </p:spPr>
        <p:txBody>
          <a:bodyPr>
            <a:normAutofit fontScale="90000"/>
          </a:bodyPr>
          <a:lstStyle/>
          <a:p>
            <a:r>
              <a:rPr lang="en-AU" dirty="0">
                <a:solidFill>
                  <a:schemeClr val="tx1"/>
                </a:solidFill>
                <a:latin typeface="Arial" panose="020B0604020202020204" pitchFamily="34" charset="0"/>
                <a:cs typeface="Arial" panose="020B0604020202020204" pitchFamily="34" charset="0"/>
              </a:rPr>
              <a:t>Work Health and Safety Representatives (HSRs) Responsibilities - Where to find them</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A25654FD-E743-44DE-A1E9-DB6D28C9AF0F}"/>
              </a:ext>
            </a:extLst>
          </p:cNvPr>
          <p:cNvSpPr txBox="1"/>
          <p:nvPr/>
        </p:nvSpPr>
        <p:spPr>
          <a:xfrm>
            <a:off x="842597" y="1534870"/>
            <a:ext cx="10526027" cy="5201424"/>
          </a:xfrm>
          <a:prstGeom prst="rect">
            <a:avLst/>
          </a:prstGeom>
          <a:noFill/>
        </p:spPr>
        <p:txBody>
          <a:bodyPr wrap="square">
            <a:spAutoFit/>
          </a:bodyPr>
          <a:lstStyle/>
          <a:p>
            <a:pPr lvl="0" algn="l"/>
            <a:r>
              <a:rPr lang="en-AU" sz="1800" b="1" dirty="0">
                <a:effectLst/>
                <a:latin typeface="Arial" panose="020B0604020202020204" pitchFamily="34" charset="0"/>
                <a:ea typeface="Times New Roman" panose="02020603050405020304" pitchFamily="18" charset="0"/>
                <a:cs typeface="Arial" panose="020B0604020202020204" pitchFamily="34" charset="0"/>
              </a:rPr>
              <a:t>Workers Responsibilities</a:t>
            </a:r>
            <a:r>
              <a:rPr lang="en-AU" sz="1800" dirty="0">
                <a:effectLst/>
                <a:latin typeface="Arial" panose="020B0604020202020204" pitchFamily="34" charset="0"/>
                <a:ea typeface="Times New Roman" panose="02020603050405020304" pitchFamily="18" charset="0"/>
                <a:cs typeface="Arial" panose="020B0604020202020204" pitchFamily="34" charset="0"/>
              </a:rPr>
              <a:t>: </a:t>
            </a: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Conduct and inspection of the workplace where a worker in the worker group works either by giving notice to the PCUB or without notice if it relates to an incident or serious risk to health or safety</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Attend an inspection with an inspector where a worker in the worker group works</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the worker consents, a HSR can be present at an interview regarding work health and safety with an inspector and or a PCBU</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Create a safety committee</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342900" lvl="0" indent="-342900" algn="l">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Consulted during the preparing of Safe Work Method Statements (SWMS) and during the review stages</a:t>
            </a:r>
          </a:p>
          <a:p>
            <a:pPr marL="342900" indent="-342900">
              <a:buFont typeface="Symbol" panose="05050102010706020507" pitchFamily="18" charset="2"/>
              <a:buChar char=""/>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If failure to negotiate happens between the PCBU and the work groups / HSR, a regulator can be appointed</a:t>
            </a:r>
            <a:endParaRPr lang="en-AU" sz="16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400" dirty="0">
              <a:effectLst/>
              <a:latin typeface="Arial" panose="020B0604020202020204" pitchFamily="34" charset="0"/>
              <a:ea typeface="Times New Roman" panose="02020603050405020304" pitchFamily="18" charset="0"/>
              <a:cs typeface="Arial" panose="020B0604020202020204" pitchFamily="34"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Act 2011, Sections, 46-49, 50- 59, 60 -67, 68 – 69, Division 6 &amp; 7: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Regulations 2011, Chapter 2, Division 2, section 18-21: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https://www.legislation.qld.gov.au/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(Construction Work) Code of Practice 2015, 4.2,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3"/>
              </a:rPr>
              <a:t>https://www.legislation.gov.au/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SafeWork Australia: Code of Practice: How to manage work health and safety risks: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 health and safety consultation, co-operation and co-ordination Code of Practice 2021,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r>
              <a:rPr lang="en-AU" sz="14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Health and Safety Representatives,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Guidance: Information for employers and company executives, Worksafe Qld: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5"/>
              </a:rPr>
              <a:t>https://www.worksafe.qld.gov.au/</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r>
              <a:rPr lang="en-AU" sz="1400" dirty="0">
                <a:effectLst/>
                <a:latin typeface="Arial" panose="020B0604020202020204" pitchFamily="34" charset="0"/>
                <a:ea typeface="Times New Roman" panose="02020603050405020304" pitchFamily="18" charset="0"/>
                <a:cs typeface="Times New Roman" panose="02020603050405020304" pitchFamily="18" charset="0"/>
              </a:rPr>
              <a:t>Worker Representation and Participation Guide, SafeWork Australia: </a:t>
            </a:r>
            <a:r>
              <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hlinkClick r:id="rId4"/>
              </a:rPr>
              <a:t>https://www.safeworkaustralia.gov.au/</a:t>
            </a:r>
            <a:endParaRPr lang="en-AU" sz="14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endParaRPr>
          </a:p>
          <a:p>
            <a:r>
              <a:rPr lang="en-AU" sz="1400" dirty="0">
                <a:effectLst/>
                <a:latin typeface="Arial" panose="020B0604020202020204" pitchFamily="34" charset="0"/>
                <a:ea typeface="Calibri" panose="020F0502020204030204" pitchFamily="34" charset="0"/>
                <a:cs typeface="Times New Roman" panose="02020603050405020304" pitchFamily="18" charset="0"/>
              </a:rPr>
              <a:t>Communication, Co-operation and Consultation Policy, knowledge document – CMS internal policies and procedures</a:t>
            </a:r>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algn="l"/>
            <a:endParaRPr lang="en-AU" sz="1400" dirty="0">
              <a:effectLst/>
              <a:latin typeface="Arial Narrow" panose="020B0606020202030204" pitchFamily="34" charset="0"/>
              <a:ea typeface="Times New Roman" panose="02020603050405020304" pitchFamily="18" charset="0"/>
              <a:cs typeface="Times New Roman" panose="02020603050405020304" pitchFamily="18" charset="0"/>
            </a:endParaRPr>
          </a:p>
          <a:p>
            <a:pPr lvl="0" algn="l"/>
            <a:endParaRPr lang="en-AU" sz="18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Picture 7">
            <a:extLst>
              <a:ext uri="{FF2B5EF4-FFF2-40B4-BE49-F238E27FC236}">
                <a16:creationId xmlns:a16="http://schemas.microsoft.com/office/drawing/2014/main" id="{0C725EC9-937A-43BB-9F91-3D4C8CF4FE7B}"/>
              </a:ext>
            </a:extLst>
          </p:cNvPr>
          <p:cNvPicPr>
            <a:picLocks noChangeAspect="1"/>
          </p:cNvPicPr>
          <p:nvPr/>
        </p:nvPicPr>
        <p:blipFill>
          <a:blip r:embed="rId6"/>
          <a:stretch>
            <a:fillRect/>
          </a:stretch>
        </p:blipFill>
        <p:spPr>
          <a:xfrm rot="1600316">
            <a:off x="10315506" y="61825"/>
            <a:ext cx="2010248" cy="1635456"/>
          </a:xfrm>
          <a:prstGeom prst="rect">
            <a:avLst/>
          </a:prstGeom>
        </p:spPr>
      </p:pic>
    </p:spTree>
    <p:extLst>
      <p:ext uri="{BB962C8B-B14F-4D97-AF65-F5344CB8AC3E}">
        <p14:creationId xmlns:p14="http://schemas.microsoft.com/office/powerpoint/2010/main" val="2646510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8" name="Straight Connector 37">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41">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4"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6" name="Isosceles Triangle 45">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Isosceles Triangle 46">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3">
            <a:extLst>
              <a:ext uri="{FF2B5EF4-FFF2-40B4-BE49-F238E27FC236}">
                <a16:creationId xmlns:a16="http://schemas.microsoft.com/office/drawing/2014/main" id="{B1B2D004-350E-4162-A763-D0B58147C036}"/>
              </a:ext>
            </a:extLst>
          </p:cNvPr>
          <p:cNvPicPr>
            <a:picLocks noChangeAspect="1"/>
          </p:cNvPicPr>
          <p:nvPr/>
        </p:nvPicPr>
        <p:blipFill rotWithShape="1">
          <a:blip r:embed="rId2"/>
          <a:srcRect t="829" b="13293"/>
          <a:stretch/>
        </p:blipFill>
        <p:spPr>
          <a:xfrm>
            <a:off x="1" y="10"/>
            <a:ext cx="12191999" cy="6857990"/>
          </a:xfrm>
          <a:prstGeom prst="rect">
            <a:avLst/>
          </a:prstGeom>
        </p:spPr>
      </p:pic>
      <p:sp>
        <p:nvSpPr>
          <p:cNvPr id="49" name="Isosceles Triangle 48">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Parallelogram 50">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3" name="Straight Connector 52">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5" name="Straight Connector 54">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57"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9"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1" name="Isosceles Triangle 60">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a:t>Daily Prestart - Process</a:t>
            </a:r>
          </a:p>
        </p:txBody>
      </p:sp>
      <p:sp>
        <p:nvSpPr>
          <p:cNvPr id="63"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Isosceles Triangle 68">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602065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164366" y="310500"/>
            <a:ext cx="8596668" cy="734351"/>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Daily Prestart</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TextBox 10">
            <a:extLst>
              <a:ext uri="{FF2B5EF4-FFF2-40B4-BE49-F238E27FC236}">
                <a16:creationId xmlns:a16="http://schemas.microsoft.com/office/drawing/2014/main" id="{3A4B1AD9-E134-49B6-BC36-F82996DC64B9}"/>
              </a:ext>
            </a:extLst>
          </p:cNvPr>
          <p:cNvSpPr txBox="1"/>
          <p:nvPr/>
        </p:nvSpPr>
        <p:spPr>
          <a:xfrm>
            <a:off x="1164366" y="877582"/>
            <a:ext cx="10321390" cy="5786199"/>
          </a:xfrm>
          <a:prstGeom prst="rect">
            <a:avLst/>
          </a:prstGeom>
          <a:noFill/>
        </p:spPr>
        <p:txBody>
          <a:bodyPr wrap="square">
            <a:spAutoFit/>
          </a:bodyPr>
          <a:lstStyle/>
          <a:p>
            <a:pPr>
              <a:spcBef>
                <a:spcPts val="1200"/>
              </a:spcBef>
            </a:pPr>
            <a:r>
              <a:rPr lang="en-AU" sz="2200" dirty="0">
                <a:latin typeface="Arial" panose="020B0604020202020204" pitchFamily="34" charset="0"/>
                <a:cs typeface="Arial" panose="020B0604020202020204" pitchFamily="34" charset="0"/>
              </a:rPr>
              <a:t>The daily prestart is designed to provide workers at CPB Contractors Plant Yard with relevant information regarding works that are to be conducted that day, before commencing work. </a:t>
            </a:r>
          </a:p>
          <a:p>
            <a:pPr>
              <a:spcBef>
                <a:spcPts val="1200"/>
              </a:spcBef>
            </a:pPr>
            <a:r>
              <a:rPr lang="en-AU" sz="2200" i="0" dirty="0">
                <a:latin typeface="Arial" panose="020B0604020202020204" pitchFamily="34" charset="0"/>
                <a:cs typeface="Arial" panose="020B0604020202020204" pitchFamily="34" charset="0"/>
              </a:rPr>
              <a:t>It</a:t>
            </a:r>
            <a:r>
              <a:rPr lang="en-AU" sz="2200" dirty="0">
                <a:latin typeface="Arial" panose="020B0604020202020204" pitchFamily="34" charset="0"/>
                <a:cs typeface="Arial" panose="020B0604020202020204" pitchFamily="34" charset="0"/>
              </a:rPr>
              <a:t> is a relaxed environment where workers can provide feedback and discussions can take place about how works should be approached for the day.</a:t>
            </a:r>
          </a:p>
          <a:p>
            <a:pPr>
              <a:spcBef>
                <a:spcPts val="1200"/>
              </a:spcBef>
            </a:pPr>
            <a:r>
              <a:rPr lang="en-AU" sz="2200" i="0" dirty="0">
                <a:latin typeface="Arial" panose="020B0604020202020204" pitchFamily="34" charset="0"/>
                <a:cs typeface="Arial" panose="020B0604020202020204" pitchFamily="34" charset="0"/>
              </a:rPr>
              <a:t>All relevant information from the leadership team is co</a:t>
            </a:r>
            <a:r>
              <a:rPr lang="en-AU" sz="2200" dirty="0">
                <a:latin typeface="Arial" panose="020B0604020202020204" pitchFamily="34" charset="0"/>
                <a:cs typeface="Arial" panose="020B0604020202020204" pitchFamily="34" charset="0"/>
              </a:rPr>
              <a:t>mplied into a PowerPoint template every afternoon. This is then emailed to the leadership team and printed the following morning where it is presented to all workers.</a:t>
            </a:r>
          </a:p>
          <a:p>
            <a:pPr>
              <a:spcBef>
                <a:spcPts val="1200"/>
              </a:spcBef>
            </a:pPr>
            <a:r>
              <a:rPr lang="en-AU" sz="2200" i="0" dirty="0">
                <a:latin typeface="Arial" panose="020B0604020202020204" pitchFamily="34" charset="0"/>
                <a:cs typeface="Arial" panose="020B0604020202020204" pitchFamily="34" charset="0"/>
              </a:rPr>
              <a:t>Once the information has been passed along to the workers, </a:t>
            </a:r>
            <a:r>
              <a:rPr lang="en-AU" sz="2200" dirty="0">
                <a:latin typeface="Arial" panose="020B0604020202020204" pitchFamily="34" charset="0"/>
                <a:cs typeface="Arial" panose="020B0604020202020204" pitchFamily="34" charset="0"/>
              </a:rPr>
              <a:t>the floor is opened up for workers to discuss concerns, raise questions and offer advice or support to others. This information is captured by a supervisor for reference throughout the day and for improvements on how works are conducted. If any changes are made, these are shared with workers the following day.</a:t>
            </a:r>
          </a:p>
          <a:p>
            <a:pPr>
              <a:spcBef>
                <a:spcPts val="1200"/>
              </a:spcBef>
            </a:pPr>
            <a:r>
              <a:rPr lang="en-AU" sz="2200" i="0" dirty="0">
                <a:latin typeface="Arial" panose="020B0604020202020204" pitchFamily="34" charset="0"/>
                <a:cs typeface="Arial" panose="020B0604020202020204" pitchFamily="34" charset="0"/>
              </a:rPr>
              <a:t>The daily prestart, along with the discussion</a:t>
            </a:r>
            <a:r>
              <a:rPr lang="en-AU" sz="2200" dirty="0">
                <a:latin typeface="Arial" panose="020B0604020202020204" pitchFamily="34" charset="0"/>
                <a:cs typeface="Arial" panose="020B0604020202020204" pitchFamily="34" charset="0"/>
              </a:rPr>
              <a:t>s are saved onto our network drive for review at any time.</a:t>
            </a:r>
            <a:endParaRPr lang="en-AU" sz="2200" i="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2735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601855" y="220982"/>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Daily Prestart – Break down</a:t>
            </a:r>
            <a:endParaRPr lang="en-AU" sz="3200" dirty="0"/>
          </a:p>
        </p:txBody>
      </p:sp>
      <p:pic>
        <p:nvPicPr>
          <p:cNvPr id="14" name="Picture 13">
            <a:extLst>
              <a:ext uri="{FF2B5EF4-FFF2-40B4-BE49-F238E27FC236}">
                <a16:creationId xmlns:a16="http://schemas.microsoft.com/office/drawing/2014/main" id="{FDD08B2B-0387-4FE3-BBD1-0A742C767FC0}"/>
              </a:ext>
            </a:extLst>
          </p:cNvPr>
          <p:cNvPicPr>
            <a:picLocks noChangeAspect="1"/>
          </p:cNvPicPr>
          <p:nvPr/>
        </p:nvPicPr>
        <p:blipFill>
          <a:blip r:embed="rId2"/>
          <a:stretch>
            <a:fillRect/>
          </a:stretch>
        </p:blipFill>
        <p:spPr>
          <a:xfrm>
            <a:off x="965928" y="1026739"/>
            <a:ext cx="7552177" cy="534911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5" name="Oval 14">
            <a:extLst>
              <a:ext uri="{FF2B5EF4-FFF2-40B4-BE49-F238E27FC236}">
                <a16:creationId xmlns:a16="http://schemas.microsoft.com/office/drawing/2014/main" id="{494D3074-F974-4C0F-99BA-C14D30775916}"/>
              </a:ext>
            </a:extLst>
          </p:cNvPr>
          <p:cNvSpPr/>
          <p:nvPr/>
        </p:nvSpPr>
        <p:spPr>
          <a:xfrm>
            <a:off x="4654501" y="1889797"/>
            <a:ext cx="1986571" cy="713678"/>
          </a:xfrm>
          <a:prstGeom prst="ellipse">
            <a:avLst/>
          </a:prstGeom>
          <a:noFill/>
          <a:ln>
            <a:solidFill>
              <a:srgbClr val="EC711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6" name="Straight Arrow Connector 15">
            <a:extLst>
              <a:ext uri="{FF2B5EF4-FFF2-40B4-BE49-F238E27FC236}">
                <a16:creationId xmlns:a16="http://schemas.microsoft.com/office/drawing/2014/main" id="{EEEB1F3A-B0B2-4EB9-8C8E-20EDB048EA9D}"/>
              </a:ext>
            </a:extLst>
          </p:cNvPr>
          <p:cNvCxnSpPr>
            <a:cxnSpLocks/>
          </p:cNvCxnSpPr>
          <p:nvPr/>
        </p:nvCxnSpPr>
        <p:spPr>
          <a:xfrm>
            <a:off x="6641072" y="2508355"/>
            <a:ext cx="1877033" cy="19024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1E9BF02E-4762-4184-8669-DD5B151BB98D}"/>
              </a:ext>
            </a:extLst>
          </p:cNvPr>
          <p:cNvSpPr txBox="1"/>
          <p:nvPr/>
        </p:nvSpPr>
        <p:spPr>
          <a:xfrm>
            <a:off x="8670839" y="932198"/>
            <a:ext cx="2919694" cy="4770537"/>
          </a:xfrm>
          <a:prstGeom prst="rect">
            <a:avLst/>
          </a:prstGeom>
          <a:noFill/>
        </p:spPr>
        <p:txBody>
          <a:bodyPr wrap="square">
            <a:spAutoFit/>
          </a:bodyPr>
          <a:lstStyle/>
          <a:p>
            <a:r>
              <a:rPr lang="en-AU" sz="1600" dirty="0">
                <a:latin typeface="Arial" panose="020B0604020202020204" pitchFamily="34" charset="0"/>
                <a:cs typeface="Arial" panose="020B0604020202020204" pitchFamily="34" charset="0"/>
              </a:rPr>
              <a:t>The date, weather and a funny / fun fact are included daily.</a:t>
            </a: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The general reminders are for anything that workers may be forgetting to do or information that supervisors feel is needed to be shared.</a:t>
            </a:r>
          </a:p>
          <a:p>
            <a:r>
              <a:rPr lang="en-AU" sz="1600" dirty="0">
                <a:latin typeface="Arial" panose="020B0604020202020204" pitchFamily="34" charset="0"/>
                <a:cs typeface="Arial" panose="020B0604020202020204" pitchFamily="34" charset="0"/>
              </a:rPr>
              <a:t>This can be anything from a reminder that subcontractors are on site to wearing glove and glasses or completing paperwork.</a:t>
            </a: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a:p>
            <a:endParaRPr lang="en-AU" sz="1600" dirty="0"/>
          </a:p>
        </p:txBody>
      </p:sp>
    </p:spTree>
    <p:extLst>
      <p:ext uri="{BB962C8B-B14F-4D97-AF65-F5344CB8AC3E}">
        <p14:creationId xmlns:p14="http://schemas.microsoft.com/office/powerpoint/2010/main" val="2017768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pic>
        <p:nvPicPr>
          <p:cNvPr id="3" name="Picture 2">
            <a:extLst>
              <a:ext uri="{FF2B5EF4-FFF2-40B4-BE49-F238E27FC236}">
                <a16:creationId xmlns:a16="http://schemas.microsoft.com/office/drawing/2014/main" id="{37B69935-8CBF-4677-9EA1-C05B1E279161}"/>
              </a:ext>
            </a:extLst>
          </p:cNvPr>
          <p:cNvPicPr>
            <a:picLocks noChangeAspect="1"/>
          </p:cNvPicPr>
          <p:nvPr/>
        </p:nvPicPr>
        <p:blipFill>
          <a:blip r:embed="rId2"/>
          <a:stretch>
            <a:fillRect/>
          </a:stretch>
        </p:blipFill>
        <p:spPr>
          <a:xfrm>
            <a:off x="1168264" y="1173359"/>
            <a:ext cx="4038600" cy="1533525"/>
          </a:xfrm>
          <a:prstGeom prst="rect">
            <a:avLst/>
          </a:prstGeom>
        </p:spPr>
      </p:pic>
      <p:cxnSp>
        <p:nvCxnSpPr>
          <p:cNvPr id="9" name="Straight Arrow Connector 8">
            <a:extLst>
              <a:ext uri="{FF2B5EF4-FFF2-40B4-BE49-F238E27FC236}">
                <a16:creationId xmlns:a16="http://schemas.microsoft.com/office/drawing/2014/main" id="{36E1F075-4EAF-4D3F-A4BA-68FD76E94B6D}"/>
              </a:ext>
            </a:extLst>
          </p:cNvPr>
          <p:cNvCxnSpPr>
            <a:cxnSpLocks/>
          </p:cNvCxnSpPr>
          <p:nvPr/>
        </p:nvCxnSpPr>
        <p:spPr>
          <a:xfrm>
            <a:off x="5589780" y="1616927"/>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CFC42475-6939-4A2C-BF30-8DA1A602030F}"/>
              </a:ext>
            </a:extLst>
          </p:cNvPr>
          <p:cNvSpPr txBox="1"/>
          <p:nvPr/>
        </p:nvSpPr>
        <p:spPr>
          <a:xfrm>
            <a:off x="6963575" y="808177"/>
            <a:ext cx="5004058" cy="2031325"/>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Emergency response team and contact information is always included in our Daily Prestart. </a:t>
            </a:r>
            <a:r>
              <a:rPr lang="en-AU" sz="1800" dirty="0">
                <a:latin typeface="Arial" panose="020B0604020202020204" pitchFamily="34" charset="0"/>
                <a:cs typeface="Arial" panose="020B0604020202020204" pitchFamily="34" charset="0"/>
              </a:rPr>
              <a:t>The local medical centre, hospital and police station are also listed.</a:t>
            </a:r>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Daily safety checks are conducted by a different worker each week.</a:t>
            </a:r>
          </a:p>
        </p:txBody>
      </p:sp>
      <p:sp>
        <p:nvSpPr>
          <p:cNvPr id="15" name="TextBox 14">
            <a:extLst>
              <a:ext uri="{FF2B5EF4-FFF2-40B4-BE49-F238E27FC236}">
                <a16:creationId xmlns:a16="http://schemas.microsoft.com/office/drawing/2014/main" id="{37B13A43-8609-415A-AA44-8FA2735C6BA1}"/>
              </a:ext>
            </a:extLst>
          </p:cNvPr>
          <p:cNvSpPr txBox="1"/>
          <p:nvPr/>
        </p:nvSpPr>
        <p:spPr>
          <a:xfrm>
            <a:off x="1112264" y="2933251"/>
            <a:ext cx="10045389" cy="3370153"/>
          </a:xfrm>
          <a:prstGeom prst="rect">
            <a:avLst/>
          </a:prstGeom>
          <a:noFill/>
        </p:spPr>
        <p:txBody>
          <a:bodyPr wrap="square">
            <a:spAutoFit/>
          </a:bodyPr>
          <a:lstStyle/>
          <a:p>
            <a:pPr marL="0" indent="0">
              <a:buNone/>
            </a:pPr>
            <a:r>
              <a:rPr lang="en-AU" sz="2400" b="1" dirty="0">
                <a:solidFill>
                  <a:schemeClr val="accent1"/>
                </a:solidFill>
                <a:latin typeface="Arial" panose="020B0604020202020204" pitchFamily="34" charset="0"/>
                <a:cs typeface="Arial" panose="020B0604020202020204" pitchFamily="34" charset="0"/>
              </a:rPr>
              <a:t>The </a:t>
            </a:r>
            <a:r>
              <a:rPr lang="en-AU" altLang="en-US" sz="2400" b="1" dirty="0">
                <a:solidFill>
                  <a:schemeClr val="accent1"/>
                </a:solidFill>
                <a:latin typeface="Arial" panose="020B0604020202020204" pitchFamily="34" charset="0"/>
                <a:cs typeface="Arial" panose="020B0604020202020204" pitchFamily="34" charset="0"/>
              </a:rPr>
              <a:t>Legal Obligations</a:t>
            </a:r>
          </a:p>
          <a:p>
            <a:pPr algn="just">
              <a:buClr>
                <a:srgbClr val="F17023"/>
              </a:buClr>
            </a:pPr>
            <a:r>
              <a:rPr lang="en-AU" altLang="en-US" dirty="0">
                <a:latin typeface="Arial" panose="020B0604020202020204" pitchFamily="34" charset="0"/>
                <a:cs typeface="Arial" panose="020B0604020202020204" pitchFamily="34" charset="0"/>
              </a:rPr>
              <a:t>All workers, visitors and members of the public who may be within a building or site at CPB are obligated under State &amp; Federal Acts to comply with</a:t>
            </a:r>
            <a:r>
              <a:rPr lang="en-AU" altLang="en-US" dirty="0">
                <a:solidFill>
                  <a:srgbClr val="FF0000"/>
                </a:solidFill>
                <a:latin typeface="Arial" panose="020B0604020202020204" pitchFamily="34" charset="0"/>
                <a:cs typeface="Arial" panose="020B0604020202020204" pitchFamily="34" charset="0"/>
              </a:rPr>
              <a:t> </a:t>
            </a:r>
            <a:r>
              <a:rPr lang="en-AU" altLang="en-US" dirty="0">
                <a:solidFill>
                  <a:schemeClr val="accent1"/>
                </a:solidFill>
                <a:latin typeface="Arial" panose="020B0604020202020204" pitchFamily="34" charset="0"/>
                <a:cs typeface="Arial" panose="020B0604020202020204" pitchFamily="34" charset="0"/>
              </a:rPr>
              <a:t>ALL</a:t>
            </a:r>
            <a:r>
              <a:rPr lang="en-AU" altLang="en-US" dirty="0">
                <a:solidFill>
                  <a:srgbClr val="FF0000"/>
                </a:solidFill>
                <a:latin typeface="Arial" panose="020B0604020202020204" pitchFamily="34" charset="0"/>
                <a:cs typeface="Arial" panose="020B0604020202020204" pitchFamily="34" charset="0"/>
              </a:rPr>
              <a:t> </a:t>
            </a:r>
            <a:r>
              <a:rPr lang="en-AU" altLang="en-US" dirty="0">
                <a:latin typeface="Arial" panose="020B0604020202020204" pitchFamily="34" charset="0"/>
                <a:cs typeface="Arial" panose="020B0604020202020204" pitchFamily="34" charset="0"/>
              </a:rPr>
              <a:t>instructions given to them by any member of an </a:t>
            </a:r>
            <a:r>
              <a:rPr lang="en-AU" altLang="en-US" dirty="0">
                <a:solidFill>
                  <a:schemeClr val="accent1"/>
                </a:solidFill>
                <a:latin typeface="Arial" panose="020B0604020202020204" pitchFamily="34" charset="0"/>
                <a:cs typeface="Arial" panose="020B0604020202020204" pitchFamily="34" charset="0"/>
              </a:rPr>
              <a:t>Emergency Response Team (ERT) </a:t>
            </a:r>
            <a:r>
              <a:rPr lang="en-AU" altLang="en-US" dirty="0">
                <a:latin typeface="Arial" panose="020B0604020202020204" pitchFamily="34" charset="0"/>
                <a:cs typeface="Arial" panose="020B0604020202020204" pitchFamily="34" charset="0"/>
              </a:rPr>
              <a:t>during an evacuation or containment.</a:t>
            </a:r>
          </a:p>
          <a:p>
            <a:pPr algn="just">
              <a:spcBef>
                <a:spcPct val="50000"/>
              </a:spcBef>
              <a:buClr>
                <a:srgbClr val="F17023"/>
              </a:buClr>
            </a:pPr>
            <a:r>
              <a:rPr lang="en-AU" altLang="en-US" dirty="0">
                <a:latin typeface="Arial" panose="020B0604020202020204" pitchFamily="34" charset="0"/>
                <a:cs typeface="Arial" panose="020B0604020202020204" pitchFamily="34" charset="0"/>
              </a:rPr>
              <a:t>ERT have authority under the following Legislative  Acts, Regulations and Standards:</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Work Health &amp; Safety Act 2011</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Fire &amp; Rescue Act </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Building Fire Safety Regulation</a:t>
            </a:r>
          </a:p>
          <a:p>
            <a:pPr marL="742950" lvl="1" indent="-285750">
              <a:spcBef>
                <a:spcPct val="50000"/>
              </a:spcBef>
              <a:buClr>
                <a:srgbClr val="F17023"/>
              </a:buClr>
              <a:buFont typeface="Arial" panose="020B0604020202020204" pitchFamily="34" charset="0"/>
              <a:buChar char="•"/>
            </a:pPr>
            <a:r>
              <a:rPr lang="en-AU" altLang="en-US" dirty="0">
                <a:latin typeface="Arial" panose="020B0604020202020204" pitchFamily="34" charset="0"/>
                <a:cs typeface="Arial" panose="020B0604020202020204" pitchFamily="34" charset="0"/>
              </a:rPr>
              <a:t>AS/NZS 3745 </a:t>
            </a:r>
          </a:p>
        </p:txBody>
      </p:sp>
      <p:cxnSp>
        <p:nvCxnSpPr>
          <p:cNvPr id="16" name="Straight Arrow Connector 15">
            <a:extLst>
              <a:ext uri="{FF2B5EF4-FFF2-40B4-BE49-F238E27FC236}">
                <a16:creationId xmlns:a16="http://schemas.microsoft.com/office/drawing/2014/main" id="{AFA5B0BD-ADAB-40D7-8518-033157024235}"/>
              </a:ext>
            </a:extLst>
          </p:cNvPr>
          <p:cNvCxnSpPr>
            <a:cxnSpLocks/>
          </p:cNvCxnSpPr>
          <p:nvPr/>
        </p:nvCxnSpPr>
        <p:spPr>
          <a:xfrm>
            <a:off x="4850082" y="2215376"/>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6861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0C2CB09A-46A8-4AB4-AE10-58380127E695}"/>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9" name="TextBox 8">
            <a:extLst>
              <a:ext uri="{FF2B5EF4-FFF2-40B4-BE49-F238E27FC236}">
                <a16:creationId xmlns:a16="http://schemas.microsoft.com/office/drawing/2014/main" id="{037E2D75-B34F-4FC6-945E-073947C9E578}"/>
              </a:ext>
            </a:extLst>
          </p:cNvPr>
          <p:cNvSpPr txBox="1"/>
          <p:nvPr/>
        </p:nvSpPr>
        <p:spPr>
          <a:xfrm>
            <a:off x="1168264" y="1037509"/>
            <a:ext cx="982701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Emergency response drills are often conducted either during Daily Prestart or toolbox talks. CPB Contractors follow the below in an emergency situation:</a:t>
            </a:r>
          </a:p>
        </p:txBody>
      </p:sp>
      <p:sp>
        <p:nvSpPr>
          <p:cNvPr id="11" name="TextBox 10">
            <a:extLst>
              <a:ext uri="{FF2B5EF4-FFF2-40B4-BE49-F238E27FC236}">
                <a16:creationId xmlns:a16="http://schemas.microsoft.com/office/drawing/2014/main" id="{B410E09A-96B3-4B04-9765-978DA32EED80}"/>
              </a:ext>
            </a:extLst>
          </p:cNvPr>
          <p:cNvSpPr txBox="1"/>
          <p:nvPr/>
        </p:nvSpPr>
        <p:spPr>
          <a:xfrm>
            <a:off x="1168264" y="1848651"/>
            <a:ext cx="7262058" cy="4278094"/>
          </a:xfrm>
          <a:prstGeom prst="rect">
            <a:avLst/>
          </a:prstGeom>
          <a:noFill/>
        </p:spPr>
        <p:txBody>
          <a:bodyPr wrap="square">
            <a:spAutoFit/>
          </a:bodyPr>
          <a:lstStyle/>
          <a:p>
            <a:pPr defTabSz="342900"/>
            <a:r>
              <a:rPr lang="en-AU" sz="1600" dirty="0">
                <a:solidFill>
                  <a:srgbClr val="414141"/>
                </a:solidFill>
                <a:latin typeface="Arial"/>
              </a:rPr>
              <a:t>In the event of an emergency the site emergency procedure shall be followed:</a:t>
            </a:r>
          </a:p>
          <a:p>
            <a:pPr marL="257175" indent="-257175" defTabSz="342900">
              <a:buFont typeface="Arial" panose="020B0604020202020204" pitchFamily="34" charset="0"/>
              <a:buChar char="•"/>
            </a:pPr>
            <a:r>
              <a:rPr lang="en-US" sz="1600" dirty="0">
                <a:solidFill>
                  <a:srgbClr val="414141"/>
                </a:solidFill>
                <a:latin typeface="Arial"/>
              </a:rPr>
              <a:t>Stop work, ensure your safety.</a:t>
            </a:r>
            <a:endParaRPr lang="en-AU" sz="1600" dirty="0">
              <a:solidFill>
                <a:srgbClr val="414141"/>
              </a:solidFill>
              <a:latin typeface="Arial"/>
            </a:endParaRPr>
          </a:p>
          <a:p>
            <a:pPr marL="257175" indent="-257175" defTabSz="342900">
              <a:buFont typeface="Arial" panose="020B0604020202020204" pitchFamily="34" charset="0"/>
              <a:buChar char="•"/>
            </a:pPr>
            <a:r>
              <a:rPr lang="en-US" sz="1600" dirty="0">
                <a:solidFill>
                  <a:srgbClr val="414141"/>
                </a:solidFill>
                <a:latin typeface="Arial"/>
              </a:rPr>
              <a:t>Call</a:t>
            </a:r>
            <a:r>
              <a:rPr lang="en-US" sz="1600" b="1" dirty="0">
                <a:solidFill>
                  <a:srgbClr val="FF0000"/>
                </a:solidFill>
                <a:latin typeface="Arial"/>
              </a:rPr>
              <a:t>  </a:t>
            </a:r>
            <a:r>
              <a:rPr lang="en-US" sz="1600" b="1" dirty="0">
                <a:solidFill>
                  <a:srgbClr val="EC7114"/>
                </a:solidFill>
                <a:latin typeface="Arial"/>
              </a:rPr>
              <a:t>"emergency, emergency, emergency"  </a:t>
            </a:r>
            <a:r>
              <a:rPr lang="en-US" sz="1600" dirty="0">
                <a:solidFill>
                  <a:srgbClr val="414141"/>
                </a:solidFill>
                <a:latin typeface="Arial"/>
              </a:rPr>
              <a:t>on your radio over the UHF work channel or using the PA system on the fire alarm.</a:t>
            </a:r>
            <a:endParaRPr lang="en-AU" sz="1600" dirty="0">
              <a:solidFill>
                <a:srgbClr val="414141"/>
              </a:solidFill>
              <a:latin typeface="Arial"/>
            </a:endParaRPr>
          </a:p>
          <a:p>
            <a:pPr defTabSz="342900"/>
            <a:endParaRPr lang="en-US" sz="1600" dirty="0">
              <a:solidFill>
                <a:srgbClr val="414141"/>
              </a:solidFill>
              <a:latin typeface="Arial"/>
            </a:endParaRPr>
          </a:p>
          <a:p>
            <a:pPr defTabSz="342900"/>
            <a:r>
              <a:rPr lang="en-US" sz="1600" dirty="0">
                <a:solidFill>
                  <a:srgbClr val="414141"/>
                </a:solidFill>
                <a:latin typeface="Arial"/>
              </a:rPr>
              <a:t>Await a response, and give the following information:</a:t>
            </a:r>
            <a:endParaRPr lang="en-AU" sz="1600"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name</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location</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The nature of the emergency</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Number of people involved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Resources required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Any other hazard information</a:t>
            </a:r>
          </a:p>
          <a:p>
            <a:pPr marL="42863" defTabSz="342900"/>
            <a:endParaRPr lang="en-US" sz="1600" dirty="0">
              <a:solidFill>
                <a:srgbClr val="414141"/>
              </a:solidFill>
              <a:latin typeface="Arial"/>
            </a:endParaRPr>
          </a:p>
          <a:p>
            <a:pPr marL="300038" indent="-257175" defTabSz="342900">
              <a:buFont typeface="Arial" panose="020B0604020202020204" pitchFamily="34" charset="0"/>
              <a:buChar char="•"/>
            </a:pPr>
            <a:r>
              <a:rPr lang="en-US" sz="1600" dirty="0">
                <a:solidFill>
                  <a:srgbClr val="414141"/>
                </a:solidFill>
                <a:latin typeface="Arial"/>
              </a:rPr>
              <a:t>Stay on the radio and await further instructions.</a:t>
            </a:r>
          </a:p>
          <a:p>
            <a:pPr marL="300038" indent="-257175" defTabSz="342900">
              <a:buFont typeface="Arial" panose="020B0604020202020204" pitchFamily="34" charset="0"/>
              <a:buChar char="•"/>
            </a:pPr>
            <a:r>
              <a:rPr lang="en-US" sz="1600" dirty="0">
                <a:solidFill>
                  <a:srgbClr val="414141"/>
                </a:solidFill>
                <a:latin typeface="Arial"/>
              </a:rPr>
              <a:t>Other people onsite stop work, maintain radio silence and be prepared to evacuate or offer assistance pending instruction from CPB supervisors</a:t>
            </a:r>
            <a:r>
              <a:rPr lang="en-US" sz="1600" dirty="0">
                <a:solidFill>
                  <a:prstClr val="black"/>
                </a:solidFill>
                <a:latin typeface="Arial"/>
              </a:rPr>
              <a:t>.</a:t>
            </a:r>
            <a:endParaRPr lang="en-AU" sz="1600" dirty="0">
              <a:solidFill>
                <a:prstClr val="black"/>
              </a:solidFill>
              <a:latin typeface="Arial"/>
            </a:endParaRPr>
          </a:p>
          <a:p>
            <a:pPr marL="257175" indent="-257175" defTabSz="342900">
              <a:buFontTx/>
              <a:buAutoNum type="arabicPeriod"/>
            </a:pPr>
            <a:endParaRPr lang="en-AU" sz="1600" dirty="0">
              <a:solidFill>
                <a:prstClr val="black"/>
              </a:solidFill>
              <a:latin typeface="Arial"/>
            </a:endParaRPr>
          </a:p>
        </p:txBody>
      </p:sp>
      <p:pic>
        <p:nvPicPr>
          <p:cNvPr id="13" name="Picture 12">
            <a:extLst>
              <a:ext uri="{FF2B5EF4-FFF2-40B4-BE49-F238E27FC236}">
                <a16:creationId xmlns:a16="http://schemas.microsoft.com/office/drawing/2014/main" id="{E70304D6-94B5-48DA-BC0B-B630FEE2504A}"/>
              </a:ext>
            </a:extLst>
          </p:cNvPr>
          <p:cNvPicPr>
            <a:picLocks noChangeAspect="1"/>
          </p:cNvPicPr>
          <p:nvPr/>
        </p:nvPicPr>
        <p:blipFill>
          <a:blip r:embed="rId2"/>
          <a:stretch>
            <a:fillRect/>
          </a:stretch>
        </p:blipFill>
        <p:spPr>
          <a:xfrm>
            <a:off x="8623302" y="2721349"/>
            <a:ext cx="3209628" cy="2196062"/>
          </a:xfrm>
          <a:prstGeom prst="rect">
            <a:avLst/>
          </a:prstGeom>
          <a:ln>
            <a:noFill/>
          </a:ln>
          <a:effectLst>
            <a:softEdge rad="112500"/>
          </a:effectLst>
        </p:spPr>
      </p:pic>
    </p:spTree>
    <p:extLst>
      <p:ext uri="{BB962C8B-B14F-4D97-AF65-F5344CB8AC3E}">
        <p14:creationId xmlns:p14="http://schemas.microsoft.com/office/powerpoint/2010/main" val="19359717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0C2CB09A-46A8-4AB4-AE10-58380127E695}"/>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9" name="TextBox 8">
            <a:extLst>
              <a:ext uri="{FF2B5EF4-FFF2-40B4-BE49-F238E27FC236}">
                <a16:creationId xmlns:a16="http://schemas.microsoft.com/office/drawing/2014/main" id="{BB17BF6E-9A41-44DC-A575-DD382F486E17}"/>
              </a:ext>
            </a:extLst>
          </p:cNvPr>
          <p:cNvSpPr txBox="1"/>
          <p:nvPr/>
        </p:nvSpPr>
        <p:spPr>
          <a:xfrm>
            <a:off x="1168263" y="811142"/>
            <a:ext cx="1057500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CPB Contractors always updates the emergency contacts and evacuation maps which can be found all over the Plant Yard. During our emergency drills, workers must point these out.</a:t>
            </a:r>
          </a:p>
        </p:txBody>
      </p:sp>
      <p:pic>
        <p:nvPicPr>
          <p:cNvPr id="4" name="Picture 3">
            <a:extLst>
              <a:ext uri="{FF2B5EF4-FFF2-40B4-BE49-F238E27FC236}">
                <a16:creationId xmlns:a16="http://schemas.microsoft.com/office/drawing/2014/main" id="{8EA46576-5240-4C80-8D3E-78DB14C48C03}"/>
              </a:ext>
            </a:extLst>
          </p:cNvPr>
          <p:cNvPicPr>
            <a:picLocks noChangeAspect="1"/>
          </p:cNvPicPr>
          <p:nvPr/>
        </p:nvPicPr>
        <p:blipFill>
          <a:blip r:embed="rId2"/>
          <a:stretch>
            <a:fillRect/>
          </a:stretch>
        </p:blipFill>
        <p:spPr>
          <a:xfrm>
            <a:off x="7369447" y="1457473"/>
            <a:ext cx="4295775" cy="5048250"/>
          </a:xfrm>
          <a:prstGeom prst="rect">
            <a:avLst/>
          </a:prstGeom>
        </p:spPr>
      </p:pic>
      <p:pic>
        <p:nvPicPr>
          <p:cNvPr id="13" name="Picture 12">
            <a:extLst>
              <a:ext uri="{FF2B5EF4-FFF2-40B4-BE49-F238E27FC236}">
                <a16:creationId xmlns:a16="http://schemas.microsoft.com/office/drawing/2014/main" id="{39382C79-773D-46CF-871C-AB240EB9BF63}"/>
              </a:ext>
            </a:extLst>
          </p:cNvPr>
          <p:cNvPicPr>
            <a:picLocks noChangeAspect="1"/>
          </p:cNvPicPr>
          <p:nvPr/>
        </p:nvPicPr>
        <p:blipFill>
          <a:blip r:embed="rId3"/>
          <a:stretch>
            <a:fillRect/>
          </a:stretch>
        </p:blipFill>
        <p:spPr>
          <a:xfrm>
            <a:off x="2578974" y="1489366"/>
            <a:ext cx="4580161" cy="3228738"/>
          </a:xfrm>
          <a:prstGeom prst="rect">
            <a:avLst/>
          </a:prstGeom>
          <a:ln>
            <a:solidFill>
              <a:schemeClr val="tx1">
                <a:lumMod val="50000"/>
                <a:lumOff val="50000"/>
              </a:schemeClr>
            </a:solidFill>
          </a:ln>
        </p:spPr>
      </p:pic>
      <p:pic>
        <p:nvPicPr>
          <p:cNvPr id="6" name="Picture 5">
            <a:extLst>
              <a:ext uri="{FF2B5EF4-FFF2-40B4-BE49-F238E27FC236}">
                <a16:creationId xmlns:a16="http://schemas.microsoft.com/office/drawing/2014/main" id="{9E74381E-DB28-49A0-837F-68EBD8B36D88}"/>
              </a:ext>
            </a:extLst>
          </p:cNvPr>
          <p:cNvPicPr>
            <a:picLocks noChangeAspect="1"/>
          </p:cNvPicPr>
          <p:nvPr/>
        </p:nvPicPr>
        <p:blipFill>
          <a:blip r:embed="rId4"/>
          <a:stretch>
            <a:fillRect/>
          </a:stretch>
        </p:blipFill>
        <p:spPr>
          <a:xfrm>
            <a:off x="526779" y="3429001"/>
            <a:ext cx="4355341" cy="2953556"/>
          </a:xfrm>
          <a:prstGeom prst="rect">
            <a:avLst/>
          </a:prstGeom>
          <a:ln>
            <a:solidFill>
              <a:schemeClr val="tx1">
                <a:lumMod val="50000"/>
                <a:lumOff val="50000"/>
              </a:schemeClr>
            </a:solidFill>
          </a:ln>
        </p:spPr>
      </p:pic>
    </p:spTree>
    <p:extLst>
      <p:ext uri="{BB962C8B-B14F-4D97-AF65-F5344CB8AC3E}">
        <p14:creationId xmlns:p14="http://schemas.microsoft.com/office/powerpoint/2010/main" val="1596096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Safety Essentials – CPB Contractors Policies</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CE6081E8-7F0F-49DE-93BB-7BD40D7A8CC8}"/>
              </a:ext>
            </a:extLst>
          </p:cNvPr>
          <p:cNvPicPr>
            <a:picLocks noChangeAspect="1"/>
          </p:cNvPicPr>
          <p:nvPr/>
        </p:nvPicPr>
        <p:blipFill>
          <a:blip r:embed="rId2"/>
          <a:stretch>
            <a:fillRect/>
          </a:stretch>
        </p:blipFill>
        <p:spPr>
          <a:xfrm>
            <a:off x="1333502" y="4520970"/>
            <a:ext cx="5406352" cy="1727430"/>
          </a:xfrm>
          <a:prstGeom prst="rect">
            <a:avLst/>
          </a:prstGeom>
          <a:ln>
            <a:solidFill>
              <a:schemeClr val="tx1">
                <a:lumMod val="65000"/>
                <a:lumOff val="35000"/>
              </a:schemeClr>
            </a:solidFill>
          </a:ln>
        </p:spPr>
      </p:pic>
      <p:pic>
        <p:nvPicPr>
          <p:cNvPr id="9" name="Picture 8">
            <a:extLst>
              <a:ext uri="{FF2B5EF4-FFF2-40B4-BE49-F238E27FC236}">
                <a16:creationId xmlns:a16="http://schemas.microsoft.com/office/drawing/2014/main" id="{C11ECC79-1ABE-4FEB-B222-C1CBFA28CCC1}"/>
              </a:ext>
            </a:extLst>
          </p:cNvPr>
          <p:cNvPicPr>
            <a:picLocks noChangeAspect="1"/>
          </p:cNvPicPr>
          <p:nvPr/>
        </p:nvPicPr>
        <p:blipFill>
          <a:blip r:embed="rId3"/>
          <a:stretch>
            <a:fillRect/>
          </a:stretch>
        </p:blipFill>
        <p:spPr>
          <a:xfrm>
            <a:off x="1333502" y="1278826"/>
            <a:ext cx="5406352" cy="2844800"/>
          </a:xfrm>
          <a:prstGeom prst="rect">
            <a:avLst/>
          </a:prstGeom>
        </p:spPr>
      </p:pic>
      <p:cxnSp>
        <p:nvCxnSpPr>
          <p:cNvPr id="13" name="Straight Arrow Connector 12">
            <a:extLst>
              <a:ext uri="{FF2B5EF4-FFF2-40B4-BE49-F238E27FC236}">
                <a16:creationId xmlns:a16="http://schemas.microsoft.com/office/drawing/2014/main" id="{4DFD3984-A4C5-43D5-80F4-ACC56B5FCAB1}"/>
              </a:ext>
            </a:extLst>
          </p:cNvPr>
          <p:cNvCxnSpPr>
            <a:cxnSpLocks/>
          </p:cNvCxnSpPr>
          <p:nvPr/>
        </p:nvCxnSpPr>
        <p:spPr>
          <a:xfrm>
            <a:off x="6821356" y="1847772"/>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299724C-03E2-49AB-85F2-D8BD9F514D3F}"/>
              </a:ext>
            </a:extLst>
          </p:cNvPr>
          <p:cNvSpPr txBox="1"/>
          <p:nvPr/>
        </p:nvSpPr>
        <p:spPr>
          <a:xfrm>
            <a:off x="7836959" y="1278826"/>
            <a:ext cx="4209170" cy="5539978"/>
          </a:xfrm>
          <a:prstGeom prst="rect">
            <a:avLst/>
          </a:prstGeom>
          <a:noFill/>
        </p:spPr>
        <p:txBody>
          <a:bodyPr wrap="square" rtlCol="0">
            <a:spAutoFit/>
          </a:bodyPr>
          <a:lstStyle/>
          <a:p>
            <a:r>
              <a:rPr lang="en-AU" sz="1600" dirty="0">
                <a:latin typeface="Arial" panose="020B0604020202020204" pitchFamily="34" charset="0"/>
                <a:cs typeface="Arial" panose="020B0604020202020204" pitchFamily="34" charset="0"/>
              </a:rPr>
              <a:t>CPB Contractors has 6 high-risk Safety Essentials that we rotate for the workers, they include;</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Electrical work</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Mobile cranes and lifting operations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 near mobile plant</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near live traffic</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with live services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Working at heights</a:t>
            </a:r>
          </a:p>
          <a:p>
            <a:endParaRPr lang="en-AU" sz="1700" dirty="0">
              <a:latin typeface="Arial" panose="020B0604020202020204" pitchFamily="34" charset="0"/>
              <a:cs typeface="Arial" panose="020B0604020202020204" pitchFamily="34" charset="0"/>
            </a:endParaRPr>
          </a:p>
          <a:p>
            <a:endParaRPr lang="en-AU" sz="17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CPB Contractors have also created the Active 8 which is also rotated for workers and includes;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Eyes on hands</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Tool &amp; PPE selection</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Eyes on path</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Assess area</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Line of fire</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Communication</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Look before moving</a:t>
            </a:r>
          </a:p>
          <a:p>
            <a:pPr marL="285750" indent="-285750">
              <a:buClr>
                <a:schemeClr val="accent1"/>
              </a:buClr>
              <a:buFont typeface="Arial" panose="020B0604020202020204" pitchFamily="34" charset="0"/>
              <a:buChar char="•"/>
            </a:pPr>
            <a:r>
              <a:rPr lang="en-AU" sz="1600" dirty="0">
                <a:latin typeface="Arial" panose="020B0604020202020204" pitchFamily="34" charset="0"/>
                <a:cs typeface="Arial" panose="020B0604020202020204" pitchFamily="34" charset="0"/>
              </a:rPr>
              <a:t>Controlled physical movement</a:t>
            </a:r>
          </a:p>
        </p:txBody>
      </p:sp>
      <p:cxnSp>
        <p:nvCxnSpPr>
          <p:cNvPr id="16" name="Straight Arrow Connector 15">
            <a:extLst>
              <a:ext uri="{FF2B5EF4-FFF2-40B4-BE49-F238E27FC236}">
                <a16:creationId xmlns:a16="http://schemas.microsoft.com/office/drawing/2014/main" id="{60C2760B-D90B-4231-B229-755DA8DDDCFC}"/>
              </a:ext>
            </a:extLst>
          </p:cNvPr>
          <p:cNvCxnSpPr>
            <a:cxnSpLocks/>
          </p:cNvCxnSpPr>
          <p:nvPr/>
        </p:nvCxnSpPr>
        <p:spPr>
          <a:xfrm>
            <a:off x="6913964" y="4812395"/>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1223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583580"/>
          </a:xfrm>
        </p:spPr>
        <p:txBody>
          <a:bodyPr>
            <a:normAutofit/>
          </a:bodyPr>
          <a:lstStyle/>
          <a:p>
            <a:r>
              <a:rPr lang="en-AU" sz="3200" dirty="0">
                <a:solidFill>
                  <a:schemeClr val="tx1"/>
                </a:solidFill>
                <a:latin typeface="Arial" panose="020B0604020202020204" pitchFamily="34" charset="0"/>
                <a:cs typeface="Arial" panose="020B0604020202020204" pitchFamily="34" charset="0"/>
              </a:rPr>
              <a:t>Safety Essentials – One HSE Culture</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3" name="Straight Arrow Connector 12">
            <a:extLst>
              <a:ext uri="{FF2B5EF4-FFF2-40B4-BE49-F238E27FC236}">
                <a16:creationId xmlns:a16="http://schemas.microsoft.com/office/drawing/2014/main" id="{4DFD3984-A4C5-43D5-80F4-ACC56B5FCAB1}"/>
              </a:ext>
            </a:extLst>
          </p:cNvPr>
          <p:cNvCxnSpPr>
            <a:cxnSpLocks/>
          </p:cNvCxnSpPr>
          <p:nvPr/>
        </p:nvCxnSpPr>
        <p:spPr>
          <a:xfrm>
            <a:off x="6678852" y="2059772"/>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299724C-03E2-49AB-85F2-D8BD9F514D3F}"/>
              </a:ext>
            </a:extLst>
          </p:cNvPr>
          <p:cNvSpPr txBox="1"/>
          <p:nvPr/>
        </p:nvSpPr>
        <p:spPr>
          <a:xfrm>
            <a:off x="7792338" y="1837323"/>
            <a:ext cx="4209170" cy="2800767"/>
          </a:xfrm>
          <a:prstGeom prst="rect">
            <a:avLst/>
          </a:prstGeom>
          <a:noFill/>
        </p:spPr>
        <p:txBody>
          <a:bodyPr wrap="square" rtlCol="0">
            <a:spAutoFit/>
          </a:bodyPr>
          <a:lstStyle/>
          <a:p>
            <a:r>
              <a:rPr lang="en-AU" sz="1600" dirty="0">
                <a:latin typeface="Arial" panose="020B0604020202020204" pitchFamily="34" charset="0"/>
                <a:cs typeface="Arial" panose="020B0604020202020204" pitchFamily="34" charset="0"/>
              </a:rPr>
              <a:t>CPB Contractors created One HSE Culture to guide all workers behaviour and create a positive culture within CPB Contractors. It is designed to highlight the roles and expectation for workers, supervisors and managers.</a:t>
            </a: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We rotate each point on a weekly basis, going through each of the points listed under the different subheadings.</a:t>
            </a:r>
          </a:p>
        </p:txBody>
      </p:sp>
      <p:pic>
        <p:nvPicPr>
          <p:cNvPr id="5" name="Picture 4">
            <a:extLst>
              <a:ext uri="{FF2B5EF4-FFF2-40B4-BE49-F238E27FC236}">
                <a16:creationId xmlns:a16="http://schemas.microsoft.com/office/drawing/2014/main" id="{412EC4B8-C0E3-4754-9F8A-17F42D2FDFB6}"/>
              </a:ext>
            </a:extLst>
          </p:cNvPr>
          <p:cNvPicPr>
            <a:picLocks noChangeAspect="1"/>
          </p:cNvPicPr>
          <p:nvPr/>
        </p:nvPicPr>
        <p:blipFill>
          <a:blip r:embed="rId2"/>
          <a:stretch>
            <a:fillRect/>
          </a:stretch>
        </p:blipFill>
        <p:spPr>
          <a:xfrm>
            <a:off x="1151648" y="1734917"/>
            <a:ext cx="5360657" cy="3667203"/>
          </a:xfrm>
          <a:prstGeom prst="rect">
            <a:avLst/>
          </a:prstGeom>
        </p:spPr>
      </p:pic>
      <p:cxnSp>
        <p:nvCxnSpPr>
          <p:cNvPr id="15" name="Straight Arrow Connector 14">
            <a:extLst>
              <a:ext uri="{FF2B5EF4-FFF2-40B4-BE49-F238E27FC236}">
                <a16:creationId xmlns:a16="http://schemas.microsoft.com/office/drawing/2014/main" id="{FB7B532A-49AA-44BA-8FB3-4BA4BC07BAA9}"/>
              </a:ext>
            </a:extLst>
          </p:cNvPr>
          <p:cNvCxnSpPr>
            <a:cxnSpLocks/>
          </p:cNvCxnSpPr>
          <p:nvPr/>
        </p:nvCxnSpPr>
        <p:spPr>
          <a:xfrm>
            <a:off x="6512305" y="4124099"/>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1839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542306"/>
          </a:xfrm>
        </p:spPr>
        <p:txBody>
          <a:bodyPr>
            <a:noAutofit/>
          </a:bodyPr>
          <a:lstStyle/>
          <a:p>
            <a:r>
              <a:rPr lang="en-AU" sz="3200" dirty="0">
                <a:solidFill>
                  <a:schemeClr val="tx1"/>
                </a:solidFill>
                <a:latin typeface="Arial" panose="020B0604020202020204" pitchFamily="34" charset="0"/>
                <a:cs typeface="Arial" panose="020B0604020202020204" pitchFamily="34" charset="0"/>
              </a:rPr>
              <a:t>Information Sharing</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9" name="Picture 8">
            <a:extLst>
              <a:ext uri="{FF2B5EF4-FFF2-40B4-BE49-F238E27FC236}">
                <a16:creationId xmlns:a16="http://schemas.microsoft.com/office/drawing/2014/main" id="{5CF1D56E-F492-4A9E-85DC-4D5B113222EF}"/>
              </a:ext>
            </a:extLst>
          </p:cNvPr>
          <p:cNvPicPr>
            <a:picLocks noChangeAspect="1"/>
          </p:cNvPicPr>
          <p:nvPr/>
        </p:nvPicPr>
        <p:blipFill>
          <a:blip r:embed="rId2"/>
          <a:stretch>
            <a:fillRect/>
          </a:stretch>
        </p:blipFill>
        <p:spPr>
          <a:xfrm>
            <a:off x="1599332" y="3419867"/>
            <a:ext cx="3279830" cy="1446617"/>
          </a:xfrm>
          <a:prstGeom prst="rect">
            <a:avLst/>
          </a:prstGeom>
        </p:spPr>
      </p:pic>
      <p:cxnSp>
        <p:nvCxnSpPr>
          <p:cNvPr id="13" name="Straight Arrow Connector 12">
            <a:extLst>
              <a:ext uri="{FF2B5EF4-FFF2-40B4-BE49-F238E27FC236}">
                <a16:creationId xmlns:a16="http://schemas.microsoft.com/office/drawing/2014/main" id="{FC8E782E-DF10-42B3-A846-25D71C7C0DD5}"/>
              </a:ext>
            </a:extLst>
          </p:cNvPr>
          <p:cNvCxnSpPr>
            <a:cxnSpLocks/>
          </p:cNvCxnSpPr>
          <p:nvPr/>
        </p:nvCxnSpPr>
        <p:spPr>
          <a:xfrm>
            <a:off x="5073537" y="1785257"/>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94B37C4-BE2B-4790-BFCC-CFF701D919F9}"/>
              </a:ext>
            </a:extLst>
          </p:cNvPr>
          <p:cNvSpPr txBox="1"/>
          <p:nvPr/>
        </p:nvSpPr>
        <p:spPr>
          <a:xfrm>
            <a:off x="6367131" y="1539057"/>
            <a:ext cx="5376135" cy="3785652"/>
          </a:xfrm>
          <a:prstGeom prst="rect">
            <a:avLst/>
          </a:prstGeom>
          <a:noFill/>
        </p:spPr>
        <p:txBody>
          <a:bodyPr wrap="square" rtlCol="0">
            <a:spAutoFit/>
          </a:bodyPr>
          <a:lstStyle/>
          <a:p>
            <a:r>
              <a:rPr lang="en-AU" sz="1600" dirty="0">
                <a:latin typeface="Arial" panose="020B0604020202020204" pitchFamily="34" charset="0"/>
                <a:cs typeface="Arial" panose="020B0604020202020204" pitchFamily="34" charset="0"/>
              </a:rPr>
              <a:t>Toolbox talks are listed in the Daily Prestart every day for the month leading up to the meeting.</a:t>
            </a: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COVID-19 information is shared and updated regularly form the Queensland Government website.</a:t>
            </a:r>
          </a:p>
          <a:p>
            <a:endParaRPr lang="en-AU" sz="1600" dirty="0">
              <a:latin typeface="Arial" panose="020B0604020202020204" pitchFamily="34" charset="0"/>
              <a:cs typeface="Arial" panose="020B0604020202020204" pitchFamily="34" charset="0"/>
            </a:endParaRP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Any SHEQ alerts are attached to the email when the Daily Prestart is sent each day. These are printed off for workers and reviewed each morning.</a:t>
            </a:r>
          </a:p>
          <a:p>
            <a:endParaRPr lang="en-AU" sz="1600" dirty="0">
              <a:latin typeface="Arial" panose="020B0604020202020204" pitchFamily="34" charset="0"/>
              <a:cs typeface="Arial" panose="020B0604020202020204" pitchFamily="34" charset="0"/>
            </a:endParaRPr>
          </a:p>
          <a:p>
            <a:r>
              <a:rPr lang="en-AU" sz="1600" dirty="0">
                <a:latin typeface="Arial" panose="020B0604020202020204" pitchFamily="34" charset="0"/>
                <a:cs typeface="Arial" panose="020B0604020202020204" pitchFamily="34" charset="0"/>
              </a:rPr>
              <a:t>The Plant Yard is now set up as a “site” which means workers now log in and off via the Damstra terminals in the main reception area. This is a great way of knowing who is on site and the time they arrived / left.</a:t>
            </a:r>
          </a:p>
        </p:txBody>
      </p:sp>
      <p:cxnSp>
        <p:nvCxnSpPr>
          <p:cNvPr id="15" name="Straight Arrow Connector 14">
            <a:extLst>
              <a:ext uri="{FF2B5EF4-FFF2-40B4-BE49-F238E27FC236}">
                <a16:creationId xmlns:a16="http://schemas.microsoft.com/office/drawing/2014/main" id="{06C529A5-78F4-4E75-A80D-12DF1D2A7E51}"/>
              </a:ext>
            </a:extLst>
          </p:cNvPr>
          <p:cNvCxnSpPr>
            <a:cxnSpLocks/>
          </p:cNvCxnSpPr>
          <p:nvPr/>
        </p:nvCxnSpPr>
        <p:spPr>
          <a:xfrm>
            <a:off x="5073537" y="2616275"/>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D281B6E4-F28D-4995-A3B7-8178B94D8DA6}"/>
              </a:ext>
            </a:extLst>
          </p:cNvPr>
          <p:cNvPicPr>
            <a:picLocks noChangeAspect="1"/>
          </p:cNvPicPr>
          <p:nvPr/>
        </p:nvPicPr>
        <p:blipFill>
          <a:blip r:embed="rId3"/>
          <a:stretch>
            <a:fillRect/>
          </a:stretch>
        </p:blipFill>
        <p:spPr>
          <a:xfrm>
            <a:off x="1560413" y="1283258"/>
            <a:ext cx="3108984" cy="1825459"/>
          </a:xfrm>
          <a:prstGeom prst="rect">
            <a:avLst/>
          </a:prstGeom>
        </p:spPr>
      </p:pic>
      <p:cxnSp>
        <p:nvCxnSpPr>
          <p:cNvPr id="18" name="Straight Arrow Connector 17">
            <a:extLst>
              <a:ext uri="{FF2B5EF4-FFF2-40B4-BE49-F238E27FC236}">
                <a16:creationId xmlns:a16="http://schemas.microsoft.com/office/drawing/2014/main" id="{8D65E43B-0981-45B0-AB3E-C9074D872732}"/>
              </a:ext>
            </a:extLst>
          </p:cNvPr>
          <p:cNvCxnSpPr>
            <a:cxnSpLocks/>
          </p:cNvCxnSpPr>
          <p:nvPr/>
        </p:nvCxnSpPr>
        <p:spPr>
          <a:xfrm>
            <a:off x="5073537" y="3564322"/>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6764DF9-3AB8-42BE-872A-F52D38613C4E}"/>
              </a:ext>
            </a:extLst>
          </p:cNvPr>
          <p:cNvCxnSpPr>
            <a:cxnSpLocks/>
          </p:cNvCxnSpPr>
          <p:nvPr/>
        </p:nvCxnSpPr>
        <p:spPr>
          <a:xfrm>
            <a:off x="5073537" y="4494203"/>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CEE62BD9-6944-46F8-9434-8BA301F7EB6D}"/>
              </a:ext>
            </a:extLst>
          </p:cNvPr>
          <p:cNvPicPr>
            <a:picLocks noChangeAspect="1"/>
          </p:cNvPicPr>
          <p:nvPr/>
        </p:nvPicPr>
        <p:blipFill>
          <a:blip r:embed="rId4"/>
          <a:stretch>
            <a:fillRect/>
          </a:stretch>
        </p:blipFill>
        <p:spPr>
          <a:xfrm>
            <a:off x="1560413" y="5626822"/>
            <a:ext cx="4271844" cy="484151"/>
          </a:xfrm>
          <a:prstGeom prst="rect">
            <a:avLst/>
          </a:prstGeom>
          <a:ln>
            <a:solidFill>
              <a:schemeClr val="tx1">
                <a:lumMod val="65000"/>
                <a:lumOff val="35000"/>
              </a:schemeClr>
            </a:solidFill>
          </a:ln>
        </p:spPr>
      </p:pic>
      <p:cxnSp>
        <p:nvCxnSpPr>
          <p:cNvPr id="22" name="Straight Arrow Connector 21">
            <a:extLst>
              <a:ext uri="{FF2B5EF4-FFF2-40B4-BE49-F238E27FC236}">
                <a16:creationId xmlns:a16="http://schemas.microsoft.com/office/drawing/2014/main" id="{C6DAE156-9FFE-4162-849B-A44B5867A9F7}"/>
              </a:ext>
            </a:extLst>
          </p:cNvPr>
          <p:cNvCxnSpPr>
            <a:cxnSpLocks/>
          </p:cNvCxnSpPr>
          <p:nvPr/>
        </p:nvCxnSpPr>
        <p:spPr>
          <a:xfrm>
            <a:off x="6096000" y="5868897"/>
            <a:ext cx="922995"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72B6891D-2916-4F57-898C-F406C864E8FC}"/>
              </a:ext>
            </a:extLst>
          </p:cNvPr>
          <p:cNvSpPr txBox="1"/>
          <p:nvPr/>
        </p:nvSpPr>
        <p:spPr>
          <a:xfrm>
            <a:off x="7282738" y="5675947"/>
            <a:ext cx="4147650" cy="830997"/>
          </a:xfrm>
          <a:prstGeom prst="rect">
            <a:avLst/>
          </a:prstGeom>
          <a:noFill/>
        </p:spPr>
        <p:txBody>
          <a:bodyPr wrap="square">
            <a:spAutoFit/>
          </a:bodyPr>
          <a:lstStyle/>
          <a:p>
            <a:r>
              <a:rPr lang="en-AU" sz="1600" dirty="0">
                <a:latin typeface="Arial" panose="020B0604020202020204" pitchFamily="34" charset="0"/>
                <a:cs typeface="Arial" panose="020B0604020202020204" pitchFamily="34" charset="0"/>
              </a:rPr>
              <a:t>CPB Contractors is registered with Gryphon Psychology and is available for all workers, subcontractors and their families.</a:t>
            </a:r>
            <a:endParaRPr lang="en-AU" sz="1600" dirty="0"/>
          </a:p>
        </p:txBody>
      </p:sp>
    </p:spTree>
    <p:extLst>
      <p:ext uri="{BB962C8B-B14F-4D97-AF65-F5344CB8AC3E}">
        <p14:creationId xmlns:p14="http://schemas.microsoft.com/office/powerpoint/2010/main" val="1748144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661060"/>
          </a:xfrm>
        </p:spPr>
        <p:txBody>
          <a:bodyPr>
            <a:normAutofit/>
          </a:bodyPr>
          <a:lstStyle/>
          <a:p>
            <a:r>
              <a:rPr lang="en-AU" dirty="0">
                <a:solidFill>
                  <a:schemeClr val="tx1"/>
                </a:solidFill>
                <a:latin typeface="Arial" panose="020B0604020202020204" pitchFamily="34" charset="0"/>
                <a:cs typeface="Arial" panose="020B0604020202020204" pitchFamily="34" charset="0"/>
              </a:rPr>
              <a:t>Saving Documentation</a:t>
            </a:r>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E14471CE-AFB3-40A5-9DE5-EB61C24374C1}"/>
              </a:ext>
            </a:extLst>
          </p:cNvPr>
          <p:cNvPicPr>
            <a:picLocks noChangeAspect="1"/>
          </p:cNvPicPr>
          <p:nvPr/>
        </p:nvPicPr>
        <p:blipFill>
          <a:blip r:embed="rId2"/>
          <a:stretch>
            <a:fillRect/>
          </a:stretch>
        </p:blipFill>
        <p:spPr>
          <a:xfrm>
            <a:off x="953492" y="4478271"/>
            <a:ext cx="6200775" cy="1819275"/>
          </a:xfrm>
          <a:prstGeom prst="rect">
            <a:avLst/>
          </a:prstGeom>
        </p:spPr>
      </p:pic>
      <p:pic>
        <p:nvPicPr>
          <p:cNvPr id="4" name="Picture 3">
            <a:extLst>
              <a:ext uri="{FF2B5EF4-FFF2-40B4-BE49-F238E27FC236}">
                <a16:creationId xmlns:a16="http://schemas.microsoft.com/office/drawing/2014/main" id="{FAA19FE2-B5A5-4CC3-A590-BDF9E59DFDDA}"/>
              </a:ext>
            </a:extLst>
          </p:cNvPr>
          <p:cNvPicPr>
            <a:picLocks noChangeAspect="1"/>
          </p:cNvPicPr>
          <p:nvPr/>
        </p:nvPicPr>
        <p:blipFill>
          <a:blip r:embed="rId3"/>
          <a:stretch>
            <a:fillRect/>
          </a:stretch>
        </p:blipFill>
        <p:spPr>
          <a:xfrm>
            <a:off x="953492" y="1580442"/>
            <a:ext cx="4618730" cy="2492334"/>
          </a:xfrm>
          <a:prstGeom prst="rect">
            <a:avLst/>
          </a:prstGeom>
        </p:spPr>
      </p:pic>
      <p:pic>
        <p:nvPicPr>
          <p:cNvPr id="6" name="Picture 5">
            <a:extLst>
              <a:ext uri="{FF2B5EF4-FFF2-40B4-BE49-F238E27FC236}">
                <a16:creationId xmlns:a16="http://schemas.microsoft.com/office/drawing/2014/main" id="{360E33A5-2A0F-49D7-88B7-29AE03114FC5}"/>
              </a:ext>
            </a:extLst>
          </p:cNvPr>
          <p:cNvPicPr>
            <a:picLocks noChangeAspect="1"/>
          </p:cNvPicPr>
          <p:nvPr/>
        </p:nvPicPr>
        <p:blipFill>
          <a:blip r:embed="rId4"/>
          <a:stretch>
            <a:fillRect/>
          </a:stretch>
        </p:blipFill>
        <p:spPr>
          <a:xfrm>
            <a:off x="2258622" y="2085278"/>
            <a:ext cx="4644222" cy="2492335"/>
          </a:xfrm>
          <a:prstGeom prst="rect">
            <a:avLst/>
          </a:prstGeom>
        </p:spPr>
      </p:pic>
      <p:cxnSp>
        <p:nvCxnSpPr>
          <p:cNvPr id="17" name="Straight Arrow Connector 16">
            <a:extLst>
              <a:ext uri="{FF2B5EF4-FFF2-40B4-BE49-F238E27FC236}">
                <a16:creationId xmlns:a16="http://schemas.microsoft.com/office/drawing/2014/main" id="{B35F2FE1-B6B3-4BC2-AD19-9A187F3D7599}"/>
              </a:ext>
            </a:extLst>
          </p:cNvPr>
          <p:cNvCxnSpPr>
            <a:cxnSpLocks/>
          </p:cNvCxnSpPr>
          <p:nvPr/>
        </p:nvCxnSpPr>
        <p:spPr>
          <a:xfrm>
            <a:off x="6902844" y="208527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EB35FF3-0544-4465-9B80-E98A70931916}"/>
              </a:ext>
            </a:extLst>
          </p:cNvPr>
          <p:cNvSpPr txBox="1"/>
          <p:nvPr/>
        </p:nvSpPr>
        <p:spPr>
          <a:xfrm>
            <a:off x="8318869" y="1880260"/>
            <a:ext cx="3787392" cy="3139321"/>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All hand written documentation captured from the Daily Prestart, is scanned.</a:t>
            </a: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It is then saved on our network drive in date order.</a:t>
            </a:r>
          </a:p>
        </p:txBody>
      </p:sp>
      <p:cxnSp>
        <p:nvCxnSpPr>
          <p:cNvPr id="22" name="Straight Arrow Connector 21">
            <a:extLst>
              <a:ext uri="{FF2B5EF4-FFF2-40B4-BE49-F238E27FC236}">
                <a16:creationId xmlns:a16="http://schemas.microsoft.com/office/drawing/2014/main" id="{84DAF0A3-5378-4F39-8035-F3BD2E92B2F5}"/>
              </a:ext>
            </a:extLst>
          </p:cNvPr>
          <p:cNvCxnSpPr>
            <a:cxnSpLocks/>
          </p:cNvCxnSpPr>
          <p:nvPr/>
        </p:nvCxnSpPr>
        <p:spPr>
          <a:xfrm>
            <a:off x="7014357" y="471324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5162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62" name="Group 161">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63" name="Straight Connector 162">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4" name="Straight Connector 163">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5"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6"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7" name="Isosceles Triangle 166">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8"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9"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0"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1" name="Isosceles Triangle 170">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2" name="Isosceles Triangle 171">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12" name="Picture 11">
            <a:extLst>
              <a:ext uri="{FF2B5EF4-FFF2-40B4-BE49-F238E27FC236}">
                <a16:creationId xmlns:a16="http://schemas.microsoft.com/office/drawing/2014/main" id="{4841CF16-5722-44DE-AA4F-EBE05FF34F49}"/>
              </a:ext>
            </a:extLst>
          </p:cNvPr>
          <p:cNvPicPr>
            <a:picLocks noChangeAspect="1"/>
          </p:cNvPicPr>
          <p:nvPr/>
        </p:nvPicPr>
        <p:blipFill rotWithShape="1">
          <a:blip r:embed="rId2"/>
          <a:srcRect l="17671" r="552" b="1"/>
          <a:stretch/>
        </p:blipFill>
        <p:spPr>
          <a:xfrm>
            <a:off x="1" y="10"/>
            <a:ext cx="12191999" cy="6857990"/>
          </a:xfrm>
          <a:prstGeom prst="rect">
            <a:avLst/>
          </a:prstGeom>
        </p:spPr>
      </p:pic>
      <p:sp>
        <p:nvSpPr>
          <p:cNvPr id="174" name="Isosceles Triangle 173">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6" name="Parallelogram 175">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78" name="Straight Connector 177">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0" name="Straight Connector 179">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2"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4"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6" name="Isosceles Triangle 185">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4704200" y="1678665"/>
            <a:ext cx="4569803" cy="2369131"/>
          </a:xfrm>
        </p:spPr>
        <p:txBody>
          <a:bodyPr vert="horz" lIns="91440" tIns="45720" rIns="91440" bIns="45720" rtlCol="0" anchor="b">
            <a:normAutofit/>
          </a:bodyPr>
          <a:lstStyle/>
          <a:p>
            <a:pPr algn="r"/>
            <a:r>
              <a:rPr lang="en-US" sz="5400" dirty="0"/>
              <a:t>Toolbox Talk - Process</a:t>
            </a:r>
          </a:p>
        </p:txBody>
      </p:sp>
      <p:sp>
        <p:nvSpPr>
          <p:cNvPr id="188"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0"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2"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4" name="Isosceles Triangle 193">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17949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977053" y="89337"/>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Toolbox Talk</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977053" y="913025"/>
            <a:ext cx="10631757" cy="5940088"/>
          </a:xfrm>
          <a:prstGeom prst="rect">
            <a:avLst/>
          </a:prstGeom>
          <a:noFill/>
          <a:ln w="9525">
            <a:noFill/>
            <a:miter lim="800000"/>
            <a:headEnd/>
            <a:tailEnd/>
          </a:ln>
        </p:spPr>
        <p:txBody>
          <a:bodyPr wrap="square">
            <a:spAutoFit/>
          </a:bodyPr>
          <a:lstStyle/>
          <a:p>
            <a:r>
              <a:rPr lang="en-AU" sz="1500" dirty="0">
                <a:latin typeface="Arial" panose="020B0604020202020204" pitchFamily="34" charset="0"/>
                <a:cs typeface="Arial" panose="020B0604020202020204" pitchFamily="34" charset="0"/>
              </a:rPr>
              <a:t>The monthly toolbox talk is designed to be a more formal, more in depth meeting that takes place at CPB Contractors Plant Yard once a month. </a:t>
            </a:r>
            <a:r>
              <a:rPr lang="en-AU" sz="1500" dirty="0">
                <a:effectLst/>
                <a:latin typeface="Arial" panose="020B0604020202020204" pitchFamily="34" charset="0"/>
                <a:ea typeface="Times New Roman" panose="02020603050405020304" pitchFamily="18" charset="0"/>
                <a:cs typeface="Arial" panose="020B0604020202020204" pitchFamily="34" charset="0"/>
              </a:rPr>
              <a:t>The purpose of the toolbox talk is to communicate and reinforce safety procedures and practices with workers to help prevent accidents and injuries and to discuss the data from the pervious month.</a:t>
            </a:r>
          </a:p>
          <a:p>
            <a:endParaRPr lang="en-AU" sz="1500" dirty="0">
              <a:latin typeface="Arial" panose="020B0604020202020204" pitchFamily="34" charset="0"/>
              <a:cs typeface="Arial" panose="020B0604020202020204" pitchFamily="34"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A Power Point presentation is created each month with the data from the QLD Plant teams and QLD WHS teams. This is then sent to the supervisors for review and input before being finalised and presented to all workers at the toolbox talk. </a:t>
            </a:r>
          </a:p>
          <a:p>
            <a:pPr>
              <a:spcAft>
                <a:spcPts val="1200"/>
              </a:spcAft>
            </a:pPr>
            <a:r>
              <a:rPr lang="en-AU" sz="1500" dirty="0">
                <a:effectLst/>
                <a:latin typeface="Arial" panose="020B0604020202020204" pitchFamily="34" charset="0"/>
                <a:ea typeface="Times New Roman" panose="02020603050405020304" pitchFamily="18" charset="0"/>
                <a:cs typeface="Times New Roman" panose="02020603050405020304" pitchFamily="18" charset="0"/>
              </a:rPr>
              <a:t>Calendar invitations are sent out 6 months in advance and all workers must attend. Reminders are set for the toolbox talks in our Daily Prestart each day, so workers won’t forget. All workers that work from home are expected to be in the office whenever a toolbox talk is to take place. </a:t>
            </a:r>
            <a:r>
              <a:rPr lang="en-AU" sz="1500" dirty="0">
                <a:effectLst/>
                <a:latin typeface="Arial" panose="020B0604020202020204" pitchFamily="34" charset="0"/>
                <a:ea typeface="Times New Roman" panose="02020603050405020304" pitchFamily="18" charset="0"/>
                <a:cs typeface="Arial" panose="020B0604020202020204" pitchFamily="34" charset="0"/>
              </a:rPr>
              <a:t>If a worker is unable to attend, </a:t>
            </a:r>
            <a:r>
              <a:rPr lang="en-AU" sz="1500" dirty="0">
                <a:latin typeface="Arial" panose="020B0604020202020204" pitchFamily="34" charset="0"/>
                <a:ea typeface="Times New Roman" panose="02020603050405020304" pitchFamily="18" charset="0"/>
                <a:cs typeface="Arial" panose="020B0604020202020204" pitchFamily="34" charset="0"/>
              </a:rPr>
              <a:t>they are </a:t>
            </a:r>
            <a:r>
              <a:rPr lang="en-AU" sz="1500" dirty="0">
                <a:effectLst/>
                <a:latin typeface="Arial" panose="020B0604020202020204" pitchFamily="34" charset="0"/>
                <a:ea typeface="Times New Roman" panose="02020603050405020304" pitchFamily="18" charset="0"/>
                <a:cs typeface="Arial" panose="020B0604020202020204" pitchFamily="34" charset="0"/>
              </a:rPr>
              <a:t>provided with the information discussed at the meeting at a later time.</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The toolbox talk is typically presented by a supervisor or a designated safety representative. The presenter will discuss the safety topic (CPB Contractors Safety Essentials) and explain any hazards that may be associated with the work being performed.</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 </a:t>
            </a:r>
            <a:r>
              <a:rPr lang="en-AU" sz="1500" dirty="0">
                <a:latin typeface="Arial" panose="020B0604020202020204" pitchFamily="34" charset="0"/>
                <a:ea typeface="Times New Roman" panose="02020603050405020304" pitchFamily="18" charset="0"/>
                <a:cs typeface="Times New Roman" panose="02020603050405020304" pitchFamily="18" charset="0"/>
              </a:rPr>
              <a:t>The e</a:t>
            </a:r>
            <a:r>
              <a:rPr lang="en-AU" sz="1500" dirty="0">
                <a:effectLst/>
                <a:latin typeface="Arial" panose="020B0604020202020204" pitchFamily="34" charset="0"/>
                <a:ea typeface="Times New Roman" panose="02020603050405020304" pitchFamily="18" charset="0"/>
                <a:cs typeface="Times New Roman" panose="02020603050405020304" pitchFamily="18" charset="0"/>
              </a:rPr>
              <a:t>mergency evaluation plan is also tested, whereby all workers walk the Plant Yard together and point out where the evaluation assembly areas are. We run through fictional situations that may arise and senior management will ask all workers, for scenarios on the best way to deal with the problem/s. These scenarios are written down along with photos to show what was discussed.</a:t>
            </a:r>
            <a:endParaRPr lang="en-AU" sz="1500" dirty="0">
              <a:effectLst/>
              <a:latin typeface="Arial Narrow" panose="020B0606020202030204" pitchFamily="34" charset="0"/>
              <a:ea typeface="Times New Roman" panose="02020603050405020304" pitchFamily="18" charset="0"/>
              <a:cs typeface="Times New Roman" panose="02020603050405020304" pitchFamily="18" charset="0"/>
            </a:endParaRPr>
          </a:p>
          <a:p>
            <a:pPr>
              <a:spcAft>
                <a:spcPts val="1200"/>
              </a:spcAft>
            </a:pPr>
            <a:r>
              <a:rPr lang="en-AU" sz="1500" dirty="0">
                <a:effectLst/>
                <a:latin typeface="Arial" panose="020B0604020202020204" pitchFamily="34" charset="0"/>
                <a:ea typeface="Times New Roman" panose="02020603050405020304" pitchFamily="18" charset="0"/>
                <a:cs typeface="Arial" panose="020B0604020202020204" pitchFamily="34" charset="0"/>
              </a:rPr>
              <a:t>After the presentation, workers are encouraged to ask questions and engage in a discussion about the topic. This is an opportunity for workers to share their experiences, concerns, and ideas about how to work safely.</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pPr>
              <a:spcAft>
                <a:spcPts val="1200"/>
              </a:spcAft>
            </a:pPr>
            <a:r>
              <a:rPr lang="en-AU" sz="1500" dirty="0">
                <a:latin typeface="Arial" panose="020B0604020202020204" pitchFamily="34" charset="0"/>
                <a:ea typeface="Times New Roman" panose="02020603050405020304" pitchFamily="18" charset="0"/>
                <a:cs typeface="Arial" panose="020B0604020202020204" pitchFamily="34" charset="0"/>
              </a:rPr>
              <a:t>A</a:t>
            </a:r>
            <a:r>
              <a:rPr lang="en-AU" sz="1500" dirty="0">
                <a:effectLst/>
                <a:latin typeface="Arial" panose="020B0604020202020204" pitchFamily="34" charset="0"/>
                <a:ea typeface="Times New Roman" panose="02020603050405020304" pitchFamily="18" charset="0"/>
                <a:cs typeface="Arial" panose="020B0604020202020204" pitchFamily="34" charset="0"/>
              </a:rPr>
              <a:t> record of who attended the meeting, the topics discussed, and any questions or concerns raised during the discussion are scanned and saved to our </a:t>
            </a:r>
            <a:r>
              <a:rPr lang="en-AU" sz="1500" dirty="0">
                <a:latin typeface="Arial" panose="020B0604020202020204" pitchFamily="34" charset="0"/>
                <a:ea typeface="Times New Roman" panose="02020603050405020304" pitchFamily="18" charset="0"/>
                <a:cs typeface="Arial" panose="020B0604020202020204" pitchFamily="34" charset="0"/>
              </a:rPr>
              <a:t>n</a:t>
            </a:r>
            <a:r>
              <a:rPr lang="en-AU" sz="1500" dirty="0">
                <a:effectLst/>
                <a:latin typeface="Arial" panose="020B0604020202020204" pitchFamily="34" charset="0"/>
                <a:ea typeface="Times New Roman" panose="02020603050405020304" pitchFamily="18" charset="0"/>
                <a:cs typeface="Arial" panose="020B0604020202020204" pitchFamily="34" charset="0"/>
              </a:rPr>
              <a:t>etwork drive.</a:t>
            </a:r>
            <a:endParaRPr lang="en-AU" sz="1500" dirty="0">
              <a:effectLst/>
              <a:latin typeface="Arial" panose="020B0604020202020204" pitchFamily="34" charset="0"/>
              <a:ea typeface="Calibri" panose="020F0502020204030204" pitchFamily="34" charset="0"/>
              <a:cs typeface="Arial" panose="020B0604020202020204" pitchFamily="34" charset="0"/>
            </a:endParaRPr>
          </a:p>
          <a:p>
            <a:r>
              <a:rPr lang="en-AU" sz="1500" dirty="0">
                <a:effectLst/>
                <a:latin typeface="Arial" panose="020B0604020202020204" pitchFamily="34" charset="0"/>
                <a:ea typeface="Times New Roman" panose="02020603050405020304" pitchFamily="18" charset="0"/>
                <a:cs typeface="Arial" panose="020B0604020202020204" pitchFamily="34" charset="0"/>
              </a:rPr>
              <a:t>Overall, the toolbox talk is an important tool for promoting safety in the construction industry in Australia. By taking the time to communicate and reinforce safety practices, workers can stay safe and avoid accidents and injuries on the job site.</a:t>
            </a:r>
            <a:endParaRPr lang="en-AU"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7943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609600"/>
            <a:ext cx="8596668" cy="530431"/>
          </a:xfrm>
        </p:spPr>
        <p:txBody>
          <a:bodyPr vert="horz" lIns="91440" tIns="45720" rIns="91440" bIns="45720" rtlCol="0" anchor="t">
            <a:normAutofit fontScale="90000"/>
          </a:bodyPr>
          <a:lstStyle/>
          <a:p>
            <a:r>
              <a:rPr lang="en-US" dirty="0">
                <a:solidFill>
                  <a:schemeClr val="tx1"/>
                </a:solidFill>
                <a:latin typeface="Arial" panose="020B0604020202020204" pitchFamily="34" charset="0"/>
                <a:cs typeface="Arial" panose="020B0604020202020204" pitchFamily="34" charset="0"/>
              </a:rPr>
              <a:t>Toolbox</a:t>
            </a:r>
          </a:p>
        </p:txBody>
      </p:sp>
      <p:sp>
        <p:nvSpPr>
          <p:cNvPr id="8" name="Content Placeholder 3">
            <a:extLst>
              <a:ext uri="{FF2B5EF4-FFF2-40B4-BE49-F238E27FC236}">
                <a16:creationId xmlns:a16="http://schemas.microsoft.com/office/drawing/2014/main" id="{636CC4BE-61D6-49B7-9613-EBF6B02DE006}"/>
              </a:ext>
            </a:extLst>
          </p:cNvPr>
          <p:cNvSpPr txBox="1">
            <a:spLocks/>
          </p:cNvSpPr>
          <p:nvPr/>
        </p:nvSpPr>
        <p:spPr>
          <a:xfrm>
            <a:off x="432409" y="1459549"/>
            <a:ext cx="8832883" cy="3938901"/>
          </a:xfrm>
          <a:prstGeom prst="rect">
            <a:avLst/>
          </a:prstGeom>
        </p:spPr>
        <p:txBody>
          <a:bodyPr lIns="0"/>
          <a:lstStyle>
            <a:lvl1pPr marL="0" indent="0" algn="l" defTabSz="872568" rtl="0" eaLnBrk="1" latinLnBrk="0" hangingPunct="1">
              <a:lnSpc>
                <a:spcPct val="90000"/>
              </a:lnSpc>
              <a:spcBef>
                <a:spcPts val="0"/>
              </a:spcBef>
              <a:spcAft>
                <a:spcPts val="300"/>
              </a:spcAft>
              <a:buClr>
                <a:schemeClr val="tx2"/>
              </a:buClr>
              <a:buSzPct val="120000"/>
              <a:buFont typeface="Arial" pitchFamily="34" charset="0"/>
              <a:buNone/>
              <a:defRPr sz="1400" kern="1200">
                <a:solidFill>
                  <a:srgbClr val="393939"/>
                </a:solidFill>
                <a:latin typeface="Trebuchet MS" panose="020B0703020202090204" pitchFamily="34" charset="0"/>
                <a:ea typeface="+mn-ea"/>
                <a:cs typeface="+mn-cs"/>
              </a:defRPr>
            </a:lvl1pPr>
            <a:lvl2pPr marL="215900" indent="-215900" algn="l" defTabSz="872568" rtl="0" eaLnBrk="1" latinLnBrk="0" hangingPunct="1">
              <a:lnSpc>
                <a:spcPct val="90000"/>
              </a:lnSpc>
              <a:spcBef>
                <a:spcPts val="0"/>
              </a:spcBef>
              <a:spcAft>
                <a:spcPts val="300"/>
              </a:spcAft>
              <a:buClr>
                <a:srgbClr val="F05A00"/>
              </a:buClr>
              <a:buSzPct val="120000"/>
              <a:buFont typeface="Arial" pitchFamily="34" charset="0"/>
              <a:buChar char="•"/>
              <a:defRPr sz="1400" kern="1200">
                <a:solidFill>
                  <a:srgbClr val="393939"/>
                </a:solidFill>
                <a:latin typeface="Trebuchet MS" panose="020B0703020202090204" pitchFamily="34" charset="0"/>
                <a:ea typeface="+mn-ea"/>
                <a:cs typeface="+mn-cs"/>
              </a:defRPr>
            </a:lvl2pPr>
            <a:lvl3pPr marL="216000" indent="-216000" algn="l" defTabSz="872568" rtl="0" eaLnBrk="1" latinLnBrk="0" hangingPunct="1">
              <a:lnSpc>
                <a:spcPct val="90000"/>
              </a:lnSpc>
              <a:spcBef>
                <a:spcPts val="0"/>
              </a:spcBef>
              <a:spcAft>
                <a:spcPts val="300"/>
              </a:spcAft>
              <a:buClr>
                <a:srgbClr val="F05A00"/>
              </a:buClr>
              <a:buSzPct val="120000"/>
              <a:buFont typeface="Arial" pitchFamily="34" charset="0"/>
              <a:buChar char="•"/>
              <a:defRPr sz="1400" kern="1200">
                <a:solidFill>
                  <a:srgbClr val="393939"/>
                </a:solidFill>
                <a:latin typeface="Trebuchet MS" panose="020B0703020202090204" pitchFamily="34" charset="0"/>
                <a:ea typeface="+mn-ea"/>
                <a:cs typeface="+mn-cs"/>
              </a:defRPr>
            </a:lvl3pPr>
            <a:lvl4pPr marL="216000" indent="-216000" algn="l" defTabSz="872568" rtl="0" eaLnBrk="1" latinLnBrk="0" hangingPunct="1">
              <a:lnSpc>
                <a:spcPct val="90000"/>
              </a:lnSpc>
              <a:spcBef>
                <a:spcPts val="0"/>
              </a:spcBef>
              <a:spcAft>
                <a:spcPts val="300"/>
              </a:spcAft>
              <a:buClr>
                <a:srgbClr val="F05A00"/>
              </a:buClr>
              <a:buSzPct val="120000"/>
              <a:buFont typeface="Arial" pitchFamily="34" charset="0"/>
              <a:buChar char="•"/>
              <a:defRPr sz="1400" kern="1200">
                <a:solidFill>
                  <a:srgbClr val="393939"/>
                </a:solidFill>
                <a:latin typeface="Trebuchet MS" panose="020B0703020202090204" pitchFamily="34" charset="0"/>
                <a:ea typeface="+mn-ea"/>
                <a:cs typeface="+mn-cs"/>
              </a:defRPr>
            </a:lvl4pPr>
            <a:lvl5pPr marL="216000" indent="-216000" algn="l" defTabSz="872568" rtl="0" eaLnBrk="1" latinLnBrk="0" hangingPunct="1">
              <a:lnSpc>
                <a:spcPct val="90000"/>
              </a:lnSpc>
              <a:spcBef>
                <a:spcPts val="0"/>
              </a:spcBef>
              <a:spcAft>
                <a:spcPts val="300"/>
              </a:spcAft>
              <a:buClr>
                <a:srgbClr val="F05A00"/>
              </a:buClr>
              <a:buSzPct val="120000"/>
              <a:buFont typeface="Arial" pitchFamily="34" charset="0"/>
              <a:buChar char="•"/>
              <a:defRPr sz="1400" kern="1200">
                <a:solidFill>
                  <a:srgbClr val="393939"/>
                </a:solidFill>
                <a:latin typeface="Trebuchet MS" panose="020B0703020202090204" pitchFamily="34" charset="0"/>
                <a:ea typeface="+mn-ea"/>
                <a:cs typeface="+mn-cs"/>
              </a:defRPr>
            </a:lvl5pPr>
            <a:lvl6pPr marL="216000" indent="-216000" algn="l" defTabSz="872568" rtl="0" eaLnBrk="1" latinLnBrk="0" hangingPunct="1">
              <a:lnSpc>
                <a:spcPct val="90000"/>
              </a:lnSpc>
              <a:spcBef>
                <a:spcPts val="0"/>
              </a:spcBef>
              <a:spcAft>
                <a:spcPts val="600"/>
              </a:spcAft>
              <a:buFont typeface="Arial" pitchFamily="34" charset="0"/>
              <a:buChar char="•"/>
              <a:defRPr sz="1600" kern="1200">
                <a:solidFill>
                  <a:schemeClr val="accent1"/>
                </a:solidFill>
                <a:latin typeface="+mn-lt"/>
                <a:ea typeface="+mn-ea"/>
                <a:cs typeface="+mn-cs"/>
              </a:defRPr>
            </a:lvl6pPr>
            <a:lvl7pPr marL="216000" indent="-216000" algn="l" defTabSz="872568" rtl="0" eaLnBrk="1" latinLnBrk="0" hangingPunct="1">
              <a:lnSpc>
                <a:spcPct val="90000"/>
              </a:lnSpc>
              <a:spcBef>
                <a:spcPts val="0"/>
              </a:spcBef>
              <a:spcAft>
                <a:spcPts val="600"/>
              </a:spcAft>
              <a:buFont typeface="Arial" pitchFamily="34" charset="0"/>
              <a:buChar char="•"/>
              <a:defRPr sz="1600" kern="1200">
                <a:solidFill>
                  <a:schemeClr val="accent1"/>
                </a:solidFill>
                <a:latin typeface="+mn-lt"/>
                <a:ea typeface="+mn-ea"/>
                <a:cs typeface="+mn-cs"/>
              </a:defRPr>
            </a:lvl7pPr>
            <a:lvl8pPr marL="216000" indent="-216000" algn="l" defTabSz="872568" rtl="0" eaLnBrk="1" latinLnBrk="0" hangingPunct="1">
              <a:lnSpc>
                <a:spcPct val="90000"/>
              </a:lnSpc>
              <a:spcBef>
                <a:spcPts val="0"/>
              </a:spcBef>
              <a:spcAft>
                <a:spcPts val="600"/>
              </a:spcAft>
              <a:buFont typeface="Arial" pitchFamily="34" charset="0"/>
              <a:buChar char="•"/>
              <a:defRPr sz="1600" kern="1200">
                <a:solidFill>
                  <a:schemeClr val="accent1"/>
                </a:solidFill>
                <a:latin typeface="+mn-lt"/>
                <a:ea typeface="+mn-ea"/>
                <a:cs typeface="+mn-cs"/>
              </a:defRPr>
            </a:lvl8pPr>
            <a:lvl9pPr marL="216000" indent="-216000" algn="l" defTabSz="872568" rtl="0" eaLnBrk="1" latinLnBrk="0" hangingPunct="1">
              <a:lnSpc>
                <a:spcPct val="90000"/>
              </a:lnSpc>
              <a:spcBef>
                <a:spcPts val="0"/>
              </a:spcBef>
              <a:spcAft>
                <a:spcPts val="600"/>
              </a:spcAft>
              <a:buFont typeface="Arial" pitchFamily="34" charset="0"/>
              <a:buChar char="•"/>
              <a:defRPr sz="1600" kern="1200">
                <a:solidFill>
                  <a:schemeClr val="accent1"/>
                </a:solidFill>
                <a:latin typeface="+mn-lt"/>
                <a:ea typeface="+mn-ea"/>
                <a:cs typeface="+mn-cs"/>
              </a:defRPr>
            </a:lvl9pPr>
          </a:lstStyle>
          <a:p>
            <a:r>
              <a:rPr lang="en-AU" sz="2400" dirty="0">
                <a:latin typeface="Arial" panose="020B0604020202020204" pitchFamily="34" charset="0"/>
                <a:cs typeface="Arial" panose="020B0604020202020204" pitchFamily="34" charset="0"/>
              </a:rPr>
              <a:t>Lag indicators (Reactive)</a:t>
            </a:r>
          </a:p>
          <a:p>
            <a:pPr marL="285750" indent="-285750">
              <a:buFont typeface="Arial" panose="020B0604020202020204" pitchFamily="34" charset="0"/>
              <a:buChar char="•"/>
            </a:pPr>
            <a:endParaRPr lang="en-AU" sz="2400" dirty="0">
              <a:latin typeface="Arial" panose="020B0604020202020204" pitchFamily="34" charset="0"/>
              <a:cs typeface="Arial" panose="020B0604020202020204" pitchFamily="34" charset="0"/>
            </a:endParaRPr>
          </a:p>
          <a:p>
            <a:endParaRPr lang="en-AU"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sz="2400" dirty="0">
              <a:latin typeface="Arial" panose="020B0604020202020204" pitchFamily="34" charset="0"/>
              <a:cs typeface="Arial" panose="020B0604020202020204" pitchFamily="34" charset="0"/>
            </a:endParaRPr>
          </a:p>
          <a:p>
            <a:r>
              <a:rPr lang="en-AU" sz="2400" dirty="0">
                <a:latin typeface="Arial" panose="020B0604020202020204" pitchFamily="34" charset="0"/>
                <a:cs typeface="Arial" panose="020B0604020202020204" pitchFamily="34" charset="0"/>
              </a:rPr>
              <a:t>Lead indicators (Proactive)</a:t>
            </a:r>
          </a:p>
        </p:txBody>
      </p:sp>
      <p:graphicFrame>
        <p:nvGraphicFramePr>
          <p:cNvPr id="9" name="Table 8">
            <a:extLst>
              <a:ext uri="{FF2B5EF4-FFF2-40B4-BE49-F238E27FC236}">
                <a16:creationId xmlns:a16="http://schemas.microsoft.com/office/drawing/2014/main" id="{AAAB8631-B4ED-414A-8503-01D13694A1D5}"/>
              </a:ext>
            </a:extLst>
          </p:cNvPr>
          <p:cNvGraphicFramePr>
            <a:graphicFrameLocks noGrp="1"/>
          </p:cNvGraphicFramePr>
          <p:nvPr>
            <p:extLst>
              <p:ext uri="{D42A27DB-BD31-4B8C-83A1-F6EECF244321}">
                <p14:modId xmlns:p14="http://schemas.microsoft.com/office/powerpoint/2010/main" val="761303917"/>
              </p:ext>
            </p:extLst>
          </p:nvPr>
        </p:nvGraphicFramePr>
        <p:xfrm>
          <a:off x="479350" y="1942891"/>
          <a:ext cx="7382254" cy="1509648"/>
        </p:xfrm>
        <a:graphic>
          <a:graphicData uri="http://schemas.openxmlformats.org/drawingml/2006/table">
            <a:tbl>
              <a:tblPr/>
              <a:tblGrid>
                <a:gridCol w="1653762">
                  <a:extLst>
                    <a:ext uri="{9D8B030D-6E8A-4147-A177-3AD203B41FA5}">
                      <a16:colId xmlns:a16="http://schemas.microsoft.com/office/drawing/2014/main" val="789097355"/>
                    </a:ext>
                  </a:extLst>
                </a:gridCol>
                <a:gridCol w="818356">
                  <a:extLst>
                    <a:ext uri="{9D8B030D-6E8A-4147-A177-3AD203B41FA5}">
                      <a16:colId xmlns:a16="http://schemas.microsoft.com/office/drawing/2014/main" val="3092353212"/>
                    </a:ext>
                  </a:extLst>
                </a:gridCol>
                <a:gridCol w="818356">
                  <a:extLst>
                    <a:ext uri="{9D8B030D-6E8A-4147-A177-3AD203B41FA5}">
                      <a16:colId xmlns:a16="http://schemas.microsoft.com/office/drawing/2014/main" val="3977339244"/>
                    </a:ext>
                  </a:extLst>
                </a:gridCol>
                <a:gridCol w="818356">
                  <a:extLst>
                    <a:ext uri="{9D8B030D-6E8A-4147-A177-3AD203B41FA5}">
                      <a16:colId xmlns:a16="http://schemas.microsoft.com/office/drawing/2014/main" val="3177639362"/>
                    </a:ext>
                  </a:extLst>
                </a:gridCol>
                <a:gridCol w="818356">
                  <a:extLst>
                    <a:ext uri="{9D8B030D-6E8A-4147-A177-3AD203B41FA5}">
                      <a16:colId xmlns:a16="http://schemas.microsoft.com/office/drawing/2014/main" val="2280604882"/>
                    </a:ext>
                  </a:extLst>
                </a:gridCol>
                <a:gridCol w="818356">
                  <a:extLst>
                    <a:ext uri="{9D8B030D-6E8A-4147-A177-3AD203B41FA5}">
                      <a16:colId xmlns:a16="http://schemas.microsoft.com/office/drawing/2014/main" val="1328758652"/>
                    </a:ext>
                  </a:extLst>
                </a:gridCol>
                <a:gridCol w="818356">
                  <a:extLst>
                    <a:ext uri="{9D8B030D-6E8A-4147-A177-3AD203B41FA5}">
                      <a16:colId xmlns:a16="http://schemas.microsoft.com/office/drawing/2014/main" val="2875175008"/>
                    </a:ext>
                  </a:extLst>
                </a:gridCol>
                <a:gridCol w="818356">
                  <a:extLst>
                    <a:ext uri="{9D8B030D-6E8A-4147-A177-3AD203B41FA5}">
                      <a16:colId xmlns:a16="http://schemas.microsoft.com/office/drawing/2014/main" val="113975627"/>
                    </a:ext>
                  </a:extLst>
                </a:gridCol>
              </a:tblGrid>
              <a:tr h="184855">
                <a:tc rowSpan="2">
                  <a:txBody>
                    <a:bodyPr/>
                    <a:lstStyle/>
                    <a:p>
                      <a:pPr algn="ctr" rtl="0" fontAlgn="ctr"/>
                      <a:r>
                        <a:rPr lang="en-AU" sz="1200" u="none" strike="noStrike" dirty="0">
                          <a:effectLst/>
                          <a:latin typeface="Arial" panose="020B0604020202020204" pitchFamily="34" charset="0"/>
                          <a:cs typeface="Arial" panose="020B0604020202020204" pitchFamily="34" charset="0"/>
                        </a:rPr>
                        <a:t>Month</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gridSpan="2">
                  <a:txBody>
                    <a:bodyPr/>
                    <a:lstStyle/>
                    <a:p>
                      <a:pPr algn="ctr" rtl="0" fontAlgn="ctr"/>
                      <a:r>
                        <a:rPr lang="en-AU" sz="1100" u="none" strike="noStrike" dirty="0">
                          <a:effectLst/>
                          <a:latin typeface="Arial" panose="020B0604020202020204" pitchFamily="34" charset="0"/>
                          <a:cs typeface="Arial" panose="020B0604020202020204" pitchFamily="34" charset="0"/>
                        </a:rPr>
                        <a:t>Output</a:t>
                      </a:r>
                      <a:endParaRPr lang="en-AU" sz="11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gridSpan="5">
                  <a:txBody>
                    <a:bodyPr/>
                    <a:lstStyle/>
                    <a:p>
                      <a:pPr algn="ctr" rtl="0" fontAlgn="ctr"/>
                      <a:r>
                        <a:rPr lang="en-AU" sz="1100" b="0" i="0" u="none" strike="noStrike" dirty="0">
                          <a:solidFill>
                            <a:schemeClr val="tx1"/>
                          </a:solidFill>
                          <a:effectLst/>
                          <a:latin typeface="Arial" panose="020B0604020202020204" pitchFamily="34" charset="0"/>
                          <a:cs typeface="Arial" panose="020B0604020202020204" pitchFamily="34" charset="0"/>
                        </a:rPr>
                        <a:t>Incidents</a:t>
                      </a: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hMerge="1">
                  <a:txBody>
                    <a:bodyPr/>
                    <a:lstStyle/>
                    <a:p>
                      <a:pPr algn="ctr" rtl="0" fontAlgn="ctr"/>
                      <a:r>
                        <a:rPr lang="en-AU" sz="1100" b="0" i="0" u="none" strike="noStrike" dirty="0">
                          <a:solidFill>
                            <a:schemeClr val="tx1"/>
                          </a:solidFill>
                          <a:effectLst/>
                          <a:latin typeface="Calibri" panose="020F0502020204030204" pitchFamily="34" charset="0"/>
                        </a:rPr>
                        <a:t>Incidents</a:t>
                      </a:r>
                    </a:p>
                  </a:txBody>
                  <a:tcPr marL="7620" marR="7620" marT="7620" marB="0" anchor="ctr">
                    <a:solidFill>
                      <a:schemeClr val="accent2">
                        <a:lumMod val="40000"/>
                        <a:lumOff val="60000"/>
                      </a:schemeClr>
                    </a:solidFill>
                  </a:tcPr>
                </a:tc>
                <a:extLst>
                  <a:ext uri="{0D108BD9-81ED-4DB2-BD59-A6C34878D82A}">
                    <a16:rowId xmlns:a16="http://schemas.microsoft.com/office/drawing/2014/main" val="1713467150"/>
                  </a:ext>
                </a:extLst>
              </a:tr>
              <a:tr h="747122">
                <a:tc vMerge="1">
                  <a:txBody>
                    <a:bodyPr/>
                    <a:lstStyle/>
                    <a:p>
                      <a:endParaRPr lang="en-AU"/>
                    </a:p>
                  </a:txBody>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Total Number Personnel (Inc. Staff)</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Total Hours Worked</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#LTIs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#RWIs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#MTIs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#FAIs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b="0" i="0" u="none" strike="noStrike" dirty="0">
                          <a:solidFill>
                            <a:schemeClr val="tx1"/>
                          </a:solidFill>
                          <a:effectLst/>
                          <a:latin typeface="Arial" panose="020B0604020202020204" pitchFamily="34" charset="0"/>
                          <a:cs typeface="Arial" panose="020B0604020202020204" pitchFamily="34" charset="0"/>
                        </a:rPr>
                        <a:t>No injury</a:t>
                      </a:r>
                    </a:p>
                  </a:txBody>
                  <a:tcPr marL="7620" marR="7620" marT="7620" marB="0" anchor="ctr">
                    <a:solidFill>
                      <a:schemeClr val="accent2">
                        <a:lumMod val="40000"/>
                        <a:lumOff val="60000"/>
                      </a:schemeClr>
                    </a:solidFill>
                  </a:tcPr>
                </a:tc>
                <a:extLst>
                  <a:ext uri="{0D108BD9-81ED-4DB2-BD59-A6C34878D82A}">
                    <a16:rowId xmlns:a16="http://schemas.microsoft.com/office/drawing/2014/main" val="2727417191"/>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September-22</a:t>
                      </a:r>
                    </a:p>
                  </a:txBody>
                  <a:tcPr marL="7620" marR="7620" marT="7620" marB="0"/>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10</a:t>
                      </a:r>
                    </a:p>
                  </a:txBody>
                  <a:tcPr marL="7620" marR="7620" marT="7620" marB="0" anchor="ctr"/>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1,741</a:t>
                      </a: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1</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solidFill>
                      <a:schemeClr val="accent2"/>
                    </a:solidFill>
                  </a:tcPr>
                </a:tc>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a:t>
                      </a:r>
                    </a:p>
                  </a:txBody>
                  <a:tcPr marL="7620" marR="7620" marT="7620" marB="0" anchor="ctr">
                    <a:solidFill>
                      <a:schemeClr val="accent2"/>
                    </a:solidFill>
                  </a:tcPr>
                </a:tc>
                <a:extLst>
                  <a:ext uri="{0D108BD9-81ED-4DB2-BD59-A6C34878D82A}">
                    <a16:rowId xmlns:a16="http://schemas.microsoft.com/office/drawing/2014/main" val="3644737174"/>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October-22</a:t>
                      </a:r>
                    </a:p>
                  </a:txBody>
                  <a:tcPr marL="7620" marR="7620" marT="7620" marB="0"/>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11</a:t>
                      </a:r>
                    </a:p>
                  </a:txBody>
                  <a:tcPr marL="7620" marR="7620" marT="7620" marB="0" anchor="ctr"/>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2,183</a:t>
                      </a: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0</a:t>
                      </a:r>
                    </a:p>
                  </a:txBody>
                  <a:tcPr marL="7620" marR="7620" marT="7620" marB="0" anchor="ctr"/>
                </a:tc>
                <a:extLst>
                  <a:ext uri="{0D108BD9-81ED-4DB2-BD59-A6C34878D82A}">
                    <a16:rowId xmlns:a16="http://schemas.microsoft.com/office/drawing/2014/main" val="3993815785"/>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November-22</a:t>
                      </a:r>
                    </a:p>
                  </a:txBody>
                  <a:tcPr marL="7620" marR="7620" marT="7620" marB="0"/>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10</a:t>
                      </a:r>
                    </a:p>
                  </a:txBody>
                  <a:tcPr marL="7620" marR="7620" marT="7620" marB="0" anchor="ctr"/>
                </a:tc>
                <a:tc>
                  <a:txBody>
                    <a:bodyPr/>
                    <a:lstStyle/>
                    <a:p>
                      <a:pPr marL="0" lvl="0" algn="ctr"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1,819</a:t>
                      </a: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tc>
                <a:tc>
                  <a:txBody>
                    <a:bodyPr/>
                    <a:lstStyle/>
                    <a:p>
                      <a:pPr marL="436284" lvl="1" algn="l" defTabSz="872568" rtl="0" eaLnBrk="1" fontAlgn="t" latinLnBrk="0" hangingPunct="1"/>
                      <a:r>
                        <a:rPr lang="en-AU" sz="1200" u="none" strike="noStrike" kern="1200" dirty="0">
                          <a:effectLst/>
                          <a:latin typeface="Arial" panose="020B0604020202020204" pitchFamily="34" charset="0"/>
                          <a:cs typeface="Arial" panose="020B0604020202020204" pitchFamily="34" charset="0"/>
                        </a:rPr>
                        <a:t>0</a:t>
                      </a:r>
                      <a:endParaRPr lang="en-AU" sz="1200" u="none" strike="noStrike" kern="1200" dirty="0">
                        <a:solidFill>
                          <a:schemeClr val="dk1"/>
                        </a:solidFill>
                        <a:effectLst/>
                        <a:latin typeface="Arial" panose="020B0604020202020204" pitchFamily="34" charset="0"/>
                        <a:ea typeface="+mn-ea"/>
                        <a:cs typeface="Arial" panose="020B0604020202020204" pitchFamily="34" charset="0"/>
                      </a:endParaRPr>
                    </a:p>
                  </a:txBody>
                  <a:tcPr marL="7620" marR="7620" marT="7620" marB="0" anchor="ctr">
                    <a:noFill/>
                  </a:tcPr>
                </a:tc>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0</a:t>
                      </a:r>
                    </a:p>
                  </a:txBody>
                  <a:tcPr marL="7620" marR="7620" marT="7620" marB="0" anchor="ctr">
                    <a:noFill/>
                  </a:tcPr>
                </a:tc>
                <a:extLst>
                  <a:ext uri="{0D108BD9-81ED-4DB2-BD59-A6C34878D82A}">
                    <a16:rowId xmlns:a16="http://schemas.microsoft.com/office/drawing/2014/main" val="3863295635"/>
                  </a:ext>
                </a:extLst>
              </a:tr>
            </a:tbl>
          </a:graphicData>
        </a:graphic>
      </p:graphicFrame>
      <p:graphicFrame>
        <p:nvGraphicFramePr>
          <p:cNvPr id="10" name="Table 9">
            <a:extLst>
              <a:ext uri="{FF2B5EF4-FFF2-40B4-BE49-F238E27FC236}">
                <a16:creationId xmlns:a16="http://schemas.microsoft.com/office/drawing/2014/main" id="{25124BBE-045F-4F8D-AD7F-E40C199ECCFA}"/>
              </a:ext>
            </a:extLst>
          </p:cNvPr>
          <p:cNvGraphicFramePr>
            <a:graphicFrameLocks noGrp="1"/>
          </p:cNvGraphicFramePr>
          <p:nvPr>
            <p:extLst>
              <p:ext uri="{D42A27DB-BD31-4B8C-83A1-F6EECF244321}">
                <p14:modId xmlns:p14="http://schemas.microsoft.com/office/powerpoint/2010/main" val="3972353663"/>
              </p:ext>
            </p:extLst>
          </p:nvPr>
        </p:nvGraphicFramePr>
        <p:xfrm>
          <a:off x="459356" y="4216654"/>
          <a:ext cx="6872002" cy="1342765"/>
        </p:xfrm>
        <a:graphic>
          <a:graphicData uri="http://schemas.openxmlformats.org/drawingml/2006/table">
            <a:tbl>
              <a:tblPr/>
              <a:tblGrid>
                <a:gridCol w="1731388">
                  <a:extLst>
                    <a:ext uri="{9D8B030D-6E8A-4147-A177-3AD203B41FA5}">
                      <a16:colId xmlns:a16="http://schemas.microsoft.com/office/drawing/2014/main" val="789097355"/>
                    </a:ext>
                  </a:extLst>
                </a:gridCol>
                <a:gridCol w="856769">
                  <a:extLst>
                    <a:ext uri="{9D8B030D-6E8A-4147-A177-3AD203B41FA5}">
                      <a16:colId xmlns:a16="http://schemas.microsoft.com/office/drawing/2014/main" val="3092353212"/>
                    </a:ext>
                  </a:extLst>
                </a:gridCol>
                <a:gridCol w="856769">
                  <a:extLst>
                    <a:ext uri="{9D8B030D-6E8A-4147-A177-3AD203B41FA5}">
                      <a16:colId xmlns:a16="http://schemas.microsoft.com/office/drawing/2014/main" val="3977339244"/>
                    </a:ext>
                  </a:extLst>
                </a:gridCol>
                <a:gridCol w="856769">
                  <a:extLst>
                    <a:ext uri="{9D8B030D-6E8A-4147-A177-3AD203B41FA5}">
                      <a16:colId xmlns:a16="http://schemas.microsoft.com/office/drawing/2014/main" val="2280604882"/>
                    </a:ext>
                  </a:extLst>
                </a:gridCol>
                <a:gridCol w="856769">
                  <a:extLst>
                    <a:ext uri="{9D8B030D-6E8A-4147-A177-3AD203B41FA5}">
                      <a16:colId xmlns:a16="http://schemas.microsoft.com/office/drawing/2014/main" val="352237024"/>
                    </a:ext>
                  </a:extLst>
                </a:gridCol>
                <a:gridCol w="856769">
                  <a:extLst>
                    <a:ext uri="{9D8B030D-6E8A-4147-A177-3AD203B41FA5}">
                      <a16:colId xmlns:a16="http://schemas.microsoft.com/office/drawing/2014/main" val="1328758652"/>
                    </a:ext>
                  </a:extLst>
                </a:gridCol>
                <a:gridCol w="856769">
                  <a:extLst>
                    <a:ext uri="{9D8B030D-6E8A-4147-A177-3AD203B41FA5}">
                      <a16:colId xmlns:a16="http://schemas.microsoft.com/office/drawing/2014/main" val="2875175008"/>
                    </a:ext>
                  </a:extLst>
                </a:gridCol>
              </a:tblGrid>
              <a:tr h="192557">
                <a:tc>
                  <a:txBody>
                    <a:bodyPr/>
                    <a:lstStyle/>
                    <a:p>
                      <a:pPr algn="ctr" rtl="0" fontAlgn="ctr"/>
                      <a:r>
                        <a:rPr lang="en-AU" sz="1200" u="none" strike="noStrike" dirty="0">
                          <a:effectLst/>
                          <a:latin typeface="Arial" panose="020B0604020202020204" pitchFamily="34" charset="0"/>
                          <a:cs typeface="Arial" panose="020B0604020202020204" pitchFamily="34" charset="0"/>
                        </a:rPr>
                        <a:t>Month</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gridSpan="3">
                  <a:txBody>
                    <a:bodyPr/>
                    <a:lstStyle/>
                    <a:p>
                      <a:pPr algn="ctr" rtl="0" fontAlgn="ctr"/>
                      <a:r>
                        <a:rPr lang="en-AU" sz="1100" u="none" strike="noStrike" dirty="0">
                          <a:effectLst/>
                          <a:latin typeface="Arial" panose="020B0604020202020204" pitchFamily="34" charset="0"/>
                          <a:cs typeface="Arial" panose="020B0604020202020204" pitchFamily="34" charset="0"/>
                        </a:rPr>
                        <a:t>Scheduled</a:t>
                      </a:r>
                      <a:endParaRPr lang="en-AU" sz="11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tc gridSpan="3">
                  <a:txBody>
                    <a:bodyPr/>
                    <a:lstStyle/>
                    <a:p>
                      <a:pPr algn="ctr" rtl="0" fontAlgn="ctr"/>
                      <a:r>
                        <a:rPr lang="en-AU" sz="1100" b="0" i="0" u="none" strike="noStrike" dirty="0">
                          <a:solidFill>
                            <a:schemeClr val="tx1"/>
                          </a:solidFill>
                          <a:effectLst/>
                          <a:latin typeface="Arial" panose="020B0604020202020204" pitchFamily="34" charset="0"/>
                          <a:cs typeface="Arial" panose="020B0604020202020204" pitchFamily="34" charset="0"/>
                        </a:rPr>
                        <a:t>Unscheduled</a:t>
                      </a: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chemeClr val="tx1"/>
                        </a:solidFill>
                        <a:effectLst/>
                        <a:latin typeface="Calibri" panose="020F0502020204030204" pitchFamily="34" charset="0"/>
                      </a:endParaRPr>
                    </a:p>
                  </a:txBody>
                  <a:tcPr marL="7620" marR="7620" marT="7620" marB="0" anchor="ctr">
                    <a:solidFill>
                      <a:schemeClr val="accent2">
                        <a:lumMod val="40000"/>
                        <a:lumOff val="60000"/>
                      </a:schemeClr>
                    </a:solidFill>
                  </a:tcPr>
                </a:tc>
                <a:tc hMerge="1">
                  <a:txBody>
                    <a:bodyPr/>
                    <a:lstStyle/>
                    <a:p>
                      <a:pPr algn="ctr" rtl="0" fontAlgn="ctr"/>
                      <a:endParaRPr lang="en-AU" sz="1100" b="0" i="0" u="none" strike="noStrike" dirty="0">
                        <a:solidFill>
                          <a:srgbClr val="FFFFFF"/>
                        </a:solidFill>
                        <a:effectLst/>
                        <a:latin typeface="Calibri" panose="020F0502020204030204" pitchFamily="34" charset="0"/>
                      </a:endParaRPr>
                    </a:p>
                  </a:txBody>
                  <a:tcPr marL="7620" marR="7620" marT="7620" marB="0" anchor="ctr">
                    <a:solidFill>
                      <a:schemeClr val="accent2">
                        <a:lumMod val="40000"/>
                        <a:lumOff val="60000"/>
                      </a:schemeClr>
                    </a:solidFill>
                  </a:tcPr>
                </a:tc>
                <a:extLst>
                  <a:ext uri="{0D108BD9-81ED-4DB2-BD59-A6C34878D82A}">
                    <a16:rowId xmlns:a16="http://schemas.microsoft.com/office/drawing/2014/main" val="1713467150"/>
                  </a:ext>
                </a:extLst>
              </a:tr>
              <a:tr h="572537">
                <a:tc>
                  <a:txBody>
                    <a:bodyPr/>
                    <a:lstStyle/>
                    <a:p>
                      <a:pPr marL="0" algn="ctr" defTabSz="872568" rtl="0" eaLnBrk="1" fontAlgn="ctr" latinLnBrk="0" hangingPunct="1"/>
                      <a:r>
                        <a:rPr lang="en-AU" sz="1200" u="none" strike="noStrike" kern="1200" dirty="0">
                          <a:solidFill>
                            <a:schemeClr val="tx1"/>
                          </a:solidFill>
                          <a:effectLst/>
                          <a:latin typeface="Arial" panose="020B0604020202020204" pitchFamily="34" charset="0"/>
                          <a:ea typeface="+mn-ea"/>
                          <a:cs typeface="Arial" panose="020B0604020202020204" pitchFamily="34" charset="0"/>
                        </a:rPr>
                        <a:t>Action Type</a:t>
                      </a: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Job Observations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Workplace Inspections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Audits / Reviews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b="0" i="0" u="none" strike="noStrike" dirty="0">
                          <a:solidFill>
                            <a:schemeClr val="tx1"/>
                          </a:solidFill>
                          <a:effectLst/>
                          <a:latin typeface="Arial" panose="020B0604020202020204" pitchFamily="34" charset="0"/>
                          <a:cs typeface="Arial" panose="020B0604020202020204" pitchFamily="34" charset="0"/>
                        </a:rPr>
                        <a:t>Hazard Reports</a:t>
                      </a: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Project Initiated Actions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tc>
                  <a:txBody>
                    <a:bodyPr/>
                    <a:lstStyle/>
                    <a:p>
                      <a:pPr algn="ctr" rtl="0" fontAlgn="ctr"/>
                      <a:r>
                        <a:rPr lang="en-AU" sz="1200" u="none" strike="noStrike" dirty="0">
                          <a:effectLst/>
                          <a:latin typeface="Arial" panose="020B0604020202020204" pitchFamily="34" charset="0"/>
                          <a:cs typeface="Arial" panose="020B0604020202020204" pitchFamily="34" charset="0"/>
                        </a:rPr>
                        <a:t>Global Actions</a:t>
                      </a:r>
                      <a:endParaRPr lang="en-AU" sz="1200" b="0" i="0" u="none" strike="noStrike" dirty="0">
                        <a:solidFill>
                          <a:srgbClr val="FFFFFF"/>
                        </a:solidFill>
                        <a:effectLst/>
                        <a:latin typeface="Arial" panose="020B0604020202020204" pitchFamily="34" charset="0"/>
                        <a:cs typeface="Arial" panose="020B0604020202020204" pitchFamily="34" charset="0"/>
                      </a:endParaRPr>
                    </a:p>
                  </a:txBody>
                  <a:tcPr marL="7620" marR="7620" marT="7620" marB="0" anchor="ctr">
                    <a:solidFill>
                      <a:schemeClr val="accent2">
                        <a:lumMod val="40000"/>
                        <a:lumOff val="60000"/>
                      </a:schemeClr>
                    </a:solidFill>
                  </a:tcPr>
                </a:tc>
                <a:extLst>
                  <a:ext uri="{0D108BD9-81ED-4DB2-BD59-A6C34878D82A}">
                    <a16:rowId xmlns:a16="http://schemas.microsoft.com/office/drawing/2014/main" val="2727417191"/>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September-22</a:t>
                      </a:r>
                    </a:p>
                  </a:txBody>
                  <a:tcPr marL="7620" marR="7620" marT="7620" marB="0"/>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a:t>
                      </a: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232323"/>
                          </a:solidFill>
                          <a:effectLst/>
                          <a:uLnTx/>
                          <a:uFillTx/>
                          <a:latin typeface="Arial" panose="020B0604020202020204" pitchFamily="34" charset="0"/>
                          <a:ea typeface="+mn-ea"/>
                          <a:cs typeface="Arial" panose="020B0604020202020204" pitchFamily="34" charset="0"/>
                        </a:rPr>
                        <a:t>3</a:t>
                      </a: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0</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TBA</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a:t>
                      </a: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a:t>
                      </a:r>
                    </a:p>
                  </a:txBody>
                  <a:tcPr marL="7620" marR="7620" marT="7620" marB="0" anchor="ctr"/>
                </a:tc>
                <a:extLst>
                  <a:ext uri="{0D108BD9-81ED-4DB2-BD59-A6C34878D82A}">
                    <a16:rowId xmlns:a16="http://schemas.microsoft.com/office/drawing/2014/main" val="565063947"/>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October-22</a:t>
                      </a:r>
                    </a:p>
                  </a:txBody>
                  <a:tcPr marL="7620" marR="7620" marT="7620" marB="0"/>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a:t>
                      </a:r>
                    </a:p>
                  </a:txBody>
                  <a:tcPr marL="7620" marR="7620" marT="7620" marB="0" anchor="ctr">
                    <a:noFill/>
                  </a:tcP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232323"/>
                          </a:solidFill>
                          <a:effectLst/>
                          <a:uLnTx/>
                          <a:uFillTx/>
                          <a:latin typeface="Arial" panose="020B0604020202020204" pitchFamily="34" charset="0"/>
                          <a:ea typeface="+mn-ea"/>
                          <a:cs typeface="Arial" panose="020B0604020202020204" pitchFamily="34" charset="0"/>
                        </a:rPr>
                        <a:t>5</a:t>
                      </a:r>
                    </a:p>
                  </a:txBody>
                  <a:tcPr marL="7620" marR="7620" marT="7620" marB="0" anchor="ctr">
                    <a:noFill/>
                  </a:tcP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0</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TBA</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a:t>
                      </a: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a:txBody>
                  <a:tcPr marL="7620" marR="7620" marT="7620" marB="0" anchor="ctr"/>
                </a:tc>
                <a:extLst>
                  <a:ext uri="{0D108BD9-81ED-4DB2-BD59-A6C34878D82A}">
                    <a16:rowId xmlns:a16="http://schemas.microsoft.com/office/drawing/2014/main" val="2175669973"/>
                  </a:ext>
                </a:extLst>
              </a:tr>
              <a:tr h="192557">
                <a:tc>
                  <a:txBody>
                    <a:bodyPr/>
                    <a:lstStyle/>
                    <a:p>
                      <a:pPr marL="436284" lvl="1" algn="l" defTabSz="872568" rtl="0" eaLnBrk="1" fontAlgn="t" latinLnBrk="0" hangingPunct="1"/>
                      <a:r>
                        <a:rPr lang="en-AU" sz="1200" u="none" strike="noStrike" kern="1200" dirty="0">
                          <a:solidFill>
                            <a:schemeClr val="dk1"/>
                          </a:solidFill>
                          <a:effectLst/>
                          <a:latin typeface="Arial" panose="020B0604020202020204" pitchFamily="34" charset="0"/>
                          <a:ea typeface="+mn-ea"/>
                          <a:cs typeface="Arial" panose="020B0604020202020204" pitchFamily="34" charset="0"/>
                        </a:rPr>
                        <a:t>November-22</a:t>
                      </a:r>
                    </a:p>
                  </a:txBody>
                  <a:tcPr marL="7620" marR="7620" marT="7620" marB="0"/>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a:t>
                      </a:r>
                    </a:p>
                  </a:txBody>
                  <a:tcPr marL="7620" marR="7620" marT="7620" marB="0" anchor="ctr">
                    <a:solidFill>
                      <a:srgbClr val="92D050"/>
                    </a:solidFill>
                  </a:tcP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232323"/>
                          </a:solidFill>
                          <a:effectLst/>
                          <a:uLnTx/>
                          <a:uFillTx/>
                          <a:latin typeface="Arial" panose="020B0604020202020204" pitchFamily="34" charset="0"/>
                          <a:ea typeface="+mn-ea"/>
                          <a:cs typeface="Arial" panose="020B0604020202020204" pitchFamily="34" charset="0"/>
                        </a:rPr>
                        <a:t>3</a:t>
                      </a:r>
                    </a:p>
                  </a:txBody>
                  <a:tcPr marL="7620" marR="7620" marT="7620" marB="0" anchor="ctr">
                    <a:solidFill>
                      <a:srgbClr val="92D050"/>
                    </a:solidFill>
                  </a:tcP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0</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TBA</a:t>
                      </a:r>
                      <a:endPar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txBody>
                  <a:tcPr marL="7620" marR="7620" marT="7620" marB="0" anchor="ct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7</a:t>
                      </a:r>
                    </a:p>
                  </a:txBody>
                  <a:tcPr marL="7620" marR="7620" marT="7620" marB="0" anchor="ctr">
                    <a:solidFill>
                      <a:srgbClr val="92D050"/>
                    </a:solidFill>
                  </a:tcPr>
                </a:tc>
                <a:tc>
                  <a:txBody>
                    <a:bodyPr/>
                    <a:lstStyle/>
                    <a:p>
                      <a:pPr marL="0" marR="0" lvl="0" indent="0" algn="ctr" defTabSz="872568" rtl="0" eaLnBrk="1" fontAlgn="ctr"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a:t>
                      </a:r>
                    </a:p>
                  </a:txBody>
                  <a:tcPr marL="7620" marR="7620" marT="7620" marB="0" anchor="ctr"/>
                </a:tc>
                <a:extLst>
                  <a:ext uri="{0D108BD9-81ED-4DB2-BD59-A6C34878D82A}">
                    <a16:rowId xmlns:a16="http://schemas.microsoft.com/office/drawing/2014/main" val="3053441335"/>
                  </a:ext>
                </a:extLst>
              </a:tr>
            </a:tbl>
          </a:graphicData>
        </a:graphic>
      </p:graphicFrame>
      <p:sp>
        <p:nvSpPr>
          <p:cNvPr id="11" name="TextBox 10">
            <a:extLst>
              <a:ext uri="{FF2B5EF4-FFF2-40B4-BE49-F238E27FC236}">
                <a16:creationId xmlns:a16="http://schemas.microsoft.com/office/drawing/2014/main" id="{1BFF8397-79FB-4C8C-BDFF-FAE7146F7AE3}"/>
              </a:ext>
            </a:extLst>
          </p:cNvPr>
          <p:cNvSpPr txBox="1"/>
          <p:nvPr/>
        </p:nvSpPr>
        <p:spPr>
          <a:xfrm>
            <a:off x="8184624" y="3069165"/>
            <a:ext cx="2509395" cy="1200329"/>
          </a:xfrm>
          <a:prstGeom prst="rect">
            <a:avLst/>
          </a:prstGeom>
          <a:noFill/>
        </p:spPr>
        <p:txBody>
          <a:bodyPr wrap="square">
            <a:spAutoFit/>
          </a:bodyPr>
          <a:lstStyle/>
          <a:p>
            <a:r>
              <a:rPr lang="en-AU" sz="1800" dirty="0">
                <a:latin typeface="Arial" panose="020B0604020202020204" pitchFamily="34" charset="0"/>
                <a:cs typeface="Arial" panose="020B0604020202020204" pitchFamily="34" charset="0"/>
              </a:rPr>
              <a:t>Safety incidents and performance are discussed based on previous months</a:t>
            </a:r>
          </a:p>
        </p:txBody>
      </p:sp>
      <p:cxnSp>
        <p:nvCxnSpPr>
          <p:cNvPr id="13" name="Straight Arrow Connector 12">
            <a:extLst>
              <a:ext uri="{FF2B5EF4-FFF2-40B4-BE49-F238E27FC236}">
                <a16:creationId xmlns:a16="http://schemas.microsoft.com/office/drawing/2014/main" id="{383FE14E-0BA6-4ADA-8663-C3AFB25A3549}"/>
              </a:ext>
            </a:extLst>
          </p:cNvPr>
          <p:cNvCxnSpPr>
            <a:cxnSpLocks/>
          </p:cNvCxnSpPr>
          <p:nvPr/>
        </p:nvCxnSpPr>
        <p:spPr>
          <a:xfrm>
            <a:off x="8084366" y="2398575"/>
            <a:ext cx="881214" cy="534196"/>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37931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345943"/>
            <a:ext cx="8596668" cy="734351"/>
          </a:xfrm>
        </p:spPr>
        <p:txBody>
          <a:bodyPr>
            <a:normAutofit/>
          </a:bodyPr>
          <a:lstStyle/>
          <a:p>
            <a:r>
              <a:rPr lang="en-AU" dirty="0">
                <a:solidFill>
                  <a:schemeClr val="tx1"/>
                </a:solidFill>
                <a:latin typeface="Arial" panose="020B0604020202020204" pitchFamily="34" charset="0"/>
                <a:cs typeface="Arial" panose="020B0604020202020204" pitchFamily="34" charset="0"/>
              </a:rPr>
              <a:t>Toolbox</a:t>
            </a:r>
          </a:p>
        </p:txBody>
      </p:sp>
      <p:sp>
        <p:nvSpPr>
          <p:cNvPr id="30" name="Isosceles Triangle 2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8295424" y="1499824"/>
            <a:ext cx="2295508" cy="738664"/>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Internal assess statistics are shown, including off hired light vehicles</a:t>
            </a:r>
          </a:p>
        </p:txBody>
      </p:sp>
      <p:pic>
        <p:nvPicPr>
          <p:cNvPr id="4" name="Picture 3">
            <a:extLst>
              <a:ext uri="{FF2B5EF4-FFF2-40B4-BE49-F238E27FC236}">
                <a16:creationId xmlns:a16="http://schemas.microsoft.com/office/drawing/2014/main" id="{7487F614-CC28-42EF-A1B5-2578DF58DBAB}"/>
              </a:ext>
            </a:extLst>
          </p:cNvPr>
          <p:cNvPicPr>
            <a:picLocks noChangeAspect="1"/>
          </p:cNvPicPr>
          <p:nvPr/>
        </p:nvPicPr>
        <p:blipFill>
          <a:blip r:embed="rId2"/>
          <a:stretch>
            <a:fillRect/>
          </a:stretch>
        </p:blipFill>
        <p:spPr>
          <a:xfrm>
            <a:off x="569815" y="3648845"/>
            <a:ext cx="2714391" cy="298931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C663CCBE-7FDE-478E-BC00-7E50065F0FCF}"/>
              </a:ext>
            </a:extLst>
          </p:cNvPr>
          <p:cNvPicPr>
            <a:picLocks noChangeAspect="1"/>
          </p:cNvPicPr>
          <p:nvPr/>
        </p:nvPicPr>
        <p:blipFill>
          <a:blip r:embed="rId3"/>
          <a:stretch>
            <a:fillRect/>
          </a:stretch>
        </p:blipFill>
        <p:spPr>
          <a:xfrm>
            <a:off x="1212834" y="941928"/>
            <a:ext cx="5266025" cy="2487072"/>
          </a:xfrm>
          <a:prstGeom prst="rect">
            <a:avLst/>
          </a:prstGeom>
          <a:ln>
            <a:solidFill>
              <a:schemeClr val="tx1">
                <a:lumMod val="50000"/>
                <a:lumOff val="50000"/>
              </a:schemeClr>
            </a:solidFill>
          </a:ln>
        </p:spPr>
      </p:pic>
      <p:pic>
        <p:nvPicPr>
          <p:cNvPr id="9" name="Picture 8">
            <a:extLst>
              <a:ext uri="{FF2B5EF4-FFF2-40B4-BE49-F238E27FC236}">
                <a16:creationId xmlns:a16="http://schemas.microsoft.com/office/drawing/2014/main" id="{7F6E3024-30B5-4420-820B-5E9BC9F49BD1}"/>
              </a:ext>
            </a:extLst>
          </p:cNvPr>
          <p:cNvPicPr>
            <a:picLocks noChangeAspect="1"/>
          </p:cNvPicPr>
          <p:nvPr/>
        </p:nvPicPr>
        <p:blipFill>
          <a:blip r:embed="rId4"/>
          <a:stretch>
            <a:fillRect/>
          </a:stretch>
        </p:blipFill>
        <p:spPr>
          <a:xfrm>
            <a:off x="3556389" y="4344459"/>
            <a:ext cx="5886789" cy="2286604"/>
          </a:xfrm>
          <a:prstGeom prst="rect">
            <a:avLst/>
          </a:prstGeom>
          <a:ln>
            <a:solidFill>
              <a:schemeClr val="tx1">
                <a:lumMod val="50000"/>
                <a:lumOff val="50000"/>
              </a:schemeClr>
            </a:solidFill>
          </a:ln>
        </p:spPr>
      </p:pic>
      <p:cxnSp>
        <p:nvCxnSpPr>
          <p:cNvPr id="13" name="Straight Arrow Connector 12">
            <a:extLst>
              <a:ext uri="{FF2B5EF4-FFF2-40B4-BE49-F238E27FC236}">
                <a16:creationId xmlns:a16="http://schemas.microsoft.com/office/drawing/2014/main" id="{B273E18C-D248-4341-AED1-1C8BF6B82EEB}"/>
              </a:ext>
            </a:extLst>
          </p:cNvPr>
          <p:cNvCxnSpPr>
            <a:cxnSpLocks/>
          </p:cNvCxnSpPr>
          <p:nvPr/>
        </p:nvCxnSpPr>
        <p:spPr>
          <a:xfrm flipV="1">
            <a:off x="6603335" y="1869156"/>
            <a:ext cx="1541635" cy="6762"/>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BBBBBFFE-6AD7-4A2E-867A-307FCE1E49F9}"/>
              </a:ext>
            </a:extLst>
          </p:cNvPr>
          <p:cNvCxnSpPr>
            <a:cxnSpLocks/>
          </p:cNvCxnSpPr>
          <p:nvPr/>
        </p:nvCxnSpPr>
        <p:spPr>
          <a:xfrm>
            <a:off x="8652764" y="4741396"/>
            <a:ext cx="11302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3F458DA-9FD9-480A-B487-BBAD923DFA14}"/>
              </a:ext>
            </a:extLst>
          </p:cNvPr>
          <p:cNvCxnSpPr>
            <a:cxnSpLocks/>
          </p:cNvCxnSpPr>
          <p:nvPr/>
        </p:nvCxnSpPr>
        <p:spPr>
          <a:xfrm>
            <a:off x="3772347" y="3760358"/>
            <a:ext cx="283098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31" name="Rectangle 5">
            <a:extLst>
              <a:ext uri="{FF2B5EF4-FFF2-40B4-BE49-F238E27FC236}">
                <a16:creationId xmlns:a16="http://schemas.microsoft.com/office/drawing/2014/main" id="{68416FA1-2F13-4CFB-8301-A78D9B9B4DDF}"/>
              </a:ext>
            </a:extLst>
          </p:cNvPr>
          <p:cNvSpPr>
            <a:spLocks noChangeArrowheads="1"/>
          </p:cNvSpPr>
          <p:nvPr/>
        </p:nvSpPr>
        <p:spPr bwMode="auto">
          <a:xfrm>
            <a:off x="6979865" y="3279513"/>
            <a:ext cx="2803157" cy="738664"/>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Hours relating to project support is discussed compared with plant equipment inspected (below).</a:t>
            </a:r>
          </a:p>
        </p:txBody>
      </p:sp>
      <p:sp>
        <p:nvSpPr>
          <p:cNvPr id="33" name="Rectangle 5">
            <a:extLst>
              <a:ext uri="{FF2B5EF4-FFF2-40B4-BE49-F238E27FC236}">
                <a16:creationId xmlns:a16="http://schemas.microsoft.com/office/drawing/2014/main" id="{32A4D3ED-E64A-4077-8E79-9440EBEB48E4}"/>
              </a:ext>
            </a:extLst>
          </p:cNvPr>
          <p:cNvSpPr>
            <a:spLocks noChangeArrowheads="1"/>
          </p:cNvSpPr>
          <p:nvPr/>
        </p:nvSpPr>
        <p:spPr bwMode="auto">
          <a:xfrm>
            <a:off x="9965158" y="4476976"/>
            <a:ext cx="2067008" cy="1169551"/>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Plant and equipment that has been inspected is discussed compared to project supported hours (above).</a:t>
            </a:r>
          </a:p>
        </p:txBody>
      </p:sp>
    </p:spTree>
    <p:extLst>
      <p:ext uri="{BB962C8B-B14F-4D97-AF65-F5344CB8AC3E}">
        <p14:creationId xmlns:p14="http://schemas.microsoft.com/office/powerpoint/2010/main" val="3287143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1333502" y="665356"/>
            <a:ext cx="8596668" cy="530431"/>
          </a:xfrm>
        </p:spPr>
        <p:txBody>
          <a:bodyPr vert="horz" lIns="91440" tIns="45720" rIns="91440" bIns="45720" rtlCol="0" anchor="t">
            <a:noAutofit/>
          </a:bodyPr>
          <a:lstStyle/>
          <a:p>
            <a:r>
              <a:rPr lang="en-US" dirty="0">
                <a:solidFill>
                  <a:schemeClr val="tx1"/>
                </a:solidFill>
                <a:latin typeface="Arial" panose="020B0604020202020204" pitchFamily="34" charset="0"/>
                <a:cs typeface="Arial" panose="020B0604020202020204" pitchFamily="34" charset="0"/>
              </a:rPr>
              <a:t>Topical Issues / Open Discussion</a:t>
            </a:r>
          </a:p>
        </p:txBody>
      </p:sp>
      <p:sp>
        <p:nvSpPr>
          <p:cNvPr id="14" name="Isosceles Triangle 13">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1333502" y="2216345"/>
            <a:ext cx="8596668" cy="3880773"/>
          </a:xfrm>
          <a:prstGeom prst="rect">
            <a:avLst/>
          </a:prstGeom>
        </p:spPr>
        <p:txBody>
          <a:bodyPr vert="horz" lIns="91440" tIns="45720" rIns="91440" bIns="45720" rtlCol="0">
            <a:normAutofit/>
          </a:bodyPr>
          <a:lstStyle/>
          <a:p>
            <a:pPr marL="285750" indent="-285750">
              <a:spcBef>
                <a:spcPts val="1000"/>
              </a:spcBef>
              <a:buClr>
                <a:schemeClr val="accent1"/>
              </a:buClr>
              <a:buSzPct val="80000"/>
              <a:buFont typeface="Arial" panose="020B0604020202020204" pitchFamily="34" charset="0"/>
              <a:buChar char="•"/>
            </a:pPr>
            <a:r>
              <a:rPr lang="en-US" sz="3600" i="0" dirty="0">
                <a:solidFill>
                  <a:schemeClr val="tx1">
                    <a:lumMod val="75000"/>
                    <a:lumOff val="25000"/>
                  </a:schemeClr>
                </a:solidFill>
                <a:latin typeface="Arial" panose="020B0604020202020204" pitchFamily="34" charset="0"/>
                <a:cs typeface="Arial" panose="020B0604020202020204" pitchFamily="34" charset="0"/>
              </a:rPr>
              <a:t>Good bits, bad bits</a:t>
            </a:r>
          </a:p>
          <a:p>
            <a:pPr marL="285750" indent="-285750">
              <a:spcBef>
                <a:spcPts val="1000"/>
              </a:spcBef>
              <a:buClr>
                <a:schemeClr val="accent1"/>
              </a:buClr>
              <a:buSzPct val="80000"/>
              <a:buFont typeface="Arial" panose="020B0604020202020204" pitchFamily="34" charset="0"/>
              <a:buChar char="•"/>
            </a:pPr>
            <a:endParaRPr lang="en-US" sz="3600" dirty="0">
              <a:solidFill>
                <a:schemeClr val="tx1">
                  <a:lumMod val="75000"/>
                  <a:lumOff val="25000"/>
                </a:schemeClr>
              </a:solidFill>
              <a:latin typeface="Arial" panose="020B0604020202020204" pitchFamily="34" charset="0"/>
              <a:cs typeface="Arial" panose="020B0604020202020204" pitchFamily="34" charset="0"/>
            </a:endParaRPr>
          </a:p>
          <a:p>
            <a:pPr marL="285750" indent="-285750">
              <a:spcBef>
                <a:spcPts val="1000"/>
              </a:spcBef>
              <a:buClr>
                <a:schemeClr val="accent1"/>
              </a:buClr>
              <a:buSzPct val="80000"/>
              <a:buFont typeface="Arial" panose="020B0604020202020204" pitchFamily="34" charset="0"/>
              <a:buChar char="•"/>
            </a:pPr>
            <a:r>
              <a:rPr lang="en-US" sz="3600" dirty="0">
                <a:solidFill>
                  <a:schemeClr val="tx1">
                    <a:lumMod val="75000"/>
                    <a:lumOff val="25000"/>
                  </a:schemeClr>
                </a:solidFill>
                <a:latin typeface="Arial" panose="020B0604020202020204" pitchFamily="34" charset="0"/>
                <a:cs typeface="Arial" panose="020B0604020202020204" pitchFamily="34" charset="0"/>
              </a:rPr>
              <a:t>Business update</a:t>
            </a:r>
          </a:p>
        </p:txBody>
      </p:sp>
      <p:sp>
        <p:nvSpPr>
          <p:cNvPr id="16" name="Isosceles Triangle 15">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5">
            <a:extLst>
              <a:ext uri="{FF2B5EF4-FFF2-40B4-BE49-F238E27FC236}">
                <a16:creationId xmlns:a16="http://schemas.microsoft.com/office/drawing/2014/main" id="{178DF9A3-8A7B-4194-BE49-C6C9121761A7}"/>
              </a:ext>
            </a:extLst>
          </p:cNvPr>
          <p:cNvSpPr>
            <a:spLocks noChangeArrowheads="1"/>
          </p:cNvSpPr>
          <p:nvPr/>
        </p:nvSpPr>
        <p:spPr bwMode="auto">
          <a:xfrm>
            <a:off x="7634662" y="2216345"/>
            <a:ext cx="3427348" cy="738664"/>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Any praise that may have been given over the previous month is delivered to the workers.</a:t>
            </a:r>
          </a:p>
        </p:txBody>
      </p:sp>
      <p:cxnSp>
        <p:nvCxnSpPr>
          <p:cNvPr id="15" name="Straight Arrow Connector 14">
            <a:extLst>
              <a:ext uri="{FF2B5EF4-FFF2-40B4-BE49-F238E27FC236}">
                <a16:creationId xmlns:a16="http://schemas.microsoft.com/office/drawing/2014/main" id="{E48125C5-9D26-4B50-AF1E-9A0106932C1F}"/>
              </a:ext>
            </a:extLst>
          </p:cNvPr>
          <p:cNvCxnSpPr>
            <a:cxnSpLocks/>
          </p:cNvCxnSpPr>
          <p:nvPr/>
        </p:nvCxnSpPr>
        <p:spPr>
          <a:xfrm flipV="1">
            <a:off x="5942573" y="2585677"/>
            <a:ext cx="1541635" cy="6762"/>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7" name="Rectangle 5">
            <a:extLst>
              <a:ext uri="{FF2B5EF4-FFF2-40B4-BE49-F238E27FC236}">
                <a16:creationId xmlns:a16="http://schemas.microsoft.com/office/drawing/2014/main" id="{6C1F1C11-50E7-4C85-8504-B108DB8E64D5}"/>
              </a:ext>
            </a:extLst>
          </p:cNvPr>
          <p:cNvSpPr>
            <a:spLocks noChangeArrowheads="1"/>
          </p:cNvSpPr>
          <p:nvPr/>
        </p:nvSpPr>
        <p:spPr bwMode="auto">
          <a:xfrm>
            <a:off x="7634662" y="3599352"/>
            <a:ext cx="3223836" cy="1600438"/>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Information is shared with workers regarding projects (all over Australia) that are being tendered for, projects that have been obtained and projects that works may be underway and how this affects the Plant Yard.</a:t>
            </a:r>
          </a:p>
          <a:p>
            <a:endParaRPr lang="en-AU" sz="1400" dirty="0">
              <a:latin typeface="Arial" panose="020B0604020202020204" pitchFamily="34" charset="0"/>
              <a:cs typeface="Arial" panose="020B0604020202020204" pitchFamily="34" charset="0"/>
            </a:endParaRPr>
          </a:p>
        </p:txBody>
      </p:sp>
      <p:cxnSp>
        <p:nvCxnSpPr>
          <p:cNvPr id="18" name="Straight Arrow Connector 17">
            <a:extLst>
              <a:ext uri="{FF2B5EF4-FFF2-40B4-BE49-F238E27FC236}">
                <a16:creationId xmlns:a16="http://schemas.microsoft.com/office/drawing/2014/main" id="{484C28C5-EA9D-41F5-B8E9-57E0A2F15400}"/>
              </a:ext>
            </a:extLst>
          </p:cNvPr>
          <p:cNvCxnSpPr>
            <a:cxnSpLocks/>
          </p:cNvCxnSpPr>
          <p:nvPr/>
        </p:nvCxnSpPr>
        <p:spPr>
          <a:xfrm flipV="1">
            <a:off x="5942573" y="3968684"/>
            <a:ext cx="1541635" cy="6762"/>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3726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50C6-9E7E-4B8A-953E-CD6845386ED0}"/>
              </a:ext>
            </a:extLst>
          </p:cNvPr>
          <p:cNvSpPr>
            <a:spLocks noGrp="1"/>
          </p:cNvSpPr>
          <p:nvPr>
            <p:ph type="title"/>
          </p:nvPr>
        </p:nvSpPr>
        <p:spPr>
          <a:xfrm>
            <a:off x="385648" y="297365"/>
            <a:ext cx="8596668" cy="530431"/>
          </a:xfrm>
        </p:spPr>
        <p:txBody>
          <a:bodyPr vert="horz" lIns="91440" tIns="45720" rIns="91440" bIns="45720" rtlCol="0" anchor="t">
            <a:noAutofit/>
          </a:bodyPr>
          <a:lstStyle/>
          <a:p>
            <a:r>
              <a:rPr lang="en-US" dirty="0">
                <a:solidFill>
                  <a:schemeClr val="tx1"/>
                </a:solidFill>
                <a:latin typeface="Arial" panose="020B0604020202020204" pitchFamily="34" charset="0"/>
                <a:cs typeface="Arial" panose="020B0604020202020204" pitchFamily="34" charset="0"/>
              </a:rPr>
              <a:t>Safety and Environment</a:t>
            </a:r>
          </a:p>
        </p:txBody>
      </p:sp>
      <p:sp>
        <p:nvSpPr>
          <p:cNvPr id="7" name="Rectangle 5">
            <a:extLst>
              <a:ext uri="{FF2B5EF4-FFF2-40B4-BE49-F238E27FC236}">
                <a16:creationId xmlns:a16="http://schemas.microsoft.com/office/drawing/2014/main" id="{35CAC4F3-3BF0-4F2C-90CF-7D4D4AD08076}"/>
              </a:ext>
            </a:extLst>
          </p:cNvPr>
          <p:cNvSpPr>
            <a:spLocks noChangeArrowheads="1"/>
          </p:cNvSpPr>
          <p:nvPr/>
        </p:nvSpPr>
        <p:spPr bwMode="auto">
          <a:xfrm>
            <a:off x="385648" y="1625022"/>
            <a:ext cx="6583864" cy="3880773"/>
          </a:xfrm>
          <a:prstGeom prst="rect">
            <a:avLst/>
          </a:prstGeom>
        </p:spPr>
        <p:txBody>
          <a:bodyPr vert="horz" lIns="91440" tIns="45720" rIns="91440" bIns="45720" rtlCol="0">
            <a:normAutofit/>
          </a:bodyPr>
          <a:lstStyle/>
          <a:p>
            <a:pPr marL="285750" indent="-285750">
              <a:buFont typeface="Arial" panose="020B0604020202020204" pitchFamily="34" charset="0"/>
              <a:buChar char="•"/>
            </a:pPr>
            <a:r>
              <a:rPr lang="en-AU" sz="2000" dirty="0">
                <a:latin typeface="Arial" panose="020B0604020202020204" pitchFamily="34" charset="0"/>
                <a:cs typeface="Arial" panose="020B0604020202020204" pitchFamily="34" charset="0"/>
              </a:rPr>
              <a:t>Working near Live Traffic – Safety Essential Update</a:t>
            </a:r>
          </a:p>
          <a:p>
            <a:endParaRPr lang="en-AU" sz="2000" dirty="0">
              <a:latin typeface="Arial" panose="020B0604020202020204" pitchFamily="34" charset="0"/>
              <a:cs typeface="Arial" panose="020B0604020202020204" pitchFamily="34" charset="0"/>
            </a:endParaRPr>
          </a:p>
          <a:p>
            <a:endParaRPr lang="en-AU"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AU" sz="2000" dirty="0">
                <a:latin typeface="Arial" panose="020B0604020202020204" pitchFamily="34" charset="0"/>
                <a:cs typeface="Arial" panose="020B0604020202020204" pitchFamily="34" charset="0"/>
              </a:rPr>
              <a:t>Safety Committee Meeting – Following toolbox</a:t>
            </a:r>
          </a:p>
          <a:p>
            <a:pPr marL="501650" lvl="1" indent="-285750"/>
            <a:endParaRPr lang="en-AU" sz="2000" dirty="0">
              <a:latin typeface="Arial" panose="020B0604020202020204" pitchFamily="34" charset="0"/>
              <a:cs typeface="Arial" panose="020B0604020202020204" pitchFamily="34" charset="0"/>
            </a:endParaRPr>
          </a:p>
          <a:p>
            <a:pPr marL="501650" lvl="1" indent="-285750"/>
            <a:endParaRPr lang="en-AU" sz="2000" dirty="0">
              <a:latin typeface="Arial" panose="020B0604020202020204" pitchFamily="34" charset="0"/>
              <a:cs typeface="Arial" panose="020B0604020202020204" pitchFamily="34" charset="0"/>
            </a:endParaRPr>
          </a:p>
          <a:p>
            <a:pPr marL="268288" lvl="1" indent="-268288">
              <a:buFont typeface="Arial" panose="020B0604020202020204" pitchFamily="34" charset="0"/>
              <a:buChar char="•"/>
            </a:pPr>
            <a:r>
              <a:rPr lang="en-AU" sz="2000" dirty="0">
                <a:latin typeface="Arial" panose="020B0604020202020204" pitchFamily="34" charset="0"/>
                <a:cs typeface="Arial" panose="020B0604020202020204" pitchFamily="34" charset="0"/>
              </a:rPr>
              <a:t>DRAFT Darra Plant Yard SWMS – Working near Live Traffic</a:t>
            </a:r>
          </a:p>
        </p:txBody>
      </p:sp>
      <p:sp>
        <p:nvSpPr>
          <p:cNvPr id="8" name="Rectangle 5">
            <a:extLst>
              <a:ext uri="{FF2B5EF4-FFF2-40B4-BE49-F238E27FC236}">
                <a16:creationId xmlns:a16="http://schemas.microsoft.com/office/drawing/2014/main" id="{8679658C-DF54-4106-9745-6AB5BFC5A2C5}"/>
              </a:ext>
            </a:extLst>
          </p:cNvPr>
          <p:cNvSpPr>
            <a:spLocks noChangeArrowheads="1"/>
          </p:cNvSpPr>
          <p:nvPr/>
        </p:nvSpPr>
        <p:spPr bwMode="auto">
          <a:xfrm>
            <a:off x="8429240" y="1499823"/>
            <a:ext cx="2295508" cy="954107"/>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A different CPB Contractors Safety Essential is spoken each month.</a:t>
            </a:r>
          </a:p>
        </p:txBody>
      </p:sp>
      <p:cxnSp>
        <p:nvCxnSpPr>
          <p:cNvPr id="9" name="Straight Arrow Connector 8">
            <a:extLst>
              <a:ext uri="{FF2B5EF4-FFF2-40B4-BE49-F238E27FC236}">
                <a16:creationId xmlns:a16="http://schemas.microsoft.com/office/drawing/2014/main" id="{AFFCF184-44CC-4C45-AE71-905E86A15D0B}"/>
              </a:ext>
            </a:extLst>
          </p:cNvPr>
          <p:cNvCxnSpPr>
            <a:cxnSpLocks/>
          </p:cNvCxnSpPr>
          <p:nvPr/>
        </p:nvCxnSpPr>
        <p:spPr>
          <a:xfrm>
            <a:off x="6928559" y="1861142"/>
            <a:ext cx="1383681" cy="8013"/>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2FC08956-9B75-476A-B753-4CAAF1ACAA50}"/>
              </a:ext>
            </a:extLst>
          </p:cNvPr>
          <p:cNvCxnSpPr>
            <a:cxnSpLocks/>
          </p:cNvCxnSpPr>
          <p:nvPr/>
        </p:nvCxnSpPr>
        <p:spPr>
          <a:xfrm>
            <a:off x="6928559" y="2768687"/>
            <a:ext cx="1383680"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10" name="Rectangle 5">
            <a:extLst>
              <a:ext uri="{FF2B5EF4-FFF2-40B4-BE49-F238E27FC236}">
                <a16:creationId xmlns:a16="http://schemas.microsoft.com/office/drawing/2014/main" id="{DFB5F270-332C-4AB2-B803-534924E79FE0}"/>
              </a:ext>
            </a:extLst>
          </p:cNvPr>
          <p:cNvSpPr>
            <a:spLocks noChangeArrowheads="1"/>
          </p:cNvSpPr>
          <p:nvPr/>
        </p:nvSpPr>
        <p:spPr bwMode="auto">
          <a:xfrm>
            <a:off x="8429240" y="2474893"/>
            <a:ext cx="2295508" cy="954107"/>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A safety Committee Meeting is held each quarter following toolbox talks.</a:t>
            </a:r>
          </a:p>
        </p:txBody>
      </p:sp>
      <p:sp>
        <p:nvSpPr>
          <p:cNvPr id="11" name="Rectangle 5">
            <a:extLst>
              <a:ext uri="{FF2B5EF4-FFF2-40B4-BE49-F238E27FC236}">
                <a16:creationId xmlns:a16="http://schemas.microsoft.com/office/drawing/2014/main" id="{4A622F13-3585-44CA-AE09-DA63278CA70D}"/>
              </a:ext>
            </a:extLst>
          </p:cNvPr>
          <p:cNvSpPr>
            <a:spLocks noChangeArrowheads="1"/>
          </p:cNvSpPr>
          <p:nvPr/>
        </p:nvSpPr>
        <p:spPr bwMode="auto">
          <a:xfrm>
            <a:off x="8429240" y="3565408"/>
            <a:ext cx="2295508" cy="738664"/>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Changes to SWMS are presented to workers for consultation.</a:t>
            </a:r>
          </a:p>
        </p:txBody>
      </p:sp>
      <p:cxnSp>
        <p:nvCxnSpPr>
          <p:cNvPr id="12" name="Straight Arrow Connector 11">
            <a:extLst>
              <a:ext uri="{FF2B5EF4-FFF2-40B4-BE49-F238E27FC236}">
                <a16:creationId xmlns:a16="http://schemas.microsoft.com/office/drawing/2014/main" id="{CAE54374-FA04-4265-89C7-2A76E444EC99}"/>
              </a:ext>
            </a:extLst>
          </p:cNvPr>
          <p:cNvCxnSpPr>
            <a:cxnSpLocks/>
          </p:cNvCxnSpPr>
          <p:nvPr/>
        </p:nvCxnSpPr>
        <p:spPr>
          <a:xfrm>
            <a:off x="6969512" y="3802034"/>
            <a:ext cx="1342727"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2977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168264" y="226367"/>
            <a:ext cx="6105292" cy="646331"/>
          </a:xfrm>
          <a:prstGeom prst="rect">
            <a:avLst/>
          </a:prstGeom>
          <a:noFill/>
        </p:spPr>
        <p:txBody>
          <a:bodyPr wrap="square">
            <a:spAutoFit/>
          </a:bodyPr>
          <a:lstStyle/>
          <a:p>
            <a:r>
              <a:rPr lang="en-US" sz="3600" dirty="0">
                <a:solidFill>
                  <a:schemeClr val="tx1"/>
                </a:solidFill>
                <a:latin typeface="Arial" panose="020B0604020202020204" pitchFamily="34" charset="0"/>
                <a:cs typeface="Arial" panose="020B0604020202020204" pitchFamily="34" charset="0"/>
              </a:rPr>
              <a:t>Working Near Live Traffic</a:t>
            </a:r>
            <a:endParaRPr lang="en-AU" sz="3600" dirty="0"/>
          </a:p>
        </p:txBody>
      </p:sp>
      <p:pic>
        <p:nvPicPr>
          <p:cNvPr id="9" name="Picture 8">
            <a:extLst>
              <a:ext uri="{FF2B5EF4-FFF2-40B4-BE49-F238E27FC236}">
                <a16:creationId xmlns:a16="http://schemas.microsoft.com/office/drawing/2014/main" id="{C71114AC-CCC4-4865-9FD0-7CEECE07D030}"/>
              </a:ext>
            </a:extLst>
          </p:cNvPr>
          <p:cNvPicPr>
            <a:picLocks noChangeAspect="1"/>
          </p:cNvPicPr>
          <p:nvPr/>
        </p:nvPicPr>
        <p:blipFill>
          <a:blip r:embed="rId2"/>
          <a:stretch>
            <a:fillRect/>
          </a:stretch>
        </p:blipFill>
        <p:spPr>
          <a:xfrm>
            <a:off x="995621" y="2138912"/>
            <a:ext cx="4320995" cy="1987658"/>
          </a:xfrm>
          <a:prstGeom prst="rect">
            <a:avLst/>
          </a:prstGeom>
        </p:spPr>
      </p:pic>
      <p:pic>
        <p:nvPicPr>
          <p:cNvPr id="11" name="Picture 10">
            <a:extLst>
              <a:ext uri="{FF2B5EF4-FFF2-40B4-BE49-F238E27FC236}">
                <a16:creationId xmlns:a16="http://schemas.microsoft.com/office/drawing/2014/main" id="{939C3284-F7D8-4C79-828D-4EC9226D6C92}"/>
              </a:ext>
            </a:extLst>
          </p:cNvPr>
          <p:cNvPicPr>
            <a:picLocks noChangeAspect="1"/>
          </p:cNvPicPr>
          <p:nvPr/>
        </p:nvPicPr>
        <p:blipFill>
          <a:blip r:embed="rId3"/>
          <a:stretch>
            <a:fillRect/>
          </a:stretch>
        </p:blipFill>
        <p:spPr>
          <a:xfrm>
            <a:off x="5940464" y="1709070"/>
            <a:ext cx="4881754" cy="3514863"/>
          </a:xfrm>
          <a:prstGeom prst="rect">
            <a:avLst/>
          </a:prstGeom>
        </p:spPr>
      </p:pic>
      <p:sp>
        <p:nvSpPr>
          <p:cNvPr id="15" name="Rectangle 5">
            <a:extLst>
              <a:ext uri="{FF2B5EF4-FFF2-40B4-BE49-F238E27FC236}">
                <a16:creationId xmlns:a16="http://schemas.microsoft.com/office/drawing/2014/main" id="{5AF4C478-1CCD-4112-ABC0-AF3739DD65E4}"/>
              </a:ext>
            </a:extLst>
          </p:cNvPr>
          <p:cNvSpPr>
            <a:spLocks noChangeArrowheads="1"/>
          </p:cNvSpPr>
          <p:nvPr/>
        </p:nvSpPr>
        <p:spPr bwMode="auto">
          <a:xfrm>
            <a:off x="1151532" y="5595736"/>
            <a:ext cx="6735360" cy="523220"/>
          </a:xfrm>
          <a:prstGeom prst="rect">
            <a:avLst/>
          </a:prstGeom>
          <a:noFill/>
          <a:ln w="9525">
            <a:noFill/>
            <a:miter lim="800000"/>
            <a:headEnd/>
            <a:tailEnd/>
          </a:ln>
        </p:spPr>
        <p:txBody>
          <a:bodyPr wrap="square">
            <a:spAutoFit/>
          </a:bodyPr>
          <a:lstStyle/>
          <a:p>
            <a:r>
              <a:rPr lang="en-AU" sz="1400" dirty="0">
                <a:latin typeface="Arial" panose="020B0604020202020204" pitchFamily="34" charset="0"/>
                <a:cs typeface="Arial" panose="020B0604020202020204" pitchFamily="34" charset="0"/>
              </a:rPr>
              <a:t>Relevance to the CPB Contractors Safety Essentials - Any incidents that occur of a serious nature are reflected on during toolbox talks each month.</a:t>
            </a:r>
          </a:p>
        </p:txBody>
      </p:sp>
    </p:spTree>
    <p:extLst>
      <p:ext uri="{BB962C8B-B14F-4D97-AF65-F5344CB8AC3E}">
        <p14:creationId xmlns:p14="http://schemas.microsoft.com/office/powerpoint/2010/main" val="18976296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14" name="TextBox 13">
            <a:extLst>
              <a:ext uri="{FF2B5EF4-FFF2-40B4-BE49-F238E27FC236}">
                <a16:creationId xmlns:a16="http://schemas.microsoft.com/office/drawing/2014/main" id="{391A4C76-52B5-442A-9A7B-A8DDD8F49974}"/>
              </a:ext>
            </a:extLst>
          </p:cNvPr>
          <p:cNvSpPr txBox="1"/>
          <p:nvPr/>
        </p:nvSpPr>
        <p:spPr>
          <a:xfrm>
            <a:off x="1168264" y="1037509"/>
            <a:ext cx="982701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Emergency response drills are often conducted either during Daily Prestart or toolbox talks. CPB Contractors follow the below in an emergency situation:</a:t>
            </a:r>
          </a:p>
        </p:txBody>
      </p:sp>
      <p:sp>
        <p:nvSpPr>
          <p:cNvPr id="17" name="TextBox 16">
            <a:extLst>
              <a:ext uri="{FF2B5EF4-FFF2-40B4-BE49-F238E27FC236}">
                <a16:creationId xmlns:a16="http://schemas.microsoft.com/office/drawing/2014/main" id="{B868CD0F-0E7C-4160-AC69-15DCB14284B7}"/>
              </a:ext>
            </a:extLst>
          </p:cNvPr>
          <p:cNvSpPr txBox="1"/>
          <p:nvPr/>
        </p:nvSpPr>
        <p:spPr>
          <a:xfrm>
            <a:off x="1168264" y="1848651"/>
            <a:ext cx="7262058" cy="4278094"/>
          </a:xfrm>
          <a:prstGeom prst="rect">
            <a:avLst/>
          </a:prstGeom>
          <a:noFill/>
        </p:spPr>
        <p:txBody>
          <a:bodyPr wrap="square">
            <a:spAutoFit/>
          </a:bodyPr>
          <a:lstStyle/>
          <a:p>
            <a:pPr defTabSz="342900"/>
            <a:r>
              <a:rPr lang="en-AU" sz="1600" dirty="0">
                <a:solidFill>
                  <a:srgbClr val="414141"/>
                </a:solidFill>
                <a:latin typeface="Arial"/>
              </a:rPr>
              <a:t>In the event of an emergency the site emergency procedure shall be followed:</a:t>
            </a:r>
          </a:p>
          <a:p>
            <a:pPr marL="257175" indent="-257175" defTabSz="342900">
              <a:buFont typeface="Arial" panose="020B0604020202020204" pitchFamily="34" charset="0"/>
              <a:buChar char="•"/>
            </a:pPr>
            <a:r>
              <a:rPr lang="en-US" sz="1600" dirty="0">
                <a:solidFill>
                  <a:srgbClr val="414141"/>
                </a:solidFill>
                <a:latin typeface="Arial"/>
              </a:rPr>
              <a:t>Stop work, ensure your safety.</a:t>
            </a:r>
            <a:endParaRPr lang="en-AU" sz="1600" dirty="0">
              <a:solidFill>
                <a:srgbClr val="414141"/>
              </a:solidFill>
              <a:latin typeface="Arial"/>
            </a:endParaRPr>
          </a:p>
          <a:p>
            <a:pPr marL="257175" indent="-257175" defTabSz="342900">
              <a:buFont typeface="Arial" panose="020B0604020202020204" pitchFamily="34" charset="0"/>
              <a:buChar char="•"/>
            </a:pPr>
            <a:r>
              <a:rPr lang="en-US" sz="1600" dirty="0">
                <a:solidFill>
                  <a:srgbClr val="414141"/>
                </a:solidFill>
                <a:latin typeface="Arial"/>
              </a:rPr>
              <a:t>Call</a:t>
            </a:r>
            <a:r>
              <a:rPr lang="en-US" sz="1600" b="1" dirty="0">
                <a:solidFill>
                  <a:srgbClr val="FF0000"/>
                </a:solidFill>
                <a:latin typeface="Arial"/>
              </a:rPr>
              <a:t>  </a:t>
            </a:r>
            <a:r>
              <a:rPr lang="en-US" sz="1600" b="1" dirty="0">
                <a:solidFill>
                  <a:srgbClr val="EC7114"/>
                </a:solidFill>
                <a:latin typeface="Arial"/>
              </a:rPr>
              <a:t>"emergency, emergency, emergency"  </a:t>
            </a:r>
            <a:r>
              <a:rPr lang="en-US" sz="1600" dirty="0">
                <a:solidFill>
                  <a:srgbClr val="414141"/>
                </a:solidFill>
                <a:latin typeface="Arial"/>
              </a:rPr>
              <a:t>on your radio over the UHF work channel </a:t>
            </a:r>
            <a:r>
              <a:rPr lang="en-AU" sz="1600" dirty="0">
                <a:solidFill>
                  <a:srgbClr val="414141"/>
                </a:solidFill>
                <a:latin typeface="Arial"/>
              </a:rPr>
              <a:t>or </a:t>
            </a:r>
            <a:r>
              <a:rPr lang="en-US" sz="1600" dirty="0">
                <a:solidFill>
                  <a:srgbClr val="414141"/>
                </a:solidFill>
                <a:latin typeface="Arial"/>
              </a:rPr>
              <a:t>using the PA system on the fire alarm</a:t>
            </a:r>
            <a:endParaRPr lang="en-AU" sz="1600" dirty="0">
              <a:solidFill>
                <a:srgbClr val="414141"/>
              </a:solidFill>
              <a:latin typeface="Arial"/>
            </a:endParaRPr>
          </a:p>
          <a:p>
            <a:pPr defTabSz="342900"/>
            <a:endParaRPr lang="en-US" sz="1600" dirty="0">
              <a:solidFill>
                <a:srgbClr val="414141"/>
              </a:solidFill>
              <a:latin typeface="Arial"/>
            </a:endParaRPr>
          </a:p>
          <a:p>
            <a:pPr defTabSz="342900"/>
            <a:r>
              <a:rPr lang="en-US" sz="1600" dirty="0">
                <a:solidFill>
                  <a:srgbClr val="414141"/>
                </a:solidFill>
                <a:latin typeface="Arial"/>
              </a:rPr>
              <a:t>Await a response, and give the following information:</a:t>
            </a:r>
            <a:endParaRPr lang="en-AU" sz="1600"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name</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Your location</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The nature of the emergency</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Number of people involved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Resources required</a:t>
            </a:r>
            <a:endParaRPr lang="en-AU" sz="1600" b="1" dirty="0">
              <a:solidFill>
                <a:srgbClr val="414141"/>
              </a:solidFill>
              <a:latin typeface="Arial"/>
            </a:endParaRPr>
          </a:p>
          <a:p>
            <a:pPr marL="600075" lvl="1" indent="-257175" defTabSz="342900">
              <a:buFont typeface="Arial" panose="020B0604020202020204" pitchFamily="34" charset="0"/>
              <a:buChar char="•"/>
            </a:pPr>
            <a:r>
              <a:rPr lang="en-US" sz="1600" b="1" dirty="0">
                <a:solidFill>
                  <a:srgbClr val="414141"/>
                </a:solidFill>
                <a:latin typeface="Arial"/>
              </a:rPr>
              <a:t>Any other hazard information</a:t>
            </a:r>
          </a:p>
          <a:p>
            <a:pPr marL="42863" defTabSz="342900"/>
            <a:endParaRPr lang="en-US" sz="1600" dirty="0">
              <a:solidFill>
                <a:srgbClr val="414141"/>
              </a:solidFill>
              <a:latin typeface="Arial"/>
            </a:endParaRPr>
          </a:p>
          <a:p>
            <a:pPr marL="300038" indent="-257175" defTabSz="342900">
              <a:buFont typeface="Arial" panose="020B0604020202020204" pitchFamily="34" charset="0"/>
              <a:buChar char="•"/>
            </a:pPr>
            <a:r>
              <a:rPr lang="en-US" sz="1600" dirty="0">
                <a:solidFill>
                  <a:srgbClr val="414141"/>
                </a:solidFill>
                <a:latin typeface="Arial"/>
              </a:rPr>
              <a:t>Stay on the radio and await further instructions.</a:t>
            </a:r>
          </a:p>
          <a:p>
            <a:pPr marL="300038" indent="-257175" defTabSz="342900">
              <a:buFont typeface="Arial" panose="020B0604020202020204" pitchFamily="34" charset="0"/>
              <a:buChar char="•"/>
            </a:pPr>
            <a:r>
              <a:rPr lang="en-US" sz="1600" dirty="0">
                <a:solidFill>
                  <a:srgbClr val="414141"/>
                </a:solidFill>
                <a:latin typeface="Arial"/>
              </a:rPr>
              <a:t>Other people onsite stop work, maintain radio silence and be prepared to evacuate or offer assistance pending instruction from CPB supervisors</a:t>
            </a:r>
            <a:r>
              <a:rPr lang="en-US" sz="1600" dirty="0">
                <a:solidFill>
                  <a:prstClr val="black"/>
                </a:solidFill>
                <a:latin typeface="Arial"/>
              </a:rPr>
              <a:t>.</a:t>
            </a:r>
            <a:endParaRPr lang="en-AU" sz="1600" dirty="0">
              <a:solidFill>
                <a:prstClr val="black"/>
              </a:solidFill>
              <a:latin typeface="Arial"/>
            </a:endParaRPr>
          </a:p>
          <a:p>
            <a:pPr marL="257175" indent="-257175" defTabSz="342900">
              <a:buFontTx/>
              <a:buAutoNum type="arabicPeriod"/>
            </a:pPr>
            <a:endParaRPr lang="en-AU" sz="1600" dirty="0">
              <a:solidFill>
                <a:prstClr val="black"/>
              </a:solidFill>
              <a:latin typeface="Arial"/>
            </a:endParaRPr>
          </a:p>
        </p:txBody>
      </p:sp>
      <p:pic>
        <p:nvPicPr>
          <p:cNvPr id="18" name="Picture 17">
            <a:extLst>
              <a:ext uri="{FF2B5EF4-FFF2-40B4-BE49-F238E27FC236}">
                <a16:creationId xmlns:a16="http://schemas.microsoft.com/office/drawing/2014/main" id="{18B1297C-9880-465A-A3F7-35117FEC7959}"/>
              </a:ext>
            </a:extLst>
          </p:cNvPr>
          <p:cNvPicPr>
            <a:picLocks noChangeAspect="1"/>
          </p:cNvPicPr>
          <p:nvPr/>
        </p:nvPicPr>
        <p:blipFill>
          <a:blip r:embed="rId2"/>
          <a:stretch>
            <a:fillRect/>
          </a:stretch>
        </p:blipFill>
        <p:spPr>
          <a:xfrm>
            <a:off x="8623302" y="2721349"/>
            <a:ext cx="3209628" cy="2196062"/>
          </a:xfrm>
          <a:prstGeom prst="rect">
            <a:avLst/>
          </a:prstGeom>
          <a:ln>
            <a:noFill/>
          </a:ln>
          <a:effectLst>
            <a:softEdge rad="112500"/>
          </a:effectLst>
        </p:spPr>
      </p:pic>
    </p:spTree>
    <p:extLst>
      <p:ext uri="{BB962C8B-B14F-4D97-AF65-F5344CB8AC3E}">
        <p14:creationId xmlns:p14="http://schemas.microsoft.com/office/powerpoint/2010/main" val="384424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Isosceles Triangle 9">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Isosceles Triangle 11">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TextBox 12">
            <a:extLst>
              <a:ext uri="{FF2B5EF4-FFF2-40B4-BE49-F238E27FC236}">
                <a16:creationId xmlns:a16="http://schemas.microsoft.com/office/drawing/2014/main" id="{4B5FD56D-3941-4B3E-867A-40C4D7D508FA}"/>
              </a:ext>
            </a:extLst>
          </p:cNvPr>
          <p:cNvSpPr txBox="1"/>
          <p:nvPr/>
        </p:nvSpPr>
        <p:spPr>
          <a:xfrm>
            <a:off x="1168264" y="226367"/>
            <a:ext cx="6105292" cy="584775"/>
          </a:xfrm>
          <a:prstGeom prst="rect">
            <a:avLst/>
          </a:prstGeom>
          <a:noFill/>
        </p:spPr>
        <p:txBody>
          <a:bodyPr wrap="square">
            <a:spAutoFit/>
          </a:bodyPr>
          <a:lstStyle/>
          <a:p>
            <a:r>
              <a:rPr lang="en-AU" sz="3200" dirty="0">
                <a:solidFill>
                  <a:schemeClr val="tx1"/>
                </a:solidFill>
                <a:latin typeface="Arial" panose="020B0604020202020204" pitchFamily="34" charset="0"/>
                <a:cs typeface="Arial" panose="020B0604020202020204" pitchFamily="34" charset="0"/>
              </a:rPr>
              <a:t>Emergency Response</a:t>
            </a:r>
            <a:endParaRPr lang="en-AU" sz="3200" dirty="0"/>
          </a:p>
        </p:txBody>
      </p:sp>
      <p:sp>
        <p:nvSpPr>
          <p:cNvPr id="9" name="TextBox 8">
            <a:extLst>
              <a:ext uri="{FF2B5EF4-FFF2-40B4-BE49-F238E27FC236}">
                <a16:creationId xmlns:a16="http://schemas.microsoft.com/office/drawing/2014/main" id="{A8F5684F-BBAF-4997-94DA-A7719B247E59}"/>
              </a:ext>
            </a:extLst>
          </p:cNvPr>
          <p:cNvSpPr txBox="1"/>
          <p:nvPr/>
        </p:nvSpPr>
        <p:spPr>
          <a:xfrm>
            <a:off x="1168263" y="811142"/>
            <a:ext cx="10575003" cy="646331"/>
          </a:xfrm>
          <a:prstGeom prst="rect">
            <a:avLst/>
          </a:prstGeom>
          <a:noFill/>
        </p:spPr>
        <p:txBody>
          <a:bodyPr wrap="square">
            <a:spAutoFit/>
          </a:bodyPr>
          <a:lstStyle/>
          <a:p>
            <a:r>
              <a:rPr lang="en-AU" dirty="0">
                <a:latin typeface="Arial" panose="020B0604020202020204" pitchFamily="34" charset="0"/>
                <a:cs typeface="Arial" panose="020B0604020202020204" pitchFamily="34" charset="0"/>
              </a:rPr>
              <a:t>CPB Contractors always updates the emergency contacts and evacuation maps which can be found all over the Plant Yard. During our emergency drills, workers must point these out.</a:t>
            </a:r>
          </a:p>
        </p:txBody>
      </p:sp>
      <p:pic>
        <p:nvPicPr>
          <p:cNvPr id="11" name="Picture 10">
            <a:extLst>
              <a:ext uri="{FF2B5EF4-FFF2-40B4-BE49-F238E27FC236}">
                <a16:creationId xmlns:a16="http://schemas.microsoft.com/office/drawing/2014/main" id="{18D86B30-C803-412F-8658-C8D9DCC4DEAD}"/>
              </a:ext>
            </a:extLst>
          </p:cNvPr>
          <p:cNvPicPr>
            <a:picLocks noChangeAspect="1"/>
          </p:cNvPicPr>
          <p:nvPr/>
        </p:nvPicPr>
        <p:blipFill>
          <a:blip r:embed="rId2"/>
          <a:stretch>
            <a:fillRect/>
          </a:stretch>
        </p:blipFill>
        <p:spPr>
          <a:xfrm>
            <a:off x="7369447" y="1457473"/>
            <a:ext cx="4295775" cy="5048250"/>
          </a:xfrm>
          <a:prstGeom prst="rect">
            <a:avLst/>
          </a:prstGeom>
        </p:spPr>
      </p:pic>
      <p:pic>
        <p:nvPicPr>
          <p:cNvPr id="15" name="Picture 14">
            <a:extLst>
              <a:ext uri="{FF2B5EF4-FFF2-40B4-BE49-F238E27FC236}">
                <a16:creationId xmlns:a16="http://schemas.microsoft.com/office/drawing/2014/main" id="{22C96EA1-6836-4140-BAA1-ABA6427863D5}"/>
              </a:ext>
            </a:extLst>
          </p:cNvPr>
          <p:cNvPicPr>
            <a:picLocks noChangeAspect="1"/>
          </p:cNvPicPr>
          <p:nvPr/>
        </p:nvPicPr>
        <p:blipFill>
          <a:blip r:embed="rId3"/>
          <a:stretch>
            <a:fillRect/>
          </a:stretch>
        </p:blipFill>
        <p:spPr>
          <a:xfrm>
            <a:off x="2578974" y="1489366"/>
            <a:ext cx="4580161" cy="3228738"/>
          </a:xfrm>
          <a:prstGeom prst="rect">
            <a:avLst/>
          </a:prstGeom>
          <a:ln>
            <a:solidFill>
              <a:schemeClr val="tx1">
                <a:lumMod val="50000"/>
                <a:lumOff val="50000"/>
              </a:schemeClr>
            </a:solidFill>
          </a:ln>
        </p:spPr>
      </p:pic>
      <p:pic>
        <p:nvPicPr>
          <p:cNvPr id="16" name="Picture 15">
            <a:extLst>
              <a:ext uri="{FF2B5EF4-FFF2-40B4-BE49-F238E27FC236}">
                <a16:creationId xmlns:a16="http://schemas.microsoft.com/office/drawing/2014/main" id="{A6D99728-AF39-468E-B5B7-7B80E35136E0}"/>
              </a:ext>
            </a:extLst>
          </p:cNvPr>
          <p:cNvPicPr>
            <a:picLocks noChangeAspect="1"/>
          </p:cNvPicPr>
          <p:nvPr/>
        </p:nvPicPr>
        <p:blipFill>
          <a:blip r:embed="rId4"/>
          <a:stretch>
            <a:fillRect/>
          </a:stretch>
        </p:blipFill>
        <p:spPr>
          <a:xfrm>
            <a:off x="526779" y="3429001"/>
            <a:ext cx="4355341" cy="2953556"/>
          </a:xfrm>
          <a:prstGeom prst="rect">
            <a:avLst/>
          </a:prstGeom>
          <a:ln>
            <a:solidFill>
              <a:schemeClr val="tx1">
                <a:lumMod val="50000"/>
                <a:lumOff val="50000"/>
              </a:schemeClr>
            </a:solidFill>
          </a:ln>
        </p:spPr>
      </p:pic>
    </p:spTree>
    <p:extLst>
      <p:ext uri="{BB962C8B-B14F-4D97-AF65-F5344CB8AC3E}">
        <p14:creationId xmlns:p14="http://schemas.microsoft.com/office/powerpoint/2010/main" val="32823046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92782-5F89-4C7F-9A06-07CD94514333}"/>
              </a:ext>
            </a:extLst>
          </p:cNvPr>
          <p:cNvSpPr>
            <a:spLocks noGrp="1"/>
          </p:cNvSpPr>
          <p:nvPr>
            <p:ph type="title"/>
          </p:nvPr>
        </p:nvSpPr>
        <p:spPr>
          <a:xfrm>
            <a:off x="1333502" y="609600"/>
            <a:ext cx="8596668" cy="661060"/>
          </a:xfrm>
        </p:spPr>
        <p:txBody>
          <a:bodyPr>
            <a:normAutofit/>
          </a:bodyPr>
          <a:lstStyle/>
          <a:p>
            <a:r>
              <a:rPr lang="en-AU" dirty="0">
                <a:solidFill>
                  <a:schemeClr val="tx1"/>
                </a:solidFill>
                <a:latin typeface="Arial" panose="020B0604020202020204" pitchFamily="34" charset="0"/>
                <a:cs typeface="Arial" panose="020B0604020202020204" pitchFamily="34" charset="0"/>
              </a:rPr>
              <a:t>Saving Documentation</a:t>
            </a:r>
          </a:p>
        </p:txBody>
      </p:sp>
      <p:pic>
        <p:nvPicPr>
          <p:cNvPr id="4" name="Picture 3">
            <a:extLst>
              <a:ext uri="{FF2B5EF4-FFF2-40B4-BE49-F238E27FC236}">
                <a16:creationId xmlns:a16="http://schemas.microsoft.com/office/drawing/2014/main" id="{FAA19FE2-B5A5-4CC3-A590-BDF9E59DFDDA}"/>
              </a:ext>
            </a:extLst>
          </p:cNvPr>
          <p:cNvPicPr>
            <a:picLocks noChangeAspect="1"/>
          </p:cNvPicPr>
          <p:nvPr/>
        </p:nvPicPr>
        <p:blipFill>
          <a:blip r:embed="rId2"/>
          <a:stretch>
            <a:fillRect/>
          </a:stretch>
        </p:blipFill>
        <p:spPr>
          <a:xfrm>
            <a:off x="953492" y="1580442"/>
            <a:ext cx="4618730" cy="2492334"/>
          </a:xfrm>
          <a:prstGeom prst="rect">
            <a:avLst/>
          </a:prstGeom>
        </p:spPr>
      </p:pic>
      <p:pic>
        <p:nvPicPr>
          <p:cNvPr id="6" name="Picture 5">
            <a:extLst>
              <a:ext uri="{FF2B5EF4-FFF2-40B4-BE49-F238E27FC236}">
                <a16:creationId xmlns:a16="http://schemas.microsoft.com/office/drawing/2014/main" id="{360E33A5-2A0F-49D7-88B7-29AE03114FC5}"/>
              </a:ext>
            </a:extLst>
          </p:cNvPr>
          <p:cNvPicPr>
            <a:picLocks noChangeAspect="1"/>
          </p:cNvPicPr>
          <p:nvPr/>
        </p:nvPicPr>
        <p:blipFill>
          <a:blip r:embed="rId3"/>
          <a:stretch>
            <a:fillRect/>
          </a:stretch>
        </p:blipFill>
        <p:spPr>
          <a:xfrm>
            <a:off x="2258622" y="2085278"/>
            <a:ext cx="4644222" cy="2492335"/>
          </a:xfrm>
          <a:prstGeom prst="rect">
            <a:avLst/>
          </a:prstGeom>
        </p:spPr>
      </p:pic>
      <p:cxnSp>
        <p:nvCxnSpPr>
          <p:cNvPr id="17" name="Straight Arrow Connector 16">
            <a:extLst>
              <a:ext uri="{FF2B5EF4-FFF2-40B4-BE49-F238E27FC236}">
                <a16:creationId xmlns:a16="http://schemas.microsoft.com/office/drawing/2014/main" id="{B35F2FE1-B6B3-4BC2-AD19-9A187F3D7599}"/>
              </a:ext>
            </a:extLst>
          </p:cNvPr>
          <p:cNvCxnSpPr>
            <a:cxnSpLocks/>
          </p:cNvCxnSpPr>
          <p:nvPr/>
        </p:nvCxnSpPr>
        <p:spPr>
          <a:xfrm>
            <a:off x="6902844" y="2085278"/>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EB35FF3-0544-4465-9B80-E98A70931916}"/>
              </a:ext>
            </a:extLst>
          </p:cNvPr>
          <p:cNvSpPr txBox="1"/>
          <p:nvPr/>
        </p:nvSpPr>
        <p:spPr>
          <a:xfrm>
            <a:off x="8318869" y="1880260"/>
            <a:ext cx="3787392" cy="4247317"/>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All hand written documentation captured from the Daily Prestart, is scanned.</a:t>
            </a: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endParaRPr lang="en-AU" dirty="0">
              <a:latin typeface="Arial" panose="020B0604020202020204" pitchFamily="34" charset="0"/>
              <a:cs typeface="Arial" panose="020B0604020202020204" pitchFamily="34" charset="0"/>
            </a:endParaRPr>
          </a:p>
          <a:p>
            <a:r>
              <a:rPr lang="en-AU" dirty="0">
                <a:latin typeface="Arial" panose="020B0604020202020204" pitchFamily="34" charset="0"/>
                <a:cs typeface="Arial" panose="020B0604020202020204" pitchFamily="34" charset="0"/>
              </a:rPr>
              <a:t>It is then saved on our network drive in date order.</a:t>
            </a:r>
          </a:p>
        </p:txBody>
      </p:sp>
      <p:pic>
        <p:nvPicPr>
          <p:cNvPr id="5" name="Picture 4">
            <a:extLst>
              <a:ext uri="{FF2B5EF4-FFF2-40B4-BE49-F238E27FC236}">
                <a16:creationId xmlns:a16="http://schemas.microsoft.com/office/drawing/2014/main" id="{DEFDC3D4-390F-46B8-A268-638EC1B1161F}"/>
              </a:ext>
            </a:extLst>
          </p:cNvPr>
          <p:cNvPicPr>
            <a:picLocks noChangeAspect="1"/>
          </p:cNvPicPr>
          <p:nvPr/>
        </p:nvPicPr>
        <p:blipFill>
          <a:blip r:embed="rId4"/>
          <a:stretch>
            <a:fillRect/>
          </a:stretch>
        </p:blipFill>
        <p:spPr>
          <a:xfrm>
            <a:off x="1044522" y="5158451"/>
            <a:ext cx="6010722" cy="1020477"/>
          </a:xfrm>
          <a:prstGeom prst="rect">
            <a:avLst/>
          </a:prstGeom>
        </p:spPr>
      </p:pic>
      <p:cxnSp>
        <p:nvCxnSpPr>
          <p:cNvPr id="16" name="Straight Arrow Connector 15">
            <a:extLst>
              <a:ext uri="{FF2B5EF4-FFF2-40B4-BE49-F238E27FC236}">
                <a16:creationId xmlns:a16="http://schemas.microsoft.com/office/drawing/2014/main" id="{2864C78C-287B-4B99-97BF-A14DDA854795}"/>
              </a:ext>
            </a:extLst>
          </p:cNvPr>
          <p:cNvCxnSpPr>
            <a:cxnSpLocks/>
          </p:cNvCxnSpPr>
          <p:nvPr/>
        </p:nvCxnSpPr>
        <p:spPr>
          <a:xfrm>
            <a:off x="7055244" y="5705707"/>
            <a:ext cx="1090358" cy="0"/>
          </a:xfrm>
          <a:prstGeom prst="straightConnector1">
            <a:avLst/>
          </a:prstGeom>
          <a:ln w="69850">
            <a:tailEnd type="triangle"/>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5E7A6CF3-CCBE-48D7-ADBD-59A0DAD4088B}"/>
              </a:ext>
            </a:extLst>
          </p:cNvPr>
          <p:cNvPicPr>
            <a:picLocks noChangeAspect="1"/>
          </p:cNvPicPr>
          <p:nvPr/>
        </p:nvPicPr>
        <p:blipFill>
          <a:blip r:embed="rId5"/>
          <a:stretch>
            <a:fillRect/>
          </a:stretch>
        </p:blipFill>
        <p:spPr>
          <a:xfrm>
            <a:off x="953492" y="3146550"/>
            <a:ext cx="4781623" cy="1599399"/>
          </a:xfrm>
          <a:prstGeom prst="rect">
            <a:avLst/>
          </a:prstGeom>
        </p:spPr>
      </p:pic>
    </p:spTree>
    <p:extLst>
      <p:ext uri="{BB962C8B-B14F-4D97-AF65-F5344CB8AC3E}">
        <p14:creationId xmlns:p14="http://schemas.microsoft.com/office/powerpoint/2010/main" val="34264660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7B0160-1FE8-4CBD-8042-E1B88EF537A1}"/>
              </a:ext>
            </a:extLst>
          </p:cNvPr>
          <p:cNvPicPr>
            <a:picLocks noChangeAspect="1"/>
          </p:cNvPicPr>
          <p:nvPr/>
        </p:nvPicPr>
        <p:blipFill rotWithShape="1">
          <a:blip r:embed="rId2"/>
          <a:srcRect l="9091" t="9892"/>
          <a:stretch/>
        </p:blipFill>
        <p:spPr>
          <a:xfrm>
            <a:off x="1" y="10"/>
            <a:ext cx="12191999" cy="6857990"/>
          </a:xfrm>
          <a:prstGeom prst="rect">
            <a:avLst/>
          </a:prstGeom>
        </p:spPr>
      </p:pic>
      <p:sp>
        <p:nvSpPr>
          <p:cNvPr id="10" name="Isosceles Triangle 9">
            <a:extLst>
              <a:ext uri="{FF2B5EF4-FFF2-40B4-BE49-F238E27FC236}">
                <a16:creationId xmlns:a16="http://schemas.microsoft.com/office/drawing/2014/main" id="{3559A5F2-8BE0-4998-A1E4-1B145465A9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Parallelogram 11">
            <a:extLst>
              <a:ext uri="{FF2B5EF4-FFF2-40B4-BE49-F238E27FC236}">
                <a16:creationId xmlns:a16="http://schemas.microsoft.com/office/drawing/2014/main" id="{3A6596D4-D53C-424F-9F16-CC8686C07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84541" y="0"/>
            <a:ext cx="7315200" cy="6858000"/>
          </a:xfrm>
          <a:prstGeom prst="parallelogram">
            <a:avLst>
              <a:gd name="adj" fmla="val 14937"/>
            </a:avLst>
          </a:prstGeom>
          <a:solidFill>
            <a:schemeClr val="tx1">
              <a:alpha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81BB890B-70D4-42FE-A599-6AEF1A42D97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842D646-B58C-43C8-8152-01BC782B72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9772CABD-4211-42AA-B349-D4002E52F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BBD91630-4DBA-4294-8016-FEB5C3B0C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67D1587-504D-41BC-9D48-B61257BFB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 name="Content Placeholder 1">
            <a:extLst>
              <a:ext uri="{FF2B5EF4-FFF2-40B4-BE49-F238E27FC236}">
                <a16:creationId xmlns:a16="http://schemas.microsoft.com/office/drawing/2014/main" id="{FD583C9B-CF1B-4478-A45C-D73B88B40A30}"/>
              </a:ext>
            </a:extLst>
          </p:cNvPr>
          <p:cNvSpPr>
            <a:spLocks noGrp="1"/>
          </p:cNvSpPr>
          <p:nvPr>
            <p:ph type="ctrTitle"/>
          </p:nvPr>
        </p:nvSpPr>
        <p:spPr>
          <a:xfrm>
            <a:off x="4286928" y="2003502"/>
            <a:ext cx="5664292" cy="1677911"/>
          </a:xfrm>
        </p:spPr>
        <p:txBody>
          <a:bodyPr>
            <a:normAutofit/>
          </a:bodyPr>
          <a:lstStyle/>
          <a:p>
            <a:pPr algn="ctr">
              <a:lnSpc>
                <a:spcPct val="90000"/>
              </a:lnSpc>
            </a:pPr>
            <a:r>
              <a:rPr lang="en-US" sz="5000" dirty="0">
                <a:latin typeface="Arial" panose="020B0604020202020204" pitchFamily="34" charset="0"/>
                <a:cs typeface="Arial" panose="020B0604020202020204" pitchFamily="34" charset="0"/>
              </a:rPr>
              <a:t>Feedback &amp; Recommendations</a:t>
            </a:r>
          </a:p>
        </p:txBody>
      </p:sp>
      <p:sp>
        <p:nvSpPr>
          <p:cNvPr id="24" name="Rectangle 27">
            <a:extLst>
              <a:ext uri="{FF2B5EF4-FFF2-40B4-BE49-F238E27FC236}">
                <a16:creationId xmlns:a16="http://schemas.microsoft.com/office/drawing/2014/main" id="{8765DD1A-F044-4DE7-8A9B-7C30DC85A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a:extLst>
              <a:ext uri="{FF2B5EF4-FFF2-40B4-BE49-F238E27FC236}">
                <a16:creationId xmlns:a16="http://schemas.microsoft.com/office/drawing/2014/main" id="{2FE2170D-72D6-48A8-8E9A-BFF3BF03D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9">
            <a:extLst>
              <a:ext uri="{FF2B5EF4-FFF2-40B4-BE49-F238E27FC236}">
                <a16:creationId xmlns:a16="http://schemas.microsoft.com/office/drawing/2014/main" id="{01D19436-094D-463D-AFEA-870FDBD03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9A2DE6E0-967C-4C58-8558-EC08F1138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02220225"/>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1050</TotalTime>
  <Words>5565</Words>
  <Application>Microsoft Office PowerPoint</Application>
  <PresentationFormat>Widescreen</PresentationFormat>
  <Paragraphs>445</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Arial Narrow</vt:lpstr>
      <vt:lpstr>Calibri</vt:lpstr>
      <vt:lpstr>Symbol</vt:lpstr>
      <vt:lpstr>Trebuchet MS</vt:lpstr>
      <vt:lpstr>Wingdings 3</vt:lpstr>
      <vt:lpstr>Facet</vt:lpstr>
      <vt:lpstr>Work Health and Safety Consultation and Participation</vt:lpstr>
      <vt:lpstr>Our Mission and Principles</vt:lpstr>
      <vt:lpstr>Legislative Framework</vt:lpstr>
      <vt:lpstr>References</vt:lpstr>
      <vt:lpstr>Workers Duties– Where to find them</vt:lpstr>
      <vt:lpstr>Workers Rights – Where to find them</vt:lpstr>
      <vt:lpstr>Workers Responsibilities - Where to find them</vt:lpstr>
      <vt:lpstr>PCBUs Duties– Where to find them</vt:lpstr>
      <vt:lpstr>PCBUs Rights – Where to find them</vt:lpstr>
      <vt:lpstr>PCBUs Responsibilities - Where to find them</vt:lpstr>
      <vt:lpstr>Work Health and Safety Representatives (HSRs) Duties – Where to find them</vt:lpstr>
      <vt:lpstr>Work Health and Safety Representatives (HSRs) Rights – Where to find them</vt:lpstr>
      <vt:lpstr>Work Health and Safety Representatives (HSRs) Responsibilities - Where to find them</vt:lpstr>
      <vt:lpstr>Daily Prestart - Process</vt:lpstr>
      <vt:lpstr>Daily Prestart</vt:lpstr>
      <vt:lpstr>PowerPoint Presentation</vt:lpstr>
      <vt:lpstr>PowerPoint Presentation</vt:lpstr>
      <vt:lpstr>PowerPoint Presentation</vt:lpstr>
      <vt:lpstr>PowerPoint Presentation</vt:lpstr>
      <vt:lpstr>Safety Essentials – CPB Contractors Policies</vt:lpstr>
      <vt:lpstr>Safety Essentials – One HSE Culture</vt:lpstr>
      <vt:lpstr>Information Sharing</vt:lpstr>
      <vt:lpstr>Saving Documentation</vt:lpstr>
      <vt:lpstr>Toolbox Talk - Process</vt:lpstr>
      <vt:lpstr>Toolbox Talk</vt:lpstr>
      <vt:lpstr>Toolbox</vt:lpstr>
      <vt:lpstr>Toolbox</vt:lpstr>
      <vt:lpstr>Topical Issues / Open Discussion</vt:lpstr>
      <vt:lpstr>Safety and Environment</vt:lpstr>
      <vt:lpstr>PowerPoint Presentation</vt:lpstr>
      <vt:lpstr>PowerPoint Presentation</vt:lpstr>
      <vt:lpstr>PowerPoint Presentation</vt:lpstr>
      <vt:lpstr>Saving Documentation</vt:lpstr>
      <vt:lpstr>Feedback &amp; Recommendations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In Around Mobile Plant</dc:title>
  <dc:creator>Jane, Caroline</dc:creator>
  <cp:lastModifiedBy>Jane, Caroline</cp:lastModifiedBy>
  <cp:revision>86</cp:revision>
  <dcterms:created xsi:type="dcterms:W3CDTF">2023-01-19T04:47:45Z</dcterms:created>
  <dcterms:modified xsi:type="dcterms:W3CDTF">2023-03-01T21:56:22Z</dcterms:modified>
</cp:coreProperties>
</file>