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64" r:id="rId4"/>
    <p:sldId id="261" r:id="rId5"/>
    <p:sldId id="262" r:id="rId6"/>
    <p:sldId id="265" r:id="rId7"/>
    <p:sldId id="266" r:id="rId8"/>
    <p:sldId id="267" r:id="rId9"/>
    <p:sldId id="268" r:id="rId10"/>
    <p:sldId id="263" r:id="rId11"/>
    <p:sldId id="271" r:id="rId12"/>
    <p:sldId id="269" r:id="rId13"/>
    <p:sldId id="270" r:id="rId14"/>
    <p:sldId id="272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24" d="100"/>
          <a:sy n="124" d="100"/>
        </p:scale>
        <p:origin x="61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6D1F3F-B423-44BE-BA9D-391AAC06AF2F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AU"/>
        </a:p>
      </dgm:t>
    </dgm:pt>
    <dgm:pt modelId="{495CA02B-5EEF-431A-91EB-02E22105318F}">
      <dgm:prSet/>
      <dgm:spPr>
        <a:solidFill>
          <a:srgbClr val="5E84B9"/>
        </a:solidFill>
      </dgm:spPr>
      <dgm:t>
        <a:bodyPr/>
        <a:lstStyle/>
        <a:p>
          <a:pPr rtl="0"/>
          <a:r>
            <a:rPr lang="en-AU" dirty="0" smtClean="0"/>
            <a:t>A single incident of unreasonable behaviour</a:t>
          </a:r>
          <a:endParaRPr lang="en-AU" dirty="0"/>
        </a:p>
      </dgm:t>
    </dgm:pt>
    <dgm:pt modelId="{BAB5E5BB-09D8-46EF-99D7-0B829A55F478}" type="parTrans" cxnId="{58E45ED0-E1A3-40EA-B703-1C2B0D04A45E}">
      <dgm:prSet/>
      <dgm:spPr/>
      <dgm:t>
        <a:bodyPr/>
        <a:lstStyle/>
        <a:p>
          <a:endParaRPr lang="en-AU"/>
        </a:p>
      </dgm:t>
    </dgm:pt>
    <dgm:pt modelId="{A3BC6627-AC43-4863-949E-6DC061612221}" type="sibTrans" cxnId="{58E45ED0-E1A3-40EA-B703-1C2B0D04A45E}">
      <dgm:prSet/>
      <dgm:spPr/>
      <dgm:t>
        <a:bodyPr/>
        <a:lstStyle/>
        <a:p>
          <a:endParaRPr lang="en-AU"/>
        </a:p>
      </dgm:t>
    </dgm:pt>
    <dgm:pt modelId="{73A7CFAE-523C-4665-BD3A-6B546A4F5119}">
      <dgm:prSet/>
      <dgm:spPr>
        <a:solidFill>
          <a:srgbClr val="3B669B"/>
        </a:solidFill>
      </dgm:spPr>
      <dgm:t>
        <a:bodyPr/>
        <a:lstStyle/>
        <a:p>
          <a:pPr rtl="0"/>
          <a:r>
            <a:rPr lang="en-AU" b="0" dirty="0" smtClean="0"/>
            <a:t>Reasonable management action taken in a reasonable way</a:t>
          </a:r>
          <a:endParaRPr lang="en-AU" b="0" dirty="0"/>
        </a:p>
      </dgm:t>
    </dgm:pt>
    <dgm:pt modelId="{C995496F-864D-4428-8F9E-2EA3D0C78A5A}" type="parTrans" cxnId="{30DC9205-C97C-4218-BA6A-262E84FE1FC5}">
      <dgm:prSet/>
      <dgm:spPr/>
      <dgm:t>
        <a:bodyPr/>
        <a:lstStyle/>
        <a:p>
          <a:endParaRPr lang="en-AU"/>
        </a:p>
      </dgm:t>
    </dgm:pt>
    <dgm:pt modelId="{3EE75938-08BD-4927-8CEF-AD45EFEBEA67}" type="sibTrans" cxnId="{30DC9205-C97C-4218-BA6A-262E84FE1FC5}">
      <dgm:prSet/>
      <dgm:spPr/>
      <dgm:t>
        <a:bodyPr/>
        <a:lstStyle/>
        <a:p>
          <a:endParaRPr lang="en-AU"/>
        </a:p>
      </dgm:t>
    </dgm:pt>
    <dgm:pt modelId="{122591C9-AF55-4CE1-A76B-F527993B8A9E}">
      <dgm:prSet/>
      <dgm:spPr>
        <a:solidFill>
          <a:srgbClr val="7199C9"/>
        </a:solidFill>
      </dgm:spPr>
      <dgm:t>
        <a:bodyPr/>
        <a:lstStyle/>
        <a:p>
          <a:pPr rtl="0"/>
          <a:r>
            <a:rPr lang="en-US" smtClean="0"/>
            <a:t>Workplace conflict</a:t>
          </a:r>
          <a:endParaRPr lang="en-AU"/>
        </a:p>
      </dgm:t>
    </dgm:pt>
    <dgm:pt modelId="{BDD1B40E-8B60-4F6E-9701-4EFDD01B539C}" type="parTrans" cxnId="{1FA560E5-6541-442E-853B-EBAE2A4FEE12}">
      <dgm:prSet/>
      <dgm:spPr/>
      <dgm:t>
        <a:bodyPr/>
        <a:lstStyle/>
        <a:p>
          <a:endParaRPr lang="en-AU"/>
        </a:p>
      </dgm:t>
    </dgm:pt>
    <dgm:pt modelId="{4B16DB00-8CC0-4FAF-84FC-B9AF94966B6B}" type="sibTrans" cxnId="{1FA560E5-6541-442E-853B-EBAE2A4FEE12}">
      <dgm:prSet/>
      <dgm:spPr/>
      <dgm:t>
        <a:bodyPr/>
        <a:lstStyle/>
        <a:p>
          <a:endParaRPr lang="en-AU"/>
        </a:p>
      </dgm:t>
    </dgm:pt>
    <dgm:pt modelId="{21E17A5C-B297-4810-87B4-C54D7E7C6B76}">
      <dgm:prSet/>
      <dgm:spPr>
        <a:solidFill>
          <a:srgbClr val="3B669B"/>
        </a:solidFill>
      </dgm:spPr>
      <dgm:t>
        <a:bodyPr/>
        <a:lstStyle/>
        <a:p>
          <a:pPr rtl="0"/>
          <a:r>
            <a:rPr lang="en-AU" dirty="0" smtClean="0"/>
            <a:t>Discrimination and sexual harassment </a:t>
          </a:r>
          <a:endParaRPr lang="en-AU" dirty="0"/>
        </a:p>
      </dgm:t>
    </dgm:pt>
    <dgm:pt modelId="{3F498953-C68C-45A1-AA92-CF43309EA38C}" type="parTrans" cxnId="{3116D93C-11BA-49B9-B71A-8A444DF89827}">
      <dgm:prSet/>
      <dgm:spPr/>
      <dgm:t>
        <a:bodyPr/>
        <a:lstStyle/>
        <a:p>
          <a:endParaRPr lang="en-AU"/>
        </a:p>
      </dgm:t>
    </dgm:pt>
    <dgm:pt modelId="{12EED61F-C0B7-456E-9E7A-4671C6AD929A}" type="sibTrans" cxnId="{3116D93C-11BA-49B9-B71A-8A444DF89827}">
      <dgm:prSet/>
      <dgm:spPr/>
      <dgm:t>
        <a:bodyPr/>
        <a:lstStyle/>
        <a:p>
          <a:endParaRPr lang="en-AU"/>
        </a:p>
      </dgm:t>
    </dgm:pt>
    <dgm:pt modelId="{CEC8D04F-D967-4DCA-88D1-C21AB189D0C4}" type="pres">
      <dgm:prSet presAssocID="{156D1F3F-B423-44BE-BA9D-391AAC06AF2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B490EA23-AF77-46E4-8359-3BEF9A91AE6B}" type="pres">
      <dgm:prSet presAssocID="{495CA02B-5EEF-431A-91EB-02E22105318F}" presName="parentText" presStyleLbl="node1" presStyleIdx="0" presStyleCnt="4" custLinFactNeighborY="-19861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50A541D1-8BCF-485E-AC23-10A2DC69411F}" type="pres">
      <dgm:prSet presAssocID="{A3BC6627-AC43-4863-949E-6DC061612221}" presName="spacer" presStyleCnt="0"/>
      <dgm:spPr/>
    </dgm:pt>
    <dgm:pt modelId="{3A42F872-9C34-4F3C-A926-62927E48C5AE}" type="pres">
      <dgm:prSet presAssocID="{73A7CFAE-523C-4665-BD3A-6B546A4F511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1FAB0F0D-1EBE-4B60-9167-B20829A25DF2}" type="pres">
      <dgm:prSet presAssocID="{3EE75938-08BD-4927-8CEF-AD45EFEBEA67}" presName="spacer" presStyleCnt="0"/>
      <dgm:spPr/>
    </dgm:pt>
    <dgm:pt modelId="{46112024-1A74-4F34-A9F8-D00F9CA2C204}" type="pres">
      <dgm:prSet presAssocID="{122591C9-AF55-4CE1-A76B-F527993B8A9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E0F2A73A-FCA8-44ED-BCF9-868BD6D2BB68}" type="pres">
      <dgm:prSet presAssocID="{4B16DB00-8CC0-4FAF-84FC-B9AF94966B6B}" presName="spacer" presStyleCnt="0"/>
      <dgm:spPr/>
    </dgm:pt>
    <dgm:pt modelId="{7610251E-57D5-4E6B-8DBF-E7FB5D8D7538}" type="pres">
      <dgm:prSet presAssocID="{21E17A5C-B297-4810-87B4-C54D7E7C6B76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86A76C44-E756-461C-9CEC-7B303FB5FDA7}" type="presOf" srcId="{156D1F3F-B423-44BE-BA9D-391AAC06AF2F}" destId="{CEC8D04F-D967-4DCA-88D1-C21AB189D0C4}" srcOrd="0" destOrd="0" presId="urn:microsoft.com/office/officeart/2005/8/layout/vList2"/>
    <dgm:cxn modelId="{58E45ED0-E1A3-40EA-B703-1C2B0D04A45E}" srcId="{156D1F3F-B423-44BE-BA9D-391AAC06AF2F}" destId="{495CA02B-5EEF-431A-91EB-02E22105318F}" srcOrd="0" destOrd="0" parTransId="{BAB5E5BB-09D8-46EF-99D7-0B829A55F478}" sibTransId="{A3BC6627-AC43-4863-949E-6DC061612221}"/>
    <dgm:cxn modelId="{3116D93C-11BA-49B9-B71A-8A444DF89827}" srcId="{156D1F3F-B423-44BE-BA9D-391AAC06AF2F}" destId="{21E17A5C-B297-4810-87B4-C54D7E7C6B76}" srcOrd="3" destOrd="0" parTransId="{3F498953-C68C-45A1-AA92-CF43309EA38C}" sibTransId="{12EED61F-C0B7-456E-9E7A-4671C6AD929A}"/>
    <dgm:cxn modelId="{A83B48EE-EF04-4E5C-A07F-86645A40C6E6}" type="presOf" srcId="{73A7CFAE-523C-4665-BD3A-6B546A4F5119}" destId="{3A42F872-9C34-4F3C-A926-62927E48C5AE}" srcOrd="0" destOrd="0" presId="urn:microsoft.com/office/officeart/2005/8/layout/vList2"/>
    <dgm:cxn modelId="{3B8FCF9B-03DE-446E-A483-BB3FF0E7E7E7}" type="presOf" srcId="{21E17A5C-B297-4810-87B4-C54D7E7C6B76}" destId="{7610251E-57D5-4E6B-8DBF-E7FB5D8D7538}" srcOrd="0" destOrd="0" presId="urn:microsoft.com/office/officeart/2005/8/layout/vList2"/>
    <dgm:cxn modelId="{A8AF171D-CC57-41A6-A5A5-59CE52E80F7B}" type="presOf" srcId="{495CA02B-5EEF-431A-91EB-02E22105318F}" destId="{B490EA23-AF77-46E4-8359-3BEF9A91AE6B}" srcOrd="0" destOrd="0" presId="urn:microsoft.com/office/officeart/2005/8/layout/vList2"/>
    <dgm:cxn modelId="{30DC9205-C97C-4218-BA6A-262E84FE1FC5}" srcId="{156D1F3F-B423-44BE-BA9D-391AAC06AF2F}" destId="{73A7CFAE-523C-4665-BD3A-6B546A4F5119}" srcOrd="1" destOrd="0" parTransId="{C995496F-864D-4428-8F9E-2EA3D0C78A5A}" sibTransId="{3EE75938-08BD-4927-8CEF-AD45EFEBEA67}"/>
    <dgm:cxn modelId="{7760834E-E36F-41AC-987A-D1391E5878F4}" type="presOf" srcId="{122591C9-AF55-4CE1-A76B-F527993B8A9E}" destId="{46112024-1A74-4F34-A9F8-D00F9CA2C204}" srcOrd="0" destOrd="0" presId="urn:microsoft.com/office/officeart/2005/8/layout/vList2"/>
    <dgm:cxn modelId="{1FA560E5-6541-442E-853B-EBAE2A4FEE12}" srcId="{156D1F3F-B423-44BE-BA9D-391AAC06AF2F}" destId="{122591C9-AF55-4CE1-A76B-F527993B8A9E}" srcOrd="2" destOrd="0" parTransId="{BDD1B40E-8B60-4F6E-9701-4EFDD01B539C}" sibTransId="{4B16DB00-8CC0-4FAF-84FC-B9AF94966B6B}"/>
    <dgm:cxn modelId="{715CDD29-D89E-4B75-8996-D9334A813C3F}" type="presParOf" srcId="{CEC8D04F-D967-4DCA-88D1-C21AB189D0C4}" destId="{B490EA23-AF77-46E4-8359-3BEF9A91AE6B}" srcOrd="0" destOrd="0" presId="urn:microsoft.com/office/officeart/2005/8/layout/vList2"/>
    <dgm:cxn modelId="{93716396-511C-4845-9775-5A86C60B4049}" type="presParOf" srcId="{CEC8D04F-D967-4DCA-88D1-C21AB189D0C4}" destId="{50A541D1-8BCF-485E-AC23-10A2DC69411F}" srcOrd="1" destOrd="0" presId="urn:microsoft.com/office/officeart/2005/8/layout/vList2"/>
    <dgm:cxn modelId="{C712D656-D336-48C8-BE27-2950830A7CFF}" type="presParOf" srcId="{CEC8D04F-D967-4DCA-88D1-C21AB189D0C4}" destId="{3A42F872-9C34-4F3C-A926-62927E48C5AE}" srcOrd="2" destOrd="0" presId="urn:microsoft.com/office/officeart/2005/8/layout/vList2"/>
    <dgm:cxn modelId="{D7AE3090-1968-414B-8E39-29A2D0F98DA7}" type="presParOf" srcId="{CEC8D04F-D967-4DCA-88D1-C21AB189D0C4}" destId="{1FAB0F0D-1EBE-4B60-9167-B20829A25DF2}" srcOrd="3" destOrd="0" presId="urn:microsoft.com/office/officeart/2005/8/layout/vList2"/>
    <dgm:cxn modelId="{DB0EC554-A867-4885-A904-117DE92C7624}" type="presParOf" srcId="{CEC8D04F-D967-4DCA-88D1-C21AB189D0C4}" destId="{46112024-1A74-4F34-A9F8-D00F9CA2C204}" srcOrd="4" destOrd="0" presId="urn:microsoft.com/office/officeart/2005/8/layout/vList2"/>
    <dgm:cxn modelId="{C524F7E5-03DA-40B8-B29C-A91F27F31A6E}" type="presParOf" srcId="{CEC8D04F-D967-4DCA-88D1-C21AB189D0C4}" destId="{E0F2A73A-FCA8-44ED-BCF9-868BD6D2BB68}" srcOrd="5" destOrd="0" presId="urn:microsoft.com/office/officeart/2005/8/layout/vList2"/>
    <dgm:cxn modelId="{D8C041E5-3632-456F-A7C7-0FF72E49ECB3}" type="presParOf" srcId="{CEC8D04F-D967-4DCA-88D1-C21AB189D0C4}" destId="{7610251E-57D5-4E6B-8DBF-E7FB5D8D753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56351F-53E9-4F8A-BA60-2EE3725D7E7F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AU"/>
        </a:p>
      </dgm:t>
    </dgm:pt>
    <dgm:pt modelId="{71D59C67-09F2-4BB8-9541-60736B3EA08B}">
      <dgm:prSet/>
      <dgm:spPr/>
      <dgm:t>
        <a:bodyPr/>
        <a:lstStyle/>
        <a:p>
          <a:pPr rtl="0"/>
          <a:r>
            <a:rPr lang="en-AU" dirty="0" smtClean="0"/>
            <a:t>Setting realistic and achievable performance goals, standards and deadlines</a:t>
          </a:r>
          <a:endParaRPr lang="en-AU" dirty="0"/>
        </a:p>
      </dgm:t>
    </dgm:pt>
    <dgm:pt modelId="{53082F5F-8825-4E9F-B24E-AE0D97D01A05}" type="parTrans" cxnId="{AC1BAFCD-782B-41F7-9473-13B2FE4D64FD}">
      <dgm:prSet/>
      <dgm:spPr/>
      <dgm:t>
        <a:bodyPr/>
        <a:lstStyle/>
        <a:p>
          <a:endParaRPr lang="en-AU"/>
        </a:p>
      </dgm:t>
    </dgm:pt>
    <dgm:pt modelId="{FC5E6205-0F2B-43C1-8D8D-6E92556F67BC}" type="sibTrans" cxnId="{AC1BAFCD-782B-41F7-9473-13B2FE4D64FD}">
      <dgm:prSet/>
      <dgm:spPr/>
      <dgm:t>
        <a:bodyPr/>
        <a:lstStyle/>
        <a:p>
          <a:endParaRPr lang="en-AU"/>
        </a:p>
      </dgm:t>
    </dgm:pt>
    <dgm:pt modelId="{49E174CD-EC2E-4604-8859-82BECC84BBA7}">
      <dgm:prSet/>
      <dgm:spPr/>
      <dgm:t>
        <a:bodyPr/>
        <a:lstStyle/>
        <a:p>
          <a:pPr rtl="0"/>
          <a:r>
            <a:rPr lang="en-AU" dirty="0" smtClean="0"/>
            <a:t>Fair and appropriate rostering and allocation of working hours</a:t>
          </a:r>
          <a:endParaRPr lang="en-AU" dirty="0"/>
        </a:p>
      </dgm:t>
    </dgm:pt>
    <dgm:pt modelId="{98163B70-6827-4773-AEF5-EBF3E17F75A2}" type="parTrans" cxnId="{34F42874-9BE1-429C-9F14-6A206E85C12A}">
      <dgm:prSet/>
      <dgm:spPr/>
      <dgm:t>
        <a:bodyPr/>
        <a:lstStyle/>
        <a:p>
          <a:endParaRPr lang="en-AU"/>
        </a:p>
      </dgm:t>
    </dgm:pt>
    <dgm:pt modelId="{4EC1D50F-7D3F-49F1-88B1-634BEB3AA8BE}" type="sibTrans" cxnId="{34F42874-9BE1-429C-9F14-6A206E85C12A}">
      <dgm:prSet/>
      <dgm:spPr/>
      <dgm:t>
        <a:bodyPr/>
        <a:lstStyle/>
        <a:p>
          <a:endParaRPr lang="en-AU"/>
        </a:p>
      </dgm:t>
    </dgm:pt>
    <dgm:pt modelId="{081C485E-53DB-46BC-BDFC-F1C2CF22C843}">
      <dgm:prSet/>
      <dgm:spPr>
        <a:solidFill>
          <a:srgbClr val="0164A8"/>
        </a:solidFill>
      </dgm:spPr>
      <dgm:t>
        <a:bodyPr/>
        <a:lstStyle/>
        <a:p>
          <a:pPr rtl="0"/>
          <a:r>
            <a:rPr lang="en-AU" dirty="0" smtClean="0"/>
            <a:t>Transferring a worker to another area or role for operational reasons</a:t>
          </a:r>
          <a:endParaRPr lang="en-AU" dirty="0"/>
        </a:p>
      </dgm:t>
    </dgm:pt>
    <dgm:pt modelId="{E70C862B-1E80-4008-A0DF-E1E671B4BC7C}" type="parTrans" cxnId="{782944A7-78E0-4780-B9F7-AAB4C938AA25}">
      <dgm:prSet/>
      <dgm:spPr/>
      <dgm:t>
        <a:bodyPr/>
        <a:lstStyle/>
        <a:p>
          <a:endParaRPr lang="en-AU"/>
        </a:p>
      </dgm:t>
    </dgm:pt>
    <dgm:pt modelId="{3FE4E1BF-DDA8-499C-8669-BBDCC13E5BED}" type="sibTrans" cxnId="{782944A7-78E0-4780-B9F7-AAB4C938AA25}">
      <dgm:prSet/>
      <dgm:spPr/>
      <dgm:t>
        <a:bodyPr/>
        <a:lstStyle/>
        <a:p>
          <a:endParaRPr lang="en-AU"/>
        </a:p>
      </dgm:t>
    </dgm:pt>
    <dgm:pt modelId="{25398612-BB2E-4D73-A231-9CD85A72B421}">
      <dgm:prSet/>
      <dgm:spPr>
        <a:solidFill>
          <a:schemeClr val="tx1"/>
        </a:solidFill>
      </dgm:spPr>
      <dgm:t>
        <a:bodyPr/>
        <a:lstStyle/>
        <a:p>
          <a:pPr rtl="0"/>
          <a:r>
            <a:rPr lang="en-AU" dirty="0" smtClean="0"/>
            <a:t>Deciding not to select a worker for a promotion where a fair and transparent </a:t>
          </a:r>
          <a:r>
            <a:rPr lang="en-US" dirty="0" smtClean="0"/>
            <a:t>process is followed</a:t>
          </a:r>
          <a:endParaRPr lang="en-AU" dirty="0"/>
        </a:p>
      </dgm:t>
    </dgm:pt>
    <dgm:pt modelId="{5EDE0D9C-7AA2-486B-9602-0156F1106971}" type="parTrans" cxnId="{A4F5D2B0-3340-4BE0-8183-9F38AEC25F62}">
      <dgm:prSet/>
      <dgm:spPr/>
      <dgm:t>
        <a:bodyPr/>
        <a:lstStyle/>
        <a:p>
          <a:endParaRPr lang="en-AU"/>
        </a:p>
      </dgm:t>
    </dgm:pt>
    <dgm:pt modelId="{E3AD2FAD-DC9E-439E-8E41-6525627DBC05}" type="sibTrans" cxnId="{A4F5D2B0-3340-4BE0-8183-9F38AEC25F62}">
      <dgm:prSet/>
      <dgm:spPr/>
      <dgm:t>
        <a:bodyPr/>
        <a:lstStyle/>
        <a:p>
          <a:endParaRPr lang="en-AU"/>
        </a:p>
      </dgm:t>
    </dgm:pt>
    <dgm:pt modelId="{7B2838D2-1EB8-4A0A-846A-F064D1FC6AC8}">
      <dgm:prSet/>
      <dgm:spPr/>
      <dgm:t>
        <a:bodyPr/>
        <a:lstStyle/>
        <a:p>
          <a:pPr rtl="0"/>
          <a:endParaRPr lang="en-AU"/>
        </a:p>
      </dgm:t>
    </dgm:pt>
    <dgm:pt modelId="{AA7E2640-4FA8-4FB3-B333-B641C07201B6}" type="parTrans" cxnId="{A057755E-F82B-4DBF-BAD0-4901D281FAF3}">
      <dgm:prSet/>
      <dgm:spPr/>
      <dgm:t>
        <a:bodyPr/>
        <a:lstStyle/>
        <a:p>
          <a:endParaRPr lang="en-AU"/>
        </a:p>
      </dgm:t>
    </dgm:pt>
    <dgm:pt modelId="{F53960D9-EF64-4A97-B9B1-4B6648F1171B}" type="sibTrans" cxnId="{A057755E-F82B-4DBF-BAD0-4901D281FAF3}">
      <dgm:prSet/>
      <dgm:spPr/>
      <dgm:t>
        <a:bodyPr/>
        <a:lstStyle/>
        <a:p>
          <a:endParaRPr lang="en-AU"/>
        </a:p>
      </dgm:t>
    </dgm:pt>
    <dgm:pt modelId="{EFFB62EC-2953-4807-86BB-0D855BFD4872}" type="pres">
      <dgm:prSet presAssocID="{8756351F-53E9-4F8A-BA60-2EE3725D7E7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8E4C0025-FA9F-49B2-996C-58081407A655}" type="pres">
      <dgm:prSet presAssocID="{71D59C67-09F2-4BB8-9541-60736B3EA08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A2651C7A-8C6F-4A31-B790-661EA1A330CD}" type="pres">
      <dgm:prSet presAssocID="{FC5E6205-0F2B-43C1-8D8D-6E92556F67BC}" presName="spacer" presStyleCnt="0"/>
      <dgm:spPr/>
    </dgm:pt>
    <dgm:pt modelId="{886E802D-47F8-4EE7-8FB6-25EA7A078427}" type="pres">
      <dgm:prSet presAssocID="{49E174CD-EC2E-4604-8859-82BECC84BBA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16523DC0-D181-47C7-80F2-9AA510CCD263}" type="pres">
      <dgm:prSet presAssocID="{4EC1D50F-7D3F-49F1-88B1-634BEB3AA8BE}" presName="spacer" presStyleCnt="0"/>
      <dgm:spPr/>
    </dgm:pt>
    <dgm:pt modelId="{2F1E8DD4-C162-4838-B635-FFB9C7972063}" type="pres">
      <dgm:prSet presAssocID="{081C485E-53DB-46BC-BDFC-F1C2CF22C843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DF148CBD-35A2-4FCA-900C-BE9FDFAD2AFD}" type="pres">
      <dgm:prSet presAssocID="{3FE4E1BF-DDA8-499C-8669-BBDCC13E5BED}" presName="spacer" presStyleCnt="0"/>
      <dgm:spPr/>
    </dgm:pt>
    <dgm:pt modelId="{0B97728E-4CC3-4042-ACAC-93A4CCFE98FA}" type="pres">
      <dgm:prSet presAssocID="{25398612-BB2E-4D73-A231-9CD85A72B42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5FD5E721-B2DA-46C3-93D2-50DF49888852}" type="pres">
      <dgm:prSet presAssocID="{25398612-BB2E-4D73-A231-9CD85A72B42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D02C969B-AD88-48D2-91E5-C35A1D02F421}" type="presOf" srcId="{71D59C67-09F2-4BB8-9541-60736B3EA08B}" destId="{8E4C0025-FA9F-49B2-996C-58081407A655}" srcOrd="0" destOrd="0" presId="urn:microsoft.com/office/officeart/2005/8/layout/vList2"/>
    <dgm:cxn modelId="{A057755E-F82B-4DBF-BAD0-4901D281FAF3}" srcId="{25398612-BB2E-4D73-A231-9CD85A72B421}" destId="{7B2838D2-1EB8-4A0A-846A-F064D1FC6AC8}" srcOrd="0" destOrd="0" parTransId="{AA7E2640-4FA8-4FB3-B333-B641C07201B6}" sibTransId="{F53960D9-EF64-4A97-B9B1-4B6648F1171B}"/>
    <dgm:cxn modelId="{AC1BAFCD-782B-41F7-9473-13B2FE4D64FD}" srcId="{8756351F-53E9-4F8A-BA60-2EE3725D7E7F}" destId="{71D59C67-09F2-4BB8-9541-60736B3EA08B}" srcOrd="0" destOrd="0" parTransId="{53082F5F-8825-4E9F-B24E-AE0D97D01A05}" sibTransId="{FC5E6205-0F2B-43C1-8D8D-6E92556F67BC}"/>
    <dgm:cxn modelId="{782944A7-78E0-4780-B9F7-AAB4C938AA25}" srcId="{8756351F-53E9-4F8A-BA60-2EE3725D7E7F}" destId="{081C485E-53DB-46BC-BDFC-F1C2CF22C843}" srcOrd="2" destOrd="0" parTransId="{E70C862B-1E80-4008-A0DF-E1E671B4BC7C}" sibTransId="{3FE4E1BF-DDA8-499C-8669-BBDCC13E5BED}"/>
    <dgm:cxn modelId="{A4F5D2B0-3340-4BE0-8183-9F38AEC25F62}" srcId="{8756351F-53E9-4F8A-BA60-2EE3725D7E7F}" destId="{25398612-BB2E-4D73-A231-9CD85A72B421}" srcOrd="3" destOrd="0" parTransId="{5EDE0D9C-7AA2-486B-9602-0156F1106971}" sibTransId="{E3AD2FAD-DC9E-439E-8E41-6525627DBC05}"/>
    <dgm:cxn modelId="{71690DC3-D5D0-41CA-BC88-FC929834C8B9}" type="presOf" srcId="{49E174CD-EC2E-4604-8859-82BECC84BBA7}" destId="{886E802D-47F8-4EE7-8FB6-25EA7A078427}" srcOrd="0" destOrd="0" presId="urn:microsoft.com/office/officeart/2005/8/layout/vList2"/>
    <dgm:cxn modelId="{8B94027B-2F7E-4244-9333-9C0A17B12759}" type="presOf" srcId="{8756351F-53E9-4F8A-BA60-2EE3725D7E7F}" destId="{EFFB62EC-2953-4807-86BB-0D855BFD4872}" srcOrd="0" destOrd="0" presId="urn:microsoft.com/office/officeart/2005/8/layout/vList2"/>
    <dgm:cxn modelId="{F591B4DF-06EA-403B-B44B-495EA6980246}" type="presOf" srcId="{7B2838D2-1EB8-4A0A-846A-F064D1FC6AC8}" destId="{5FD5E721-B2DA-46C3-93D2-50DF49888852}" srcOrd="0" destOrd="0" presId="urn:microsoft.com/office/officeart/2005/8/layout/vList2"/>
    <dgm:cxn modelId="{34F42874-9BE1-429C-9F14-6A206E85C12A}" srcId="{8756351F-53E9-4F8A-BA60-2EE3725D7E7F}" destId="{49E174CD-EC2E-4604-8859-82BECC84BBA7}" srcOrd="1" destOrd="0" parTransId="{98163B70-6827-4773-AEF5-EBF3E17F75A2}" sibTransId="{4EC1D50F-7D3F-49F1-88B1-634BEB3AA8BE}"/>
    <dgm:cxn modelId="{29FD9CB6-849C-4541-9C71-91A3CB82D77F}" type="presOf" srcId="{25398612-BB2E-4D73-A231-9CD85A72B421}" destId="{0B97728E-4CC3-4042-ACAC-93A4CCFE98FA}" srcOrd="0" destOrd="0" presId="urn:microsoft.com/office/officeart/2005/8/layout/vList2"/>
    <dgm:cxn modelId="{6C81F410-AC17-4892-9B91-E1608691B4D6}" type="presOf" srcId="{081C485E-53DB-46BC-BDFC-F1C2CF22C843}" destId="{2F1E8DD4-C162-4838-B635-FFB9C7972063}" srcOrd="0" destOrd="0" presId="urn:microsoft.com/office/officeart/2005/8/layout/vList2"/>
    <dgm:cxn modelId="{01507166-164F-44A5-858E-40D635D05BD3}" type="presParOf" srcId="{EFFB62EC-2953-4807-86BB-0D855BFD4872}" destId="{8E4C0025-FA9F-49B2-996C-58081407A655}" srcOrd="0" destOrd="0" presId="urn:microsoft.com/office/officeart/2005/8/layout/vList2"/>
    <dgm:cxn modelId="{256ACF66-4D7D-4E0F-A57D-7DCEAE390810}" type="presParOf" srcId="{EFFB62EC-2953-4807-86BB-0D855BFD4872}" destId="{A2651C7A-8C6F-4A31-B790-661EA1A330CD}" srcOrd="1" destOrd="0" presId="urn:microsoft.com/office/officeart/2005/8/layout/vList2"/>
    <dgm:cxn modelId="{172B1DF4-F136-42D4-84CB-0E8DF305AED9}" type="presParOf" srcId="{EFFB62EC-2953-4807-86BB-0D855BFD4872}" destId="{886E802D-47F8-4EE7-8FB6-25EA7A078427}" srcOrd="2" destOrd="0" presId="urn:microsoft.com/office/officeart/2005/8/layout/vList2"/>
    <dgm:cxn modelId="{FA28FF88-FFBA-433F-AE0E-ABD8A49E1C86}" type="presParOf" srcId="{EFFB62EC-2953-4807-86BB-0D855BFD4872}" destId="{16523DC0-D181-47C7-80F2-9AA510CCD263}" srcOrd="3" destOrd="0" presId="urn:microsoft.com/office/officeart/2005/8/layout/vList2"/>
    <dgm:cxn modelId="{FDFE3817-8AFD-4845-AFB4-929A637984FD}" type="presParOf" srcId="{EFFB62EC-2953-4807-86BB-0D855BFD4872}" destId="{2F1E8DD4-C162-4838-B635-FFB9C7972063}" srcOrd="4" destOrd="0" presId="urn:microsoft.com/office/officeart/2005/8/layout/vList2"/>
    <dgm:cxn modelId="{3ED4D381-A7F1-4559-B507-9B07B64D24F7}" type="presParOf" srcId="{EFFB62EC-2953-4807-86BB-0D855BFD4872}" destId="{DF148CBD-35A2-4FCA-900C-BE9FDFAD2AFD}" srcOrd="5" destOrd="0" presId="urn:microsoft.com/office/officeart/2005/8/layout/vList2"/>
    <dgm:cxn modelId="{5A64ABF1-04F5-43EB-BD0B-69245146FFC2}" type="presParOf" srcId="{EFFB62EC-2953-4807-86BB-0D855BFD4872}" destId="{0B97728E-4CC3-4042-ACAC-93A4CCFE98FA}" srcOrd="6" destOrd="0" presId="urn:microsoft.com/office/officeart/2005/8/layout/vList2"/>
    <dgm:cxn modelId="{32754503-6A38-4B34-A698-B3FD70A7DD6B}" type="presParOf" srcId="{EFFB62EC-2953-4807-86BB-0D855BFD4872}" destId="{5FD5E721-B2DA-46C3-93D2-50DF49888852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90B1B5-646C-475F-97EC-BF806B290DE3}" type="doc">
      <dgm:prSet loTypeId="urn:microsoft.com/office/officeart/2005/8/layout/vList2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AU"/>
        </a:p>
      </dgm:t>
    </dgm:pt>
    <dgm:pt modelId="{F508E3D0-FC22-4E9D-94D4-EF7EDF46342A}">
      <dgm:prSet/>
      <dgm:spPr/>
      <dgm:t>
        <a:bodyPr/>
        <a:lstStyle/>
        <a:p>
          <a:pPr rtl="0"/>
          <a:r>
            <a:rPr lang="en-AU" dirty="0" smtClean="0"/>
            <a:t>Informing a worker about unsatisfactory work performance in an honest, fair and constructive </a:t>
          </a:r>
          <a:r>
            <a:rPr lang="en-US" dirty="0" smtClean="0"/>
            <a:t>way</a:t>
          </a:r>
          <a:endParaRPr lang="en-AU" dirty="0"/>
        </a:p>
      </dgm:t>
    </dgm:pt>
    <dgm:pt modelId="{EC22D2E3-7124-40E5-89B6-ECD7E7F29280}" type="parTrans" cxnId="{2CE90A45-6CA2-4DA1-9852-C4896600C010}">
      <dgm:prSet/>
      <dgm:spPr/>
      <dgm:t>
        <a:bodyPr/>
        <a:lstStyle/>
        <a:p>
          <a:endParaRPr lang="en-AU"/>
        </a:p>
      </dgm:t>
    </dgm:pt>
    <dgm:pt modelId="{97D4B7D2-04CB-4C99-B6AF-05B30164FDC9}" type="sibTrans" cxnId="{2CE90A45-6CA2-4DA1-9852-C4896600C010}">
      <dgm:prSet/>
      <dgm:spPr/>
      <dgm:t>
        <a:bodyPr/>
        <a:lstStyle/>
        <a:p>
          <a:endParaRPr lang="en-AU"/>
        </a:p>
      </dgm:t>
    </dgm:pt>
    <dgm:pt modelId="{C38929D3-7867-415B-AB0C-BF862B6A1546}">
      <dgm:prSet/>
      <dgm:spPr/>
      <dgm:t>
        <a:bodyPr/>
        <a:lstStyle/>
        <a:p>
          <a:pPr rtl="0"/>
          <a:r>
            <a:rPr lang="en-AU" dirty="0" smtClean="0"/>
            <a:t>Informing a worker about unreasonable behaviour in an objective and</a:t>
          </a:r>
          <a:r>
            <a:rPr lang="en-US" dirty="0" smtClean="0"/>
            <a:t> confidential way</a:t>
          </a:r>
          <a:endParaRPr lang="en-AU" dirty="0"/>
        </a:p>
      </dgm:t>
    </dgm:pt>
    <dgm:pt modelId="{8079B5D2-637A-4DDA-8ABD-C1D842CDF02B}" type="parTrans" cxnId="{FF4311E0-A011-43EF-99C5-5AB3CBA6AE5E}">
      <dgm:prSet/>
      <dgm:spPr/>
      <dgm:t>
        <a:bodyPr/>
        <a:lstStyle/>
        <a:p>
          <a:endParaRPr lang="en-AU"/>
        </a:p>
      </dgm:t>
    </dgm:pt>
    <dgm:pt modelId="{722E60D3-37D5-4810-8A5A-8D583E502657}" type="sibTrans" cxnId="{FF4311E0-A011-43EF-99C5-5AB3CBA6AE5E}">
      <dgm:prSet/>
      <dgm:spPr/>
      <dgm:t>
        <a:bodyPr/>
        <a:lstStyle/>
        <a:p>
          <a:endParaRPr lang="en-AU"/>
        </a:p>
      </dgm:t>
    </dgm:pt>
    <dgm:pt modelId="{F6B174C8-F2AD-4637-A009-AB6167E31884}">
      <dgm:prSet/>
      <dgm:spPr>
        <a:solidFill>
          <a:schemeClr val="tx1"/>
        </a:solidFill>
      </dgm:spPr>
      <dgm:t>
        <a:bodyPr/>
        <a:lstStyle/>
        <a:p>
          <a:pPr rtl="0"/>
          <a:r>
            <a:rPr lang="en-AU" dirty="0" smtClean="0"/>
            <a:t>Implementing organisational changes or restructuring</a:t>
          </a:r>
          <a:endParaRPr lang="en-AU" dirty="0"/>
        </a:p>
      </dgm:t>
    </dgm:pt>
    <dgm:pt modelId="{4C881B71-FE52-450A-8F62-9E3051802D04}" type="parTrans" cxnId="{74437F33-6C3B-473F-8C5C-47329A84737D}">
      <dgm:prSet/>
      <dgm:spPr/>
      <dgm:t>
        <a:bodyPr/>
        <a:lstStyle/>
        <a:p>
          <a:endParaRPr lang="en-AU"/>
        </a:p>
      </dgm:t>
    </dgm:pt>
    <dgm:pt modelId="{BABB649C-4571-4B19-AEBD-DD8EFB769E9A}" type="sibTrans" cxnId="{74437F33-6C3B-473F-8C5C-47329A84737D}">
      <dgm:prSet/>
      <dgm:spPr/>
      <dgm:t>
        <a:bodyPr/>
        <a:lstStyle/>
        <a:p>
          <a:endParaRPr lang="en-AU"/>
        </a:p>
      </dgm:t>
    </dgm:pt>
    <dgm:pt modelId="{81262033-FF44-4381-8710-6710E540D34F}">
      <dgm:prSet/>
      <dgm:spPr>
        <a:solidFill>
          <a:srgbClr val="0164A8"/>
        </a:solidFill>
      </dgm:spPr>
      <dgm:t>
        <a:bodyPr/>
        <a:lstStyle/>
        <a:p>
          <a:pPr rtl="0"/>
          <a:r>
            <a:rPr lang="en-AU" dirty="0" smtClean="0"/>
            <a:t>Disciplinary action including sus</a:t>
          </a:r>
          <a:r>
            <a:rPr lang="en-US" dirty="0" smtClean="0"/>
            <a:t>pension/terminating employment</a:t>
          </a:r>
          <a:endParaRPr lang="en-AU" dirty="0"/>
        </a:p>
      </dgm:t>
    </dgm:pt>
    <dgm:pt modelId="{5D06DE10-29ED-4A94-8581-1889AFD78BC2}" type="parTrans" cxnId="{4C1BA43A-642D-4273-8E3A-75439C13BCD0}">
      <dgm:prSet/>
      <dgm:spPr/>
      <dgm:t>
        <a:bodyPr/>
        <a:lstStyle/>
        <a:p>
          <a:endParaRPr lang="en-AU"/>
        </a:p>
      </dgm:t>
    </dgm:pt>
    <dgm:pt modelId="{D6037758-76F1-42E2-B6B5-A21945DAA285}" type="sibTrans" cxnId="{4C1BA43A-642D-4273-8E3A-75439C13BCD0}">
      <dgm:prSet/>
      <dgm:spPr/>
      <dgm:t>
        <a:bodyPr/>
        <a:lstStyle/>
        <a:p>
          <a:endParaRPr lang="en-AU"/>
        </a:p>
      </dgm:t>
    </dgm:pt>
    <dgm:pt modelId="{9EF8BEDC-61E8-4B97-9B9E-67F203386CD8}" type="pres">
      <dgm:prSet presAssocID="{9C90B1B5-646C-475F-97EC-BF806B290DE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1BDF4165-895D-4D47-AE62-BB07A88D3A5A}" type="pres">
      <dgm:prSet presAssocID="{F508E3D0-FC22-4E9D-94D4-EF7EDF46342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C358B84-5BA1-45F8-9563-1CF873C6B985}" type="pres">
      <dgm:prSet presAssocID="{97D4B7D2-04CB-4C99-B6AF-05B30164FDC9}" presName="spacer" presStyleCnt="0"/>
      <dgm:spPr/>
    </dgm:pt>
    <dgm:pt modelId="{02D72B94-4305-4326-A5D2-EDB4D8E20D7B}" type="pres">
      <dgm:prSet presAssocID="{C38929D3-7867-415B-AB0C-BF862B6A154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FADA1540-1F03-4997-833F-6543A0913049}" type="pres">
      <dgm:prSet presAssocID="{722E60D3-37D5-4810-8A5A-8D583E502657}" presName="spacer" presStyleCnt="0"/>
      <dgm:spPr/>
    </dgm:pt>
    <dgm:pt modelId="{7464840C-9CF5-4272-997F-84A9D0A6240A}" type="pres">
      <dgm:prSet presAssocID="{F6B174C8-F2AD-4637-A009-AB6167E3188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761D3731-65CD-4759-98DD-A0FD0B3A854A}" type="pres">
      <dgm:prSet presAssocID="{BABB649C-4571-4B19-AEBD-DD8EFB769E9A}" presName="spacer" presStyleCnt="0"/>
      <dgm:spPr/>
    </dgm:pt>
    <dgm:pt modelId="{9F40F3E4-1E9F-465E-8366-CE378839F6AD}" type="pres">
      <dgm:prSet presAssocID="{81262033-FF44-4381-8710-6710E540D34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502B101A-8F1B-42EC-92E4-04BB6B6F9541}" type="presOf" srcId="{F6B174C8-F2AD-4637-A009-AB6167E31884}" destId="{7464840C-9CF5-4272-997F-84A9D0A6240A}" srcOrd="0" destOrd="0" presId="urn:microsoft.com/office/officeart/2005/8/layout/vList2"/>
    <dgm:cxn modelId="{AD01A0A8-CE22-4CD2-AE8C-153F9CD3930C}" type="presOf" srcId="{9C90B1B5-646C-475F-97EC-BF806B290DE3}" destId="{9EF8BEDC-61E8-4B97-9B9E-67F203386CD8}" srcOrd="0" destOrd="0" presId="urn:microsoft.com/office/officeart/2005/8/layout/vList2"/>
    <dgm:cxn modelId="{FF4311E0-A011-43EF-99C5-5AB3CBA6AE5E}" srcId="{9C90B1B5-646C-475F-97EC-BF806B290DE3}" destId="{C38929D3-7867-415B-AB0C-BF862B6A1546}" srcOrd="1" destOrd="0" parTransId="{8079B5D2-637A-4DDA-8ABD-C1D842CDF02B}" sibTransId="{722E60D3-37D5-4810-8A5A-8D583E502657}"/>
    <dgm:cxn modelId="{4C1BA43A-642D-4273-8E3A-75439C13BCD0}" srcId="{9C90B1B5-646C-475F-97EC-BF806B290DE3}" destId="{81262033-FF44-4381-8710-6710E540D34F}" srcOrd="3" destOrd="0" parTransId="{5D06DE10-29ED-4A94-8581-1889AFD78BC2}" sibTransId="{D6037758-76F1-42E2-B6B5-A21945DAA285}"/>
    <dgm:cxn modelId="{4AA88012-090D-408C-A4EE-02EAF9ECD4CE}" type="presOf" srcId="{F508E3D0-FC22-4E9D-94D4-EF7EDF46342A}" destId="{1BDF4165-895D-4D47-AE62-BB07A88D3A5A}" srcOrd="0" destOrd="0" presId="urn:microsoft.com/office/officeart/2005/8/layout/vList2"/>
    <dgm:cxn modelId="{74437F33-6C3B-473F-8C5C-47329A84737D}" srcId="{9C90B1B5-646C-475F-97EC-BF806B290DE3}" destId="{F6B174C8-F2AD-4637-A009-AB6167E31884}" srcOrd="2" destOrd="0" parTransId="{4C881B71-FE52-450A-8F62-9E3051802D04}" sibTransId="{BABB649C-4571-4B19-AEBD-DD8EFB769E9A}"/>
    <dgm:cxn modelId="{41F8F14C-04CD-4BAE-A40B-8760B673D51F}" type="presOf" srcId="{C38929D3-7867-415B-AB0C-BF862B6A1546}" destId="{02D72B94-4305-4326-A5D2-EDB4D8E20D7B}" srcOrd="0" destOrd="0" presId="urn:microsoft.com/office/officeart/2005/8/layout/vList2"/>
    <dgm:cxn modelId="{2DFF782D-B5FD-4832-9170-18CA5850AF88}" type="presOf" srcId="{81262033-FF44-4381-8710-6710E540D34F}" destId="{9F40F3E4-1E9F-465E-8366-CE378839F6AD}" srcOrd="0" destOrd="0" presId="urn:microsoft.com/office/officeart/2005/8/layout/vList2"/>
    <dgm:cxn modelId="{2CE90A45-6CA2-4DA1-9852-C4896600C010}" srcId="{9C90B1B5-646C-475F-97EC-BF806B290DE3}" destId="{F508E3D0-FC22-4E9D-94D4-EF7EDF46342A}" srcOrd="0" destOrd="0" parTransId="{EC22D2E3-7124-40E5-89B6-ECD7E7F29280}" sibTransId="{97D4B7D2-04CB-4C99-B6AF-05B30164FDC9}"/>
    <dgm:cxn modelId="{327CB47B-A16E-4CDB-AD58-8CE2E9585D4F}" type="presParOf" srcId="{9EF8BEDC-61E8-4B97-9B9E-67F203386CD8}" destId="{1BDF4165-895D-4D47-AE62-BB07A88D3A5A}" srcOrd="0" destOrd="0" presId="urn:microsoft.com/office/officeart/2005/8/layout/vList2"/>
    <dgm:cxn modelId="{BE205077-E8CF-4888-8DB6-C7AC4966AA91}" type="presParOf" srcId="{9EF8BEDC-61E8-4B97-9B9E-67F203386CD8}" destId="{FC358B84-5BA1-45F8-9563-1CF873C6B985}" srcOrd="1" destOrd="0" presId="urn:microsoft.com/office/officeart/2005/8/layout/vList2"/>
    <dgm:cxn modelId="{ACBE53A9-B7FF-4406-B58F-CA44481B90DB}" type="presParOf" srcId="{9EF8BEDC-61E8-4B97-9B9E-67F203386CD8}" destId="{02D72B94-4305-4326-A5D2-EDB4D8E20D7B}" srcOrd="2" destOrd="0" presId="urn:microsoft.com/office/officeart/2005/8/layout/vList2"/>
    <dgm:cxn modelId="{284E99EF-5A05-4D1C-8FB1-4A63FC5F319D}" type="presParOf" srcId="{9EF8BEDC-61E8-4B97-9B9E-67F203386CD8}" destId="{FADA1540-1F03-4997-833F-6543A0913049}" srcOrd="3" destOrd="0" presId="urn:microsoft.com/office/officeart/2005/8/layout/vList2"/>
    <dgm:cxn modelId="{E34E8E44-1D83-438B-AF9A-AD25E8D4F2C3}" type="presParOf" srcId="{9EF8BEDC-61E8-4B97-9B9E-67F203386CD8}" destId="{7464840C-9CF5-4272-997F-84A9D0A6240A}" srcOrd="4" destOrd="0" presId="urn:microsoft.com/office/officeart/2005/8/layout/vList2"/>
    <dgm:cxn modelId="{60913F3D-9E64-4C32-B5BF-092062FFD693}" type="presParOf" srcId="{9EF8BEDC-61E8-4B97-9B9E-67F203386CD8}" destId="{761D3731-65CD-4759-98DD-A0FD0B3A854A}" srcOrd="5" destOrd="0" presId="urn:microsoft.com/office/officeart/2005/8/layout/vList2"/>
    <dgm:cxn modelId="{E1E508F7-AD23-41D6-8771-051C2343CDF5}" type="presParOf" srcId="{9EF8BEDC-61E8-4B97-9B9E-67F203386CD8}" destId="{9F40F3E4-1E9F-465E-8366-CE378839F6A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21D031A-0E99-4033-8D35-0C2385145AC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672E494D-795C-4D5F-BC1E-20EFAA5339A9}">
      <dgm:prSet/>
      <dgm:spPr/>
      <dgm:t>
        <a:bodyPr/>
        <a:lstStyle/>
        <a:p>
          <a:pPr rtl="0"/>
          <a:r>
            <a:rPr lang="en-AU" dirty="0" smtClean="0"/>
            <a:t>Leadership styles</a:t>
          </a:r>
          <a:endParaRPr lang="en-AU" dirty="0"/>
        </a:p>
      </dgm:t>
    </dgm:pt>
    <dgm:pt modelId="{DCB06EC5-9D04-43E2-8479-032E0DEA2855}" type="parTrans" cxnId="{AE04257B-188C-49CE-A5A1-CF776BA11DC0}">
      <dgm:prSet/>
      <dgm:spPr/>
      <dgm:t>
        <a:bodyPr/>
        <a:lstStyle/>
        <a:p>
          <a:endParaRPr lang="en-AU"/>
        </a:p>
      </dgm:t>
    </dgm:pt>
    <dgm:pt modelId="{778927C3-0EE6-416D-8FA5-B0C9B9D07A9E}" type="sibTrans" cxnId="{AE04257B-188C-49CE-A5A1-CF776BA11DC0}">
      <dgm:prSet/>
      <dgm:spPr/>
      <dgm:t>
        <a:bodyPr/>
        <a:lstStyle/>
        <a:p>
          <a:endParaRPr lang="en-AU"/>
        </a:p>
      </dgm:t>
    </dgm:pt>
    <dgm:pt modelId="{3B9BD38F-451A-4856-983B-CB1ED4961BB7}">
      <dgm:prSet/>
      <dgm:spPr/>
      <dgm:t>
        <a:bodyPr/>
        <a:lstStyle/>
        <a:p>
          <a:pPr rtl="0"/>
          <a:r>
            <a:rPr lang="en-AU" dirty="0" smtClean="0"/>
            <a:t>Autocratic leadership behaviours</a:t>
          </a:r>
          <a:endParaRPr lang="en-AU" dirty="0"/>
        </a:p>
      </dgm:t>
    </dgm:pt>
    <dgm:pt modelId="{6EF9454B-9024-4FDA-AF73-B2A204E49F6E}" type="parTrans" cxnId="{8511DFA2-1AF9-4AA7-843D-7E16EDCB0381}">
      <dgm:prSet/>
      <dgm:spPr/>
      <dgm:t>
        <a:bodyPr/>
        <a:lstStyle/>
        <a:p>
          <a:endParaRPr lang="en-AU"/>
        </a:p>
      </dgm:t>
    </dgm:pt>
    <dgm:pt modelId="{AD64A7B2-16BA-4728-A369-5C48D5267359}" type="sibTrans" cxnId="{8511DFA2-1AF9-4AA7-843D-7E16EDCB0381}">
      <dgm:prSet/>
      <dgm:spPr/>
      <dgm:t>
        <a:bodyPr/>
        <a:lstStyle/>
        <a:p>
          <a:endParaRPr lang="en-AU"/>
        </a:p>
      </dgm:t>
    </dgm:pt>
    <dgm:pt modelId="{AE3ED2DD-E944-4BA7-A100-C77EF8E3E760}">
      <dgm:prSet/>
      <dgm:spPr/>
      <dgm:t>
        <a:bodyPr/>
        <a:lstStyle/>
        <a:p>
          <a:pPr rtl="0"/>
          <a:r>
            <a:rPr lang="en-AU" smtClean="0"/>
            <a:t>Inappropriate delegation of responsibilities  </a:t>
          </a:r>
          <a:endParaRPr lang="en-AU"/>
        </a:p>
      </dgm:t>
    </dgm:pt>
    <dgm:pt modelId="{454CF243-12F6-4732-AB4B-C5939459CA0F}" type="parTrans" cxnId="{6DBD2537-4AC6-4313-9475-6B714A639A0E}">
      <dgm:prSet/>
      <dgm:spPr/>
      <dgm:t>
        <a:bodyPr/>
        <a:lstStyle/>
        <a:p>
          <a:endParaRPr lang="en-AU"/>
        </a:p>
      </dgm:t>
    </dgm:pt>
    <dgm:pt modelId="{094AA2E2-3463-4146-825C-7EBEDD06253E}" type="sibTrans" cxnId="{6DBD2537-4AC6-4313-9475-6B714A639A0E}">
      <dgm:prSet/>
      <dgm:spPr/>
      <dgm:t>
        <a:bodyPr/>
        <a:lstStyle/>
        <a:p>
          <a:endParaRPr lang="en-AU"/>
        </a:p>
      </dgm:t>
    </dgm:pt>
    <dgm:pt modelId="{02149103-C8B9-4113-A79A-D120C9C994BD}">
      <dgm:prSet/>
      <dgm:spPr/>
      <dgm:t>
        <a:bodyPr/>
        <a:lstStyle/>
        <a:p>
          <a:pPr rtl="0"/>
          <a:r>
            <a:rPr lang="en-AU" dirty="0" smtClean="0"/>
            <a:t>Inappropriate systems of work</a:t>
          </a:r>
          <a:endParaRPr lang="en-AU" dirty="0"/>
        </a:p>
      </dgm:t>
    </dgm:pt>
    <dgm:pt modelId="{828211A8-C2C9-45E7-88E6-AE25E4EAAF4F}" type="parTrans" cxnId="{5B525183-BA0B-44C5-A9C9-70A0C995D25A}">
      <dgm:prSet/>
      <dgm:spPr/>
      <dgm:t>
        <a:bodyPr/>
        <a:lstStyle/>
        <a:p>
          <a:endParaRPr lang="en-AU"/>
        </a:p>
      </dgm:t>
    </dgm:pt>
    <dgm:pt modelId="{7C3D8402-5FF6-42EC-84BA-5802EB523512}" type="sibTrans" cxnId="{5B525183-BA0B-44C5-A9C9-70A0C995D25A}">
      <dgm:prSet/>
      <dgm:spPr/>
      <dgm:t>
        <a:bodyPr/>
        <a:lstStyle/>
        <a:p>
          <a:endParaRPr lang="en-AU"/>
        </a:p>
      </dgm:t>
    </dgm:pt>
    <dgm:pt modelId="{63461BFA-7D23-4B67-A65F-6242C2210C1C}">
      <dgm:prSet/>
      <dgm:spPr/>
      <dgm:t>
        <a:bodyPr/>
        <a:lstStyle/>
        <a:p>
          <a:pPr rtl="0"/>
          <a:r>
            <a:rPr lang="en-AU" dirty="0" smtClean="0"/>
            <a:t>Resources, training, rostering, performance measures or timeframes</a:t>
          </a:r>
          <a:endParaRPr lang="en-AU" dirty="0"/>
        </a:p>
      </dgm:t>
    </dgm:pt>
    <dgm:pt modelId="{14711ACF-2E28-4952-B63E-19B60C6909DF}" type="parTrans" cxnId="{3F3F538F-DC8C-411B-9E15-9C483CAD1D90}">
      <dgm:prSet/>
      <dgm:spPr/>
      <dgm:t>
        <a:bodyPr/>
        <a:lstStyle/>
        <a:p>
          <a:endParaRPr lang="en-AU"/>
        </a:p>
      </dgm:t>
    </dgm:pt>
    <dgm:pt modelId="{446A9689-799D-4FC2-9A79-AC5E94DC261D}" type="sibTrans" cxnId="{3F3F538F-DC8C-411B-9E15-9C483CAD1D90}">
      <dgm:prSet/>
      <dgm:spPr/>
      <dgm:t>
        <a:bodyPr/>
        <a:lstStyle/>
        <a:p>
          <a:endParaRPr lang="en-AU"/>
        </a:p>
      </dgm:t>
    </dgm:pt>
    <dgm:pt modelId="{88C6727A-BD79-41B1-9227-77004E95A701}">
      <dgm:prSet/>
      <dgm:spPr/>
      <dgm:t>
        <a:bodyPr/>
        <a:lstStyle/>
        <a:p>
          <a:pPr rtl="0"/>
          <a:r>
            <a:rPr lang="en-AU" dirty="0" smtClean="0"/>
            <a:t>Workplace relationships</a:t>
          </a:r>
          <a:endParaRPr lang="en-AU" dirty="0"/>
        </a:p>
      </dgm:t>
    </dgm:pt>
    <dgm:pt modelId="{C924CE14-D279-43A4-9429-8FF41EE04D99}" type="parTrans" cxnId="{2D98CF75-E56C-4F82-95CD-4595F31EE22A}">
      <dgm:prSet/>
      <dgm:spPr/>
      <dgm:t>
        <a:bodyPr/>
        <a:lstStyle/>
        <a:p>
          <a:endParaRPr lang="en-AU"/>
        </a:p>
      </dgm:t>
    </dgm:pt>
    <dgm:pt modelId="{C051F311-AF6E-4AA3-B72A-BCC0D6EFD06B}" type="sibTrans" cxnId="{2D98CF75-E56C-4F82-95CD-4595F31EE22A}">
      <dgm:prSet/>
      <dgm:spPr/>
      <dgm:t>
        <a:bodyPr/>
        <a:lstStyle/>
        <a:p>
          <a:endParaRPr lang="en-AU"/>
        </a:p>
      </dgm:t>
    </dgm:pt>
    <dgm:pt modelId="{FC383962-B548-4A7C-8DBD-AFE9C3E71D0B}">
      <dgm:prSet/>
      <dgm:spPr/>
      <dgm:t>
        <a:bodyPr/>
        <a:lstStyle/>
        <a:p>
          <a:pPr rtl="0"/>
          <a:r>
            <a:rPr lang="en-AU" dirty="0" smtClean="0"/>
            <a:t>Poor communication, isolation, low levels of support or work group hostility</a:t>
          </a:r>
          <a:endParaRPr lang="en-AU" dirty="0"/>
        </a:p>
      </dgm:t>
    </dgm:pt>
    <dgm:pt modelId="{76F8E650-55E7-4786-AA96-3FCDC8B81C88}" type="parTrans" cxnId="{62DE8B81-C9EB-4645-B96C-CE0A09F29EF0}">
      <dgm:prSet/>
      <dgm:spPr/>
      <dgm:t>
        <a:bodyPr/>
        <a:lstStyle/>
        <a:p>
          <a:endParaRPr lang="en-AU"/>
        </a:p>
      </dgm:t>
    </dgm:pt>
    <dgm:pt modelId="{9F44A26C-0A11-4D8B-BD6B-742928810067}" type="sibTrans" cxnId="{62DE8B81-C9EB-4645-B96C-CE0A09F29EF0}">
      <dgm:prSet/>
      <dgm:spPr/>
      <dgm:t>
        <a:bodyPr/>
        <a:lstStyle/>
        <a:p>
          <a:endParaRPr lang="en-AU"/>
        </a:p>
      </dgm:t>
    </dgm:pt>
    <dgm:pt modelId="{9694867B-1C37-4E61-A148-F2CDDB4C32E3}">
      <dgm:prSet/>
      <dgm:spPr/>
      <dgm:t>
        <a:bodyPr/>
        <a:lstStyle/>
        <a:p>
          <a:pPr rtl="0"/>
          <a:r>
            <a:rPr lang="en-AU" dirty="0" smtClean="0"/>
            <a:t>Workforce characteristics</a:t>
          </a:r>
          <a:endParaRPr lang="en-AU" dirty="0"/>
        </a:p>
      </dgm:t>
    </dgm:pt>
    <dgm:pt modelId="{F5976204-AE2F-4050-B60D-7A5B20C3ED92}" type="parTrans" cxnId="{64CF39EF-68F1-425C-AE29-0D6921093E66}">
      <dgm:prSet/>
      <dgm:spPr/>
      <dgm:t>
        <a:bodyPr/>
        <a:lstStyle/>
        <a:p>
          <a:endParaRPr lang="en-AU"/>
        </a:p>
      </dgm:t>
    </dgm:pt>
    <dgm:pt modelId="{9D1355E0-ECE4-473E-A515-CECE9ECE0A26}" type="sibTrans" cxnId="{64CF39EF-68F1-425C-AE29-0D6921093E66}">
      <dgm:prSet/>
      <dgm:spPr/>
      <dgm:t>
        <a:bodyPr/>
        <a:lstStyle/>
        <a:p>
          <a:endParaRPr lang="en-AU"/>
        </a:p>
      </dgm:t>
    </dgm:pt>
    <dgm:pt modelId="{0FDC9031-3FC9-411A-85F0-ED7F9E4FAE58}">
      <dgm:prSet/>
      <dgm:spPr/>
      <dgm:t>
        <a:bodyPr/>
        <a:lstStyle/>
        <a:p>
          <a:pPr rtl="0"/>
          <a:r>
            <a:rPr lang="en-AU" dirty="0" smtClean="0"/>
            <a:t>Vulnerable workers – young workers, minority groups, casuals, return to work workers, volunteers, work experience </a:t>
          </a:r>
          <a:endParaRPr lang="en-AU" dirty="0"/>
        </a:p>
      </dgm:t>
    </dgm:pt>
    <dgm:pt modelId="{51054271-EFF0-482B-BCC3-AD12181ED2A6}" type="parTrans" cxnId="{7DF6EA22-63B3-4D58-83DF-15BEAA7AFAB6}">
      <dgm:prSet/>
      <dgm:spPr/>
      <dgm:t>
        <a:bodyPr/>
        <a:lstStyle/>
        <a:p>
          <a:endParaRPr lang="en-AU"/>
        </a:p>
      </dgm:t>
    </dgm:pt>
    <dgm:pt modelId="{81EE4BBB-C5F0-403D-BA20-98B6690732B0}" type="sibTrans" cxnId="{7DF6EA22-63B3-4D58-83DF-15BEAA7AFAB6}">
      <dgm:prSet/>
      <dgm:spPr/>
      <dgm:t>
        <a:bodyPr/>
        <a:lstStyle/>
        <a:p>
          <a:endParaRPr lang="en-AU"/>
        </a:p>
      </dgm:t>
    </dgm:pt>
    <dgm:pt modelId="{26FB14FA-EE9F-4E19-9212-8544CA16E9D0}" type="pres">
      <dgm:prSet presAssocID="{421D031A-0E99-4033-8D35-0C2385145AC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AU"/>
        </a:p>
      </dgm:t>
    </dgm:pt>
    <dgm:pt modelId="{2FC5E769-1A4D-411B-BDAF-18F0A9D93E7C}" type="pres">
      <dgm:prSet presAssocID="{672E494D-795C-4D5F-BC1E-20EFAA5339A9}" presName="composite" presStyleCnt="0"/>
      <dgm:spPr/>
    </dgm:pt>
    <dgm:pt modelId="{32BCF697-FAB7-4264-879F-D0BF60523E40}" type="pres">
      <dgm:prSet presAssocID="{672E494D-795C-4D5F-BC1E-20EFAA5339A9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435C2FB8-394D-4D79-8D87-8FEFAFEB20C0}" type="pres">
      <dgm:prSet presAssocID="{672E494D-795C-4D5F-BC1E-20EFAA5339A9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CCD6F69E-ABF4-42B6-AE4E-A604582AB74D}" type="pres">
      <dgm:prSet presAssocID="{778927C3-0EE6-416D-8FA5-B0C9B9D07A9E}" presName="space" presStyleCnt="0"/>
      <dgm:spPr/>
    </dgm:pt>
    <dgm:pt modelId="{88E4C4D9-6271-4658-8010-E177A210615A}" type="pres">
      <dgm:prSet presAssocID="{02149103-C8B9-4113-A79A-D120C9C994BD}" presName="composite" presStyleCnt="0"/>
      <dgm:spPr/>
    </dgm:pt>
    <dgm:pt modelId="{01311DD3-31DF-45A3-ABAD-BB2850C418BD}" type="pres">
      <dgm:prSet presAssocID="{02149103-C8B9-4113-A79A-D120C9C994BD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36EFB9D3-6A3B-4F1A-861F-2483C88D8DDC}" type="pres">
      <dgm:prSet presAssocID="{02149103-C8B9-4113-A79A-D120C9C994BD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9FA3C818-02E1-4296-A6AD-F02E4293EDC8}" type="pres">
      <dgm:prSet presAssocID="{7C3D8402-5FF6-42EC-84BA-5802EB523512}" presName="space" presStyleCnt="0"/>
      <dgm:spPr/>
    </dgm:pt>
    <dgm:pt modelId="{005038B2-4076-48BF-B2E1-C4E1B808EE87}" type="pres">
      <dgm:prSet presAssocID="{88C6727A-BD79-41B1-9227-77004E95A701}" presName="composite" presStyleCnt="0"/>
      <dgm:spPr/>
    </dgm:pt>
    <dgm:pt modelId="{E52E84AD-7F6A-4EA9-A766-FC400B8240B6}" type="pres">
      <dgm:prSet presAssocID="{88C6727A-BD79-41B1-9227-77004E95A701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4888816F-A3D5-4ECA-BB79-201CC90CDE0E}" type="pres">
      <dgm:prSet presAssocID="{88C6727A-BD79-41B1-9227-77004E95A701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735A111-0591-477D-A572-036ECC4E7718}" type="pres">
      <dgm:prSet presAssocID="{C051F311-AF6E-4AA3-B72A-BCC0D6EFD06B}" presName="space" presStyleCnt="0"/>
      <dgm:spPr/>
    </dgm:pt>
    <dgm:pt modelId="{85487DBF-3F2B-46D0-8C66-6CEC12166D8E}" type="pres">
      <dgm:prSet presAssocID="{9694867B-1C37-4E61-A148-F2CDDB4C32E3}" presName="composite" presStyleCnt="0"/>
      <dgm:spPr/>
    </dgm:pt>
    <dgm:pt modelId="{A5DACBD0-F7FD-4404-B498-977FE0A848EB}" type="pres">
      <dgm:prSet presAssocID="{9694867B-1C37-4E61-A148-F2CDDB4C32E3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BB154F17-9B14-4E1C-B99A-F527BA8EF4A2}" type="pres">
      <dgm:prSet presAssocID="{9694867B-1C37-4E61-A148-F2CDDB4C32E3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A6421B58-9FA4-4959-9AC3-C84CA70C1B5C}" type="presOf" srcId="{672E494D-795C-4D5F-BC1E-20EFAA5339A9}" destId="{32BCF697-FAB7-4264-879F-D0BF60523E40}" srcOrd="0" destOrd="0" presId="urn:microsoft.com/office/officeart/2005/8/layout/hList1"/>
    <dgm:cxn modelId="{8B37E367-24C9-4B4E-A126-FE8633DD7ABF}" type="presOf" srcId="{88C6727A-BD79-41B1-9227-77004E95A701}" destId="{E52E84AD-7F6A-4EA9-A766-FC400B8240B6}" srcOrd="0" destOrd="0" presId="urn:microsoft.com/office/officeart/2005/8/layout/hList1"/>
    <dgm:cxn modelId="{7813D2BE-DFE7-45E1-9EFF-9C84F25BC144}" type="presOf" srcId="{0FDC9031-3FC9-411A-85F0-ED7F9E4FAE58}" destId="{BB154F17-9B14-4E1C-B99A-F527BA8EF4A2}" srcOrd="0" destOrd="0" presId="urn:microsoft.com/office/officeart/2005/8/layout/hList1"/>
    <dgm:cxn modelId="{321746C3-175E-4EE2-AB20-1866D85FE2AD}" type="presOf" srcId="{FC383962-B548-4A7C-8DBD-AFE9C3E71D0B}" destId="{4888816F-A3D5-4ECA-BB79-201CC90CDE0E}" srcOrd="0" destOrd="0" presId="urn:microsoft.com/office/officeart/2005/8/layout/hList1"/>
    <dgm:cxn modelId="{AE04257B-188C-49CE-A5A1-CF776BA11DC0}" srcId="{421D031A-0E99-4033-8D35-0C2385145ACF}" destId="{672E494D-795C-4D5F-BC1E-20EFAA5339A9}" srcOrd="0" destOrd="0" parTransId="{DCB06EC5-9D04-43E2-8479-032E0DEA2855}" sibTransId="{778927C3-0EE6-416D-8FA5-B0C9B9D07A9E}"/>
    <dgm:cxn modelId="{8511DFA2-1AF9-4AA7-843D-7E16EDCB0381}" srcId="{672E494D-795C-4D5F-BC1E-20EFAA5339A9}" destId="{3B9BD38F-451A-4856-983B-CB1ED4961BB7}" srcOrd="0" destOrd="0" parTransId="{6EF9454B-9024-4FDA-AF73-B2A204E49F6E}" sibTransId="{AD64A7B2-16BA-4728-A369-5C48D5267359}"/>
    <dgm:cxn modelId="{0F805DEB-98F5-43E3-B3C5-7F1CF25A973B}" type="presOf" srcId="{3B9BD38F-451A-4856-983B-CB1ED4961BB7}" destId="{435C2FB8-394D-4D79-8D87-8FEFAFEB20C0}" srcOrd="0" destOrd="0" presId="urn:microsoft.com/office/officeart/2005/8/layout/hList1"/>
    <dgm:cxn modelId="{BF401D91-D0DB-4FBD-A56E-B40E83B912A2}" type="presOf" srcId="{02149103-C8B9-4113-A79A-D120C9C994BD}" destId="{01311DD3-31DF-45A3-ABAD-BB2850C418BD}" srcOrd="0" destOrd="0" presId="urn:microsoft.com/office/officeart/2005/8/layout/hList1"/>
    <dgm:cxn modelId="{70C8BCEA-0D3D-4D53-A6AB-0E47DB954962}" type="presOf" srcId="{63461BFA-7D23-4B67-A65F-6242C2210C1C}" destId="{36EFB9D3-6A3B-4F1A-861F-2483C88D8DDC}" srcOrd="0" destOrd="0" presId="urn:microsoft.com/office/officeart/2005/8/layout/hList1"/>
    <dgm:cxn modelId="{7DF6EA22-63B3-4D58-83DF-15BEAA7AFAB6}" srcId="{9694867B-1C37-4E61-A148-F2CDDB4C32E3}" destId="{0FDC9031-3FC9-411A-85F0-ED7F9E4FAE58}" srcOrd="0" destOrd="0" parTransId="{51054271-EFF0-482B-BCC3-AD12181ED2A6}" sibTransId="{81EE4BBB-C5F0-403D-BA20-98B6690732B0}"/>
    <dgm:cxn modelId="{64CF39EF-68F1-425C-AE29-0D6921093E66}" srcId="{421D031A-0E99-4033-8D35-0C2385145ACF}" destId="{9694867B-1C37-4E61-A148-F2CDDB4C32E3}" srcOrd="3" destOrd="0" parTransId="{F5976204-AE2F-4050-B60D-7A5B20C3ED92}" sibTransId="{9D1355E0-ECE4-473E-A515-CECE9ECE0A26}"/>
    <dgm:cxn modelId="{3F3F538F-DC8C-411B-9E15-9C483CAD1D90}" srcId="{02149103-C8B9-4113-A79A-D120C9C994BD}" destId="{63461BFA-7D23-4B67-A65F-6242C2210C1C}" srcOrd="0" destOrd="0" parTransId="{14711ACF-2E28-4952-B63E-19B60C6909DF}" sibTransId="{446A9689-799D-4FC2-9A79-AC5E94DC261D}"/>
    <dgm:cxn modelId="{5E11DCFA-BF0E-4285-9B47-E16AFCA1E934}" type="presOf" srcId="{9694867B-1C37-4E61-A148-F2CDDB4C32E3}" destId="{A5DACBD0-F7FD-4404-B498-977FE0A848EB}" srcOrd="0" destOrd="0" presId="urn:microsoft.com/office/officeart/2005/8/layout/hList1"/>
    <dgm:cxn modelId="{E55C2264-C4DC-44CF-8BAC-36EB8141E459}" type="presOf" srcId="{421D031A-0E99-4033-8D35-0C2385145ACF}" destId="{26FB14FA-EE9F-4E19-9212-8544CA16E9D0}" srcOrd="0" destOrd="0" presId="urn:microsoft.com/office/officeart/2005/8/layout/hList1"/>
    <dgm:cxn modelId="{DF52CEE0-11DA-4EFB-80CF-A89D021D6547}" type="presOf" srcId="{AE3ED2DD-E944-4BA7-A100-C77EF8E3E760}" destId="{435C2FB8-394D-4D79-8D87-8FEFAFEB20C0}" srcOrd="0" destOrd="1" presId="urn:microsoft.com/office/officeart/2005/8/layout/hList1"/>
    <dgm:cxn modelId="{2D98CF75-E56C-4F82-95CD-4595F31EE22A}" srcId="{421D031A-0E99-4033-8D35-0C2385145ACF}" destId="{88C6727A-BD79-41B1-9227-77004E95A701}" srcOrd="2" destOrd="0" parTransId="{C924CE14-D279-43A4-9429-8FF41EE04D99}" sibTransId="{C051F311-AF6E-4AA3-B72A-BCC0D6EFD06B}"/>
    <dgm:cxn modelId="{6DBD2537-4AC6-4313-9475-6B714A639A0E}" srcId="{672E494D-795C-4D5F-BC1E-20EFAA5339A9}" destId="{AE3ED2DD-E944-4BA7-A100-C77EF8E3E760}" srcOrd="1" destOrd="0" parTransId="{454CF243-12F6-4732-AB4B-C5939459CA0F}" sibTransId="{094AA2E2-3463-4146-825C-7EBEDD06253E}"/>
    <dgm:cxn modelId="{62DE8B81-C9EB-4645-B96C-CE0A09F29EF0}" srcId="{88C6727A-BD79-41B1-9227-77004E95A701}" destId="{FC383962-B548-4A7C-8DBD-AFE9C3E71D0B}" srcOrd="0" destOrd="0" parTransId="{76F8E650-55E7-4786-AA96-3FCDC8B81C88}" sibTransId="{9F44A26C-0A11-4D8B-BD6B-742928810067}"/>
    <dgm:cxn modelId="{5B525183-BA0B-44C5-A9C9-70A0C995D25A}" srcId="{421D031A-0E99-4033-8D35-0C2385145ACF}" destId="{02149103-C8B9-4113-A79A-D120C9C994BD}" srcOrd="1" destOrd="0" parTransId="{828211A8-C2C9-45E7-88E6-AE25E4EAAF4F}" sibTransId="{7C3D8402-5FF6-42EC-84BA-5802EB523512}"/>
    <dgm:cxn modelId="{D0C1F2A4-4580-41A4-976F-C625BA857839}" type="presParOf" srcId="{26FB14FA-EE9F-4E19-9212-8544CA16E9D0}" destId="{2FC5E769-1A4D-411B-BDAF-18F0A9D93E7C}" srcOrd="0" destOrd="0" presId="urn:microsoft.com/office/officeart/2005/8/layout/hList1"/>
    <dgm:cxn modelId="{FAC1F602-11E0-4297-B392-68088F728CC1}" type="presParOf" srcId="{2FC5E769-1A4D-411B-BDAF-18F0A9D93E7C}" destId="{32BCF697-FAB7-4264-879F-D0BF60523E40}" srcOrd="0" destOrd="0" presId="urn:microsoft.com/office/officeart/2005/8/layout/hList1"/>
    <dgm:cxn modelId="{3D0529ED-2E44-4A70-8479-CDD967C43C9F}" type="presParOf" srcId="{2FC5E769-1A4D-411B-BDAF-18F0A9D93E7C}" destId="{435C2FB8-394D-4D79-8D87-8FEFAFEB20C0}" srcOrd="1" destOrd="0" presId="urn:microsoft.com/office/officeart/2005/8/layout/hList1"/>
    <dgm:cxn modelId="{AB57C238-A648-4918-9A58-5CCBF1756977}" type="presParOf" srcId="{26FB14FA-EE9F-4E19-9212-8544CA16E9D0}" destId="{CCD6F69E-ABF4-42B6-AE4E-A604582AB74D}" srcOrd="1" destOrd="0" presId="urn:microsoft.com/office/officeart/2005/8/layout/hList1"/>
    <dgm:cxn modelId="{A2845BB9-E517-41CF-94BF-2F2BC52E6DE9}" type="presParOf" srcId="{26FB14FA-EE9F-4E19-9212-8544CA16E9D0}" destId="{88E4C4D9-6271-4658-8010-E177A210615A}" srcOrd="2" destOrd="0" presId="urn:microsoft.com/office/officeart/2005/8/layout/hList1"/>
    <dgm:cxn modelId="{2777CBAC-B7E5-4B8C-B4D8-5E008DB137A1}" type="presParOf" srcId="{88E4C4D9-6271-4658-8010-E177A210615A}" destId="{01311DD3-31DF-45A3-ABAD-BB2850C418BD}" srcOrd="0" destOrd="0" presId="urn:microsoft.com/office/officeart/2005/8/layout/hList1"/>
    <dgm:cxn modelId="{BF6B938D-C6F6-4C00-BEDC-85DF03D41306}" type="presParOf" srcId="{88E4C4D9-6271-4658-8010-E177A210615A}" destId="{36EFB9D3-6A3B-4F1A-861F-2483C88D8DDC}" srcOrd="1" destOrd="0" presId="urn:microsoft.com/office/officeart/2005/8/layout/hList1"/>
    <dgm:cxn modelId="{92119A0D-617F-4F4D-9F5C-A516E8051708}" type="presParOf" srcId="{26FB14FA-EE9F-4E19-9212-8544CA16E9D0}" destId="{9FA3C818-02E1-4296-A6AD-F02E4293EDC8}" srcOrd="3" destOrd="0" presId="urn:microsoft.com/office/officeart/2005/8/layout/hList1"/>
    <dgm:cxn modelId="{CE2BB97A-7FBB-4569-9A08-FA2222CE4995}" type="presParOf" srcId="{26FB14FA-EE9F-4E19-9212-8544CA16E9D0}" destId="{005038B2-4076-48BF-B2E1-C4E1B808EE87}" srcOrd="4" destOrd="0" presId="urn:microsoft.com/office/officeart/2005/8/layout/hList1"/>
    <dgm:cxn modelId="{EECAC8DA-AE9D-4D6A-BAB0-01C5B5396943}" type="presParOf" srcId="{005038B2-4076-48BF-B2E1-C4E1B808EE87}" destId="{E52E84AD-7F6A-4EA9-A766-FC400B8240B6}" srcOrd="0" destOrd="0" presId="urn:microsoft.com/office/officeart/2005/8/layout/hList1"/>
    <dgm:cxn modelId="{77D8F937-CFB3-4634-A2A6-89CC4D9020CB}" type="presParOf" srcId="{005038B2-4076-48BF-B2E1-C4E1B808EE87}" destId="{4888816F-A3D5-4ECA-BB79-201CC90CDE0E}" srcOrd="1" destOrd="0" presId="urn:microsoft.com/office/officeart/2005/8/layout/hList1"/>
    <dgm:cxn modelId="{5F8768C4-22FE-4F5C-BFE1-E97887B477CA}" type="presParOf" srcId="{26FB14FA-EE9F-4E19-9212-8544CA16E9D0}" destId="{2735A111-0591-477D-A572-036ECC4E7718}" srcOrd="5" destOrd="0" presId="urn:microsoft.com/office/officeart/2005/8/layout/hList1"/>
    <dgm:cxn modelId="{D8C338A3-9FCA-4D17-B24E-BAFBA0C4C610}" type="presParOf" srcId="{26FB14FA-EE9F-4E19-9212-8544CA16E9D0}" destId="{85487DBF-3F2B-46D0-8C66-6CEC12166D8E}" srcOrd="6" destOrd="0" presId="urn:microsoft.com/office/officeart/2005/8/layout/hList1"/>
    <dgm:cxn modelId="{F3D95BF4-FFCE-413C-AB01-CE9CD56C5B06}" type="presParOf" srcId="{85487DBF-3F2B-46D0-8C66-6CEC12166D8E}" destId="{A5DACBD0-F7FD-4404-B498-977FE0A848EB}" srcOrd="0" destOrd="0" presId="urn:microsoft.com/office/officeart/2005/8/layout/hList1"/>
    <dgm:cxn modelId="{5E667D04-E8FE-42A0-8BD3-A5FAC5AF6F43}" type="presParOf" srcId="{85487DBF-3F2B-46D0-8C66-6CEC12166D8E}" destId="{BB154F17-9B14-4E1C-B99A-F527BA8EF4A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90EA23-AF77-46E4-8359-3BEF9A91AE6B}">
      <dsp:nvSpPr>
        <dsp:cNvPr id="0" name=""/>
        <dsp:cNvSpPr/>
      </dsp:nvSpPr>
      <dsp:spPr>
        <a:xfrm>
          <a:off x="0" y="24468"/>
          <a:ext cx="8496300" cy="1216800"/>
        </a:xfrm>
        <a:prstGeom prst="roundRect">
          <a:avLst/>
        </a:prstGeom>
        <a:solidFill>
          <a:srgbClr val="5E84B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kern="1200" dirty="0" smtClean="0"/>
            <a:t>A single incident of unreasonable behaviour</a:t>
          </a:r>
          <a:endParaRPr lang="en-AU" sz="3200" kern="1200" dirty="0"/>
        </a:p>
      </dsp:txBody>
      <dsp:txXfrm>
        <a:off x="59399" y="83867"/>
        <a:ext cx="8377502" cy="1098002"/>
      </dsp:txXfrm>
    </dsp:sp>
    <dsp:sp modelId="{3A42F872-9C34-4F3C-A926-62927E48C5AE}">
      <dsp:nvSpPr>
        <dsp:cNvPr id="0" name=""/>
        <dsp:cNvSpPr/>
      </dsp:nvSpPr>
      <dsp:spPr>
        <a:xfrm>
          <a:off x="0" y="1351732"/>
          <a:ext cx="8496300" cy="1216800"/>
        </a:xfrm>
        <a:prstGeom prst="roundRect">
          <a:avLst/>
        </a:prstGeom>
        <a:solidFill>
          <a:srgbClr val="3B669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b="0" kern="1200" dirty="0" smtClean="0"/>
            <a:t>Reasonable management action taken in a reasonable way</a:t>
          </a:r>
          <a:endParaRPr lang="en-AU" sz="3200" b="0" kern="1200" dirty="0"/>
        </a:p>
      </dsp:txBody>
      <dsp:txXfrm>
        <a:off x="59399" y="1411131"/>
        <a:ext cx="8377502" cy="1098002"/>
      </dsp:txXfrm>
    </dsp:sp>
    <dsp:sp modelId="{46112024-1A74-4F34-A9F8-D00F9CA2C204}">
      <dsp:nvSpPr>
        <dsp:cNvPr id="0" name=""/>
        <dsp:cNvSpPr/>
      </dsp:nvSpPr>
      <dsp:spPr>
        <a:xfrm>
          <a:off x="0" y="2660692"/>
          <a:ext cx="8496300" cy="1216800"/>
        </a:xfrm>
        <a:prstGeom prst="roundRect">
          <a:avLst/>
        </a:prstGeom>
        <a:solidFill>
          <a:srgbClr val="7199C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/>
            <a:t>Workplace conflict</a:t>
          </a:r>
          <a:endParaRPr lang="en-AU" sz="3200" kern="1200"/>
        </a:p>
      </dsp:txBody>
      <dsp:txXfrm>
        <a:off x="59399" y="2720091"/>
        <a:ext cx="8377502" cy="1098002"/>
      </dsp:txXfrm>
    </dsp:sp>
    <dsp:sp modelId="{7610251E-57D5-4E6B-8DBF-E7FB5D8D7538}">
      <dsp:nvSpPr>
        <dsp:cNvPr id="0" name=""/>
        <dsp:cNvSpPr/>
      </dsp:nvSpPr>
      <dsp:spPr>
        <a:xfrm>
          <a:off x="0" y="3969652"/>
          <a:ext cx="8496300" cy="1216800"/>
        </a:xfrm>
        <a:prstGeom prst="roundRect">
          <a:avLst/>
        </a:prstGeom>
        <a:solidFill>
          <a:srgbClr val="3B669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3200" kern="1200" dirty="0" smtClean="0"/>
            <a:t>Discrimination and sexual harassment </a:t>
          </a:r>
          <a:endParaRPr lang="en-AU" sz="3200" kern="1200" dirty="0"/>
        </a:p>
      </dsp:txBody>
      <dsp:txXfrm>
        <a:off x="59399" y="4029051"/>
        <a:ext cx="8377502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4C0025-FA9F-49B2-996C-58081407A655}">
      <dsp:nvSpPr>
        <dsp:cNvPr id="0" name=""/>
        <dsp:cNvSpPr/>
      </dsp:nvSpPr>
      <dsp:spPr>
        <a:xfrm>
          <a:off x="0" y="5196"/>
          <a:ext cx="8702675" cy="1081080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Setting realistic and achievable performance goals, standards and deadlines</a:t>
          </a:r>
          <a:endParaRPr lang="en-AU" sz="2800" kern="1200" dirty="0"/>
        </a:p>
      </dsp:txBody>
      <dsp:txXfrm>
        <a:off x="52774" y="57970"/>
        <a:ext cx="8597127" cy="975532"/>
      </dsp:txXfrm>
    </dsp:sp>
    <dsp:sp modelId="{886E802D-47F8-4EE7-8FB6-25EA7A078427}">
      <dsp:nvSpPr>
        <dsp:cNvPr id="0" name=""/>
        <dsp:cNvSpPr/>
      </dsp:nvSpPr>
      <dsp:spPr>
        <a:xfrm>
          <a:off x="0" y="1166916"/>
          <a:ext cx="8702675" cy="1081080"/>
        </a:xfrm>
        <a:prstGeom prst="roundRect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Fair and appropriate rostering and allocation of working hours</a:t>
          </a:r>
          <a:endParaRPr lang="en-AU" sz="2800" kern="1200" dirty="0"/>
        </a:p>
      </dsp:txBody>
      <dsp:txXfrm>
        <a:off x="52774" y="1219690"/>
        <a:ext cx="8597127" cy="975532"/>
      </dsp:txXfrm>
    </dsp:sp>
    <dsp:sp modelId="{2F1E8DD4-C162-4838-B635-FFB9C7972063}">
      <dsp:nvSpPr>
        <dsp:cNvPr id="0" name=""/>
        <dsp:cNvSpPr/>
      </dsp:nvSpPr>
      <dsp:spPr>
        <a:xfrm>
          <a:off x="0" y="2328635"/>
          <a:ext cx="8702675" cy="1081080"/>
        </a:xfrm>
        <a:prstGeom prst="roundRect">
          <a:avLst/>
        </a:prstGeom>
        <a:solidFill>
          <a:srgbClr val="0164A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Transferring a worker to another area or role for operational reasons</a:t>
          </a:r>
          <a:endParaRPr lang="en-AU" sz="2800" kern="1200" dirty="0"/>
        </a:p>
      </dsp:txBody>
      <dsp:txXfrm>
        <a:off x="52774" y="2381409"/>
        <a:ext cx="8597127" cy="975532"/>
      </dsp:txXfrm>
    </dsp:sp>
    <dsp:sp modelId="{0B97728E-4CC3-4042-ACAC-93A4CCFE98FA}">
      <dsp:nvSpPr>
        <dsp:cNvPr id="0" name=""/>
        <dsp:cNvSpPr/>
      </dsp:nvSpPr>
      <dsp:spPr>
        <a:xfrm>
          <a:off x="0" y="3490356"/>
          <a:ext cx="8702675" cy="1081080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Deciding not to select a worker for a promotion where a fair and transparent </a:t>
          </a:r>
          <a:r>
            <a:rPr lang="en-US" sz="2800" kern="1200" dirty="0" smtClean="0"/>
            <a:t>process is followed</a:t>
          </a:r>
          <a:endParaRPr lang="en-AU" sz="2800" kern="1200" dirty="0"/>
        </a:p>
      </dsp:txBody>
      <dsp:txXfrm>
        <a:off x="52774" y="3543130"/>
        <a:ext cx="8597127" cy="975532"/>
      </dsp:txXfrm>
    </dsp:sp>
    <dsp:sp modelId="{5FD5E721-B2DA-46C3-93D2-50DF49888852}">
      <dsp:nvSpPr>
        <dsp:cNvPr id="0" name=""/>
        <dsp:cNvSpPr/>
      </dsp:nvSpPr>
      <dsp:spPr>
        <a:xfrm>
          <a:off x="0" y="4571436"/>
          <a:ext cx="8702675" cy="4636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6310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AU" sz="2200" kern="1200"/>
        </a:p>
      </dsp:txBody>
      <dsp:txXfrm>
        <a:off x="0" y="4571436"/>
        <a:ext cx="8702675" cy="4636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F4165-895D-4D47-AE62-BB07A88D3A5A}">
      <dsp:nvSpPr>
        <dsp:cNvPr id="0" name=""/>
        <dsp:cNvSpPr/>
      </dsp:nvSpPr>
      <dsp:spPr>
        <a:xfrm>
          <a:off x="0" y="237036"/>
          <a:ext cx="8713788" cy="1081080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Informing a worker about unsatisfactory work performance in an honest, fair and constructive </a:t>
          </a:r>
          <a:r>
            <a:rPr lang="en-US" sz="2800" kern="1200" dirty="0" smtClean="0"/>
            <a:t>way</a:t>
          </a:r>
          <a:endParaRPr lang="en-AU" sz="2800" kern="1200" dirty="0"/>
        </a:p>
      </dsp:txBody>
      <dsp:txXfrm>
        <a:off x="52774" y="289810"/>
        <a:ext cx="8608240" cy="975532"/>
      </dsp:txXfrm>
    </dsp:sp>
    <dsp:sp modelId="{02D72B94-4305-4326-A5D2-EDB4D8E20D7B}">
      <dsp:nvSpPr>
        <dsp:cNvPr id="0" name=""/>
        <dsp:cNvSpPr/>
      </dsp:nvSpPr>
      <dsp:spPr>
        <a:xfrm>
          <a:off x="0" y="1398756"/>
          <a:ext cx="8713788" cy="1081080"/>
        </a:xfrm>
        <a:prstGeom prst="roundRect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Informing a worker about unreasonable behaviour in an objective and</a:t>
          </a:r>
          <a:r>
            <a:rPr lang="en-US" sz="2800" kern="1200" dirty="0" smtClean="0"/>
            <a:t> confidential way</a:t>
          </a:r>
          <a:endParaRPr lang="en-AU" sz="2800" kern="1200" dirty="0"/>
        </a:p>
      </dsp:txBody>
      <dsp:txXfrm>
        <a:off x="52774" y="1451530"/>
        <a:ext cx="8608240" cy="975532"/>
      </dsp:txXfrm>
    </dsp:sp>
    <dsp:sp modelId="{7464840C-9CF5-4272-997F-84A9D0A6240A}">
      <dsp:nvSpPr>
        <dsp:cNvPr id="0" name=""/>
        <dsp:cNvSpPr/>
      </dsp:nvSpPr>
      <dsp:spPr>
        <a:xfrm>
          <a:off x="0" y="2560476"/>
          <a:ext cx="8713788" cy="1081080"/>
        </a:xfrm>
        <a:prstGeom prst="round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Implementing organisational changes or restructuring</a:t>
          </a:r>
          <a:endParaRPr lang="en-AU" sz="2800" kern="1200" dirty="0"/>
        </a:p>
      </dsp:txBody>
      <dsp:txXfrm>
        <a:off x="52774" y="2613250"/>
        <a:ext cx="8608240" cy="975532"/>
      </dsp:txXfrm>
    </dsp:sp>
    <dsp:sp modelId="{9F40F3E4-1E9F-465E-8366-CE378839F6AD}">
      <dsp:nvSpPr>
        <dsp:cNvPr id="0" name=""/>
        <dsp:cNvSpPr/>
      </dsp:nvSpPr>
      <dsp:spPr>
        <a:xfrm>
          <a:off x="0" y="3722196"/>
          <a:ext cx="8713788" cy="1081080"/>
        </a:xfrm>
        <a:prstGeom prst="roundRect">
          <a:avLst/>
        </a:prstGeom>
        <a:solidFill>
          <a:srgbClr val="0164A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2800" kern="1200" dirty="0" smtClean="0"/>
            <a:t>Disciplinary action including sus</a:t>
          </a:r>
          <a:r>
            <a:rPr lang="en-US" sz="2800" kern="1200" dirty="0" smtClean="0"/>
            <a:t>pension/terminating employment</a:t>
          </a:r>
          <a:endParaRPr lang="en-AU" sz="2800" kern="1200" dirty="0"/>
        </a:p>
      </dsp:txBody>
      <dsp:txXfrm>
        <a:off x="52774" y="3774970"/>
        <a:ext cx="8608240" cy="9755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BCF697-FAB7-4264-879F-D0BF60523E40}">
      <dsp:nvSpPr>
        <dsp:cNvPr id="0" name=""/>
        <dsp:cNvSpPr/>
      </dsp:nvSpPr>
      <dsp:spPr>
        <a:xfrm>
          <a:off x="3094" y="1023122"/>
          <a:ext cx="1860500" cy="5582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kern="1200" dirty="0" smtClean="0"/>
            <a:t>Leadership styles</a:t>
          </a:r>
          <a:endParaRPr lang="en-AU" sz="1600" kern="1200" dirty="0"/>
        </a:p>
      </dsp:txBody>
      <dsp:txXfrm>
        <a:off x="3094" y="1023122"/>
        <a:ext cx="1860500" cy="558218"/>
      </dsp:txXfrm>
    </dsp:sp>
    <dsp:sp modelId="{435C2FB8-394D-4D79-8D87-8FEFAFEB20C0}">
      <dsp:nvSpPr>
        <dsp:cNvPr id="0" name=""/>
        <dsp:cNvSpPr/>
      </dsp:nvSpPr>
      <dsp:spPr>
        <a:xfrm>
          <a:off x="3094" y="1581340"/>
          <a:ext cx="1860500" cy="19215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600" kern="1200" dirty="0" smtClean="0"/>
            <a:t>Autocratic leadership behaviours</a:t>
          </a:r>
          <a:endParaRPr lang="en-AU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600" kern="1200" smtClean="0"/>
            <a:t>Inappropriate delegation of responsibilities  </a:t>
          </a:r>
          <a:endParaRPr lang="en-AU" sz="1600" kern="1200"/>
        </a:p>
      </dsp:txBody>
      <dsp:txXfrm>
        <a:off x="3094" y="1581340"/>
        <a:ext cx="1860500" cy="1921500"/>
      </dsp:txXfrm>
    </dsp:sp>
    <dsp:sp modelId="{01311DD3-31DF-45A3-ABAD-BB2850C418BD}">
      <dsp:nvSpPr>
        <dsp:cNvPr id="0" name=""/>
        <dsp:cNvSpPr/>
      </dsp:nvSpPr>
      <dsp:spPr>
        <a:xfrm>
          <a:off x="2124064" y="1023122"/>
          <a:ext cx="1860500" cy="5582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kern="1200" dirty="0" smtClean="0"/>
            <a:t>Inappropriate systems of work</a:t>
          </a:r>
          <a:endParaRPr lang="en-AU" sz="1600" kern="1200" dirty="0"/>
        </a:p>
      </dsp:txBody>
      <dsp:txXfrm>
        <a:off x="2124064" y="1023122"/>
        <a:ext cx="1860500" cy="558218"/>
      </dsp:txXfrm>
    </dsp:sp>
    <dsp:sp modelId="{36EFB9D3-6A3B-4F1A-861F-2483C88D8DDC}">
      <dsp:nvSpPr>
        <dsp:cNvPr id="0" name=""/>
        <dsp:cNvSpPr/>
      </dsp:nvSpPr>
      <dsp:spPr>
        <a:xfrm>
          <a:off x="2124064" y="1581340"/>
          <a:ext cx="1860500" cy="19215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600" kern="1200" dirty="0" smtClean="0"/>
            <a:t>Resources, training, rostering, performance measures or timeframes</a:t>
          </a:r>
          <a:endParaRPr lang="en-AU" sz="1600" kern="1200" dirty="0"/>
        </a:p>
      </dsp:txBody>
      <dsp:txXfrm>
        <a:off x="2124064" y="1581340"/>
        <a:ext cx="1860500" cy="1921500"/>
      </dsp:txXfrm>
    </dsp:sp>
    <dsp:sp modelId="{E52E84AD-7F6A-4EA9-A766-FC400B8240B6}">
      <dsp:nvSpPr>
        <dsp:cNvPr id="0" name=""/>
        <dsp:cNvSpPr/>
      </dsp:nvSpPr>
      <dsp:spPr>
        <a:xfrm>
          <a:off x="4245035" y="1023122"/>
          <a:ext cx="1860500" cy="5582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kern="1200" dirty="0" smtClean="0"/>
            <a:t>Workplace relationships</a:t>
          </a:r>
          <a:endParaRPr lang="en-AU" sz="1600" kern="1200" dirty="0"/>
        </a:p>
      </dsp:txBody>
      <dsp:txXfrm>
        <a:off x="4245035" y="1023122"/>
        <a:ext cx="1860500" cy="558218"/>
      </dsp:txXfrm>
    </dsp:sp>
    <dsp:sp modelId="{4888816F-A3D5-4ECA-BB79-201CC90CDE0E}">
      <dsp:nvSpPr>
        <dsp:cNvPr id="0" name=""/>
        <dsp:cNvSpPr/>
      </dsp:nvSpPr>
      <dsp:spPr>
        <a:xfrm>
          <a:off x="4245035" y="1581340"/>
          <a:ext cx="1860500" cy="19215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600" kern="1200" dirty="0" smtClean="0"/>
            <a:t>Poor communication, isolation, low levels of support or work group hostility</a:t>
          </a:r>
          <a:endParaRPr lang="en-AU" sz="1600" kern="1200" dirty="0"/>
        </a:p>
      </dsp:txBody>
      <dsp:txXfrm>
        <a:off x="4245035" y="1581340"/>
        <a:ext cx="1860500" cy="1921500"/>
      </dsp:txXfrm>
    </dsp:sp>
    <dsp:sp modelId="{A5DACBD0-F7FD-4404-B498-977FE0A848EB}">
      <dsp:nvSpPr>
        <dsp:cNvPr id="0" name=""/>
        <dsp:cNvSpPr/>
      </dsp:nvSpPr>
      <dsp:spPr>
        <a:xfrm>
          <a:off x="6366005" y="1023122"/>
          <a:ext cx="1860500" cy="5582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600" kern="1200" dirty="0" smtClean="0"/>
            <a:t>Workforce characteristics</a:t>
          </a:r>
          <a:endParaRPr lang="en-AU" sz="1600" kern="1200" dirty="0"/>
        </a:p>
      </dsp:txBody>
      <dsp:txXfrm>
        <a:off x="6366005" y="1023122"/>
        <a:ext cx="1860500" cy="558218"/>
      </dsp:txXfrm>
    </dsp:sp>
    <dsp:sp modelId="{BB154F17-9B14-4E1C-B99A-F527BA8EF4A2}">
      <dsp:nvSpPr>
        <dsp:cNvPr id="0" name=""/>
        <dsp:cNvSpPr/>
      </dsp:nvSpPr>
      <dsp:spPr>
        <a:xfrm>
          <a:off x="6366005" y="1581340"/>
          <a:ext cx="1860500" cy="19215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AU" sz="1600" kern="1200" dirty="0" smtClean="0"/>
            <a:t>Vulnerable workers – young workers, minority groups, casuals, return to work workers, volunteers, work experience </a:t>
          </a:r>
          <a:endParaRPr lang="en-AU" sz="1600" kern="1200" dirty="0"/>
        </a:p>
      </dsp:txBody>
      <dsp:txXfrm>
        <a:off x="6366005" y="1581340"/>
        <a:ext cx="1860500" cy="1921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97CDC6-A455-492F-B7AA-B8909E2255E7}" type="datetimeFigureOut">
              <a:rPr lang="en-AU" smtClean="0"/>
              <a:t>1/08/2018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335411-309B-4CAF-8305-207FD2FB150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792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867150-6981-4745-83CE-872013CF54D4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70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800" dirty="0"/>
          </a:p>
          <a:p>
            <a:r>
              <a:rPr lang="en-AU" sz="2800" dirty="0" smtClean="0"/>
              <a:t>WORKPLACE BULLYING</a:t>
            </a:r>
            <a:br>
              <a:rPr lang="en-AU" sz="2800" dirty="0" smtClean="0"/>
            </a:br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Describe the legislative requirements relating to workplace bullying.</a:t>
            </a:r>
          </a:p>
          <a:p>
            <a:pPr lvl="0"/>
            <a:r>
              <a:rPr lang="en-AU" dirty="0"/>
              <a:t>Understand the unacceptable behaviours that can cause bullying to occur.</a:t>
            </a:r>
          </a:p>
          <a:p>
            <a:pPr lvl="0"/>
            <a:r>
              <a:rPr lang="en-AU" dirty="0"/>
              <a:t>Understand what is not  workplace bullying.</a:t>
            </a:r>
          </a:p>
          <a:p>
            <a:pPr lvl="0"/>
            <a:r>
              <a:rPr lang="en-AU" dirty="0"/>
              <a:t>Understand processes for preventing and responding to workplace bullying.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8572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258" y="-16625"/>
            <a:ext cx="9659391" cy="7015941"/>
          </a:xfrm>
        </p:spPr>
      </p:pic>
    </p:spTree>
    <p:extLst>
      <p:ext uri="{BB962C8B-B14F-4D97-AF65-F5344CB8AC3E}">
        <p14:creationId xmlns:p14="http://schemas.microsoft.com/office/powerpoint/2010/main" val="237076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Workplace bullying - defined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257" y="1600200"/>
            <a:ext cx="8598433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ＭＳ Ｐゴシック" pitchFamily="34" charset="-128"/>
              </a:rPr>
              <a:t>Repeated and unreasonable behaviour, directed towards a worker or group of workers, that creates a risk to health and safety.</a:t>
            </a:r>
            <a:endParaRPr lang="en-AU" altLang="en-US" dirty="0">
              <a:solidFill>
                <a:schemeClr val="tx1">
                  <a:lumMod val="50000"/>
                </a:schemeClr>
              </a:solidFill>
              <a:latin typeface="Arial" charset="0"/>
              <a:ea typeface="ＭＳ Ｐゴシック" pitchFamily="34" charset="-128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58789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Examples of bullying behaviour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96289"/>
            <a:ext cx="7847022" cy="417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27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This is NOT workplace bullying</a:t>
            </a:r>
            <a:endParaRPr lang="en-AU" dirty="0"/>
          </a:p>
        </p:txBody>
      </p:sp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7889507"/>
              </p:ext>
            </p:extLst>
          </p:nvPr>
        </p:nvGraphicFramePr>
        <p:xfrm>
          <a:off x="395288" y="1268413"/>
          <a:ext cx="8496300" cy="5229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6607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Reasonable management actions</a:t>
            </a:r>
            <a:endParaRPr lang="en-AU" dirty="0"/>
          </a:p>
        </p:txBody>
      </p:sp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007369"/>
              </p:ext>
            </p:extLst>
          </p:nvPr>
        </p:nvGraphicFramePr>
        <p:xfrm>
          <a:off x="250825" y="1951038"/>
          <a:ext cx="8702675" cy="50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5978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altLang="en-US" dirty="0">
                <a:latin typeface="Arial" panose="020B0604020202020204" pitchFamily="34" charset="0"/>
                <a:ea typeface="ＭＳ Ｐゴシック" panose="020B0600070205080204" pitchFamily="34" charset="-128"/>
              </a:rPr>
              <a:t>Reasonable management actions</a:t>
            </a:r>
            <a:endParaRPr lang="en-AU" dirty="0"/>
          </a:p>
        </p:txBody>
      </p:sp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208750"/>
              </p:ext>
            </p:extLst>
          </p:nvPr>
        </p:nvGraphicFramePr>
        <p:xfrm>
          <a:off x="250825" y="1412875"/>
          <a:ext cx="8713788" cy="5040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9916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Bullying and the WHS Act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 PCBU has the primary duty under the WHS Act to manage risks associated with exposure to hazards arising from work that could result in physical or psychological harm.</a:t>
            </a:r>
          </a:p>
          <a:p>
            <a:pPr>
              <a:spcAft>
                <a:spcPts val="300"/>
              </a:spcAft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Workers have a duty to take reasonable care of their own health and safety and not adversely affect other people’s health and safety.</a:t>
            </a:r>
            <a:endParaRPr lang="en-GB" altLang="en-US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16498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How can workplace bullying occur?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>
                <a:solidFill>
                  <a:schemeClr val="tx1">
                    <a:lumMod val="50000"/>
                  </a:schemeClr>
                </a:solidFill>
              </a:rPr>
              <a:t>Between workers – one to many, one-on-one, group on group</a:t>
            </a:r>
          </a:p>
          <a:p>
            <a:r>
              <a:rPr lang="en-AU" dirty="0">
                <a:solidFill>
                  <a:schemeClr val="tx1">
                    <a:lumMod val="50000"/>
                  </a:schemeClr>
                </a:solidFill>
              </a:rPr>
              <a:t>Top down</a:t>
            </a:r>
          </a:p>
          <a:p>
            <a:r>
              <a:rPr lang="en-AU" dirty="0">
                <a:solidFill>
                  <a:schemeClr val="tx1">
                    <a:lumMod val="50000"/>
                  </a:schemeClr>
                </a:solidFill>
              </a:rPr>
              <a:t>Bottom up</a:t>
            </a:r>
          </a:p>
          <a:p>
            <a:r>
              <a:rPr lang="en-AU" dirty="0">
                <a:solidFill>
                  <a:schemeClr val="tx1">
                    <a:lumMod val="50000"/>
                  </a:schemeClr>
                </a:solidFill>
              </a:rPr>
              <a:t>Other sources: clients, customers, members of the public.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96453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Contributing factors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8246" y="1600200"/>
            <a:ext cx="792750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976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Contributing factors</a:t>
            </a:r>
            <a:endParaRPr lang="en-AU" dirty="0"/>
          </a:p>
        </p:txBody>
      </p:sp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33530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1144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ea typeface="ＭＳ Ｐゴシック" panose="020B0600070205080204" pitchFamily="34" charset="-128"/>
              </a:rPr>
              <a:t>Role of external agencies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spcAft>
                <a:spcPts val="450"/>
              </a:spcAft>
              <a:buNone/>
              <a:defRPr/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ea typeface="ＭＳ Ｐゴシック" panose="020B0600070205080204" pitchFamily="34" charset="-128"/>
              </a:rPr>
              <a:t>Workplace Health and Safety Qld</a:t>
            </a:r>
          </a:p>
          <a:p>
            <a:pPr>
              <a:spcAft>
                <a:spcPts val="450"/>
              </a:spcAft>
              <a:defRPr/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ea typeface="ＭＳ Ｐゴシック" panose="020B0600070205080204" pitchFamily="34" charset="-128"/>
              </a:rPr>
              <a:t>Make enquiries related to workplace systems for managing workplace bullying</a:t>
            </a:r>
          </a:p>
          <a:p>
            <a:pPr>
              <a:spcAft>
                <a:spcPts val="450"/>
              </a:spcAft>
              <a:defRPr/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ea typeface="ＭＳ Ｐゴシック" panose="020B0600070205080204" pitchFamily="34" charset="-128"/>
              </a:rPr>
              <a:t>Assess workplace compliance</a:t>
            </a:r>
          </a:p>
          <a:p>
            <a:pPr>
              <a:spcAft>
                <a:spcPts val="450"/>
              </a:spcAft>
              <a:defRPr/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ea typeface="ＭＳ Ｐゴシック" panose="020B0600070205080204" pitchFamily="34" charset="-128"/>
              </a:rPr>
              <a:t>Take action/s necessary to secure compliance for managing ongoing risks at the workplace.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16653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>
                <a:ea typeface="ＭＳ Ｐゴシック" panose="020B0600070205080204" pitchFamily="34" charset="-128"/>
              </a:rPr>
              <a:t>Role of external agencies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Aft>
                <a:spcPts val="450"/>
              </a:spcAft>
              <a:buNone/>
              <a:defRPr/>
            </a:pPr>
            <a:r>
              <a:rPr lang="en-AU" dirty="0">
                <a:solidFill>
                  <a:schemeClr val="tx1">
                    <a:lumMod val="50000"/>
                  </a:schemeClr>
                </a:solidFill>
              </a:rPr>
              <a:t>Fair Work Commission</a:t>
            </a:r>
          </a:p>
          <a:p>
            <a:pPr>
              <a:spcAft>
                <a:spcPts val="450"/>
              </a:spcAft>
              <a:defRPr/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ea typeface="ＭＳ Ｐゴシック" panose="020B0600070205080204" pitchFamily="34" charset="-128"/>
              </a:rPr>
              <a:t>Allows an eligible worker who believes they have been bullied at work to apply for an order to stop the workplace bullying</a:t>
            </a:r>
          </a:p>
          <a:p>
            <a:pPr>
              <a:spcAft>
                <a:spcPts val="450"/>
              </a:spcAft>
              <a:defRPr/>
            </a:pPr>
            <a:r>
              <a:rPr lang="en-AU" altLang="en-US" dirty="0">
                <a:solidFill>
                  <a:schemeClr val="tx1">
                    <a:lumMod val="50000"/>
                  </a:schemeClr>
                </a:solidFill>
                <a:ea typeface="ＭＳ Ｐゴシック" panose="020B0600070205080204" pitchFamily="34" charset="-128"/>
              </a:rPr>
              <a:t>The focus is on resolving the matter and enabling normal working relationships to resume.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1524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426</Words>
  <Application>Microsoft Office PowerPoint</Application>
  <PresentationFormat>On-screen Show (4:3)</PresentationFormat>
  <Paragraphs>57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ＭＳ Ｐゴシック</vt:lpstr>
      <vt:lpstr>Arial</vt:lpstr>
      <vt:lpstr>Calibri</vt:lpstr>
      <vt:lpstr>Office Theme</vt:lpstr>
      <vt:lpstr>PowerPoint Presentation</vt:lpstr>
      <vt:lpstr>Assessment criteria</vt:lpstr>
      <vt:lpstr>PowerPoint Presentation</vt:lpstr>
      <vt:lpstr>Workplace bullying - defined</vt:lpstr>
      <vt:lpstr>Examples of bullying behaviour</vt:lpstr>
      <vt:lpstr>This is NOT workplace bullying</vt:lpstr>
      <vt:lpstr>Reasonable management actions</vt:lpstr>
      <vt:lpstr>Reasonable management actions</vt:lpstr>
      <vt:lpstr>Bullying and the WHS Act</vt:lpstr>
      <vt:lpstr>How can workplace bullying occur?</vt:lpstr>
      <vt:lpstr>Contributing factors</vt:lpstr>
      <vt:lpstr>Contributing factors</vt:lpstr>
      <vt:lpstr>Role of external agencies</vt:lpstr>
      <vt:lpstr>Role of external agencies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11</cp:revision>
  <dcterms:created xsi:type="dcterms:W3CDTF">2018-06-15T02:04:24Z</dcterms:created>
  <dcterms:modified xsi:type="dcterms:W3CDTF">2018-08-01T05:00:01Z</dcterms:modified>
</cp:coreProperties>
</file>