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648" r:id="rId2"/>
  </p:sldMasterIdLst>
  <p:notesMasterIdLst>
    <p:notesMasterId r:id="rId100"/>
  </p:notesMasterIdLst>
  <p:handoutMasterIdLst>
    <p:handoutMasterId r:id="rId101"/>
  </p:handoutMasterIdLst>
  <p:sldIdLst>
    <p:sldId id="267" r:id="rId3"/>
    <p:sldId id="269" r:id="rId4"/>
    <p:sldId id="270" r:id="rId5"/>
    <p:sldId id="271" r:id="rId6"/>
    <p:sldId id="475" r:id="rId7"/>
    <p:sldId id="803" r:id="rId8"/>
    <p:sldId id="838" r:id="rId9"/>
    <p:sldId id="281" r:id="rId10"/>
    <p:sldId id="485" r:id="rId11"/>
    <p:sldId id="842" r:id="rId12"/>
    <p:sldId id="843" r:id="rId13"/>
    <p:sldId id="839" r:id="rId14"/>
    <p:sldId id="410" r:id="rId15"/>
    <p:sldId id="677" r:id="rId16"/>
    <p:sldId id="743" r:id="rId17"/>
    <p:sldId id="744" r:id="rId18"/>
    <p:sldId id="589" r:id="rId19"/>
    <p:sldId id="734" r:id="rId20"/>
    <p:sldId id="736" r:id="rId21"/>
    <p:sldId id="604" r:id="rId22"/>
    <p:sldId id="857" r:id="rId23"/>
    <p:sldId id="637" r:id="rId24"/>
    <p:sldId id="809" r:id="rId25"/>
    <p:sldId id="841" r:id="rId26"/>
    <p:sldId id="844" r:id="rId27"/>
    <p:sldId id="710" r:id="rId28"/>
    <p:sldId id="845" r:id="rId29"/>
    <p:sldId id="711" r:id="rId30"/>
    <p:sldId id="587" r:id="rId31"/>
    <p:sldId id="291" r:id="rId32"/>
    <p:sldId id="541" r:id="rId33"/>
    <p:sldId id="418" r:id="rId34"/>
    <p:sldId id="648" r:id="rId35"/>
    <p:sldId id="820" r:id="rId36"/>
    <p:sldId id="748" r:id="rId37"/>
    <p:sldId id="822" r:id="rId38"/>
    <p:sldId id="821" r:id="rId39"/>
    <p:sldId id="847" r:id="rId40"/>
    <p:sldId id="588" r:id="rId41"/>
    <p:sldId id="667" r:id="rId42"/>
    <p:sldId id="848" r:id="rId43"/>
    <p:sldId id="422" r:id="rId44"/>
    <p:sldId id="733" r:id="rId45"/>
    <p:sldId id="673" r:id="rId46"/>
    <p:sldId id="849" r:id="rId47"/>
    <p:sldId id="426" r:id="rId48"/>
    <p:sldId id="742" r:id="rId49"/>
    <p:sldId id="850" r:id="rId50"/>
    <p:sldId id="738" r:id="rId51"/>
    <p:sldId id="639" r:id="rId52"/>
    <p:sldId id="705" r:id="rId53"/>
    <p:sldId id="851" r:id="rId54"/>
    <p:sldId id="817" r:id="rId55"/>
    <p:sldId id="713" r:id="rId56"/>
    <p:sldId id="542" r:id="rId57"/>
    <p:sldId id="545" r:id="rId58"/>
    <p:sldId id="303" r:id="rId59"/>
    <p:sldId id="749" r:id="rId60"/>
    <p:sldId id="788" r:id="rId61"/>
    <p:sldId id="824" r:id="rId62"/>
    <p:sldId id="825" r:id="rId63"/>
    <p:sldId id="790" r:id="rId64"/>
    <p:sldId id="792" r:id="rId65"/>
    <p:sldId id="594" r:id="rId66"/>
    <p:sldId id="617" r:id="rId67"/>
    <p:sldId id="793" r:id="rId68"/>
    <p:sldId id="794" r:id="rId69"/>
    <p:sldId id="798" r:id="rId70"/>
    <p:sldId id="641" r:id="rId71"/>
    <p:sldId id="800" r:id="rId72"/>
    <p:sldId id="818" r:id="rId73"/>
    <p:sldId id="433" r:id="rId74"/>
    <p:sldId id="801" r:id="rId75"/>
    <p:sldId id="644" r:id="rId76"/>
    <p:sldId id="799" r:id="rId77"/>
    <p:sldId id="714" r:id="rId78"/>
    <p:sldId id="709" r:id="rId79"/>
    <p:sldId id="722" r:id="rId80"/>
    <p:sldId id="716" r:id="rId81"/>
    <p:sldId id="854" r:id="rId82"/>
    <p:sldId id="852" r:id="rId83"/>
    <p:sldId id="855" r:id="rId84"/>
    <p:sldId id="853" r:id="rId85"/>
    <p:sldId id="718" r:id="rId86"/>
    <p:sldId id="719" r:id="rId87"/>
    <p:sldId id="720" r:id="rId88"/>
    <p:sldId id="721" r:id="rId89"/>
    <p:sldId id="856" r:id="rId90"/>
    <p:sldId id="715" r:id="rId91"/>
    <p:sldId id="723" r:id="rId92"/>
    <p:sldId id="724" r:id="rId93"/>
    <p:sldId id="725" r:id="rId94"/>
    <p:sldId id="726" r:id="rId95"/>
    <p:sldId id="727" r:id="rId96"/>
    <p:sldId id="728" r:id="rId97"/>
    <p:sldId id="729" r:id="rId98"/>
    <p:sldId id="348" r:id="rId99"/>
  </p:sldIdLst>
  <p:sldSz cx="6911975" cy="3887788"/>
  <p:notesSz cx="6858000" cy="9144000"/>
  <p:custDataLst>
    <p:tags r:id="rId102"/>
  </p:custDataLst>
  <p:defaultTextStyle>
    <a:defPPr>
      <a:defRPr lang="en-US"/>
    </a:defPPr>
    <a:lvl1pPr marL="0" algn="l" defTabSz="259187" rtl="0" eaLnBrk="1" latinLnBrk="0" hangingPunct="1">
      <a:defRPr sz="1020" kern="1200">
        <a:solidFill>
          <a:schemeClr val="tx1"/>
        </a:solidFill>
        <a:latin typeface="+mn-lt"/>
        <a:ea typeface="+mn-ea"/>
        <a:cs typeface="+mn-cs"/>
      </a:defRPr>
    </a:lvl1pPr>
    <a:lvl2pPr marL="259187" algn="l" defTabSz="259187" rtl="0" eaLnBrk="1" latinLnBrk="0" hangingPunct="1">
      <a:defRPr sz="1020" kern="1200">
        <a:solidFill>
          <a:schemeClr val="tx1"/>
        </a:solidFill>
        <a:latin typeface="+mn-lt"/>
        <a:ea typeface="+mn-ea"/>
        <a:cs typeface="+mn-cs"/>
      </a:defRPr>
    </a:lvl2pPr>
    <a:lvl3pPr marL="518373" algn="l" defTabSz="259187" rtl="0" eaLnBrk="1" latinLnBrk="0" hangingPunct="1">
      <a:defRPr sz="1020" kern="1200">
        <a:solidFill>
          <a:schemeClr val="tx1"/>
        </a:solidFill>
        <a:latin typeface="+mn-lt"/>
        <a:ea typeface="+mn-ea"/>
        <a:cs typeface="+mn-cs"/>
      </a:defRPr>
    </a:lvl3pPr>
    <a:lvl4pPr marL="777560" algn="l" defTabSz="259187" rtl="0" eaLnBrk="1" latinLnBrk="0" hangingPunct="1">
      <a:defRPr sz="1020" kern="1200">
        <a:solidFill>
          <a:schemeClr val="tx1"/>
        </a:solidFill>
        <a:latin typeface="+mn-lt"/>
        <a:ea typeface="+mn-ea"/>
        <a:cs typeface="+mn-cs"/>
      </a:defRPr>
    </a:lvl4pPr>
    <a:lvl5pPr marL="1036747" algn="l" defTabSz="259187" rtl="0" eaLnBrk="1" latinLnBrk="0" hangingPunct="1">
      <a:defRPr sz="1020" kern="1200">
        <a:solidFill>
          <a:schemeClr val="tx1"/>
        </a:solidFill>
        <a:latin typeface="+mn-lt"/>
        <a:ea typeface="+mn-ea"/>
        <a:cs typeface="+mn-cs"/>
      </a:defRPr>
    </a:lvl5pPr>
    <a:lvl6pPr marL="1295933" algn="l" defTabSz="259187" rtl="0" eaLnBrk="1" latinLnBrk="0" hangingPunct="1">
      <a:defRPr sz="1020" kern="1200">
        <a:solidFill>
          <a:schemeClr val="tx1"/>
        </a:solidFill>
        <a:latin typeface="+mn-lt"/>
        <a:ea typeface="+mn-ea"/>
        <a:cs typeface="+mn-cs"/>
      </a:defRPr>
    </a:lvl6pPr>
    <a:lvl7pPr marL="1555120" algn="l" defTabSz="259187" rtl="0" eaLnBrk="1" latinLnBrk="0" hangingPunct="1">
      <a:defRPr sz="1020" kern="1200">
        <a:solidFill>
          <a:schemeClr val="tx1"/>
        </a:solidFill>
        <a:latin typeface="+mn-lt"/>
        <a:ea typeface="+mn-ea"/>
        <a:cs typeface="+mn-cs"/>
      </a:defRPr>
    </a:lvl7pPr>
    <a:lvl8pPr marL="1814307" algn="l" defTabSz="259187" rtl="0" eaLnBrk="1" latinLnBrk="0" hangingPunct="1">
      <a:defRPr sz="1020" kern="1200">
        <a:solidFill>
          <a:schemeClr val="tx1"/>
        </a:solidFill>
        <a:latin typeface="+mn-lt"/>
        <a:ea typeface="+mn-ea"/>
        <a:cs typeface="+mn-cs"/>
      </a:defRPr>
    </a:lvl8pPr>
    <a:lvl9pPr marL="2073493" algn="l" defTabSz="259187" rtl="0" eaLnBrk="1" latinLnBrk="0" hangingPunct="1">
      <a:defRPr sz="102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25" userDrawn="1">
          <p15:clr>
            <a:srgbClr val="A4A3A4"/>
          </p15:clr>
        </p15:guide>
        <p15:guide id="2" pos="217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B832"/>
    <a:srgbClr val="232F84"/>
    <a:srgbClr val="2D772D"/>
    <a:srgbClr val="276727"/>
    <a:srgbClr val="920E00"/>
    <a:srgbClr val="800000"/>
    <a:srgbClr val="990000"/>
    <a:srgbClr val="E89E18"/>
    <a:srgbClr val="FFFF66"/>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77" autoAdjust="0"/>
    <p:restoredTop sz="94727" autoAdjust="0"/>
  </p:normalViewPr>
  <p:slideViewPr>
    <p:cSldViewPr snapToGrid="0">
      <p:cViewPr varScale="1">
        <p:scale>
          <a:sx n="131" d="100"/>
          <a:sy n="131" d="100"/>
        </p:scale>
        <p:origin x="582" y="114"/>
      </p:cViewPr>
      <p:guideLst>
        <p:guide orient="horz" pos="1225"/>
        <p:guide pos="2177"/>
      </p:guideLst>
    </p:cSldViewPr>
  </p:slideViewPr>
  <p:notesTextViewPr>
    <p:cViewPr>
      <p:scale>
        <a:sx n="1" d="1"/>
        <a:sy n="1" d="1"/>
      </p:scale>
      <p:origin x="0" y="0"/>
    </p:cViewPr>
  </p:notesTextViewPr>
  <p:notesViewPr>
    <p:cSldViewPr snapToGrid="0">
      <p:cViewPr varScale="1">
        <p:scale>
          <a:sx n="90" d="100"/>
          <a:sy n="90" d="100"/>
        </p:scale>
        <p:origin x="242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tags" Target="tags/tag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notesMaster" Target="notesMasters/notesMaster1.xml"/><Relationship Id="rId105"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D877EB-F9D3-4107-B0F5-C1A7971215E7}"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en-AU"/>
        </a:p>
      </dgm:t>
    </dgm:pt>
    <dgm:pt modelId="{279B60D8-A708-45F7-AC52-2D57A62B354C}">
      <dgm:prSet phldrT="[Text]"/>
      <dgm:spPr/>
      <dgm:t>
        <a:bodyPr/>
        <a:lstStyle/>
        <a:p>
          <a:r>
            <a:rPr lang="en-AU" dirty="0"/>
            <a:t>1</a:t>
          </a:r>
        </a:p>
      </dgm:t>
    </dgm:pt>
    <dgm:pt modelId="{7BED6001-9011-4DBB-ABF5-94FFBF18501A}" type="parTrans" cxnId="{E33D681F-57BE-40C5-9BCD-7A02E3C9E683}">
      <dgm:prSet/>
      <dgm:spPr/>
      <dgm:t>
        <a:bodyPr/>
        <a:lstStyle/>
        <a:p>
          <a:endParaRPr lang="en-AU"/>
        </a:p>
      </dgm:t>
    </dgm:pt>
    <dgm:pt modelId="{A6336868-F10A-49CC-A848-21D72A43D26B}" type="sibTrans" cxnId="{E33D681F-57BE-40C5-9BCD-7A02E3C9E683}">
      <dgm:prSet/>
      <dgm:spPr/>
      <dgm:t>
        <a:bodyPr/>
        <a:lstStyle/>
        <a:p>
          <a:endParaRPr lang="en-AU"/>
        </a:p>
      </dgm:t>
    </dgm:pt>
    <dgm:pt modelId="{FAE3AEF5-47C1-4615-9920-1971BFB02DCF}">
      <dgm:prSet phldrT="[Text]"/>
      <dgm:spPr/>
      <dgm:t>
        <a:bodyPr/>
        <a:lstStyle/>
        <a:p>
          <a:r>
            <a:rPr lang="en-AU" dirty="0"/>
            <a:t>Plastering</a:t>
          </a:r>
        </a:p>
      </dgm:t>
    </dgm:pt>
    <dgm:pt modelId="{AE39AE30-9601-4AF6-A5D8-3BC0ED9E0236}" type="parTrans" cxnId="{DD3B0AA6-07ED-4D99-85BD-98717CE6BE2D}">
      <dgm:prSet/>
      <dgm:spPr/>
      <dgm:t>
        <a:bodyPr/>
        <a:lstStyle/>
        <a:p>
          <a:endParaRPr lang="en-AU"/>
        </a:p>
      </dgm:t>
    </dgm:pt>
    <dgm:pt modelId="{7C7D7A5C-9FB8-439F-92C1-06209DFDF3D8}" type="sibTrans" cxnId="{DD3B0AA6-07ED-4D99-85BD-98717CE6BE2D}">
      <dgm:prSet/>
      <dgm:spPr/>
      <dgm:t>
        <a:bodyPr/>
        <a:lstStyle/>
        <a:p>
          <a:endParaRPr lang="en-AU"/>
        </a:p>
      </dgm:t>
    </dgm:pt>
    <dgm:pt modelId="{A7115ACA-20CB-487B-92B7-0109850F769D}">
      <dgm:prSet phldrT="[Text]"/>
      <dgm:spPr/>
      <dgm:t>
        <a:bodyPr/>
        <a:lstStyle/>
        <a:p>
          <a:r>
            <a:rPr lang="en-AU" dirty="0"/>
            <a:t>2</a:t>
          </a:r>
        </a:p>
      </dgm:t>
    </dgm:pt>
    <dgm:pt modelId="{7AF70137-0538-41F0-BC54-E6C451AB0D6C}" type="parTrans" cxnId="{A1343F9D-CB2E-46FA-ABCC-F549F097D2AD}">
      <dgm:prSet/>
      <dgm:spPr/>
      <dgm:t>
        <a:bodyPr/>
        <a:lstStyle/>
        <a:p>
          <a:endParaRPr lang="en-AU"/>
        </a:p>
      </dgm:t>
    </dgm:pt>
    <dgm:pt modelId="{DC2C41D6-858D-4DE2-8FD9-EE5E3E77C6D3}" type="sibTrans" cxnId="{A1343F9D-CB2E-46FA-ABCC-F549F097D2AD}">
      <dgm:prSet/>
      <dgm:spPr/>
      <dgm:t>
        <a:bodyPr/>
        <a:lstStyle/>
        <a:p>
          <a:endParaRPr lang="en-AU"/>
        </a:p>
      </dgm:t>
    </dgm:pt>
    <dgm:pt modelId="{A5AD491B-420E-455B-9E6D-FD42F6602728}">
      <dgm:prSet phldrT="[Text]"/>
      <dgm:spPr/>
      <dgm:t>
        <a:bodyPr/>
        <a:lstStyle/>
        <a:p>
          <a:r>
            <a:rPr lang="en-AU" dirty="0"/>
            <a:t>Tiling: wall, floor</a:t>
          </a:r>
        </a:p>
      </dgm:t>
    </dgm:pt>
    <dgm:pt modelId="{92AFB337-2B8F-4DFC-BBCE-13D0C838993F}" type="parTrans" cxnId="{D2D3B822-1FFE-4EEC-B4A8-A2AE5CDA04F4}">
      <dgm:prSet/>
      <dgm:spPr/>
      <dgm:t>
        <a:bodyPr/>
        <a:lstStyle/>
        <a:p>
          <a:endParaRPr lang="en-AU"/>
        </a:p>
      </dgm:t>
    </dgm:pt>
    <dgm:pt modelId="{438D454D-8D1F-4A5A-BECF-144F1262E0FF}" type="sibTrans" cxnId="{D2D3B822-1FFE-4EEC-B4A8-A2AE5CDA04F4}">
      <dgm:prSet/>
      <dgm:spPr/>
      <dgm:t>
        <a:bodyPr/>
        <a:lstStyle/>
        <a:p>
          <a:endParaRPr lang="en-AU"/>
        </a:p>
      </dgm:t>
    </dgm:pt>
    <dgm:pt modelId="{B5C467E0-8D8C-4E35-BE1A-2F65CD1C530A}">
      <dgm:prSet phldrT="[Text]"/>
      <dgm:spPr/>
      <dgm:t>
        <a:bodyPr/>
        <a:lstStyle/>
        <a:p>
          <a:r>
            <a:rPr lang="en-AU" dirty="0"/>
            <a:t>3</a:t>
          </a:r>
        </a:p>
      </dgm:t>
    </dgm:pt>
    <dgm:pt modelId="{AE958ECA-7ED9-4CE3-8742-3E60B3CA8F24}" type="parTrans" cxnId="{091779FA-AC16-4BAB-A101-035BACA38627}">
      <dgm:prSet/>
      <dgm:spPr/>
      <dgm:t>
        <a:bodyPr/>
        <a:lstStyle/>
        <a:p>
          <a:endParaRPr lang="en-AU"/>
        </a:p>
      </dgm:t>
    </dgm:pt>
    <dgm:pt modelId="{D382DAED-2CE4-4557-85C2-95EAFF2E34BE}" type="sibTrans" cxnId="{091779FA-AC16-4BAB-A101-035BACA38627}">
      <dgm:prSet/>
      <dgm:spPr/>
      <dgm:t>
        <a:bodyPr/>
        <a:lstStyle/>
        <a:p>
          <a:endParaRPr lang="en-AU"/>
        </a:p>
      </dgm:t>
    </dgm:pt>
    <dgm:pt modelId="{C41CD2A2-3D2B-456A-B5F4-3C88892599D7}">
      <dgm:prSet phldrT="[Text]"/>
      <dgm:spPr/>
      <dgm:t>
        <a:bodyPr/>
        <a:lstStyle/>
        <a:p>
          <a:r>
            <a:rPr lang="en-AU" dirty="0"/>
            <a:t>Elec fit-off</a:t>
          </a:r>
        </a:p>
      </dgm:t>
    </dgm:pt>
    <dgm:pt modelId="{280024A4-B9DB-4D23-942A-B6E0E07F2547}" type="parTrans" cxnId="{08F105D7-0C86-45B1-BB82-8D5DD3BBAECF}">
      <dgm:prSet/>
      <dgm:spPr/>
      <dgm:t>
        <a:bodyPr/>
        <a:lstStyle/>
        <a:p>
          <a:endParaRPr lang="en-AU"/>
        </a:p>
      </dgm:t>
    </dgm:pt>
    <dgm:pt modelId="{EEE8396A-3A59-459C-90FD-E0ACBD903434}" type="sibTrans" cxnId="{08F105D7-0C86-45B1-BB82-8D5DD3BBAECF}">
      <dgm:prSet/>
      <dgm:spPr/>
      <dgm:t>
        <a:bodyPr/>
        <a:lstStyle/>
        <a:p>
          <a:endParaRPr lang="en-AU"/>
        </a:p>
      </dgm:t>
    </dgm:pt>
    <dgm:pt modelId="{220A5E0C-D0CD-4798-81C5-C28CF51CD2F5}">
      <dgm:prSet/>
      <dgm:spPr/>
      <dgm:t>
        <a:bodyPr/>
        <a:lstStyle/>
        <a:p>
          <a:r>
            <a:rPr lang="en-AU" dirty="0"/>
            <a:t>4</a:t>
          </a:r>
        </a:p>
      </dgm:t>
    </dgm:pt>
    <dgm:pt modelId="{23F45CB8-FFDA-4D42-AB2F-34E5FDD98AB1}" type="parTrans" cxnId="{1FC3E9C3-5D59-4514-B867-18556421DA19}">
      <dgm:prSet/>
      <dgm:spPr/>
      <dgm:t>
        <a:bodyPr/>
        <a:lstStyle/>
        <a:p>
          <a:endParaRPr lang="en-AU"/>
        </a:p>
      </dgm:t>
    </dgm:pt>
    <dgm:pt modelId="{E0CB2BBD-EF28-43A8-8263-E7399B4F8D16}" type="sibTrans" cxnId="{1FC3E9C3-5D59-4514-B867-18556421DA19}">
      <dgm:prSet/>
      <dgm:spPr/>
      <dgm:t>
        <a:bodyPr/>
        <a:lstStyle/>
        <a:p>
          <a:endParaRPr lang="en-AU"/>
        </a:p>
      </dgm:t>
    </dgm:pt>
    <dgm:pt modelId="{E0AB00C4-13E2-4982-81AE-B5B708F0F4B2}">
      <dgm:prSet/>
      <dgm:spPr/>
      <dgm:t>
        <a:bodyPr/>
        <a:lstStyle/>
        <a:p>
          <a:r>
            <a:rPr lang="en-AU" dirty="0"/>
            <a:t>5</a:t>
          </a:r>
        </a:p>
      </dgm:t>
    </dgm:pt>
    <dgm:pt modelId="{91B1F711-4617-409B-9EEF-9D6EFCCF22AE}" type="parTrans" cxnId="{B5E5FAB3-1258-49FE-8918-DC1169458094}">
      <dgm:prSet/>
      <dgm:spPr/>
      <dgm:t>
        <a:bodyPr/>
        <a:lstStyle/>
        <a:p>
          <a:endParaRPr lang="en-AU"/>
        </a:p>
      </dgm:t>
    </dgm:pt>
    <dgm:pt modelId="{A847A52E-0EBA-43D8-8EC5-6558B28C2C4E}" type="sibTrans" cxnId="{B5E5FAB3-1258-49FE-8918-DC1169458094}">
      <dgm:prSet/>
      <dgm:spPr/>
      <dgm:t>
        <a:bodyPr/>
        <a:lstStyle/>
        <a:p>
          <a:endParaRPr lang="en-AU"/>
        </a:p>
      </dgm:t>
    </dgm:pt>
    <dgm:pt modelId="{5BD3A319-0F3D-46DB-A3C6-9BADECAF43BA}">
      <dgm:prSet/>
      <dgm:spPr/>
      <dgm:t>
        <a:bodyPr/>
        <a:lstStyle/>
        <a:p>
          <a:r>
            <a:rPr lang="en-AU" dirty="0"/>
            <a:t>6</a:t>
          </a:r>
        </a:p>
      </dgm:t>
    </dgm:pt>
    <dgm:pt modelId="{CE03A988-3422-45F6-9163-DBEB6ADFED3E}" type="parTrans" cxnId="{A87075F5-F177-4791-923F-521132305636}">
      <dgm:prSet/>
      <dgm:spPr/>
      <dgm:t>
        <a:bodyPr/>
        <a:lstStyle/>
        <a:p>
          <a:endParaRPr lang="en-AU"/>
        </a:p>
      </dgm:t>
    </dgm:pt>
    <dgm:pt modelId="{3E7288C7-5508-4813-ABB8-F064AD12F59E}" type="sibTrans" cxnId="{A87075F5-F177-4791-923F-521132305636}">
      <dgm:prSet/>
      <dgm:spPr/>
      <dgm:t>
        <a:bodyPr/>
        <a:lstStyle/>
        <a:p>
          <a:endParaRPr lang="en-AU"/>
        </a:p>
      </dgm:t>
    </dgm:pt>
    <dgm:pt modelId="{37B03559-5FE3-43A3-8BCC-8141A7EBBA02}">
      <dgm:prSet/>
      <dgm:spPr/>
      <dgm:t>
        <a:bodyPr/>
        <a:lstStyle/>
        <a:p>
          <a:r>
            <a:rPr lang="en-AU" dirty="0"/>
            <a:t>7</a:t>
          </a:r>
        </a:p>
      </dgm:t>
    </dgm:pt>
    <dgm:pt modelId="{9ED2497B-87B6-4272-B587-62D4F47A03DC}" type="parTrans" cxnId="{B70E21AD-4BCC-4C6A-99AD-2428CFADFAE4}">
      <dgm:prSet/>
      <dgm:spPr/>
      <dgm:t>
        <a:bodyPr/>
        <a:lstStyle/>
        <a:p>
          <a:endParaRPr lang="en-AU"/>
        </a:p>
      </dgm:t>
    </dgm:pt>
    <dgm:pt modelId="{44C2A06D-5EEC-438C-92CE-E64F1F06F401}" type="sibTrans" cxnId="{B70E21AD-4BCC-4C6A-99AD-2428CFADFAE4}">
      <dgm:prSet/>
      <dgm:spPr/>
      <dgm:t>
        <a:bodyPr/>
        <a:lstStyle/>
        <a:p>
          <a:endParaRPr lang="en-AU"/>
        </a:p>
      </dgm:t>
    </dgm:pt>
    <dgm:pt modelId="{9223A976-8924-4FC6-AC32-E50A01567DBA}">
      <dgm:prSet/>
      <dgm:spPr/>
      <dgm:t>
        <a:bodyPr/>
        <a:lstStyle/>
        <a:p>
          <a:r>
            <a:rPr lang="en-AU" dirty="0"/>
            <a:t>Plumbing</a:t>
          </a:r>
        </a:p>
        <a:p>
          <a:r>
            <a:rPr lang="en-AU" dirty="0"/>
            <a:t>Fit-off</a:t>
          </a:r>
        </a:p>
      </dgm:t>
    </dgm:pt>
    <dgm:pt modelId="{635495CA-388C-42E3-BE82-E22EA1235436}" type="parTrans" cxnId="{BFB97AF5-EA01-45A0-A2A2-1D9DDC1AF961}">
      <dgm:prSet/>
      <dgm:spPr/>
      <dgm:t>
        <a:bodyPr/>
        <a:lstStyle/>
        <a:p>
          <a:endParaRPr lang="en-AU"/>
        </a:p>
      </dgm:t>
    </dgm:pt>
    <dgm:pt modelId="{21DFD160-FDC7-4A33-91EA-F4B094F50D21}" type="sibTrans" cxnId="{BFB97AF5-EA01-45A0-A2A2-1D9DDC1AF961}">
      <dgm:prSet/>
      <dgm:spPr/>
      <dgm:t>
        <a:bodyPr/>
        <a:lstStyle/>
        <a:p>
          <a:endParaRPr lang="en-AU"/>
        </a:p>
      </dgm:t>
    </dgm:pt>
    <dgm:pt modelId="{024603EF-F33B-4EEB-9B39-C5B7A3B2C88F}">
      <dgm:prSet/>
      <dgm:spPr/>
      <dgm:t>
        <a:bodyPr/>
        <a:lstStyle/>
        <a:p>
          <a:r>
            <a:rPr lang="en-AU" dirty="0"/>
            <a:t>Painting</a:t>
          </a:r>
        </a:p>
      </dgm:t>
    </dgm:pt>
    <dgm:pt modelId="{F7929D5A-5655-4643-B303-1D16D7322E53}" type="parTrans" cxnId="{D0DA9FB7-16EF-425C-A460-A18FA11545AD}">
      <dgm:prSet/>
      <dgm:spPr/>
      <dgm:t>
        <a:bodyPr/>
        <a:lstStyle/>
        <a:p>
          <a:endParaRPr lang="en-AU"/>
        </a:p>
      </dgm:t>
    </dgm:pt>
    <dgm:pt modelId="{AB4B3CC5-4E13-4B84-AE29-358BBB7D123F}" type="sibTrans" cxnId="{D0DA9FB7-16EF-425C-A460-A18FA11545AD}">
      <dgm:prSet/>
      <dgm:spPr/>
      <dgm:t>
        <a:bodyPr/>
        <a:lstStyle/>
        <a:p>
          <a:endParaRPr lang="en-AU"/>
        </a:p>
      </dgm:t>
    </dgm:pt>
    <dgm:pt modelId="{D22556C8-3E99-4E0C-AC7C-8F9B1E024629}">
      <dgm:prSet/>
      <dgm:spPr/>
      <dgm:t>
        <a:bodyPr/>
        <a:lstStyle/>
        <a:p>
          <a:r>
            <a:rPr lang="en-AU" dirty="0"/>
            <a:t>Floor finishing</a:t>
          </a:r>
        </a:p>
      </dgm:t>
    </dgm:pt>
    <dgm:pt modelId="{79BB0A32-4110-48EB-B020-8122EB52CF6E}" type="parTrans" cxnId="{93337D95-474E-4DE6-980B-3C278DFCEB25}">
      <dgm:prSet/>
      <dgm:spPr/>
      <dgm:t>
        <a:bodyPr/>
        <a:lstStyle/>
        <a:p>
          <a:endParaRPr lang="en-AU"/>
        </a:p>
      </dgm:t>
    </dgm:pt>
    <dgm:pt modelId="{1D218BE4-E87A-4EF9-810F-38644A86AD76}" type="sibTrans" cxnId="{93337D95-474E-4DE6-980B-3C278DFCEB25}">
      <dgm:prSet/>
      <dgm:spPr/>
      <dgm:t>
        <a:bodyPr/>
        <a:lstStyle/>
        <a:p>
          <a:endParaRPr lang="en-AU"/>
        </a:p>
      </dgm:t>
    </dgm:pt>
    <dgm:pt modelId="{6EFCE158-00FA-4CD7-A92B-E3ECFD443C6C}" type="pres">
      <dgm:prSet presAssocID="{44D877EB-F9D3-4107-B0F5-C1A7971215E7}" presName="theList" presStyleCnt="0">
        <dgm:presLayoutVars>
          <dgm:dir/>
          <dgm:animLvl val="lvl"/>
          <dgm:resizeHandles val="exact"/>
        </dgm:presLayoutVars>
      </dgm:prSet>
      <dgm:spPr/>
    </dgm:pt>
    <dgm:pt modelId="{5D3AE7DC-28A5-49A5-9C25-49DFCC2F518C}" type="pres">
      <dgm:prSet presAssocID="{279B60D8-A708-45F7-AC52-2D57A62B354C}" presName="compNode" presStyleCnt="0"/>
      <dgm:spPr/>
    </dgm:pt>
    <dgm:pt modelId="{A25ACA4B-6B80-4E47-A6B4-A3CE434DA8AF}" type="pres">
      <dgm:prSet presAssocID="{279B60D8-A708-45F7-AC52-2D57A62B354C}" presName="noGeometry" presStyleCnt="0"/>
      <dgm:spPr/>
    </dgm:pt>
    <dgm:pt modelId="{35A1D1B7-33F9-4CF3-9DCC-C5AB666CD292}" type="pres">
      <dgm:prSet presAssocID="{279B60D8-A708-45F7-AC52-2D57A62B354C}" presName="childTextVisible" presStyleLbl="bgAccFollowNode1" presStyleIdx="0" presStyleCnt="7">
        <dgm:presLayoutVars>
          <dgm:bulletEnabled val="1"/>
        </dgm:presLayoutVars>
      </dgm:prSet>
      <dgm:spPr/>
    </dgm:pt>
    <dgm:pt modelId="{973EEB3B-193A-4048-89B2-3613AE31B9F2}" type="pres">
      <dgm:prSet presAssocID="{279B60D8-A708-45F7-AC52-2D57A62B354C}" presName="childTextHidden" presStyleLbl="bgAccFollowNode1" presStyleIdx="0" presStyleCnt="7"/>
      <dgm:spPr/>
    </dgm:pt>
    <dgm:pt modelId="{16B79556-8076-4E08-A63E-D36D52B93E97}" type="pres">
      <dgm:prSet presAssocID="{279B60D8-A708-45F7-AC52-2D57A62B354C}" presName="parentText" presStyleLbl="node1" presStyleIdx="0" presStyleCnt="7">
        <dgm:presLayoutVars>
          <dgm:chMax val="1"/>
          <dgm:bulletEnabled val="1"/>
        </dgm:presLayoutVars>
      </dgm:prSet>
      <dgm:spPr/>
    </dgm:pt>
    <dgm:pt modelId="{07ADC865-87AB-4702-9BD2-BC4A8FAFDDE4}" type="pres">
      <dgm:prSet presAssocID="{279B60D8-A708-45F7-AC52-2D57A62B354C}" presName="aSpace" presStyleCnt="0"/>
      <dgm:spPr/>
    </dgm:pt>
    <dgm:pt modelId="{ADB54048-8ECE-41F0-A522-C2606B57C48F}" type="pres">
      <dgm:prSet presAssocID="{A7115ACA-20CB-487B-92B7-0109850F769D}" presName="compNode" presStyleCnt="0"/>
      <dgm:spPr/>
    </dgm:pt>
    <dgm:pt modelId="{590A4F76-8931-49FF-BCA6-66B7B24EE8DB}" type="pres">
      <dgm:prSet presAssocID="{A7115ACA-20CB-487B-92B7-0109850F769D}" presName="noGeometry" presStyleCnt="0"/>
      <dgm:spPr/>
    </dgm:pt>
    <dgm:pt modelId="{724D493E-70B7-47CE-8851-C7301C25F174}" type="pres">
      <dgm:prSet presAssocID="{A7115ACA-20CB-487B-92B7-0109850F769D}" presName="childTextVisible" presStyleLbl="bgAccFollowNode1" presStyleIdx="1" presStyleCnt="7">
        <dgm:presLayoutVars>
          <dgm:bulletEnabled val="1"/>
        </dgm:presLayoutVars>
      </dgm:prSet>
      <dgm:spPr/>
    </dgm:pt>
    <dgm:pt modelId="{51600CB9-D576-44B6-A388-A2AD2224940E}" type="pres">
      <dgm:prSet presAssocID="{A7115ACA-20CB-487B-92B7-0109850F769D}" presName="childTextHidden" presStyleLbl="bgAccFollowNode1" presStyleIdx="1" presStyleCnt="7"/>
      <dgm:spPr/>
    </dgm:pt>
    <dgm:pt modelId="{D47041EC-58B1-4076-BF0F-D88AFBF1E9CE}" type="pres">
      <dgm:prSet presAssocID="{A7115ACA-20CB-487B-92B7-0109850F769D}" presName="parentText" presStyleLbl="node1" presStyleIdx="1" presStyleCnt="7">
        <dgm:presLayoutVars>
          <dgm:chMax val="1"/>
          <dgm:bulletEnabled val="1"/>
        </dgm:presLayoutVars>
      </dgm:prSet>
      <dgm:spPr/>
    </dgm:pt>
    <dgm:pt modelId="{4E7A9010-B9C8-4DBC-A9AF-4BF5E507E6DF}" type="pres">
      <dgm:prSet presAssocID="{A7115ACA-20CB-487B-92B7-0109850F769D}" presName="aSpace" presStyleCnt="0"/>
      <dgm:spPr/>
    </dgm:pt>
    <dgm:pt modelId="{CEBC913D-570B-481E-AFC6-C46D279FDF61}" type="pres">
      <dgm:prSet presAssocID="{B5C467E0-8D8C-4E35-BE1A-2F65CD1C530A}" presName="compNode" presStyleCnt="0"/>
      <dgm:spPr/>
    </dgm:pt>
    <dgm:pt modelId="{1364D076-57FF-4AE7-942D-BE9BAB168152}" type="pres">
      <dgm:prSet presAssocID="{B5C467E0-8D8C-4E35-BE1A-2F65CD1C530A}" presName="noGeometry" presStyleCnt="0"/>
      <dgm:spPr/>
    </dgm:pt>
    <dgm:pt modelId="{97529C0D-AC5A-4059-983B-6885CB42A938}" type="pres">
      <dgm:prSet presAssocID="{B5C467E0-8D8C-4E35-BE1A-2F65CD1C530A}" presName="childTextVisible" presStyleLbl="bgAccFollowNode1" presStyleIdx="2" presStyleCnt="7">
        <dgm:presLayoutVars>
          <dgm:bulletEnabled val="1"/>
        </dgm:presLayoutVars>
      </dgm:prSet>
      <dgm:spPr/>
    </dgm:pt>
    <dgm:pt modelId="{004D25E7-E14E-45E9-B04D-14E9167676F8}" type="pres">
      <dgm:prSet presAssocID="{B5C467E0-8D8C-4E35-BE1A-2F65CD1C530A}" presName="childTextHidden" presStyleLbl="bgAccFollowNode1" presStyleIdx="2" presStyleCnt="7"/>
      <dgm:spPr/>
    </dgm:pt>
    <dgm:pt modelId="{BAEDF512-FF94-4DAC-90C0-9FB0F38004FC}" type="pres">
      <dgm:prSet presAssocID="{B5C467E0-8D8C-4E35-BE1A-2F65CD1C530A}" presName="parentText" presStyleLbl="node1" presStyleIdx="2" presStyleCnt="7">
        <dgm:presLayoutVars>
          <dgm:chMax val="1"/>
          <dgm:bulletEnabled val="1"/>
        </dgm:presLayoutVars>
      </dgm:prSet>
      <dgm:spPr/>
    </dgm:pt>
    <dgm:pt modelId="{14DED261-1D61-41B7-898D-B6839F621CE8}" type="pres">
      <dgm:prSet presAssocID="{B5C467E0-8D8C-4E35-BE1A-2F65CD1C530A}" presName="aSpace" presStyleCnt="0"/>
      <dgm:spPr/>
    </dgm:pt>
    <dgm:pt modelId="{D53B33F4-294C-41A9-B48F-AB77269B525F}" type="pres">
      <dgm:prSet presAssocID="{220A5E0C-D0CD-4798-81C5-C28CF51CD2F5}" presName="compNode" presStyleCnt="0"/>
      <dgm:spPr/>
    </dgm:pt>
    <dgm:pt modelId="{7351C240-4C6A-49A0-95B0-98D8110BC86F}" type="pres">
      <dgm:prSet presAssocID="{220A5E0C-D0CD-4798-81C5-C28CF51CD2F5}" presName="noGeometry" presStyleCnt="0"/>
      <dgm:spPr/>
    </dgm:pt>
    <dgm:pt modelId="{E441E80D-8BAD-4DCB-AF52-54D7CD329063}" type="pres">
      <dgm:prSet presAssocID="{220A5E0C-D0CD-4798-81C5-C28CF51CD2F5}" presName="childTextVisible" presStyleLbl="bgAccFollowNode1" presStyleIdx="3" presStyleCnt="7">
        <dgm:presLayoutVars>
          <dgm:bulletEnabled val="1"/>
        </dgm:presLayoutVars>
      </dgm:prSet>
      <dgm:spPr/>
    </dgm:pt>
    <dgm:pt modelId="{C214AA47-F8BA-496B-BD94-4059D3B6CFDA}" type="pres">
      <dgm:prSet presAssocID="{220A5E0C-D0CD-4798-81C5-C28CF51CD2F5}" presName="childTextHidden" presStyleLbl="bgAccFollowNode1" presStyleIdx="3" presStyleCnt="7"/>
      <dgm:spPr/>
    </dgm:pt>
    <dgm:pt modelId="{73562F46-DE55-41D9-8A77-1E5E6B0F6501}" type="pres">
      <dgm:prSet presAssocID="{220A5E0C-D0CD-4798-81C5-C28CF51CD2F5}" presName="parentText" presStyleLbl="node1" presStyleIdx="3" presStyleCnt="7">
        <dgm:presLayoutVars>
          <dgm:chMax val="1"/>
          <dgm:bulletEnabled val="1"/>
        </dgm:presLayoutVars>
      </dgm:prSet>
      <dgm:spPr/>
    </dgm:pt>
    <dgm:pt modelId="{F05AA80B-C2A7-444B-BEA6-75244BA03204}" type="pres">
      <dgm:prSet presAssocID="{220A5E0C-D0CD-4798-81C5-C28CF51CD2F5}" presName="aSpace" presStyleCnt="0"/>
      <dgm:spPr/>
    </dgm:pt>
    <dgm:pt modelId="{E9C7EF2C-D162-48A2-B6FD-AF00A64E7E61}" type="pres">
      <dgm:prSet presAssocID="{E0AB00C4-13E2-4982-81AE-B5B708F0F4B2}" presName="compNode" presStyleCnt="0"/>
      <dgm:spPr/>
    </dgm:pt>
    <dgm:pt modelId="{B311F8EA-F891-4DB3-BFC7-0F249A74CDB6}" type="pres">
      <dgm:prSet presAssocID="{E0AB00C4-13E2-4982-81AE-B5B708F0F4B2}" presName="noGeometry" presStyleCnt="0"/>
      <dgm:spPr/>
    </dgm:pt>
    <dgm:pt modelId="{308A410F-E49C-4A64-9DEB-DC7302F0D677}" type="pres">
      <dgm:prSet presAssocID="{E0AB00C4-13E2-4982-81AE-B5B708F0F4B2}" presName="childTextVisible" presStyleLbl="bgAccFollowNode1" presStyleIdx="4" presStyleCnt="7">
        <dgm:presLayoutVars>
          <dgm:bulletEnabled val="1"/>
        </dgm:presLayoutVars>
      </dgm:prSet>
      <dgm:spPr/>
    </dgm:pt>
    <dgm:pt modelId="{2C86351E-0F72-4D29-A3A7-909797F7AD92}" type="pres">
      <dgm:prSet presAssocID="{E0AB00C4-13E2-4982-81AE-B5B708F0F4B2}" presName="childTextHidden" presStyleLbl="bgAccFollowNode1" presStyleIdx="4" presStyleCnt="7"/>
      <dgm:spPr/>
    </dgm:pt>
    <dgm:pt modelId="{1AA9231A-7487-4220-84BF-2045B64C5BFB}" type="pres">
      <dgm:prSet presAssocID="{E0AB00C4-13E2-4982-81AE-B5B708F0F4B2}" presName="parentText" presStyleLbl="node1" presStyleIdx="4" presStyleCnt="7">
        <dgm:presLayoutVars>
          <dgm:chMax val="1"/>
          <dgm:bulletEnabled val="1"/>
        </dgm:presLayoutVars>
      </dgm:prSet>
      <dgm:spPr/>
    </dgm:pt>
    <dgm:pt modelId="{19A8F074-841C-4BDA-918F-F29995B1E3E7}" type="pres">
      <dgm:prSet presAssocID="{E0AB00C4-13E2-4982-81AE-B5B708F0F4B2}" presName="aSpace" presStyleCnt="0"/>
      <dgm:spPr/>
    </dgm:pt>
    <dgm:pt modelId="{AE311B9B-DEA5-4B21-88E9-46FF125D42E0}" type="pres">
      <dgm:prSet presAssocID="{5BD3A319-0F3D-46DB-A3C6-9BADECAF43BA}" presName="compNode" presStyleCnt="0"/>
      <dgm:spPr/>
    </dgm:pt>
    <dgm:pt modelId="{0246E2E5-78DF-4979-A744-90D480EE0520}" type="pres">
      <dgm:prSet presAssocID="{5BD3A319-0F3D-46DB-A3C6-9BADECAF43BA}" presName="noGeometry" presStyleCnt="0"/>
      <dgm:spPr/>
    </dgm:pt>
    <dgm:pt modelId="{4E3B7019-4AD2-4BCD-87A6-90C96ADCBE41}" type="pres">
      <dgm:prSet presAssocID="{5BD3A319-0F3D-46DB-A3C6-9BADECAF43BA}" presName="childTextVisible" presStyleLbl="bgAccFollowNode1" presStyleIdx="5" presStyleCnt="7">
        <dgm:presLayoutVars>
          <dgm:bulletEnabled val="1"/>
        </dgm:presLayoutVars>
      </dgm:prSet>
      <dgm:spPr/>
    </dgm:pt>
    <dgm:pt modelId="{FE7053A9-1F43-426E-8F39-7D30F01DCA4E}" type="pres">
      <dgm:prSet presAssocID="{5BD3A319-0F3D-46DB-A3C6-9BADECAF43BA}" presName="childTextHidden" presStyleLbl="bgAccFollowNode1" presStyleIdx="5" presStyleCnt="7"/>
      <dgm:spPr/>
    </dgm:pt>
    <dgm:pt modelId="{C123837E-62EC-4E11-9274-711950973D47}" type="pres">
      <dgm:prSet presAssocID="{5BD3A319-0F3D-46DB-A3C6-9BADECAF43BA}" presName="parentText" presStyleLbl="node1" presStyleIdx="5" presStyleCnt="7">
        <dgm:presLayoutVars>
          <dgm:chMax val="1"/>
          <dgm:bulletEnabled val="1"/>
        </dgm:presLayoutVars>
      </dgm:prSet>
      <dgm:spPr/>
    </dgm:pt>
    <dgm:pt modelId="{291059CD-9855-4259-A1B3-F861C7C8A676}" type="pres">
      <dgm:prSet presAssocID="{5BD3A319-0F3D-46DB-A3C6-9BADECAF43BA}" presName="aSpace" presStyleCnt="0"/>
      <dgm:spPr/>
    </dgm:pt>
    <dgm:pt modelId="{D7132CE5-A82D-43B1-A17B-04E33ECEC879}" type="pres">
      <dgm:prSet presAssocID="{37B03559-5FE3-43A3-8BCC-8141A7EBBA02}" presName="compNode" presStyleCnt="0"/>
      <dgm:spPr/>
    </dgm:pt>
    <dgm:pt modelId="{AA929467-4D74-4DAC-8359-DA513EB74C51}" type="pres">
      <dgm:prSet presAssocID="{37B03559-5FE3-43A3-8BCC-8141A7EBBA02}" presName="noGeometry" presStyleCnt="0"/>
      <dgm:spPr/>
    </dgm:pt>
    <dgm:pt modelId="{C93AC56E-D476-402C-B1C3-EE3B9AFA8282}" type="pres">
      <dgm:prSet presAssocID="{37B03559-5FE3-43A3-8BCC-8141A7EBBA02}" presName="childTextVisible" presStyleLbl="bgAccFollowNode1" presStyleIdx="6" presStyleCnt="7" custScaleX="15271" custScaleY="52989">
        <dgm:presLayoutVars>
          <dgm:bulletEnabled val="1"/>
        </dgm:presLayoutVars>
      </dgm:prSet>
      <dgm:spPr>
        <a:solidFill>
          <a:schemeClr val="bg1">
            <a:alpha val="90000"/>
          </a:schemeClr>
        </a:solidFill>
        <a:ln>
          <a:noFill/>
        </a:ln>
      </dgm:spPr>
    </dgm:pt>
    <dgm:pt modelId="{42B45189-33ED-49C5-B17A-8A54FA10AEFA}" type="pres">
      <dgm:prSet presAssocID="{37B03559-5FE3-43A3-8BCC-8141A7EBBA02}" presName="childTextHidden" presStyleLbl="bgAccFollowNode1" presStyleIdx="6" presStyleCnt="7"/>
      <dgm:spPr/>
    </dgm:pt>
    <dgm:pt modelId="{F6D3D91E-13F4-4199-AE73-12F63130AB21}" type="pres">
      <dgm:prSet presAssocID="{37B03559-5FE3-43A3-8BCC-8141A7EBBA02}" presName="parentText" presStyleLbl="node1" presStyleIdx="6" presStyleCnt="7">
        <dgm:presLayoutVars>
          <dgm:chMax val="1"/>
          <dgm:bulletEnabled val="1"/>
        </dgm:presLayoutVars>
      </dgm:prSet>
      <dgm:spPr/>
    </dgm:pt>
  </dgm:ptLst>
  <dgm:cxnLst>
    <dgm:cxn modelId="{10F45F06-7DE5-4D3C-BEC3-68947163A122}" type="presOf" srcId="{220A5E0C-D0CD-4798-81C5-C28CF51CD2F5}" destId="{73562F46-DE55-41D9-8A77-1E5E6B0F6501}" srcOrd="0" destOrd="0" presId="urn:microsoft.com/office/officeart/2005/8/layout/hProcess6"/>
    <dgm:cxn modelId="{C975F916-A0A9-4EE9-A57D-AADFB5CEE27E}" type="presOf" srcId="{A5AD491B-420E-455B-9E6D-FD42F6602728}" destId="{724D493E-70B7-47CE-8851-C7301C25F174}" srcOrd="0" destOrd="0" presId="urn:microsoft.com/office/officeart/2005/8/layout/hProcess6"/>
    <dgm:cxn modelId="{E33D681F-57BE-40C5-9BCD-7A02E3C9E683}" srcId="{44D877EB-F9D3-4107-B0F5-C1A7971215E7}" destId="{279B60D8-A708-45F7-AC52-2D57A62B354C}" srcOrd="0" destOrd="0" parTransId="{7BED6001-9011-4DBB-ABF5-94FFBF18501A}" sibTransId="{A6336868-F10A-49CC-A848-21D72A43D26B}"/>
    <dgm:cxn modelId="{D2D3B822-1FFE-4EEC-B4A8-A2AE5CDA04F4}" srcId="{A7115ACA-20CB-487B-92B7-0109850F769D}" destId="{A5AD491B-420E-455B-9E6D-FD42F6602728}" srcOrd="0" destOrd="0" parTransId="{92AFB337-2B8F-4DFC-BBCE-13D0C838993F}" sibTransId="{438D454D-8D1F-4A5A-BECF-144F1262E0FF}"/>
    <dgm:cxn modelId="{75D66342-E588-475D-9320-50FEC1EBD5B0}" type="presOf" srcId="{D22556C8-3E99-4E0C-AC7C-8F9B1E024629}" destId="{FE7053A9-1F43-426E-8F39-7D30F01DCA4E}" srcOrd="1" destOrd="0" presId="urn:microsoft.com/office/officeart/2005/8/layout/hProcess6"/>
    <dgm:cxn modelId="{77029968-0724-4FF0-92B3-D7C472B19F3E}" type="presOf" srcId="{C41CD2A2-3D2B-456A-B5F4-3C88892599D7}" destId="{97529C0D-AC5A-4059-983B-6885CB42A938}" srcOrd="0" destOrd="0" presId="urn:microsoft.com/office/officeart/2005/8/layout/hProcess6"/>
    <dgm:cxn modelId="{76626C70-95E5-478C-950A-0BB337B2783F}" type="presOf" srcId="{B5C467E0-8D8C-4E35-BE1A-2F65CD1C530A}" destId="{BAEDF512-FF94-4DAC-90C0-9FB0F38004FC}" srcOrd="0" destOrd="0" presId="urn:microsoft.com/office/officeart/2005/8/layout/hProcess6"/>
    <dgm:cxn modelId="{F11F6172-982C-41E4-B57D-3ABDEAFCFD53}" type="presOf" srcId="{024603EF-F33B-4EEB-9B39-C5B7A3B2C88F}" destId="{2C86351E-0F72-4D29-A3A7-909797F7AD92}" srcOrd="1" destOrd="0" presId="urn:microsoft.com/office/officeart/2005/8/layout/hProcess6"/>
    <dgm:cxn modelId="{89395154-AE1B-42A9-AA1F-8C1FD4D62C32}" type="presOf" srcId="{C41CD2A2-3D2B-456A-B5F4-3C88892599D7}" destId="{004D25E7-E14E-45E9-B04D-14E9167676F8}" srcOrd="1" destOrd="0" presId="urn:microsoft.com/office/officeart/2005/8/layout/hProcess6"/>
    <dgm:cxn modelId="{D649AF75-9156-4E31-95D3-FEB6A8828A10}" type="presOf" srcId="{D22556C8-3E99-4E0C-AC7C-8F9B1E024629}" destId="{4E3B7019-4AD2-4BCD-87A6-90C96ADCBE41}" srcOrd="0" destOrd="0" presId="urn:microsoft.com/office/officeart/2005/8/layout/hProcess6"/>
    <dgm:cxn modelId="{41C4F280-9215-4D3F-97CD-20ECDF3B881C}" type="presOf" srcId="{FAE3AEF5-47C1-4615-9920-1971BFB02DCF}" destId="{973EEB3B-193A-4048-89B2-3613AE31B9F2}" srcOrd="1" destOrd="0" presId="urn:microsoft.com/office/officeart/2005/8/layout/hProcess6"/>
    <dgm:cxn modelId="{B7F82E83-C6EE-4431-BB0B-7E9D3DE34FE1}" type="presOf" srcId="{9223A976-8924-4FC6-AC32-E50A01567DBA}" destId="{E441E80D-8BAD-4DCB-AF52-54D7CD329063}" srcOrd="0" destOrd="0" presId="urn:microsoft.com/office/officeart/2005/8/layout/hProcess6"/>
    <dgm:cxn modelId="{DEBAC18D-D908-447B-9FBF-1FE2763E6AF3}" type="presOf" srcId="{279B60D8-A708-45F7-AC52-2D57A62B354C}" destId="{16B79556-8076-4E08-A63E-D36D52B93E97}" srcOrd="0" destOrd="0" presId="urn:microsoft.com/office/officeart/2005/8/layout/hProcess6"/>
    <dgm:cxn modelId="{93337D95-474E-4DE6-980B-3C278DFCEB25}" srcId="{5BD3A319-0F3D-46DB-A3C6-9BADECAF43BA}" destId="{D22556C8-3E99-4E0C-AC7C-8F9B1E024629}" srcOrd="0" destOrd="0" parTransId="{79BB0A32-4110-48EB-B020-8122EB52CF6E}" sibTransId="{1D218BE4-E87A-4EF9-810F-38644A86AD76}"/>
    <dgm:cxn modelId="{805FC097-0B00-4FB4-BE91-845DA02D9B2C}" type="presOf" srcId="{37B03559-5FE3-43A3-8BCC-8141A7EBBA02}" destId="{F6D3D91E-13F4-4199-AE73-12F63130AB21}" srcOrd="0" destOrd="0" presId="urn:microsoft.com/office/officeart/2005/8/layout/hProcess6"/>
    <dgm:cxn modelId="{A1343F9D-CB2E-46FA-ABCC-F549F097D2AD}" srcId="{44D877EB-F9D3-4107-B0F5-C1A7971215E7}" destId="{A7115ACA-20CB-487B-92B7-0109850F769D}" srcOrd="1" destOrd="0" parTransId="{7AF70137-0538-41F0-BC54-E6C451AB0D6C}" sibTransId="{DC2C41D6-858D-4DE2-8FD9-EE5E3E77C6D3}"/>
    <dgm:cxn modelId="{28D61E9E-DFD4-4E12-88F9-9FBF0B51CE38}" type="presOf" srcId="{024603EF-F33B-4EEB-9B39-C5B7A3B2C88F}" destId="{308A410F-E49C-4A64-9DEB-DC7302F0D677}" srcOrd="0" destOrd="0" presId="urn:microsoft.com/office/officeart/2005/8/layout/hProcess6"/>
    <dgm:cxn modelId="{B32498A0-5364-43C7-9518-0866122D47B0}" type="presOf" srcId="{E0AB00C4-13E2-4982-81AE-B5B708F0F4B2}" destId="{1AA9231A-7487-4220-84BF-2045B64C5BFB}" srcOrd="0" destOrd="0" presId="urn:microsoft.com/office/officeart/2005/8/layout/hProcess6"/>
    <dgm:cxn modelId="{DD3B0AA6-07ED-4D99-85BD-98717CE6BE2D}" srcId="{279B60D8-A708-45F7-AC52-2D57A62B354C}" destId="{FAE3AEF5-47C1-4615-9920-1971BFB02DCF}" srcOrd="0" destOrd="0" parTransId="{AE39AE30-9601-4AF6-A5D8-3BC0ED9E0236}" sibTransId="{7C7D7A5C-9FB8-439F-92C1-06209DFDF3D8}"/>
    <dgm:cxn modelId="{B70E21AD-4BCC-4C6A-99AD-2428CFADFAE4}" srcId="{44D877EB-F9D3-4107-B0F5-C1A7971215E7}" destId="{37B03559-5FE3-43A3-8BCC-8141A7EBBA02}" srcOrd="6" destOrd="0" parTransId="{9ED2497B-87B6-4272-B587-62D4F47A03DC}" sibTransId="{44C2A06D-5EEC-438C-92CE-E64F1F06F401}"/>
    <dgm:cxn modelId="{B5E5FAB3-1258-49FE-8918-DC1169458094}" srcId="{44D877EB-F9D3-4107-B0F5-C1A7971215E7}" destId="{E0AB00C4-13E2-4982-81AE-B5B708F0F4B2}" srcOrd="4" destOrd="0" parTransId="{91B1F711-4617-409B-9EEF-9D6EFCCF22AE}" sibTransId="{A847A52E-0EBA-43D8-8EC5-6558B28C2C4E}"/>
    <dgm:cxn modelId="{4365C4B6-883A-4E5D-A9BE-CA58A1667E40}" type="presOf" srcId="{FAE3AEF5-47C1-4615-9920-1971BFB02DCF}" destId="{35A1D1B7-33F9-4CF3-9DCC-C5AB666CD292}" srcOrd="0" destOrd="0" presId="urn:microsoft.com/office/officeart/2005/8/layout/hProcess6"/>
    <dgm:cxn modelId="{D0DA9FB7-16EF-425C-A460-A18FA11545AD}" srcId="{E0AB00C4-13E2-4982-81AE-B5B708F0F4B2}" destId="{024603EF-F33B-4EEB-9B39-C5B7A3B2C88F}" srcOrd="0" destOrd="0" parTransId="{F7929D5A-5655-4643-B303-1D16D7322E53}" sibTransId="{AB4B3CC5-4E13-4B84-AE29-358BBB7D123F}"/>
    <dgm:cxn modelId="{BA59F5B8-99E9-4FB7-84C2-A821BF900D74}" type="presOf" srcId="{A5AD491B-420E-455B-9E6D-FD42F6602728}" destId="{51600CB9-D576-44B6-A388-A2AD2224940E}" srcOrd="1" destOrd="0" presId="urn:microsoft.com/office/officeart/2005/8/layout/hProcess6"/>
    <dgm:cxn modelId="{F20229BB-E990-4667-A04D-0CD7B26A1D35}" type="presOf" srcId="{A7115ACA-20CB-487B-92B7-0109850F769D}" destId="{D47041EC-58B1-4076-BF0F-D88AFBF1E9CE}" srcOrd="0" destOrd="0" presId="urn:microsoft.com/office/officeart/2005/8/layout/hProcess6"/>
    <dgm:cxn modelId="{1FC3E9C3-5D59-4514-B867-18556421DA19}" srcId="{44D877EB-F9D3-4107-B0F5-C1A7971215E7}" destId="{220A5E0C-D0CD-4798-81C5-C28CF51CD2F5}" srcOrd="3" destOrd="0" parTransId="{23F45CB8-FFDA-4D42-AB2F-34E5FDD98AB1}" sibTransId="{E0CB2BBD-EF28-43A8-8263-E7399B4F8D16}"/>
    <dgm:cxn modelId="{54EFC1CC-49D8-4B38-98E6-7F23007AFFCE}" type="presOf" srcId="{5BD3A319-0F3D-46DB-A3C6-9BADECAF43BA}" destId="{C123837E-62EC-4E11-9274-711950973D47}" srcOrd="0" destOrd="0" presId="urn:microsoft.com/office/officeart/2005/8/layout/hProcess6"/>
    <dgm:cxn modelId="{08F105D7-0C86-45B1-BB82-8D5DD3BBAECF}" srcId="{B5C467E0-8D8C-4E35-BE1A-2F65CD1C530A}" destId="{C41CD2A2-3D2B-456A-B5F4-3C88892599D7}" srcOrd="0" destOrd="0" parTransId="{280024A4-B9DB-4D23-942A-B6E0E07F2547}" sibTransId="{EEE8396A-3A59-459C-90FD-E0ACBD903434}"/>
    <dgm:cxn modelId="{0C286FD8-9E27-4FBC-89EC-2E91E1CBEFB3}" type="presOf" srcId="{44D877EB-F9D3-4107-B0F5-C1A7971215E7}" destId="{6EFCE158-00FA-4CD7-A92B-E3ECFD443C6C}" srcOrd="0" destOrd="0" presId="urn:microsoft.com/office/officeart/2005/8/layout/hProcess6"/>
    <dgm:cxn modelId="{BC0535F5-B972-4D21-9AF7-7580A6F4CC3A}" type="presOf" srcId="{9223A976-8924-4FC6-AC32-E50A01567DBA}" destId="{C214AA47-F8BA-496B-BD94-4059D3B6CFDA}" srcOrd="1" destOrd="0" presId="urn:microsoft.com/office/officeart/2005/8/layout/hProcess6"/>
    <dgm:cxn modelId="{A87075F5-F177-4791-923F-521132305636}" srcId="{44D877EB-F9D3-4107-B0F5-C1A7971215E7}" destId="{5BD3A319-0F3D-46DB-A3C6-9BADECAF43BA}" srcOrd="5" destOrd="0" parTransId="{CE03A988-3422-45F6-9163-DBEB6ADFED3E}" sibTransId="{3E7288C7-5508-4813-ABB8-F064AD12F59E}"/>
    <dgm:cxn modelId="{BFB97AF5-EA01-45A0-A2A2-1D9DDC1AF961}" srcId="{220A5E0C-D0CD-4798-81C5-C28CF51CD2F5}" destId="{9223A976-8924-4FC6-AC32-E50A01567DBA}" srcOrd="0" destOrd="0" parTransId="{635495CA-388C-42E3-BE82-E22EA1235436}" sibTransId="{21DFD160-FDC7-4A33-91EA-F4B094F50D21}"/>
    <dgm:cxn modelId="{091779FA-AC16-4BAB-A101-035BACA38627}" srcId="{44D877EB-F9D3-4107-B0F5-C1A7971215E7}" destId="{B5C467E0-8D8C-4E35-BE1A-2F65CD1C530A}" srcOrd="2" destOrd="0" parTransId="{AE958ECA-7ED9-4CE3-8742-3E60B3CA8F24}" sibTransId="{D382DAED-2CE4-4557-85C2-95EAFF2E34BE}"/>
    <dgm:cxn modelId="{3AA1A9D2-4074-45F3-8572-5C91BD28F558}" type="presParOf" srcId="{6EFCE158-00FA-4CD7-A92B-E3ECFD443C6C}" destId="{5D3AE7DC-28A5-49A5-9C25-49DFCC2F518C}" srcOrd="0" destOrd="0" presId="urn:microsoft.com/office/officeart/2005/8/layout/hProcess6"/>
    <dgm:cxn modelId="{7C9319C0-CE16-46B5-AF5D-9954A732EAD2}" type="presParOf" srcId="{5D3AE7DC-28A5-49A5-9C25-49DFCC2F518C}" destId="{A25ACA4B-6B80-4E47-A6B4-A3CE434DA8AF}" srcOrd="0" destOrd="0" presId="urn:microsoft.com/office/officeart/2005/8/layout/hProcess6"/>
    <dgm:cxn modelId="{551D8D5E-F3C8-427D-A100-D426B7C3D4B0}" type="presParOf" srcId="{5D3AE7DC-28A5-49A5-9C25-49DFCC2F518C}" destId="{35A1D1B7-33F9-4CF3-9DCC-C5AB666CD292}" srcOrd="1" destOrd="0" presId="urn:microsoft.com/office/officeart/2005/8/layout/hProcess6"/>
    <dgm:cxn modelId="{C6C5A884-3DEB-4B54-975F-37C348AA70DA}" type="presParOf" srcId="{5D3AE7DC-28A5-49A5-9C25-49DFCC2F518C}" destId="{973EEB3B-193A-4048-89B2-3613AE31B9F2}" srcOrd="2" destOrd="0" presId="urn:microsoft.com/office/officeart/2005/8/layout/hProcess6"/>
    <dgm:cxn modelId="{B5210EB1-457A-4E52-AECE-9AC10E4B6A53}" type="presParOf" srcId="{5D3AE7DC-28A5-49A5-9C25-49DFCC2F518C}" destId="{16B79556-8076-4E08-A63E-D36D52B93E97}" srcOrd="3" destOrd="0" presId="urn:microsoft.com/office/officeart/2005/8/layout/hProcess6"/>
    <dgm:cxn modelId="{D364C123-D02A-4177-B9E9-F6BA5894C3D1}" type="presParOf" srcId="{6EFCE158-00FA-4CD7-A92B-E3ECFD443C6C}" destId="{07ADC865-87AB-4702-9BD2-BC4A8FAFDDE4}" srcOrd="1" destOrd="0" presId="urn:microsoft.com/office/officeart/2005/8/layout/hProcess6"/>
    <dgm:cxn modelId="{5977F24B-4A41-4224-B1A9-B51AC012BA51}" type="presParOf" srcId="{6EFCE158-00FA-4CD7-A92B-E3ECFD443C6C}" destId="{ADB54048-8ECE-41F0-A522-C2606B57C48F}" srcOrd="2" destOrd="0" presId="urn:microsoft.com/office/officeart/2005/8/layout/hProcess6"/>
    <dgm:cxn modelId="{80C75CC7-AD05-41B9-8F1C-BE5BB35D4405}" type="presParOf" srcId="{ADB54048-8ECE-41F0-A522-C2606B57C48F}" destId="{590A4F76-8931-49FF-BCA6-66B7B24EE8DB}" srcOrd="0" destOrd="0" presId="urn:microsoft.com/office/officeart/2005/8/layout/hProcess6"/>
    <dgm:cxn modelId="{4D0CAD42-FB65-4A1F-AEE9-9349B961CD83}" type="presParOf" srcId="{ADB54048-8ECE-41F0-A522-C2606B57C48F}" destId="{724D493E-70B7-47CE-8851-C7301C25F174}" srcOrd="1" destOrd="0" presId="urn:microsoft.com/office/officeart/2005/8/layout/hProcess6"/>
    <dgm:cxn modelId="{EAC13F53-2C68-442E-986D-0180018CC24D}" type="presParOf" srcId="{ADB54048-8ECE-41F0-A522-C2606B57C48F}" destId="{51600CB9-D576-44B6-A388-A2AD2224940E}" srcOrd="2" destOrd="0" presId="urn:microsoft.com/office/officeart/2005/8/layout/hProcess6"/>
    <dgm:cxn modelId="{7549EA28-9F27-48AE-813C-ECD91C72A31C}" type="presParOf" srcId="{ADB54048-8ECE-41F0-A522-C2606B57C48F}" destId="{D47041EC-58B1-4076-BF0F-D88AFBF1E9CE}" srcOrd="3" destOrd="0" presId="urn:microsoft.com/office/officeart/2005/8/layout/hProcess6"/>
    <dgm:cxn modelId="{AC18FE71-A891-45F5-B264-615591B6B06A}" type="presParOf" srcId="{6EFCE158-00FA-4CD7-A92B-E3ECFD443C6C}" destId="{4E7A9010-B9C8-4DBC-A9AF-4BF5E507E6DF}" srcOrd="3" destOrd="0" presId="urn:microsoft.com/office/officeart/2005/8/layout/hProcess6"/>
    <dgm:cxn modelId="{4063C881-C701-4084-8E21-F66CA4D604C2}" type="presParOf" srcId="{6EFCE158-00FA-4CD7-A92B-E3ECFD443C6C}" destId="{CEBC913D-570B-481E-AFC6-C46D279FDF61}" srcOrd="4" destOrd="0" presId="urn:microsoft.com/office/officeart/2005/8/layout/hProcess6"/>
    <dgm:cxn modelId="{124DEB7C-1B64-472F-8F64-5EE77EAC3480}" type="presParOf" srcId="{CEBC913D-570B-481E-AFC6-C46D279FDF61}" destId="{1364D076-57FF-4AE7-942D-BE9BAB168152}" srcOrd="0" destOrd="0" presId="urn:microsoft.com/office/officeart/2005/8/layout/hProcess6"/>
    <dgm:cxn modelId="{8BE15EF4-BD77-4174-9654-3CECA4C879B0}" type="presParOf" srcId="{CEBC913D-570B-481E-AFC6-C46D279FDF61}" destId="{97529C0D-AC5A-4059-983B-6885CB42A938}" srcOrd="1" destOrd="0" presId="urn:microsoft.com/office/officeart/2005/8/layout/hProcess6"/>
    <dgm:cxn modelId="{D1B58591-F7DC-4150-A6DD-65EC09F84E48}" type="presParOf" srcId="{CEBC913D-570B-481E-AFC6-C46D279FDF61}" destId="{004D25E7-E14E-45E9-B04D-14E9167676F8}" srcOrd="2" destOrd="0" presId="urn:microsoft.com/office/officeart/2005/8/layout/hProcess6"/>
    <dgm:cxn modelId="{D0201355-BE05-49EF-8905-B2A98D5E577B}" type="presParOf" srcId="{CEBC913D-570B-481E-AFC6-C46D279FDF61}" destId="{BAEDF512-FF94-4DAC-90C0-9FB0F38004FC}" srcOrd="3" destOrd="0" presId="urn:microsoft.com/office/officeart/2005/8/layout/hProcess6"/>
    <dgm:cxn modelId="{83BCBF22-0243-43EC-AF53-5BE1F448E584}" type="presParOf" srcId="{6EFCE158-00FA-4CD7-A92B-E3ECFD443C6C}" destId="{14DED261-1D61-41B7-898D-B6839F621CE8}" srcOrd="5" destOrd="0" presId="urn:microsoft.com/office/officeart/2005/8/layout/hProcess6"/>
    <dgm:cxn modelId="{37A7685E-30A6-4FA3-B218-1A32F6011E92}" type="presParOf" srcId="{6EFCE158-00FA-4CD7-A92B-E3ECFD443C6C}" destId="{D53B33F4-294C-41A9-B48F-AB77269B525F}" srcOrd="6" destOrd="0" presId="urn:microsoft.com/office/officeart/2005/8/layout/hProcess6"/>
    <dgm:cxn modelId="{7005AB11-7A35-4EFB-A541-4B2B25B039CA}" type="presParOf" srcId="{D53B33F4-294C-41A9-B48F-AB77269B525F}" destId="{7351C240-4C6A-49A0-95B0-98D8110BC86F}" srcOrd="0" destOrd="0" presId="urn:microsoft.com/office/officeart/2005/8/layout/hProcess6"/>
    <dgm:cxn modelId="{C43EF9D8-3AAF-490A-B081-E1BBBEC68085}" type="presParOf" srcId="{D53B33F4-294C-41A9-B48F-AB77269B525F}" destId="{E441E80D-8BAD-4DCB-AF52-54D7CD329063}" srcOrd="1" destOrd="0" presId="urn:microsoft.com/office/officeart/2005/8/layout/hProcess6"/>
    <dgm:cxn modelId="{89D4915E-1904-4BE7-8BF5-E898DCC687E6}" type="presParOf" srcId="{D53B33F4-294C-41A9-B48F-AB77269B525F}" destId="{C214AA47-F8BA-496B-BD94-4059D3B6CFDA}" srcOrd="2" destOrd="0" presId="urn:microsoft.com/office/officeart/2005/8/layout/hProcess6"/>
    <dgm:cxn modelId="{4234D5AA-4B04-45B0-9F00-0A50D8E6A4DF}" type="presParOf" srcId="{D53B33F4-294C-41A9-B48F-AB77269B525F}" destId="{73562F46-DE55-41D9-8A77-1E5E6B0F6501}" srcOrd="3" destOrd="0" presId="urn:microsoft.com/office/officeart/2005/8/layout/hProcess6"/>
    <dgm:cxn modelId="{ACBFDCDD-54F5-4A8D-86B4-5EBDB8861675}" type="presParOf" srcId="{6EFCE158-00FA-4CD7-A92B-E3ECFD443C6C}" destId="{F05AA80B-C2A7-444B-BEA6-75244BA03204}" srcOrd="7" destOrd="0" presId="urn:microsoft.com/office/officeart/2005/8/layout/hProcess6"/>
    <dgm:cxn modelId="{0739F683-4EC4-4E25-8651-8689F80C0640}" type="presParOf" srcId="{6EFCE158-00FA-4CD7-A92B-E3ECFD443C6C}" destId="{E9C7EF2C-D162-48A2-B6FD-AF00A64E7E61}" srcOrd="8" destOrd="0" presId="urn:microsoft.com/office/officeart/2005/8/layout/hProcess6"/>
    <dgm:cxn modelId="{75E82E55-4C73-4ED9-A307-A6A02C094004}" type="presParOf" srcId="{E9C7EF2C-D162-48A2-B6FD-AF00A64E7E61}" destId="{B311F8EA-F891-4DB3-BFC7-0F249A74CDB6}" srcOrd="0" destOrd="0" presId="urn:microsoft.com/office/officeart/2005/8/layout/hProcess6"/>
    <dgm:cxn modelId="{5874E4AB-489A-4748-B5E0-3D19BDA626D8}" type="presParOf" srcId="{E9C7EF2C-D162-48A2-B6FD-AF00A64E7E61}" destId="{308A410F-E49C-4A64-9DEB-DC7302F0D677}" srcOrd="1" destOrd="0" presId="urn:microsoft.com/office/officeart/2005/8/layout/hProcess6"/>
    <dgm:cxn modelId="{17557ED6-CD11-408D-8BD7-D07FA4800B0A}" type="presParOf" srcId="{E9C7EF2C-D162-48A2-B6FD-AF00A64E7E61}" destId="{2C86351E-0F72-4D29-A3A7-909797F7AD92}" srcOrd="2" destOrd="0" presId="urn:microsoft.com/office/officeart/2005/8/layout/hProcess6"/>
    <dgm:cxn modelId="{33FF330B-0D80-492E-B199-008E0D6CB506}" type="presParOf" srcId="{E9C7EF2C-D162-48A2-B6FD-AF00A64E7E61}" destId="{1AA9231A-7487-4220-84BF-2045B64C5BFB}" srcOrd="3" destOrd="0" presId="urn:microsoft.com/office/officeart/2005/8/layout/hProcess6"/>
    <dgm:cxn modelId="{239BBDF9-D268-43FA-AE90-6F335CA91619}" type="presParOf" srcId="{6EFCE158-00FA-4CD7-A92B-E3ECFD443C6C}" destId="{19A8F074-841C-4BDA-918F-F29995B1E3E7}" srcOrd="9" destOrd="0" presId="urn:microsoft.com/office/officeart/2005/8/layout/hProcess6"/>
    <dgm:cxn modelId="{BCEA8D09-22B3-4684-9FFF-0C6B9824EC73}" type="presParOf" srcId="{6EFCE158-00FA-4CD7-A92B-E3ECFD443C6C}" destId="{AE311B9B-DEA5-4B21-88E9-46FF125D42E0}" srcOrd="10" destOrd="0" presId="urn:microsoft.com/office/officeart/2005/8/layout/hProcess6"/>
    <dgm:cxn modelId="{EFEFBE8F-FD63-42D7-9667-902692D947E1}" type="presParOf" srcId="{AE311B9B-DEA5-4B21-88E9-46FF125D42E0}" destId="{0246E2E5-78DF-4979-A744-90D480EE0520}" srcOrd="0" destOrd="0" presId="urn:microsoft.com/office/officeart/2005/8/layout/hProcess6"/>
    <dgm:cxn modelId="{5E24BD5C-8D30-4B97-8107-F0F110679CD4}" type="presParOf" srcId="{AE311B9B-DEA5-4B21-88E9-46FF125D42E0}" destId="{4E3B7019-4AD2-4BCD-87A6-90C96ADCBE41}" srcOrd="1" destOrd="0" presId="urn:microsoft.com/office/officeart/2005/8/layout/hProcess6"/>
    <dgm:cxn modelId="{F559F478-E96D-4749-A112-6A7E95A8C85B}" type="presParOf" srcId="{AE311B9B-DEA5-4B21-88E9-46FF125D42E0}" destId="{FE7053A9-1F43-426E-8F39-7D30F01DCA4E}" srcOrd="2" destOrd="0" presId="urn:microsoft.com/office/officeart/2005/8/layout/hProcess6"/>
    <dgm:cxn modelId="{1F9D251D-1D6C-47AC-8692-4105EFF3C6CC}" type="presParOf" srcId="{AE311B9B-DEA5-4B21-88E9-46FF125D42E0}" destId="{C123837E-62EC-4E11-9274-711950973D47}" srcOrd="3" destOrd="0" presId="urn:microsoft.com/office/officeart/2005/8/layout/hProcess6"/>
    <dgm:cxn modelId="{6E1F73A7-119E-4824-A8FB-B2CB29FD2919}" type="presParOf" srcId="{6EFCE158-00FA-4CD7-A92B-E3ECFD443C6C}" destId="{291059CD-9855-4259-A1B3-F861C7C8A676}" srcOrd="11" destOrd="0" presId="urn:microsoft.com/office/officeart/2005/8/layout/hProcess6"/>
    <dgm:cxn modelId="{9D64497D-0D61-4D0B-BD47-F53C7F05BB34}" type="presParOf" srcId="{6EFCE158-00FA-4CD7-A92B-E3ECFD443C6C}" destId="{D7132CE5-A82D-43B1-A17B-04E33ECEC879}" srcOrd="12" destOrd="0" presId="urn:microsoft.com/office/officeart/2005/8/layout/hProcess6"/>
    <dgm:cxn modelId="{65B84201-A30F-49C4-99C7-B3EDE7408727}" type="presParOf" srcId="{D7132CE5-A82D-43B1-A17B-04E33ECEC879}" destId="{AA929467-4D74-4DAC-8359-DA513EB74C51}" srcOrd="0" destOrd="0" presId="urn:microsoft.com/office/officeart/2005/8/layout/hProcess6"/>
    <dgm:cxn modelId="{65C2C99D-C59C-4564-9D77-DAEAA3AEF9DF}" type="presParOf" srcId="{D7132CE5-A82D-43B1-A17B-04E33ECEC879}" destId="{C93AC56E-D476-402C-B1C3-EE3B9AFA8282}" srcOrd="1" destOrd="0" presId="urn:microsoft.com/office/officeart/2005/8/layout/hProcess6"/>
    <dgm:cxn modelId="{7966364B-2BB5-4E59-9AB2-77EA256B917B}" type="presParOf" srcId="{D7132CE5-A82D-43B1-A17B-04E33ECEC879}" destId="{42B45189-33ED-49C5-B17A-8A54FA10AEFA}" srcOrd="2" destOrd="0" presId="urn:microsoft.com/office/officeart/2005/8/layout/hProcess6"/>
    <dgm:cxn modelId="{5E25839D-E476-4899-BD5F-97373C227DE5}" type="presParOf" srcId="{D7132CE5-A82D-43B1-A17B-04E33ECEC879}" destId="{F6D3D91E-13F4-4199-AE73-12F63130AB21}"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1D1B7-33F9-4CF3-9DCC-C5AB666CD292}">
      <dsp:nvSpPr>
        <dsp:cNvPr id="0" name=""/>
        <dsp:cNvSpPr/>
      </dsp:nvSpPr>
      <dsp:spPr>
        <a:xfrm>
          <a:off x="186508" y="434616"/>
          <a:ext cx="743713" cy="650099"/>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7620" bIns="3810" numCol="1" spcCol="1270" anchor="ctr" anchorCtr="0">
          <a:noAutofit/>
        </a:bodyPr>
        <a:lstStyle/>
        <a:p>
          <a:pPr marL="0" lvl="0" indent="0" algn="ctr" defTabSz="266700">
            <a:lnSpc>
              <a:spcPct val="90000"/>
            </a:lnSpc>
            <a:spcBef>
              <a:spcPct val="0"/>
            </a:spcBef>
            <a:spcAft>
              <a:spcPct val="35000"/>
            </a:spcAft>
            <a:buNone/>
          </a:pPr>
          <a:r>
            <a:rPr lang="en-AU" sz="600" kern="1200" dirty="0"/>
            <a:t>Plastering</a:t>
          </a:r>
        </a:p>
      </dsp:txBody>
      <dsp:txXfrm>
        <a:off x="372436" y="532131"/>
        <a:ext cx="362560" cy="455069"/>
      </dsp:txXfrm>
    </dsp:sp>
    <dsp:sp modelId="{16B79556-8076-4E08-A63E-D36D52B93E97}">
      <dsp:nvSpPr>
        <dsp:cNvPr id="0" name=""/>
        <dsp:cNvSpPr/>
      </dsp:nvSpPr>
      <dsp:spPr>
        <a:xfrm>
          <a:off x="579"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1</a:t>
          </a:r>
        </a:p>
      </dsp:txBody>
      <dsp:txXfrm>
        <a:off x="55036" y="628194"/>
        <a:ext cx="262942" cy="262942"/>
      </dsp:txXfrm>
    </dsp:sp>
    <dsp:sp modelId="{724D493E-70B7-47CE-8851-C7301C25F174}">
      <dsp:nvSpPr>
        <dsp:cNvPr id="0" name=""/>
        <dsp:cNvSpPr/>
      </dsp:nvSpPr>
      <dsp:spPr>
        <a:xfrm>
          <a:off x="1162632" y="434616"/>
          <a:ext cx="743713" cy="650099"/>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7620" bIns="3810" numCol="1" spcCol="1270" anchor="ctr" anchorCtr="0">
          <a:noAutofit/>
        </a:bodyPr>
        <a:lstStyle/>
        <a:p>
          <a:pPr marL="0" lvl="0" indent="0" algn="ctr" defTabSz="266700">
            <a:lnSpc>
              <a:spcPct val="90000"/>
            </a:lnSpc>
            <a:spcBef>
              <a:spcPct val="0"/>
            </a:spcBef>
            <a:spcAft>
              <a:spcPct val="35000"/>
            </a:spcAft>
            <a:buNone/>
          </a:pPr>
          <a:r>
            <a:rPr lang="en-AU" sz="600" kern="1200" dirty="0"/>
            <a:t>Tiling: wall, floor</a:t>
          </a:r>
        </a:p>
      </dsp:txBody>
      <dsp:txXfrm>
        <a:off x="1348560" y="532131"/>
        <a:ext cx="362560" cy="455069"/>
      </dsp:txXfrm>
    </dsp:sp>
    <dsp:sp modelId="{D47041EC-58B1-4076-BF0F-D88AFBF1E9CE}">
      <dsp:nvSpPr>
        <dsp:cNvPr id="0" name=""/>
        <dsp:cNvSpPr/>
      </dsp:nvSpPr>
      <dsp:spPr>
        <a:xfrm>
          <a:off x="976704"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2</a:t>
          </a:r>
        </a:p>
      </dsp:txBody>
      <dsp:txXfrm>
        <a:off x="1031161" y="628194"/>
        <a:ext cx="262942" cy="262942"/>
      </dsp:txXfrm>
    </dsp:sp>
    <dsp:sp modelId="{97529C0D-AC5A-4059-983B-6885CB42A938}">
      <dsp:nvSpPr>
        <dsp:cNvPr id="0" name=""/>
        <dsp:cNvSpPr/>
      </dsp:nvSpPr>
      <dsp:spPr>
        <a:xfrm>
          <a:off x="2138756" y="434616"/>
          <a:ext cx="743713" cy="650099"/>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7620" bIns="3810" numCol="1" spcCol="1270" anchor="ctr" anchorCtr="0">
          <a:noAutofit/>
        </a:bodyPr>
        <a:lstStyle/>
        <a:p>
          <a:pPr marL="0" lvl="0" indent="0" algn="ctr" defTabSz="266700">
            <a:lnSpc>
              <a:spcPct val="90000"/>
            </a:lnSpc>
            <a:spcBef>
              <a:spcPct val="0"/>
            </a:spcBef>
            <a:spcAft>
              <a:spcPct val="35000"/>
            </a:spcAft>
            <a:buNone/>
          </a:pPr>
          <a:r>
            <a:rPr lang="en-AU" sz="600" kern="1200" dirty="0"/>
            <a:t>Elec fit-off</a:t>
          </a:r>
        </a:p>
      </dsp:txBody>
      <dsp:txXfrm>
        <a:off x="2324685" y="532131"/>
        <a:ext cx="362560" cy="455069"/>
      </dsp:txXfrm>
    </dsp:sp>
    <dsp:sp modelId="{BAEDF512-FF94-4DAC-90C0-9FB0F38004FC}">
      <dsp:nvSpPr>
        <dsp:cNvPr id="0" name=""/>
        <dsp:cNvSpPr/>
      </dsp:nvSpPr>
      <dsp:spPr>
        <a:xfrm>
          <a:off x="1952828"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3</a:t>
          </a:r>
        </a:p>
      </dsp:txBody>
      <dsp:txXfrm>
        <a:off x="2007285" y="628194"/>
        <a:ext cx="262942" cy="262942"/>
      </dsp:txXfrm>
    </dsp:sp>
    <dsp:sp modelId="{E441E80D-8BAD-4DCB-AF52-54D7CD329063}">
      <dsp:nvSpPr>
        <dsp:cNvPr id="0" name=""/>
        <dsp:cNvSpPr/>
      </dsp:nvSpPr>
      <dsp:spPr>
        <a:xfrm>
          <a:off x="3114880" y="434616"/>
          <a:ext cx="743713" cy="650099"/>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7620" bIns="3810" numCol="1" spcCol="1270" anchor="ctr" anchorCtr="0">
          <a:noAutofit/>
        </a:bodyPr>
        <a:lstStyle/>
        <a:p>
          <a:pPr marL="0" lvl="0" indent="0" algn="ctr" defTabSz="266700">
            <a:lnSpc>
              <a:spcPct val="90000"/>
            </a:lnSpc>
            <a:spcBef>
              <a:spcPct val="0"/>
            </a:spcBef>
            <a:spcAft>
              <a:spcPct val="35000"/>
            </a:spcAft>
            <a:buNone/>
          </a:pPr>
          <a:r>
            <a:rPr lang="en-AU" sz="600" kern="1200" dirty="0"/>
            <a:t>Plumbing</a:t>
          </a:r>
        </a:p>
        <a:p>
          <a:pPr marL="0" lvl="0" indent="0" algn="ctr" defTabSz="266700">
            <a:lnSpc>
              <a:spcPct val="90000"/>
            </a:lnSpc>
            <a:spcBef>
              <a:spcPct val="0"/>
            </a:spcBef>
            <a:spcAft>
              <a:spcPct val="35000"/>
            </a:spcAft>
            <a:buNone/>
          </a:pPr>
          <a:r>
            <a:rPr lang="en-AU" sz="600" kern="1200" dirty="0"/>
            <a:t>Fit-off</a:t>
          </a:r>
        </a:p>
      </dsp:txBody>
      <dsp:txXfrm>
        <a:off x="3300809" y="532131"/>
        <a:ext cx="362560" cy="455069"/>
      </dsp:txXfrm>
    </dsp:sp>
    <dsp:sp modelId="{73562F46-DE55-41D9-8A77-1E5E6B0F6501}">
      <dsp:nvSpPr>
        <dsp:cNvPr id="0" name=""/>
        <dsp:cNvSpPr/>
      </dsp:nvSpPr>
      <dsp:spPr>
        <a:xfrm>
          <a:off x="2928952"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4</a:t>
          </a:r>
        </a:p>
      </dsp:txBody>
      <dsp:txXfrm>
        <a:off x="2983409" y="628194"/>
        <a:ext cx="262942" cy="262942"/>
      </dsp:txXfrm>
    </dsp:sp>
    <dsp:sp modelId="{308A410F-E49C-4A64-9DEB-DC7302F0D677}">
      <dsp:nvSpPr>
        <dsp:cNvPr id="0" name=""/>
        <dsp:cNvSpPr/>
      </dsp:nvSpPr>
      <dsp:spPr>
        <a:xfrm>
          <a:off x="4091005" y="434616"/>
          <a:ext cx="743713" cy="650099"/>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7620" bIns="3810" numCol="1" spcCol="1270" anchor="ctr" anchorCtr="0">
          <a:noAutofit/>
        </a:bodyPr>
        <a:lstStyle/>
        <a:p>
          <a:pPr marL="0" lvl="0" indent="0" algn="ctr" defTabSz="266700">
            <a:lnSpc>
              <a:spcPct val="90000"/>
            </a:lnSpc>
            <a:spcBef>
              <a:spcPct val="0"/>
            </a:spcBef>
            <a:spcAft>
              <a:spcPct val="35000"/>
            </a:spcAft>
            <a:buNone/>
          </a:pPr>
          <a:r>
            <a:rPr lang="en-AU" sz="600" kern="1200" dirty="0"/>
            <a:t>Painting</a:t>
          </a:r>
        </a:p>
      </dsp:txBody>
      <dsp:txXfrm>
        <a:off x="4276933" y="532131"/>
        <a:ext cx="362560" cy="455069"/>
      </dsp:txXfrm>
    </dsp:sp>
    <dsp:sp modelId="{1AA9231A-7487-4220-84BF-2045B64C5BFB}">
      <dsp:nvSpPr>
        <dsp:cNvPr id="0" name=""/>
        <dsp:cNvSpPr/>
      </dsp:nvSpPr>
      <dsp:spPr>
        <a:xfrm>
          <a:off x="3905076"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5</a:t>
          </a:r>
        </a:p>
      </dsp:txBody>
      <dsp:txXfrm>
        <a:off x="3959533" y="628194"/>
        <a:ext cx="262942" cy="262942"/>
      </dsp:txXfrm>
    </dsp:sp>
    <dsp:sp modelId="{4E3B7019-4AD2-4BCD-87A6-90C96ADCBE41}">
      <dsp:nvSpPr>
        <dsp:cNvPr id="0" name=""/>
        <dsp:cNvSpPr/>
      </dsp:nvSpPr>
      <dsp:spPr>
        <a:xfrm>
          <a:off x="5067129" y="434616"/>
          <a:ext cx="743713" cy="650099"/>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7620" bIns="3810" numCol="1" spcCol="1270" anchor="ctr" anchorCtr="0">
          <a:noAutofit/>
        </a:bodyPr>
        <a:lstStyle/>
        <a:p>
          <a:pPr marL="0" lvl="0" indent="0" algn="ctr" defTabSz="266700">
            <a:lnSpc>
              <a:spcPct val="90000"/>
            </a:lnSpc>
            <a:spcBef>
              <a:spcPct val="0"/>
            </a:spcBef>
            <a:spcAft>
              <a:spcPct val="35000"/>
            </a:spcAft>
            <a:buNone/>
          </a:pPr>
          <a:r>
            <a:rPr lang="en-AU" sz="600" kern="1200" dirty="0"/>
            <a:t>Floor finishing</a:t>
          </a:r>
        </a:p>
      </dsp:txBody>
      <dsp:txXfrm>
        <a:off x="5253057" y="532131"/>
        <a:ext cx="362560" cy="455069"/>
      </dsp:txXfrm>
    </dsp:sp>
    <dsp:sp modelId="{C123837E-62EC-4E11-9274-711950973D47}">
      <dsp:nvSpPr>
        <dsp:cNvPr id="0" name=""/>
        <dsp:cNvSpPr/>
      </dsp:nvSpPr>
      <dsp:spPr>
        <a:xfrm>
          <a:off x="4881200"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6</a:t>
          </a:r>
        </a:p>
      </dsp:txBody>
      <dsp:txXfrm>
        <a:off x="4935657" y="628194"/>
        <a:ext cx="262942" cy="262942"/>
      </dsp:txXfrm>
    </dsp:sp>
    <dsp:sp modelId="{C93AC56E-D476-402C-B1C3-EE3B9AFA8282}">
      <dsp:nvSpPr>
        <dsp:cNvPr id="0" name=""/>
        <dsp:cNvSpPr/>
      </dsp:nvSpPr>
      <dsp:spPr>
        <a:xfrm>
          <a:off x="6358323" y="587425"/>
          <a:ext cx="113572" cy="344481"/>
        </a:xfrm>
        <a:prstGeom prst="rightArrow">
          <a:avLst>
            <a:gd name="adj1" fmla="val 70000"/>
            <a:gd name="adj2" fmla="val 50000"/>
          </a:avLst>
        </a:prstGeom>
        <a:solidFill>
          <a:schemeClr val="bg1">
            <a:alpha val="90000"/>
          </a:schemeClr>
        </a:solidFill>
        <a:ln w="15875" cap="rnd" cmpd="sng" algn="ctr">
          <a:noFill/>
          <a:prstDash val="solid"/>
        </a:ln>
        <a:effectLst/>
      </dsp:spPr>
      <dsp:style>
        <a:lnRef idx="2">
          <a:scrgbClr r="0" g="0" b="0"/>
        </a:lnRef>
        <a:fillRef idx="1">
          <a:scrgbClr r="0" g="0" b="0"/>
        </a:fillRef>
        <a:effectRef idx="0">
          <a:scrgbClr r="0" g="0" b="0"/>
        </a:effectRef>
        <a:fontRef idx="minor"/>
      </dsp:style>
    </dsp:sp>
    <dsp:sp modelId="{F6D3D91E-13F4-4199-AE73-12F63130AB21}">
      <dsp:nvSpPr>
        <dsp:cNvPr id="0" name=""/>
        <dsp:cNvSpPr/>
      </dsp:nvSpPr>
      <dsp:spPr>
        <a:xfrm>
          <a:off x="5857324" y="573737"/>
          <a:ext cx="371856" cy="3718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AU" sz="1800" kern="1200" dirty="0"/>
            <a:t>7</a:t>
          </a:r>
        </a:p>
      </dsp:txBody>
      <dsp:txXfrm>
        <a:off x="5911781" y="628194"/>
        <a:ext cx="262942" cy="26294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9DF3AE-743C-4AC1-8A74-CAC0815FA67F}" type="datetimeFigureOut">
              <a:rPr lang="en-AU" smtClean="0"/>
              <a:t>18/06/2020</a:t>
            </a:fld>
            <a:endParaRPr lang="en-AU"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7E1FD5B-20F2-4831-8BF7-8EB749740F3D}" type="slidenum">
              <a:rPr lang="en-AU" smtClean="0"/>
              <a:t>‹#›</a:t>
            </a:fld>
            <a:endParaRPr lang="en-AU" dirty="0"/>
          </a:p>
        </p:txBody>
      </p:sp>
    </p:spTree>
    <p:extLst>
      <p:ext uri="{BB962C8B-B14F-4D97-AF65-F5344CB8AC3E}">
        <p14:creationId xmlns:p14="http://schemas.microsoft.com/office/powerpoint/2010/main" val="37585569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AF2B6E-C91E-471F-A4C4-E93A6F27ED0E}" type="datetimeFigureOut">
              <a:rPr lang="en-AU" smtClean="0"/>
              <a:t>18/06/2020</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28D44C-A040-423C-B1C6-A819014937BD}" type="slidenum">
              <a:rPr lang="en-AU" smtClean="0"/>
              <a:t>‹#›</a:t>
            </a:fld>
            <a:endParaRPr lang="en-AU" dirty="0"/>
          </a:p>
        </p:txBody>
      </p:sp>
    </p:spTree>
    <p:extLst>
      <p:ext uri="{BB962C8B-B14F-4D97-AF65-F5344CB8AC3E}">
        <p14:creationId xmlns:p14="http://schemas.microsoft.com/office/powerpoint/2010/main" val="1262269257"/>
      </p:ext>
    </p:extLst>
  </p:cSld>
  <p:clrMap bg1="lt1" tx1="dk1" bg2="lt2" tx2="dk2" accent1="accent1" accent2="accent2" accent3="accent3" accent4="accent4" accent5="accent5" accent6="accent6" hlink="hlink" folHlink="folHlink"/>
  <p:notesStyle>
    <a:lvl1pPr marL="0" algn="l" defTabSz="518373" rtl="0" eaLnBrk="1" latinLnBrk="0" hangingPunct="1">
      <a:defRPr sz="680" kern="1200">
        <a:solidFill>
          <a:schemeClr val="tx1"/>
        </a:solidFill>
        <a:latin typeface="+mn-lt"/>
        <a:ea typeface="+mn-ea"/>
        <a:cs typeface="+mn-cs"/>
      </a:defRPr>
    </a:lvl1pPr>
    <a:lvl2pPr marL="259187" algn="l" defTabSz="518373" rtl="0" eaLnBrk="1" latinLnBrk="0" hangingPunct="1">
      <a:defRPr sz="680" kern="1200">
        <a:solidFill>
          <a:schemeClr val="tx1"/>
        </a:solidFill>
        <a:latin typeface="+mn-lt"/>
        <a:ea typeface="+mn-ea"/>
        <a:cs typeface="+mn-cs"/>
      </a:defRPr>
    </a:lvl2pPr>
    <a:lvl3pPr marL="518373" algn="l" defTabSz="518373" rtl="0" eaLnBrk="1" latinLnBrk="0" hangingPunct="1">
      <a:defRPr sz="680" kern="1200">
        <a:solidFill>
          <a:schemeClr val="tx1"/>
        </a:solidFill>
        <a:latin typeface="+mn-lt"/>
        <a:ea typeface="+mn-ea"/>
        <a:cs typeface="+mn-cs"/>
      </a:defRPr>
    </a:lvl3pPr>
    <a:lvl4pPr marL="777560" algn="l" defTabSz="518373" rtl="0" eaLnBrk="1" latinLnBrk="0" hangingPunct="1">
      <a:defRPr sz="680" kern="1200">
        <a:solidFill>
          <a:schemeClr val="tx1"/>
        </a:solidFill>
        <a:latin typeface="+mn-lt"/>
        <a:ea typeface="+mn-ea"/>
        <a:cs typeface="+mn-cs"/>
      </a:defRPr>
    </a:lvl4pPr>
    <a:lvl5pPr marL="1036747" algn="l" defTabSz="518373" rtl="0" eaLnBrk="1" latinLnBrk="0" hangingPunct="1">
      <a:defRPr sz="680" kern="1200">
        <a:solidFill>
          <a:schemeClr val="tx1"/>
        </a:solidFill>
        <a:latin typeface="+mn-lt"/>
        <a:ea typeface="+mn-ea"/>
        <a:cs typeface="+mn-cs"/>
      </a:defRPr>
    </a:lvl5pPr>
    <a:lvl6pPr marL="1295933" algn="l" defTabSz="518373" rtl="0" eaLnBrk="1" latinLnBrk="0" hangingPunct="1">
      <a:defRPr sz="680" kern="1200">
        <a:solidFill>
          <a:schemeClr val="tx1"/>
        </a:solidFill>
        <a:latin typeface="+mn-lt"/>
        <a:ea typeface="+mn-ea"/>
        <a:cs typeface="+mn-cs"/>
      </a:defRPr>
    </a:lvl6pPr>
    <a:lvl7pPr marL="1555120" algn="l" defTabSz="518373" rtl="0" eaLnBrk="1" latinLnBrk="0" hangingPunct="1">
      <a:defRPr sz="680" kern="1200">
        <a:solidFill>
          <a:schemeClr val="tx1"/>
        </a:solidFill>
        <a:latin typeface="+mn-lt"/>
        <a:ea typeface="+mn-ea"/>
        <a:cs typeface="+mn-cs"/>
      </a:defRPr>
    </a:lvl7pPr>
    <a:lvl8pPr marL="1814307" algn="l" defTabSz="518373" rtl="0" eaLnBrk="1" latinLnBrk="0" hangingPunct="1">
      <a:defRPr sz="680" kern="1200">
        <a:solidFill>
          <a:schemeClr val="tx1"/>
        </a:solidFill>
        <a:latin typeface="+mn-lt"/>
        <a:ea typeface="+mn-ea"/>
        <a:cs typeface="+mn-cs"/>
      </a:defRPr>
    </a:lvl8pPr>
    <a:lvl9pPr marL="2073493" algn="l" defTabSz="518373" rtl="0" eaLnBrk="1" latinLnBrk="0" hangingPunct="1">
      <a:defRPr sz="68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F728D44C-A040-423C-B1C6-A819014937BD}" type="slidenum">
              <a:rPr lang="en-AU" smtClean="0"/>
              <a:t>1</a:t>
            </a:fld>
            <a:endParaRPr lang="en-AU" dirty="0"/>
          </a:p>
        </p:txBody>
      </p:sp>
    </p:spTree>
    <p:extLst>
      <p:ext uri="{BB962C8B-B14F-4D97-AF65-F5344CB8AC3E}">
        <p14:creationId xmlns:p14="http://schemas.microsoft.com/office/powerpoint/2010/main" val="41075851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userDrawn="1"/>
        </p:nvSpPr>
        <p:spPr>
          <a:xfrm>
            <a:off x="3025140" y="-2700"/>
            <a:ext cx="3886835" cy="3899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7" name="Picture 6"/>
          <p:cNvPicPr>
            <a:picLocks noChangeAspect="1"/>
          </p:cNvPicPr>
          <p:nvPr userDrawn="1"/>
        </p:nvPicPr>
        <p:blipFill rotWithShape="1">
          <a:blip r:embed="rId2" cstate="screen">
            <a:extLst>
              <a:ext uri="{28A0092B-C50C-407E-A947-70E740481C1C}">
                <a14:useLocalDpi xmlns:a14="http://schemas.microsoft.com/office/drawing/2010/main"/>
              </a:ext>
            </a:extLst>
          </a:blip>
          <a:srcRect r="35530"/>
          <a:stretch/>
        </p:blipFill>
        <p:spPr>
          <a:xfrm>
            <a:off x="0" y="-2700"/>
            <a:ext cx="5172275" cy="3899538"/>
          </a:xfrm>
          <a:prstGeom prst="rect">
            <a:avLst/>
          </a:prstGeom>
        </p:spPr>
      </p:pic>
      <p:sp>
        <p:nvSpPr>
          <p:cNvPr id="2" name="Title 1"/>
          <p:cNvSpPr>
            <a:spLocks noGrp="1"/>
          </p:cNvSpPr>
          <p:nvPr>
            <p:ph type="ctrTitle"/>
          </p:nvPr>
        </p:nvSpPr>
        <p:spPr>
          <a:xfrm>
            <a:off x="1660191" y="1020857"/>
            <a:ext cx="4861186" cy="1244622"/>
          </a:xfrm>
          <a:prstGeom prst="rect">
            <a:avLst/>
          </a:prstGeom>
        </p:spPr>
        <p:txBody>
          <a:bodyPr anchor="b">
            <a:normAutofit/>
          </a:bodyPr>
          <a:lstStyle>
            <a:lvl1pPr algn="r">
              <a:defRPr sz="2551">
                <a:ln w="3175" cmpd="sng">
                  <a:noFill/>
                </a:ln>
                <a:solidFill>
                  <a:srgbClr val="36357B"/>
                </a:solidFill>
                <a:effectLst>
                  <a:glow rad="101600">
                    <a:schemeClr val="bg1">
                      <a:alpha val="60000"/>
                    </a:schemeClr>
                  </a:glow>
                </a:effectLst>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2559891" y="2539636"/>
            <a:ext cx="3961485" cy="270037"/>
          </a:xfrm>
          <a:prstGeom prst="rect">
            <a:avLst/>
          </a:prstGeom>
        </p:spPr>
        <p:txBody>
          <a:bodyPr anchor="t">
            <a:normAutofit/>
          </a:bodyPr>
          <a:lstStyle>
            <a:lvl1pPr marL="0" indent="0" algn="r">
              <a:buNone/>
              <a:defRPr sz="893">
                <a:ln>
                  <a:noFill/>
                </a:ln>
                <a:solidFill>
                  <a:srgbClr val="36357B"/>
                </a:solidFill>
                <a:latin typeface="Arial" panose="020B0604020202020204" pitchFamily="34" charset="0"/>
                <a:cs typeface="Arial" panose="020B0604020202020204" pitchFamily="34" charset="0"/>
              </a:defRPr>
            </a:lvl1pPr>
            <a:lvl2pPr marL="194390" indent="0" algn="ctr">
              <a:buNone/>
              <a:defRPr>
                <a:solidFill>
                  <a:schemeClr val="tx1">
                    <a:tint val="75000"/>
                  </a:schemeClr>
                </a:solidFill>
              </a:defRPr>
            </a:lvl2pPr>
            <a:lvl3pPr marL="388780" indent="0" algn="ctr">
              <a:buNone/>
              <a:defRPr>
                <a:solidFill>
                  <a:schemeClr val="tx1">
                    <a:tint val="75000"/>
                  </a:schemeClr>
                </a:solidFill>
              </a:defRPr>
            </a:lvl3pPr>
            <a:lvl4pPr marL="583170" indent="0" algn="ctr">
              <a:buNone/>
              <a:defRPr>
                <a:solidFill>
                  <a:schemeClr val="tx1">
                    <a:tint val="75000"/>
                  </a:schemeClr>
                </a:solidFill>
              </a:defRPr>
            </a:lvl4pPr>
            <a:lvl5pPr marL="777560" indent="0" algn="ctr">
              <a:buNone/>
              <a:defRPr>
                <a:solidFill>
                  <a:schemeClr val="tx1">
                    <a:tint val="75000"/>
                  </a:schemeClr>
                </a:solidFill>
              </a:defRPr>
            </a:lvl5pPr>
            <a:lvl6pPr marL="971950" indent="0" algn="ctr">
              <a:buNone/>
              <a:defRPr>
                <a:solidFill>
                  <a:schemeClr val="tx1">
                    <a:tint val="75000"/>
                  </a:schemeClr>
                </a:solidFill>
              </a:defRPr>
            </a:lvl6pPr>
            <a:lvl7pPr marL="1166340" indent="0" algn="ctr">
              <a:buNone/>
              <a:defRPr>
                <a:solidFill>
                  <a:schemeClr val="tx1">
                    <a:tint val="75000"/>
                  </a:schemeClr>
                </a:solidFill>
              </a:defRPr>
            </a:lvl7pPr>
            <a:lvl8pPr marL="1360730" indent="0" algn="ctr">
              <a:buNone/>
              <a:defRPr>
                <a:solidFill>
                  <a:schemeClr val="tx1">
                    <a:tint val="75000"/>
                  </a:schemeClr>
                </a:solidFill>
              </a:defRPr>
            </a:lvl8pPr>
            <a:lvl9pPr marL="1555120" indent="0" algn="ctr">
              <a:buNone/>
              <a:defRPr>
                <a:solidFill>
                  <a:schemeClr val="tx1">
                    <a:tint val="75000"/>
                  </a:schemeClr>
                </a:solidFill>
              </a:defRPr>
            </a:lvl9pPr>
          </a:lstStyle>
          <a:p>
            <a:r>
              <a:rPr lang="en-US"/>
              <a:t>Click to edit Master subtitle style</a:t>
            </a:r>
            <a:endParaRPr lang="en-US" dirty="0"/>
          </a:p>
        </p:txBody>
      </p:sp>
      <p:pic>
        <p:nvPicPr>
          <p:cNvPr id="17" name="Picture 1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73799" y="270881"/>
            <a:ext cx="760383" cy="749976"/>
          </a:xfrm>
          <a:prstGeom prst="rect">
            <a:avLst/>
          </a:prstGeom>
          <a:effectLst>
            <a:glow rad="101600">
              <a:schemeClr val="bg1">
                <a:alpha val="60000"/>
              </a:schemeClr>
            </a:glow>
          </a:effectLst>
        </p:spPr>
      </p:pic>
      <p:sp>
        <p:nvSpPr>
          <p:cNvPr id="13" name="Footer Placeholder 4"/>
          <p:cNvSpPr txBox="1">
            <a:spLocks/>
          </p:cNvSpPr>
          <p:nvPr userDrawn="1"/>
        </p:nvSpPr>
        <p:spPr>
          <a:xfrm>
            <a:off x="6186089" y="3662014"/>
            <a:ext cx="335287" cy="206989"/>
          </a:xfrm>
          <a:prstGeom prst="rect">
            <a:avLst/>
          </a:prstGeom>
        </p:spPr>
        <p:txBody>
          <a:bodyPr vert="horz" lIns="91440" tIns="45720" rIns="91440" bIns="45720" rtlCol="0" anchor="ctr"/>
          <a:lstStyle>
            <a:defPPr>
              <a:defRPr lang="en-US"/>
            </a:defPPr>
            <a:lvl1pPr marL="0" algn="l" defTabSz="259187" rtl="0" eaLnBrk="1" latinLnBrk="0" hangingPunct="1">
              <a:defRPr sz="425" b="0" i="0" kern="1200">
                <a:ln>
                  <a:noFill/>
                </a:ln>
                <a:solidFill>
                  <a:srgbClr val="36357B"/>
                </a:solidFill>
                <a:effectLst/>
                <a:latin typeface="Arial" panose="020B0604020202020204" pitchFamily="34" charset="0"/>
                <a:ea typeface="+mn-ea"/>
                <a:cs typeface="Arial" panose="020B0604020202020204" pitchFamily="34" charset="0"/>
              </a:defRPr>
            </a:lvl1pPr>
            <a:lvl2pPr marL="259187" algn="l" defTabSz="259187" rtl="0" eaLnBrk="1" latinLnBrk="0" hangingPunct="1">
              <a:defRPr sz="1020" kern="1200">
                <a:solidFill>
                  <a:schemeClr val="tx1"/>
                </a:solidFill>
                <a:latin typeface="+mn-lt"/>
                <a:ea typeface="+mn-ea"/>
                <a:cs typeface="+mn-cs"/>
              </a:defRPr>
            </a:lvl2pPr>
            <a:lvl3pPr marL="518373" algn="l" defTabSz="259187" rtl="0" eaLnBrk="1" latinLnBrk="0" hangingPunct="1">
              <a:defRPr sz="1020" kern="1200">
                <a:solidFill>
                  <a:schemeClr val="tx1"/>
                </a:solidFill>
                <a:latin typeface="+mn-lt"/>
                <a:ea typeface="+mn-ea"/>
                <a:cs typeface="+mn-cs"/>
              </a:defRPr>
            </a:lvl3pPr>
            <a:lvl4pPr marL="777560" algn="l" defTabSz="259187" rtl="0" eaLnBrk="1" latinLnBrk="0" hangingPunct="1">
              <a:defRPr sz="1020" kern="1200">
                <a:solidFill>
                  <a:schemeClr val="tx1"/>
                </a:solidFill>
                <a:latin typeface="+mn-lt"/>
                <a:ea typeface="+mn-ea"/>
                <a:cs typeface="+mn-cs"/>
              </a:defRPr>
            </a:lvl4pPr>
            <a:lvl5pPr marL="1036747" algn="l" defTabSz="259187" rtl="0" eaLnBrk="1" latinLnBrk="0" hangingPunct="1">
              <a:defRPr sz="1020" kern="1200">
                <a:solidFill>
                  <a:schemeClr val="tx1"/>
                </a:solidFill>
                <a:latin typeface="+mn-lt"/>
                <a:ea typeface="+mn-ea"/>
                <a:cs typeface="+mn-cs"/>
              </a:defRPr>
            </a:lvl5pPr>
            <a:lvl6pPr marL="1295933" algn="l" defTabSz="259187" rtl="0" eaLnBrk="1" latinLnBrk="0" hangingPunct="1">
              <a:defRPr sz="1020" kern="1200">
                <a:solidFill>
                  <a:schemeClr val="tx1"/>
                </a:solidFill>
                <a:latin typeface="+mn-lt"/>
                <a:ea typeface="+mn-ea"/>
                <a:cs typeface="+mn-cs"/>
              </a:defRPr>
            </a:lvl6pPr>
            <a:lvl7pPr marL="1555120" algn="l" defTabSz="259187" rtl="0" eaLnBrk="1" latinLnBrk="0" hangingPunct="1">
              <a:defRPr sz="1020" kern="1200">
                <a:solidFill>
                  <a:schemeClr val="tx1"/>
                </a:solidFill>
                <a:latin typeface="+mn-lt"/>
                <a:ea typeface="+mn-ea"/>
                <a:cs typeface="+mn-cs"/>
              </a:defRPr>
            </a:lvl7pPr>
            <a:lvl8pPr marL="1814307" algn="l" defTabSz="259187" rtl="0" eaLnBrk="1" latinLnBrk="0" hangingPunct="1">
              <a:defRPr sz="1020" kern="1200">
                <a:solidFill>
                  <a:schemeClr val="tx1"/>
                </a:solidFill>
                <a:latin typeface="+mn-lt"/>
                <a:ea typeface="+mn-ea"/>
                <a:cs typeface="+mn-cs"/>
              </a:defRPr>
            </a:lvl8pPr>
            <a:lvl9pPr marL="2073493" algn="l" defTabSz="259187" rtl="0" eaLnBrk="1" latinLnBrk="0" hangingPunct="1">
              <a:defRPr sz="1020" kern="1200">
                <a:solidFill>
                  <a:schemeClr val="tx1"/>
                </a:solidFill>
                <a:latin typeface="+mn-lt"/>
                <a:ea typeface="+mn-ea"/>
                <a:cs typeface="+mn-cs"/>
              </a:defRPr>
            </a:lvl9pPr>
          </a:lstStyle>
          <a:p>
            <a:pPr algn="r"/>
            <a:fld id="{1F5CB508-F5F8-4FC5-BD77-786C1C461328}" type="slidenum">
              <a:rPr lang="en-US" smtClean="0"/>
              <a:pPr algn="r"/>
              <a:t>‹#›</a:t>
            </a:fld>
            <a:endParaRPr lang="en-US" dirty="0"/>
          </a:p>
        </p:txBody>
      </p:sp>
      <p:sp>
        <p:nvSpPr>
          <p:cNvPr id="9" name="Footer Placeholder 4"/>
          <p:cNvSpPr>
            <a:spLocks noGrp="1"/>
          </p:cNvSpPr>
          <p:nvPr>
            <p:ph type="ftr" sz="quarter" idx="11"/>
          </p:nvPr>
        </p:nvSpPr>
        <p:spPr>
          <a:xfrm>
            <a:off x="3192130" y="3662016"/>
            <a:ext cx="2451418" cy="206989"/>
          </a:xfrm>
        </p:spPr>
        <p:txBody>
          <a:bodyPr/>
          <a:lstStyle>
            <a:lvl1pPr>
              <a:defRPr>
                <a:solidFill>
                  <a:srgbClr val="36357B"/>
                </a:solidFill>
                <a:latin typeface="Arial" panose="020B0604020202020204" pitchFamily="34" charset="0"/>
                <a:cs typeface="Arial" panose="020B0604020202020204" pitchFamily="34" charset="0"/>
              </a:defRPr>
            </a:lvl1pPr>
          </a:lstStyle>
          <a:p>
            <a:r>
              <a:rPr lang="en-US" dirty="0"/>
              <a:t>UNIT CODE - © Construction Skills Training Centre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screen">
            <a:extLst>
              <a:ext uri="{28A0092B-C50C-407E-A947-70E740481C1C}">
                <a14:useLocalDpi xmlns:a14="http://schemas.microsoft.com/office/drawing/2010/main"/>
              </a:ext>
            </a:extLst>
          </a:blip>
          <a:srcRect r="35189"/>
          <a:stretch/>
        </p:blipFill>
        <p:spPr>
          <a:xfrm>
            <a:off x="0" y="1"/>
            <a:ext cx="5171064" cy="3878112"/>
          </a:xfrm>
          <a:prstGeom prst="rect">
            <a:avLst/>
          </a:prstGeom>
        </p:spPr>
      </p:pic>
      <p:sp>
        <p:nvSpPr>
          <p:cNvPr id="2" name="Title 1"/>
          <p:cNvSpPr>
            <a:spLocks noGrp="1"/>
          </p:cNvSpPr>
          <p:nvPr>
            <p:ph type="ctrTitle"/>
          </p:nvPr>
        </p:nvSpPr>
        <p:spPr>
          <a:xfrm>
            <a:off x="1660191" y="1020857"/>
            <a:ext cx="4861186" cy="1244622"/>
          </a:xfrm>
          <a:prstGeom prst="rect">
            <a:avLst/>
          </a:prstGeom>
        </p:spPr>
        <p:txBody>
          <a:bodyPr anchor="b">
            <a:normAutofit/>
          </a:bodyPr>
          <a:lstStyle>
            <a:lvl1pPr algn="r">
              <a:defRPr sz="2551">
                <a:solidFill>
                  <a:srgbClr val="36357B"/>
                </a:solidFill>
                <a:effectLst>
                  <a:glow rad="101600">
                    <a:schemeClr val="bg1">
                      <a:alpha val="60000"/>
                    </a:schemeClr>
                  </a:glow>
                </a:effectLst>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2559891" y="2539636"/>
            <a:ext cx="3961485" cy="270037"/>
          </a:xfrm>
          <a:prstGeom prst="rect">
            <a:avLst/>
          </a:prstGeom>
        </p:spPr>
        <p:txBody>
          <a:bodyPr anchor="t">
            <a:normAutofit/>
          </a:bodyPr>
          <a:lstStyle>
            <a:lvl1pPr marL="0" indent="0" algn="r">
              <a:buNone/>
              <a:defRPr sz="893">
                <a:solidFill>
                  <a:srgbClr val="36357B"/>
                </a:solidFill>
                <a:effectLst>
                  <a:glow rad="101600">
                    <a:schemeClr val="bg1">
                      <a:alpha val="60000"/>
                    </a:schemeClr>
                  </a:glow>
                </a:effectLst>
                <a:latin typeface="Arial" panose="020B0604020202020204" pitchFamily="34" charset="0"/>
                <a:cs typeface="Arial" panose="020B0604020202020204" pitchFamily="34" charset="0"/>
              </a:defRPr>
            </a:lvl1pPr>
            <a:lvl2pPr marL="194390" indent="0" algn="ctr">
              <a:buNone/>
              <a:defRPr>
                <a:solidFill>
                  <a:schemeClr val="tx1">
                    <a:tint val="75000"/>
                  </a:schemeClr>
                </a:solidFill>
              </a:defRPr>
            </a:lvl2pPr>
            <a:lvl3pPr marL="388780" indent="0" algn="ctr">
              <a:buNone/>
              <a:defRPr>
                <a:solidFill>
                  <a:schemeClr val="tx1">
                    <a:tint val="75000"/>
                  </a:schemeClr>
                </a:solidFill>
              </a:defRPr>
            </a:lvl3pPr>
            <a:lvl4pPr marL="583170" indent="0" algn="ctr">
              <a:buNone/>
              <a:defRPr>
                <a:solidFill>
                  <a:schemeClr val="tx1">
                    <a:tint val="75000"/>
                  </a:schemeClr>
                </a:solidFill>
              </a:defRPr>
            </a:lvl4pPr>
            <a:lvl5pPr marL="777560" indent="0" algn="ctr">
              <a:buNone/>
              <a:defRPr>
                <a:solidFill>
                  <a:schemeClr val="tx1">
                    <a:tint val="75000"/>
                  </a:schemeClr>
                </a:solidFill>
              </a:defRPr>
            </a:lvl5pPr>
            <a:lvl6pPr marL="971950" indent="0" algn="ctr">
              <a:buNone/>
              <a:defRPr>
                <a:solidFill>
                  <a:schemeClr val="tx1">
                    <a:tint val="75000"/>
                  </a:schemeClr>
                </a:solidFill>
              </a:defRPr>
            </a:lvl6pPr>
            <a:lvl7pPr marL="1166340" indent="0" algn="ctr">
              <a:buNone/>
              <a:defRPr>
                <a:solidFill>
                  <a:schemeClr val="tx1">
                    <a:tint val="75000"/>
                  </a:schemeClr>
                </a:solidFill>
              </a:defRPr>
            </a:lvl7pPr>
            <a:lvl8pPr marL="1360730" indent="0" algn="ctr">
              <a:buNone/>
              <a:defRPr>
                <a:solidFill>
                  <a:schemeClr val="tx1">
                    <a:tint val="75000"/>
                  </a:schemeClr>
                </a:solidFill>
              </a:defRPr>
            </a:lvl8pPr>
            <a:lvl9pPr marL="1555120" indent="0" algn="ctr">
              <a:buNone/>
              <a:defRPr>
                <a:solidFill>
                  <a:schemeClr val="tx1">
                    <a:tint val="75000"/>
                  </a:schemeClr>
                </a:solidFill>
              </a:defRPr>
            </a:lvl9pPr>
          </a:lstStyle>
          <a:p>
            <a:r>
              <a:rPr lang="en-US"/>
              <a:t>Click to edit Master subtitle style</a:t>
            </a:r>
            <a:endParaRPr lang="en-US" dirty="0"/>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73799" y="270881"/>
            <a:ext cx="760383" cy="749976"/>
          </a:xfrm>
          <a:prstGeom prst="rect">
            <a:avLst/>
          </a:prstGeom>
          <a:effectLst>
            <a:glow rad="101600">
              <a:schemeClr val="bg1">
                <a:alpha val="60000"/>
              </a:schemeClr>
            </a:glow>
          </a:effectLst>
        </p:spPr>
      </p:pic>
      <p:sp>
        <p:nvSpPr>
          <p:cNvPr id="12" name="Footer Placeholder 4"/>
          <p:cNvSpPr txBox="1">
            <a:spLocks/>
          </p:cNvSpPr>
          <p:nvPr userDrawn="1"/>
        </p:nvSpPr>
        <p:spPr>
          <a:xfrm>
            <a:off x="6186089" y="3662014"/>
            <a:ext cx="335287" cy="206989"/>
          </a:xfrm>
          <a:prstGeom prst="rect">
            <a:avLst/>
          </a:prstGeom>
        </p:spPr>
        <p:txBody>
          <a:bodyPr vert="horz" lIns="91440" tIns="45720" rIns="91440" bIns="45720" rtlCol="0" anchor="ctr"/>
          <a:lstStyle>
            <a:defPPr>
              <a:defRPr lang="en-US"/>
            </a:defPPr>
            <a:lvl1pPr marL="0" algn="l" defTabSz="259187" rtl="0" eaLnBrk="1" latinLnBrk="0" hangingPunct="1">
              <a:defRPr sz="425" b="0" i="0" kern="1200">
                <a:ln>
                  <a:noFill/>
                </a:ln>
                <a:solidFill>
                  <a:srgbClr val="36357B"/>
                </a:solidFill>
                <a:effectLst/>
                <a:latin typeface="Arial" panose="020B0604020202020204" pitchFamily="34" charset="0"/>
                <a:ea typeface="+mn-ea"/>
                <a:cs typeface="Arial" panose="020B0604020202020204" pitchFamily="34" charset="0"/>
              </a:defRPr>
            </a:lvl1pPr>
            <a:lvl2pPr marL="259187" algn="l" defTabSz="259187" rtl="0" eaLnBrk="1" latinLnBrk="0" hangingPunct="1">
              <a:defRPr sz="1020" kern="1200">
                <a:solidFill>
                  <a:schemeClr val="tx1"/>
                </a:solidFill>
                <a:latin typeface="+mn-lt"/>
                <a:ea typeface="+mn-ea"/>
                <a:cs typeface="+mn-cs"/>
              </a:defRPr>
            </a:lvl2pPr>
            <a:lvl3pPr marL="518373" algn="l" defTabSz="259187" rtl="0" eaLnBrk="1" latinLnBrk="0" hangingPunct="1">
              <a:defRPr sz="1020" kern="1200">
                <a:solidFill>
                  <a:schemeClr val="tx1"/>
                </a:solidFill>
                <a:latin typeface="+mn-lt"/>
                <a:ea typeface="+mn-ea"/>
                <a:cs typeface="+mn-cs"/>
              </a:defRPr>
            </a:lvl3pPr>
            <a:lvl4pPr marL="777560" algn="l" defTabSz="259187" rtl="0" eaLnBrk="1" latinLnBrk="0" hangingPunct="1">
              <a:defRPr sz="1020" kern="1200">
                <a:solidFill>
                  <a:schemeClr val="tx1"/>
                </a:solidFill>
                <a:latin typeface="+mn-lt"/>
                <a:ea typeface="+mn-ea"/>
                <a:cs typeface="+mn-cs"/>
              </a:defRPr>
            </a:lvl4pPr>
            <a:lvl5pPr marL="1036747" algn="l" defTabSz="259187" rtl="0" eaLnBrk="1" latinLnBrk="0" hangingPunct="1">
              <a:defRPr sz="1020" kern="1200">
                <a:solidFill>
                  <a:schemeClr val="tx1"/>
                </a:solidFill>
                <a:latin typeface="+mn-lt"/>
                <a:ea typeface="+mn-ea"/>
                <a:cs typeface="+mn-cs"/>
              </a:defRPr>
            </a:lvl5pPr>
            <a:lvl6pPr marL="1295933" algn="l" defTabSz="259187" rtl="0" eaLnBrk="1" latinLnBrk="0" hangingPunct="1">
              <a:defRPr sz="1020" kern="1200">
                <a:solidFill>
                  <a:schemeClr val="tx1"/>
                </a:solidFill>
                <a:latin typeface="+mn-lt"/>
                <a:ea typeface="+mn-ea"/>
                <a:cs typeface="+mn-cs"/>
              </a:defRPr>
            </a:lvl6pPr>
            <a:lvl7pPr marL="1555120" algn="l" defTabSz="259187" rtl="0" eaLnBrk="1" latinLnBrk="0" hangingPunct="1">
              <a:defRPr sz="1020" kern="1200">
                <a:solidFill>
                  <a:schemeClr val="tx1"/>
                </a:solidFill>
                <a:latin typeface="+mn-lt"/>
                <a:ea typeface="+mn-ea"/>
                <a:cs typeface="+mn-cs"/>
              </a:defRPr>
            </a:lvl7pPr>
            <a:lvl8pPr marL="1814307" algn="l" defTabSz="259187" rtl="0" eaLnBrk="1" latinLnBrk="0" hangingPunct="1">
              <a:defRPr sz="1020" kern="1200">
                <a:solidFill>
                  <a:schemeClr val="tx1"/>
                </a:solidFill>
                <a:latin typeface="+mn-lt"/>
                <a:ea typeface="+mn-ea"/>
                <a:cs typeface="+mn-cs"/>
              </a:defRPr>
            </a:lvl8pPr>
            <a:lvl9pPr marL="2073493" algn="l" defTabSz="259187" rtl="0" eaLnBrk="1" latinLnBrk="0" hangingPunct="1">
              <a:defRPr sz="1020" kern="1200">
                <a:solidFill>
                  <a:schemeClr val="tx1"/>
                </a:solidFill>
                <a:latin typeface="+mn-lt"/>
                <a:ea typeface="+mn-ea"/>
                <a:cs typeface="+mn-cs"/>
              </a:defRPr>
            </a:lvl9pPr>
          </a:lstStyle>
          <a:p>
            <a:pPr algn="r"/>
            <a:fld id="{1F5CB508-F5F8-4FC5-BD77-786C1C461328}" type="slidenum">
              <a:rPr lang="en-US" smtClean="0"/>
              <a:pPr algn="r"/>
              <a:t>‹#›</a:t>
            </a:fld>
            <a:endParaRPr lang="en-US" dirty="0"/>
          </a:p>
        </p:txBody>
      </p:sp>
      <p:sp>
        <p:nvSpPr>
          <p:cNvPr id="11" name="Footer Placeholder 4"/>
          <p:cNvSpPr>
            <a:spLocks noGrp="1"/>
          </p:cNvSpPr>
          <p:nvPr>
            <p:ph type="ftr" sz="quarter" idx="11"/>
          </p:nvPr>
        </p:nvSpPr>
        <p:spPr>
          <a:xfrm>
            <a:off x="3192130" y="3662016"/>
            <a:ext cx="2451418" cy="206989"/>
          </a:xfrm>
        </p:spPr>
        <p:txBody>
          <a:bodyPr/>
          <a:lstStyle>
            <a:lvl1pPr>
              <a:defRPr>
                <a:solidFill>
                  <a:srgbClr val="36357B"/>
                </a:solidFill>
                <a:latin typeface="Arial" panose="020B0604020202020204" pitchFamily="34" charset="0"/>
                <a:cs typeface="Arial" panose="020B0604020202020204" pitchFamily="34" charset="0"/>
              </a:defRPr>
            </a:lvl1pPr>
          </a:lstStyle>
          <a:p>
            <a:r>
              <a:rPr lang="en-US" dirty="0"/>
              <a:t>UNIT CODE - © Construction Skills Training Centre</a:t>
            </a:r>
          </a:p>
        </p:txBody>
      </p:sp>
    </p:spTree>
    <p:extLst>
      <p:ext uri="{BB962C8B-B14F-4D97-AF65-F5344CB8AC3E}">
        <p14:creationId xmlns:p14="http://schemas.microsoft.com/office/powerpoint/2010/main" val="3698157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screen">
            <a:extLst>
              <a:ext uri="{28A0092B-C50C-407E-A947-70E740481C1C}">
                <a14:useLocalDpi xmlns:a14="http://schemas.microsoft.com/office/drawing/2010/main"/>
              </a:ext>
            </a:extLst>
          </a:blip>
          <a:srcRect l="33110" r="2079"/>
          <a:stretch/>
        </p:blipFill>
        <p:spPr>
          <a:xfrm flipH="1">
            <a:off x="0" y="-2699"/>
            <a:ext cx="5171064" cy="3878112"/>
          </a:xfrm>
          <a:prstGeom prst="rect">
            <a:avLst/>
          </a:prstGeom>
        </p:spPr>
      </p:pic>
      <p:sp>
        <p:nvSpPr>
          <p:cNvPr id="2" name="Title 1"/>
          <p:cNvSpPr>
            <a:spLocks noGrp="1"/>
          </p:cNvSpPr>
          <p:nvPr>
            <p:ph type="ctrTitle"/>
          </p:nvPr>
        </p:nvSpPr>
        <p:spPr>
          <a:xfrm>
            <a:off x="1660191" y="1020857"/>
            <a:ext cx="4861186" cy="1244622"/>
          </a:xfrm>
          <a:prstGeom prst="rect">
            <a:avLst/>
          </a:prstGeom>
        </p:spPr>
        <p:txBody>
          <a:bodyPr anchor="b">
            <a:normAutofit/>
          </a:bodyPr>
          <a:lstStyle>
            <a:lvl1pPr algn="r">
              <a:defRPr sz="2551">
                <a:solidFill>
                  <a:srgbClr val="36357B"/>
                </a:solidFill>
                <a:effectLst>
                  <a:glow rad="101600">
                    <a:schemeClr val="bg1">
                      <a:alpha val="60000"/>
                    </a:schemeClr>
                  </a:glow>
                </a:effectLst>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2559891" y="2539636"/>
            <a:ext cx="3961485" cy="270037"/>
          </a:xfrm>
          <a:prstGeom prst="rect">
            <a:avLst/>
          </a:prstGeom>
        </p:spPr>
        <p:txBody>
          <a:bodyPr anchor="t">
            <a:normAutofit/>
          </a:bodyPr>
          <a:lstStyle>
            <a:lvl1pPr marL="0" indent="0" algn="r">
              <a:buNone/>
              <a:defRPr sz="893">
                <a:solidFill>
                  <a:srgbClr val="36357B"/>
                </a:solidFill>
                <a:effectLst>
                  <a:glow rad="101600">
                    <a:schemeClr val="bg1">
                      <a:alpha val="60000"/>
                    </a:schemeClr>
                  </a:glow>
                </a:effectLst>
                <a:latin typeface="Arial" panose="020B0604020202020204" pitchFamily="34" charset="0"/>
                <a:cs typeface="Arial" panose="020B0604020202020204" pitchFamily="34" charset="0"/>
              </a:defRPr>
            </a:lvl1pPr>
            <a:lvl2pPr marL="194390" indent="0" algn="ctr">
              <a:buNone/>
              <a:defRPr>
                <a:solidFill>
                  <a:schemeClr val="tx1">
                    <a:tint val="75000"/>
                  </a:schemeClr>
                </a:solidFill>
              </a:defRPr>
            </a:lvl2pPr>
            <a:lvl3pPr marL="388780" indent="0" algn="ctr">
              <a:buNone/>
              <a:defRPr>
                <a:solidFill>
                  <a:schemeClr val="tx1">
                    <a:tint val="75000"/>
                  </a:schemeClr>
                </a:solidFill>
              </a:defRPr>
            </a:lvl3pPr>
            <a:lvl4pPr marL="583170" indent="0" algn="ctr">
              <a:buNone/>
              <a:defRPr>
                <a:solidFill>
                  <a:schemeClr val="tx1">
                    <a:tint val="75000"/>
                  </a:schemeClr>
                </a:solidFill>
              </a:defRPr>
            </a:lvl4pPr>
            <a:lvl5pPr marL="777560" indent="0" algn="ctr">
              <a:buNone/>
              <a:defRPr>
                <a:solidFill>
                  <a:schemeClr val="tx1">
                    <a:tint val="75000"/>
                  </a:schemeClr>
                </a:solidFill>
              </a:defRPr>
            </a:lvl5pPr>
            <a:lvl6pPr marL="971950" indent="0" algn="ctr">
              <a:buNone/>
              <a:defRPr>
                <a:solidFill>
                  <a:schemeClr val="tx1">
                    <a:tint val="75000"/>
                  </a:schemeClr>
                </a:solidFill>
              </a:defRPr>
            </a:lvl6pPr>
            <a:lvl7pPr marL="1166340" indent="0" algn="ctr">
              <a:buNone/>
              <a:defRPr>
                <a:solidFill>
                  <a:schemeClr val="tx1">
                    <a:tint val="75000"/>
                  </a:schemeClr>
                </a:solidFill>
              </a:defRPr>
            </a:lvl7pPr>
            <a:lvl8pPr marL="1360730" indent="0" algn="ctr">
              <a:buNone/>
              <a:defRPr>
                <a:solidFill>
                  <a:schemeClr val="tx1">
                    <a:tint val="75000"/>
                  </a:schemeClr>
                </a:solidFill>
              </a:defRPr>
            </a:lvl8pPr>
            <a:lvl9pPr marL="1555120" indent="0" algn="ctr">
              <a:buNone/>
              <a:defRPr>
                <a:solidFill>
                  <a:schemeClr val="tx1">
                    <a:tint val="75000"/>
                  </a:schemeClr>
                </a:solidFill>
              </a:defRPr>
            </a:lvl9pPr>
          </a:lstStyle>
          <a:p>
            <a:r>
              <a:rPr lang="en-US"/>
              <a:t>Click to edit Master subtitle style</a:t>
            </a:r>
            <a:endParaRPr lang="en-US" dirty="0"/>
          </a:p>
        </p:txBody>
      </p:sp>
      <p:sp>
        <p:nvSpPr>
          <p:cNvPr id="5" name="Footer Placeholder 4"/>
          <p:cNvSpPr>
            <a:spLocks noGrp="1"/>
          </p:cNvSpPr>
          <p:nvPr>
            <p:ph type="ftr" sz="quarter" idx="11"/>
          </p:nvPr>
        </p:nvSpPr>
        <p:spPr>
          <a:xfrm>
            <a:off x="3192130" y="3662016"/>
            <a:ext cx="2451418" cy="206989"/>
          </a:xfrm>
        </p:spPr>
        <p:txBody>
          <a:bodyPr/>
          <a:lstStyle>
            <a:lvl1pPr>
              <a:defRPr>
                <a:solidFill>
                  <a:srgbClr val="36357B"/>
                </a:solidFill>
                <a:latin typeface="Arial" panose="020B0604020202020204" pitchFamily="34" charset="0"/>
                <a:cs typeface="Arial" panose="020B0604020202020204" pitchFamily="34" charset="0"/>
              </a:defRPr>
            </a:lvl1pPr>
          </a:lstStyle>
          <a:p>
            <a:r>
              <a:rPr lang="en-US" dirty="0"/>
              <a:t>UNIT CODE - © Construction Skills Training Centre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73799" y="270881"/>
            <a:ext cx="760383" cy="749976"/>
          </a:xfrm>
          <a:prstGeom prst="rect">
            <a:avLst/>
          </a:prstGeom>
          <a:effectLst>
            <a:glow rad="101600">
              <a:schemeClr val="bg1">
                <a:alpha val="60000"/>
              </a:schemeClr>
            </a:glow>
          </a:effectLst>
        </p:spPr>
      </p:pic>
      <p:sp>
        <p:nvSpPr>
          <p:cNvPr id="12" name="Footer Placeholder 4"/>
          <p:cNvSpPr txBox="1">
            <a:spLocks/>
          </p:cNvSpPr>
          <p:nvPr userDrawn="1"/>
        </p:nvSpPr>
        <p:spPr>
          <a:xfrm>
            <a:off x="6186089" y="3662014"/>
            <a:ext cx="335287" cy="206989"/>
          </a:xfrm>
          <a:prstGeom prst="rect">
            <a:avLst/>
          </a:prstGeom>
        </p:spPr>
        <p:txBody>
          <a:bodyPr vert="horz" lIns="91440" tIns="45720" rIns="91440" bIns="45720" rtlCol="0" anchor="ctr"/>
          <a:lstStyle>
            <a:defPPr>
              <a:defRPr lang="en-US"/>
            </a:defPPr>
            <a:lvl1pPr marL="0" algn="l" defTabSz="259187" rtl="0" eaLnBrk="1" latinLnBrk="0" hangingPunct="1">
              <a:defRPr sz="425" b="0" i="0" kern="1200">
                <a:ln>
                  <a:noFill/>
                </a:ln>
                <a:solidFill>
                  <a:srgbClr val="36357B"/>
                </a:solidFill>
                <a:effectLst/>
                <a:latin typeface="Arial" panose="020B0604020202020204" pitchFamily="34" charset="0"/>
                <a:ea typeface="+mn-ea"/>
                <a:cs typeface="Arial" panose="020B0604020202020204" pitchFamily="34" charset="0"/>
              </a:defRPr>
            </a:lvl1pPr>
            <a:lvl2pPr marL="259187" algn="l" defTabSz="259187" rtl="0" eaLnBrk="1" latinLnBrk="0" hangingPunct="1">
              <a:defRPr sz="1020" kern="1200">
                <a:solidFill>
                  <a:schemeClr val="tx1"/>
                </a:solidFill>
                <a:latin typeface="+mn-lt"/>
                <a:ea typeface="+mn-ea"/>
                <a:cs typeface="+mn-cs"/>
              </a:defRPr>
            </a:lvl2pPr>
            <a:lvl3pPr marL="518373" algn="l" defTabSz="259187" rtl="0" eaLnBrk="1" latinLnBrk="0" hangingPunct="1">
              <a:defRPr sz="1020" kern="1200">
                <a:solidFill>
                  <a:schemeClr val="tx1"/>
                </a:solidFill>
                <a:latin typeface="+mn-lt"/>
                <a:ea typeface="+mn-ea"/>
                <a:cs typeface="+mn-cs"/>
              </a:defRPr>
            </a:lvl3pPr>
            <a:lvl4pPr marL="777560" algn="l" defTabSz="259187" rtl="0" eaLnBrk="1" latinLnBrk="0" hangingPunct="1">
              <a:defRPr sz="1020" kern="1200">
                <a:solidFill>
                  <a:schemeClr val="tx1"/>
                </a:solidFill>
                <a:latin typeface="+mn-lt"/>
                <a:ea typeface="+mn-ea"/>
                <a:cs typeface="+mn-cs"/>
              </a:defRPr>
            </a:lvl4pPr>
            <a:lvl5pPr marL="1036747" algn="l" defTabSz="259187" rtl="0" eaLnBrk="1" latinLnBrk="0" hangingPunct="1">
              <a:defRPr sz="1020" kern="1200">
                <a:solidFill>
                  <a:schemeClr val="tx1"/>
                </a:solidFill>
                <a:latin typeface="+mn-lt"/>
                <a:ea typeface="+mn-ea"/>
                <a:cs typeface="+mn-cs"/>
              </a:defRPr>
            </a:lvl5pPr>
            <a:lvl6pPr marL="1295933" algn="l" defTabSz="259187" rtl="0" eaLnBrk="1" latinLnBrk="0" hangingPunct="1">
              <a:defRPr sz="1020" kern="1200">
                <a:solidFill>
                  <a:schemeClr val="tx1"/>
                </a:solidFill>
                <a:latin typeface="+mn-lt"/>
                <a:ea typeface="+mn-ea"/>
                <a:cs typeface="+mn-cs"/>
              </a:defRPr>
            </a:lvl6pPr>
            <a:lvl7pPr marL="1555120" algn="l" defTabSz="259187" rtl="0" eaLnBrk="1" latinLnBrk="0" hangingPunct="1">
              <a:defRPr sz="1020" kern="1200">
                <a:solidFill>
                  <a:schemeClr val="tx1"/>
                </a:solidFill>
                <a:latin typeface="+mn-lt"/>
                <a:ea typeface="+mn-ea"/>
                <a:cs typeface="+mn-cs"/>
              </a:defRPr>
            </a:lvl7pPr>
            <a:lvl8pPr marL="1814307" algn="l" defTabSz="259187" rtl="0" eaLnBrk="1" latinLnBrk="0" hangingPunct="1">
              <a:defRPr sz="1020" kern="1200">
                <a:solidFill>
                  <a:schemeClr val="tx1"/>
                </a:solidFill>
                <a:latin typeface="+mn-lt"/>
                <a:ea typeface="+mn-ea"/>
                <a:cs typeface="+mn-cs"/>
              </a:defRPr>
            </a:lvl8pPr>
            <a:lvl9pPr marL="2073493" algn="l" defTabSz="259187" rtl="0" eaLnBrk="1" latinLnBrk="0" hangingPunct="1">
              <a:defRPr sz="1020" kern="1200">
                <a:solidFill>
                  <a:schemeClr val="tx1"/>
                </a:solidFill>
                <a:latin typeface="+mn-lt"/>
                <a:ea typeface="+mn-ea"/>
                <a:cs typeface="+mn-cs"/>
              </a:defRPr>
            </a:lvl9pPr>
          </a:lstStyle>
          <a:p>
            <a:pPr algn="r"/>
            <a:fld id="{1F5CB508-F5F8-4FC5-BD77-786C1C461328}" type="slidenum">
              <a:rPr lang="en-US" smtClean="0"/>
              <a:pPr algn="r"/>
              <a:t>‹#›</a:t>
            </a:fld>
            <a:endParaRPr lang="en-US" dirty="0"/>
          </a:p>
        </p:txBody>
      </p:sp>
    </p:spTree>
    <p:extLst>
      <p:ext uri="{BB962C8B-B14F-4D97-AF65-F5344CB8AC3E}">
        <p14:creationId xmlns:p14="http://schemas.microsoft.com/office/powerpoint/2010/main" val="2164621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8" name="Footer Placeholder 4"/>
          <p:cNvSpPr txBox="1">
            <a:spLocks/>
          </p:cNvSpPr>
          <p:nvPr userDrawn="1"/>
        </p:nvSpPr>
        <p:spPr>
          <a:xfrm>
            <a:off x="6490889" y="3695009"/>
            <a:ext cx="335287" cy="206989"/>
          </a:xfrm>
          <a:prstGeom prst="rect">
            <a:avLst/>
          </a:prstGeom>
        </p:spPr>
        <p:txBody>
          <a:bodyPr vert="horz" lIns="91440" tIns="45720" rIns="91440" bIns="45720" rtlCol="0" anchor="ctr"/>
          <a:lstStyle>
            <a:defPPr>
              <a:defRPr lang="en-US"/>
            </a:defPPr>
            <a:lvl1pPr marL="0" algn="l" defTabSz="259187" rtl="0" eaLnBrk="1" latinLnBrk="0" hangingPunct="1">
              <a:defRPr sz="425" b="0" i="0" kern="1200">
                <a:ln>
                  <a:noFill/>
                </a:ln>
                <a:solidFill>
                  <a:srgbClr val="36357B"/>
                </a:solidFill>
                <a:effectLst/>
                <a:latin typeface="Arial" panose="020B0604020202020204" pitchFamily="34" charset="0"/>
                <a:ea typeface="+mn-ea"/>
                <a:cs typeface="Arial" panose="020B0604020202020204" pitchFamily="34" charset="0"/>
              </a:defRPr>
            </a:lvl1pPr>
            <a:lvl2pPr marL="259187" algn="l" defTabSz="259187" rtl="0" eaLnBrk="1" latinLnBrk="0" hangingPunct="1">
              <a:defRPr sz="1020" kern="1200">
                <a:solidFill>
                  <a:schemeClr val="tx1"/>
                </a:solidFill>
                <a:latin typeface="+mn-lt"/>
                <a:ea typeface="+mn-ea"/>
                <a:cs typeface="+mn-cs"/>
              </a:defRPr>
            </a:lvl2pPr>
            <a:lvl3pPr marL="518373" algn="l" defTabSz="259187" rtl="0" eaLnBrk="1" latinLnBrk="0" hangingPunct="1">
              <a:defRPr sz="1020" kern="1200">
                <a:solidFill>
                  <a:schemeClr val="tx1"/>
                </a:solidFill>
                <a:latin typeface="+mn-lt"/>
                <a:ea typeface="+mn-ea"/>
                <a:cs typeface="+mn-cs"/>
              </a:defRPr>
            </a:lvl3pPr>
            <a:lvl4pPr marL="777560" algn="l" defTabSz="259187" rtl="0" eaLnBrk="1" latinLnBrk="0" hangingPunct="1">
              <a:defRPr sz="1020" kern="1200">
                <a:solidFill>
                  <a:schemeClr val="tx1"/>
                </a:solidFill>
                <a:latin typeface="+mn-lt"/>
                <a:ea typeface="+mn-ea"/>
                <a:cs typeface="+mn-cs"/>
              </a:defRPr>
            </a:lvl4pPr>
            <a:lvl5pPr marL="1036747" algn="l" defTabSz="259187" rtl="0" eaLnBrk="1" latinLnBrk="0" hangingPunct="1">
              <a:defRPr sz="1020" kern="1200">
                <a:solidFill>
                  <a:schemeClr val="tx1"/>
                </a:solidFill>
                <a:latin typeface="+mn-lt"/>
                <a:ea typeface="+mn-ea"/>
                <a:cs typeface="+mn-cs"/>
              </a:defRPr>
            </a:lvl5pPr>
            <a:lvl6pPr marL="1295933" algn="l" defTabSz="259187" rtl="0" eaLnBrk="1" latinLnBrk="0" hangingPunct="1">
              <a:defRPr sz="1020" kern="1200">
                <a:solidFill>
                  <a:schemeClr val="tx1"/>
                </a:solidFill>
                <a:latin typeface="+mn-lt"/>
                <a:ea typeface="+mn-ea"/>
                <a:cs typeface="+mn-cs"/>
              </a:defRPr>
            </a:lvl6pPr>
            <a:lvl7pPr marL="1555120" algn="l" defTabSz="259187" rtl="0" eaLnBrk="1" latinLnBrk="0" hangingPunct="1">
              <a:defRPr sz="1020" kern="1200">
                <a:solidFill>
                  <a:schemeClr val="tx1"/>
                </a:solidFill>
                <a:latin typeface="+mn-lt"/>
                <a:ea typeface="+mn-ea"/>
                <a:cs typeface="+mn-cs"/>
              </a:defRPr>
            </a:lvl7pPr>
            <a:lvl8pPr marL="1814307" algn="l" defTabSz="259187" rtl="0" eaLnBrk="1" latinLnBrk="0" hangingPunct="1">
              <a:defRPr sz="1020" kern="1200">
                <a:solidFill>
                  <a:schemeClr val="tx1"/>
                </a:solidFill>
                <a:latin typeface="+mn-lt"/>
                <a:ea typeface="+mn-ea"/>
                <a:cs typeface="+mn-cs"/>
              </a:defRPr>
            </a:lvl8pPr>
            <a:lvl9pPr marL="2073493" algn="l" defTabSz="259187" rtl="0" eaLnBrk="1" latinLnBrk="0" hangingPunct="1">
              <a:defRPr sz="1020" kern="1200">
                <a:solidFill>
                  <a:schemeClr val="tx1"/>
                </a:solidFill>
                <a:latin typeface="+mn-lt"/>
                <a:ea typeface="+mn-ea"/>
                <a:cs typeface="+mn-cs"/>
              </a:defRPr>
            </a:lvl9pPr>
          </a:lstStyle>
          <a:p>
            <a:pPr algn="r"/>
            <a:fld id="{1F5CB508-F5F8-4FC5-BD77-786C1C461328}" type="slidenum">
              <a:rPr lang="en-US" smtClean="0">
                <a:solidFill>
                  <a:schemeClr val="bg1"/>
                </a:solidFill>
              </a:rPr>
              <a:pPr algn="r"/>
              <a:t>‹#›</a:t>
            </a:fld>
            <a:endParaRPr lang="en-US" dirty="0">
              <a:solidFill>
                <a:schemeClr val="bg1"/>
              </a:solidFill>
            </a:endParaRPr>
          </a:p>
        </p:txBody>
      </p:sp>
      <p:sp>
        <p:nvSpPr>
          <p:cNvPr id="6" name="Footer Placeholder 4"/>
          <p:cNvSpPr>
            <a:spLocks noGrp="1"/>
          </p:cNvSpPr>
          <p:nvPr>
            <p:ph type="ftr" sz="quarter" idx="3"/>
          </p:nvPr>
        </p:nvSpPr>
        <p:spPr>
          <a:xfrm>
            <a:off x="-35508" y="3695010"/>
            <a:ext cx="5767896" cy="206989"/>
          </a:xfrm>
          <a:prstGeom prst="rect">
            <a:avLst/>
          </a:prstGeom>
        </p:spPr>
        <p:txBody>
          <a:bodyPr vert="horz" lIns="91440" tIns="45720" rIns="91440" bIns="45720" rtlCol="0" anchor="ctr"/>
          <a:lstStyle>
            <a:lvl1pPr algn="l">
              <a:defRPr sz="425" b="0" i="0">
                <a:solidFill>
                  <a:schemeClr val="bg1"/>
                </a:solidFill>
                <a:effectLst/>
                <a:latin typeface="Arial" panose="020B0604020202020204" pitchFamily="34" charset="0"/>
                <a:cs typeface="Arial" panose="020B0604020202020204" pitchFamily="34" charset="0"/>
              </a:defRPr>
            </a:lvl1pPr>
          </a:lstStyle>
          <a:p>
            <a:r>
              <a:rPr lang="en-US" dirty="0"/>
              <a:t>UNIT CODE - © Construction Skills Training Centre</a:t>
            </a:r>
          </a:p>
        </p:txBody>
      </p:sp>
      <p:sp>
        <p:nvSpPr>
          <p:cNvPr id="4" name="Text Placeholder 3"/>
          <p:cNvSpPr>
            <a:spLocks noGrp="1"/>
          </p:cNvSpPr>
          <p:nvPr>
            <p:ph type="body" sz="quarter" idx="10"/>
          </p:nvPr>
        </p:nvSpPr>
        <p:spPr>
          <a:xfrm>
            <a:off x="79375" y="485775"/>
            <a:ext cx="6746875" cy="3095625"/>
          </a:xfrm>
          <a:prstGeom prst="rect">
            <a:avLst/>
          </a:prstGeom>
        </p:spPr>
        <p:txBody>
          <a:bodyPr/>
          <a:lstStyle>
            <a:lvl1pPr>
              <a:buClr>
                <a:srgbClr val="DA8014"/>
              </a:buClr>
              <a:defRPr sz="1600">
                <a:solidFill>
                  <a:srgbClr val="000000"/>
                </a:solidFill>
              </a:defRPr>
            </a:lvl1pPr>
            <a:lvl2pPr>
              <a:buClr>
                <a:srgbClr val="DA8014"/>
              </a:buClr>
              <a:defRPr sz="1400"/>
            </a:lvl2pPr>
            <a:lvl3pPr>
              <a:buClr>
                <a:srgbClr val="DA8014"/>
              </a:buClr>
              <a:defRPr sz="1200">
                <a:solidFill>
                  <a:srgbClr val="000000"/>
                </a:solidFill>
              </a:defRPr>
            </a:lvl3pPr>
            <a:lvl4pPr>
              <a:buClr>
                <a:srgbClr val="DA8014"/>
              </a:buClr>
              <a:defRPr sz="1100"/>
            </a:lvl4pPr>
            <a:lvl5pPr>
              <a:buClr>
                <a:srgbClr val="DA8014"/>
              </a:buClr>
              <a:defRPr sz="105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11" name="Title 10"/>
          <p:cNvSpPr>
            <a:spLocks noGrp="1"/>
          </p:cNvSpPr>
          <p:nvPr>
            <p:ph type="title"/>
          </p:nvPr>
        </p:nvSpPr>
        <p:spPr/>
        <p:txBody>
          <a:bodyPr/>
          <a:lstStyle/>
          <a:p>
            <a:r>
              <a:rPr lang="en-US"/>
              <a:t>Click to edit Master title style</a:t>
            </a:r>
            <a:endParaRPr lang="en-AU" dirty="0"/>
          </a:p>
        </p:txBody>
      </p:sp>
    </p:spTree>
    <p:extLst>
      <p:ext uri="{BB962C8B-B14F-4D97-AF65-F5344CB8AC3E}">
        <p14:creationId xmlns:p14="http://schemas.microsoft.com/office/powerpoint/2010/main" val="3515327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0" y="3568959"/>
            <a:ext cx="6913417" cy="318829"/>
          </a:xfrm>
          <a:prstGeom prst="rect">
            <a:avLst/>
          </a:prstGeom>
          <a:gradFill>
            <a:gsLst>
              <a:gs pos="36288">
                <a:srgbClr val="FDB958"/>
              </a:gs>
              <a:gs pos="22000">
                <a:schemeClr val="bg1"/>
              </a:gs>
              <a:gs pos="37000">
                <a:srgbClr val="FFBA58"/>
              </a:gs>
              <a:gs pos="53000">
                <a:srgbClr val="232F84"/>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AU" sz="1020" dirty="0"/>
          </a:p>
        </p:txBody>
      </p:sp>
      <p:sp>
        <p:nvSpPr>
          <p:cNvPr id="14" name="Rectangle 13"/>
          <p:cNvSpPr/>
          <p:nvPr userDrawn="1"/>
        </p:nvSpPr>
        <p:spPr>
          <a:xfrm rot="10800000">
            <a:off x="-1446" y="-6182"/>
            <a:ext cx="6913417" cy="493862"/>
          </a:xfrm>
          <a:prstGeom prst="rect">
            <a:avLst/>
          </a:prstGeom>
          <a:gradFill>
            <a:gsLst>
              <a:gs pos="9000">
                <a:schemeClr val="bg1"/>
              </a:gs>
              <a:gs pos="29000">
                <a:srgbClr val="FFBA58"/>
              </a:gs>
              <a:gs pos="68000">
                <a:srgbClr val="232F84"/>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AU" sz="1020" dirty="0"/>
          </a:p>
        </p:txBody>
      </p:sp>
      <p:pic>
        <p:nvPicPr>
          <p:cNvPr id="2" name="Picture 1"/>
          <p:cNvPicPr>
            <a:picLocks noChangeAspect="1"/>
          </p:cNvPicPr>
          <p:nvPr userDrawn="1"/>
        </p:nvPicPr>
        <p:blipFill>
          <a:blip r:embed="rId6">
            <a:biLevel thresh="25000"/>
            <a:extLst>
              <a:ext uri="{28A0092B-C50C-407E-A947-70E740481C1C}">
                <a14:useLocalDpi xmlns:a14="http://schemas.microsoft.com/office/drawing/2010/main" val="0"/>
              </a:ext>
            </a:extLst>
          </a:blip>
          <a:stretch>
            <a:fillRect/>
          </a:stretch>
        </p:blipFill>
        <p:spPr>
          <a:xfrm>
            <a:off x="75841" y="43248"/>
            <a:ext cx="675503" cy="337752"/>
          </a:xfrm>
          <a:prstGeom prst="rect">
            <a:avLst/>
          </a:prstGeom>
          <a:effectLst>
            <a:glow rad="38100">
              <a:srgbClr val="232F84">
                <a:alpha val="60000"/>
              </a:srgbClr>
            </a:glow>
          </a:effectLst>
        </p:spPr>
      </p:pic>
      <p:sp>
        <p:nvSpPr>
          <p:cNvPr id="5" name="Footer Placeholder 4"/>
          <p:cNvSpPr>
            <a:spLocks noGrp="1"/>
          </p:cNvSpPr>
          <p:nvPr>
            <p:ph type="ftr" sz="quarter" idx="3"/>
          </p:nvPr>
        </p:nvSpPr>
        <p:spPr>
          <a:xfrm>
            <a:off x="-35508" y="3695010"/>
            <a:ext cx="5767896" cy="206989"/>
          </a:xfrm>
          <a:prstGeom prst="rect">
            <a:avLst/>
          </a:prstGeom>
        </p:spPr>
        <p:txBody>
          <a:bodyPr vert="horz" lIns="91440" tIns="45720" rIns="91440" bIns="45720" rtlCol="0" anchor="ctr"/>
          <a:lstStyle>
            <a:lvl1pPr algn="l">
              <a:defRPr sz="425" b="0" i="0">
                <a:solidFill>
                  <a:schemeClr val="bg1"/>
                </a:solidFill>
                <a:effectLst/>
                <a:latin typeface="Arial" panose="020B0604020202020204" pitchFamily="34" charset="0"/>
                <a:cs typeface="Arial" panose="020B0604020202020204" pitchFamily="34" charset="0"/>
              </a:defRPr>
            </a:lvl1pPr>
          </a:lstStyle>
          <a:p>
            <a:r>
              <a:rPr lang="en-US" dirty="0"/>
              <a:t>UNIT CODE - © Construction Skills Training Centre</a:t>
            </a:r>
          </a:p>
        </p:txBody>
      </p:sp>
      <p:pic>
        <p:nvPicPr>
          <p:cNvPr id="22" name="Picture 21"/>
          <p:cNvPicPr>
            <a:picLocks noChangeAspect="1"/>
          </p:cNvPicPr>
          <p:nvPr userDrawn="1"/>
        </p:nvPicPr>
        <p:blipFill rotWithShape="1">
          <a:blip r:embed="rId7" cstate="screen">
            <a:extLst>
              <a:ext uri="{28A0092B-C50C-407E-A947-70E740481C1C}">
                <a14:useLocalDpi xmlns:a14="http://schemas.microsoft.com/office/drawing/2010/main"/>
              </a:ext>
            </a:extLst>
          </a:blip>
          <a:srcRect b="3228"/>
          <a:stretch/>
        </p:blipFill>
        <p:spPr>
          <a:xfrm>
            <a:off x="6476371" y="66108"/>
            <a:ext cx="307020" cy="292197"/>
          </a:xfrm>
          <a:prstGeom prst="rect">
            <a:avLst/>
          </a:prstGeom>
          <a:effectLst>
            <a:glow rad="38100">
              <a:schemeClr val="bg1">
                <a:alpha val="52000"/>
              </a:schemeClr>
            </a:glow>
          </a:effectLst>
        </p:spPr>
      </p:pic>
      <p:sp>
        <p:nvSpPr>
          <p:cNvPr id="6" name="Rectangle 5"/>
          <p:cNvSpPr/>
          <p:nvPr userDrawn="1"/>
        </p:nvSpPr>
        <p:spPr>
          <a:xfrm>
            <a:off x="798022" y="66108"/>
            <a:ext cx="5436523" cy="244234"/>
          </a:xfrm>
          <a:prstGeom prst="rect">
            <a:avLst/>
          </a:prstGeom>
          <a:solidFill>
            <a:schemeClr val="bg1"/>
          </a:solidFill>
          <a:ln>
            <a:noFill/>
          </a:ln>
          <a:effectLst>
            <a:glow rad="635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30" b="1" dirty="0">
              <a:solidFill>
                <a:srgbClr val="232F84"/>
              </a:solidFill>
              <a:latin typeface="Arial" panose="020B0604020202020204" pitchFamily="34" charset="0"/>
              <a:cs typeface="Arial" panose="020B0604020202020204" pitchFamily="34" charset="0"/>
            </a:endParaRPr>
          </a:p>
        </p:txBody>
      </p:sp>
      <p:sp>
        <p:nvSpPr>
          <p:cNvPr id="3" name="Title Placeholder 2"/>
          <p:cNvSpPr>
            <a:spLocks noGrp="1"/>
          </p:cNvSpPr>
          <p:nvPr>
            <p:ph type="title"/>
          </p:nvPr>
        </p:nvSpPr>
        <p:spPr>
          <a:xfrm>
            <a:off x="794212" y="66124"/>
            <a:ext cx="5440333" cy="244217"/>
          </a:xfrm>
          <a:prstGeom prst="rect">
            <a:avLst/>
          </a:prstGeom>
        </p:spPr>
        <p:txBody>
          <a:bodyPr vert="horz" lIns="91440" tIns="45720" rIns="91440" bIns="45720" rtlCol="0" anchor="ctr">
            <a:noAutofit/>
          </a:bodyPr>
          <a:lstStyle/>
          <a:p>
            <a:r>
              <a:rPr lang="en-US"/>
              <a:t>Click to edit Master title style</a:t>
            </a:r>
            <a:endParaRPr lang="en-AU"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69" r:id="rId3"/>
    <p:sldLayoutId id="2147483670" r:id="rId4"/>
  </p:sldLayoutIdLst>
  <p:hf sldNum="0" hdr="0" dt="0"/>
  <p:txStyles>
    <p:titleStyle>
      <a:lvl1pPr algn="ctr" defTabSz="194390" rtl="0" eaLnBrk="1" latinLnBrk="0" hangingPunct="1">
        <a:spcBef>
          <a:spcPct val="0"/>
        </a:spcBef>
        <a:buNone/>
        <a:defRPr sz="1300" b="1" kern="1200" cap="none">
          <a:ln w="3175" cmpd="sng">
            <a:noFill/>
          </a:ln>
          <a:solidFill>
            <a:srgbClr val="232F84"/>
          </a:solidFill>
          <a:effectLst/>
          <a:latin typeface="Arial" panose="020B0604020202020204" pitchFamily="34" charset="0"/>
          <a:ea typeface="+mj-ea"/>
          <a:cs typeface="Arial" panose="020B060402020202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p:bodyStyle>
    <p:otherStyle>
      <a:defPPr>
        <a:defRPr lang="en-US"/>
      </a:defPPr>
      <a:lvl1pPr marL="0" algn="l" defTabSz="194390" rtl="0" eaLnBrk="1" latinLnBrk="0" hangingPunct="1">
        <a:defRPr sz="765" kern="1200">
          <a:solidFill>
            <a:schemeClr val="tx1"/>
          </a:solidFill>
          <a:latin typeface="+mn-lt"/>
          <a:ea typeface="+mn-ea"/>
          <a:cs typeface="+mn-cs"/>
        </a:defRPr>
      </a:lvl1pPr>
      <a:lvl2pPr marL="194390" algn="l" defTabSz="194390" rtl="0" eaLnBrk="1" latinLnBrk="0" hangingPunct="1">
        <a:defRPr sz="765" kern="1200">
          <a:solidFill>
            <a:schemeClr val="tx1"/>
          </a:solidFill>
          <a:latin typeface="+mn-lt"/>
          <a:ea typeface="+mn-ea"/>
          <a:cs typeface="+mn-cs"/>
        </a:defRPr>
      </a:lvl2pPr>
      <a:lvl3pPr marL="388780" algn="l" defTabSz="194390" rtl="0" eaLnBrk="1" latinLnBrk="0" hangingPunct="1">
        <a:defRPr sz="765" kern="1200">
          <a:solidFill>
            <a:schemeClr val="tx1"/>
          </a:solidFill>
          <a:latin typeface="+mn-lt"/>
          <a:ea typeface="+mn-ea"/>
          <a:cs typeface="+mn-cs"/>
        </a:defRPr>
      </a:lvl3pPr>
      <a:lvl4pPr marL="583170" algn="l" defTabSz="194390" rtl="0" eaLnBrk="1" latinLnBrk="0" hangingPunct="1">
        <a:defRPr sz="765" kern="1200">
          <a:solidFill>
            <a:schemeClr val="tx1"/>
          </a:solidFill>
          <a:latin typeface="+mn-lt"/>
          <a:ea typeface="+mn-ea"/>
          <a:cs typeface="+mn-cs"/>
        </a:defRPr>
      </a:lvl4pPr>
      <a:lvl5pPr marL="777560" algn="l" defTabSz="194390" rtl="0" eaLnBrk="1" latinLnBrk="0" hangingPunct="1">
        <a:defRPr sz="765" kern="1200">
          <a:solidFill>
            <a:schemeClr val="tx1"/>
          </a:solidFill>
          <a:latin typeface="+mn-lt"/>
          <a:ea typeface="+mn-ea"/>
          <a:cs typeface="+mn-cs"/>
        </a:defRPr>
      </a:lvl5pPr>
      <a:lvl6pPr marL="971950" algn="l" defTabSz="194390" rtl="0" eaLnBrk="1" latinLnBrk="0" hangingPunct="1">
        <a:defRPr sz="765" kern="1200">
          <a:solidFill>
            <a:schemeClr val="tx1"/>
          </a:solidFill>
          <a:latin typeface="+mn-lt"/>
          <a:ea typeface="+mn-ea"/>
          <a:cs typeface="+mn-cs"/>
        </a:defRPr>
      </a:lvl6pPr>
      <a:lvl7pPr marL="1166340" algn="l" defTabSz="194390" rtl="0" eaLnBrk="1" latinLnBrk="0" hangingPunct="1">
        <a:defRPr sz="765" kern="1200">
          <a:solidFill>
            <a:schemeClr val="tx1"/>
          </a:solidFill>
          <a:latin typeface="+mn-lt"/>
          <a:ea typeface="+mn-ea"/>
          <a:cs typeface="+mn-cs"/>
        </a:defRPr>
      </a:lvl7pPr>
      <a:lvl8pPr marL="1360730" algn="l" defTabSz="194390" rtl="0" eaLnBrk="1" latinLnBrk="0" hangingPunct="1">
        <a:defRPr sz="765" kern="1200">
          <a:solidFill>
            <a:schemeClr val="tx1"/>
          </a:solidFill>
          <a:latin typeface="+mn-lt"/>
          <a:ea typeface="+mn-ea"/>
          <a:cs typeface="+mn-cs"/>
        </a:defRPr>
      </a:lvl8pPr>
      <a:lvl9pPr marL="1555120" algn="l" defTabSz="194390" rtl="0" eaLnBrk="1" latinLnBrk="0" hangingPunct="1">
        <a:defRPr sz="76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hyperlink" Target="http://www.saiglobal.com/Assurance/ohs/ASNZS_4801_OHS_Standard.htm" TargetMode="External"/><Relationship Id="rId7" Type="http://schemas.openxmlformats.org/officeDocument/2006/relationships/image" Target="../media/image10.jpg"/><Relationship Id="rId2" Type="http://schemas.openxmlformats.org/officeDocument/2006/relationships/slideLayout" Target="../slideLayouts/slideLayout4.xml"/><Relationship Id="rId1" Type="http://schemas.openxmlformats.org/officeDocument/2006/relationships/tags" Target="../tags/tag6.xml"/><Relationship Id="rId6" Type="http://schemas.openxmlformats.org/officeDocument/2006/relationships/image" Target="../media/image9.jpg"/><Relationship Id="rId5" Type="http://schemas.openxmlformats.org/officeDocument/2006/relationships/hyperlink" Target="http://www.comlaw.gov.au/Details/C2011A00137" TargetMode="Externa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slideLayout" Target="../slideLayouts/slideLayout4.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hyperlink" Target="https://www.legislation.qld.gov.au/view/pdf/inforce/current/sl-2011-0240" TargetMode="Externa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4.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hyperlink" Target="https://www.legislation.qld.gov.au/view/html/inforce/current/act-2016-025" TargetMode="External"/><Relationship Id="rId2" Type="http://schemas.openxmlformats.org/officeDocument/2006/relationships/slideLayout" Target="../slideLayouts/slideLayout4.xml"/><Relationship Id="rId1" Type="http://schemas.openxmlformats.org/officeDocument/2006/relationships/tags" Target="../tags/tag24.xml"/><Relationship Id="rId6" Type="http://schemas.openxmlformats.org/officeDocument/2006/relationships/hyperlink" Target="http://www.qbcc.qld.gov.au/sites/default/files/Standards_and_Tolerances_Guide_0.pdf" TargetMode="External"/><Relationship Id="rId5" Type="http://schemas.openxmlformats.org/officeDocument/2006/relationships/hyperlink" Target="http://www.abcb.gov.au/about-the-national-construction-code/the-building-code-of-australia" TargetMode="External"/><Relationship Id="rId4" Type="http://schemas.openxmlformats.org/officeDocument/2006/relationships/hyperlink" Target="https://www.legislation.qld.gov.au/view/html/inforce/current/act-1975-011"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brisbane.qld.gov.au/planning-building/do-i-need-approval/types-approval/self-assessable-development" TargetMode="External"/><Relationship Id="rId2" Type="http://schemas.openxmlformats.org/officeDocument/2006/relationships/slideLayout" Target="../slideLayouts/slideLayout4.xml"/><Relationship Id="rId1" Type="http://schemas.openxmlformats.org/officeDocument/2006/relationships/tags" Target="../tags/tag25.xml"/><Relationship Id="rId4" Type="http://schemas.openxmlformats.org/officeDocument/2006/relationships/hyperlink" Target="https://www.brisbane.qld.gov.au/planning-building/planning-guidelines-tools/brisbane-city-plan-2014" TargetMode="Externa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6.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slideLayout" Target="../slideLayouts/slideLayout4.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4.xml"/><Relationship Id="rId1" Type="http://schemas.openxmlformats.org/officeDocument/2006/relationships/tags" Target="../tags/tag28.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4.xml"/><Relationship Id="rId1" Type="http://schemas.openxmlformats.org/officeDocument/2006/relationships/tags" Target="../tags/tag29.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0.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1.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2.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slideLayout" Target="../slideLayouts/slideLayout4.xml"/><Relationship Id="rId1" Type="http://schemas.openxmlformats.org/officeDocument/2006/relationships/tags" Target="../tags/tag33.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4.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4.xml"/><Relationship Id="rId1" Type="http://schemas.openxmlformats.org/officeDocument/2006/relationships/tags" Target="../tags/tag36.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7.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8.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9.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slideLayout" Target="../slideLayouts/slideLayout4.xml"/><Relationship Id="rId1" Type="http://schemas.openxmlformats.org/officeDocument/2006/relationships/tags" Target="../tags/tag40.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1.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2.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4.xml"/><Relationship Id="rId1" Type="http://schemas.openxmlformats.org/officeDocument/2006/relationships/tags" Target="../tags/tag43.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4.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5.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6.xml"/></Relationships>
</file>

<file path=ppt/slides/_rels/slide4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slideLayout" Target="../slideLayouts/slideLayout4.xml"/><Relationship Id="rId1" Type="http://schemas.openxmlformats.org/officeDocument/2006/relationships/tags" Target="../tags/tag47.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4.xml"/><Relationship Id="rId1" Type="http://schemas.openxmlformats.org/officeDocument/2006/relationships/tags" Target="../tags/tag48.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9.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50.xml"/></Relationships>
</file>

<file path=ppt/slides/_rels/slide5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slideLayout" Target="../slideLayouts/slideLayout4.xml"/><Relationship Id="rId1" Type="http://schemas.openxmlformats.org/officeDocument/2006/relationships/tags" Target="../tags/tag51.xml"/></Relationships>
</file>

<file path=ppt/slides/_rels/slide5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4.xml"/><Relationship Id="rId1" Type="http://schemas.openxmlformats.org/officeDocument/2006/relationships/tags" Target="../tags/tag52.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4.xml"/><Relationship Id="rId1" Type="http://schemas.openxmlformats.org/officeDocument/2006/relationships/tags" Target="../tags/tag53.xml"/></Relationships>
</file>

<file path=ppt/slides/_rels/slide53.xml.rels><?xml version="1.0" encoding="UTF-8" standalone="yes"?>
<Relationships xmlns="http://schemas.openxmlformats.org/package/2006/relationships"><Relationship Id="rId3" Type="http://schemas.openxmlformats.org/officeDocument/2006/relationships/hyperlink" Target="https://www.youtube.com/watch?v=LNjtp-V7WZ8" TargetMode="External"/><Relationship Id="rId2" Type="http://schemas.openxmlformats.org/officeDocument/2006/relationships/slideLayout" Target="../slideLayouts/slideLayout4.xml"/><Relationship Id="rId1" Type="http://schemas.openxmlformats.org/officeDocument/2006/relationships/tags" Target="../tags/tag54.xml"/><Relationship Id="rId4" Type="http://schemas.openxmlformats.org/officeDocument/2006/relationships/image" Target="../media/image28.jp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55.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6.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57.xml"/></Relationships>
</file>

<file path=ppt/slides/_rels/slide5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slideLayout" Target="../slideLayouts/slideLayout4.xml"/><Relationship Id="rId1" Type="http://schemas.openxmlformats.org/officeDocument/2006/relationships/tags" Target="../tags/tag58.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59.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0.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1.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2.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4.xml"/><Relationship Id="rId1" Type="http://schemas.openxmlformats.org/officeDocument/2006/relationships/tags" Target="../tags/tag6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4.xml"/></Relationships>
</file>

<file path=ppt/slides/_rels/slide6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slideLayout" Target="../slideLayouts/slideLayout4.xml"/><Relationship Id="rId1" Type="http://schemas.openxmlformats.org/officeDocument/2006/relationships/tags" Target="../tags/tag65.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6.xml"/></Relationships>
</file>

<file path=ppt/slides/_rels/slide6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slideLayout" Target="../slideLayouts/slideLayout4.xml"/><Relationship Id="rId1" Type="http://schemas.openxmlformats.org/officeDocument/2006/relationships/tags" Target="../tags/tag67.xml"/></Relationships>
</file>

<file path=ppt/slides/_rels/slide6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slideLayout" Target="../slideLayouts/slideLayout4.xml"/><Relationship Id="rId1" Type="http://schemas.openxmlformats.org/officeDocument/2006/relationships/tags" Target="../tags/tag68.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9.xml"/></Relationships>
</file>

<file path=ppt/slides/_rels/slide6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4.xml"/><Relationship Id="rId1" Type="http://schemas.openxmlformats.org/officeDocument/2006/relationships/tags" Target="../tags/tag70.xml"/></Relationships>
</file>

<file path=ppt/slides/_rels/slide7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slideLayout" Target="../slideLayouts/slideLayout4.xml"/><Relationship Id="rId1" Type="http://schemas.openxmlformats.org/officeDocument/2006/relationships/tags" Target="../tags/tag71.xml"/></Relationships>
</file>

<file path=ppt/slides/_rels/slide71.xml.rels><?xml version="1.0" encoding="UTF-8" standalone="yes"?>
<Relationships xmlns="http://schemas.openxmlformats.org/package/2006/relationships"><Relationship Id="rId3" Type="http://schemas.openxmlformats.org/officeDocument/2006/relationships/hyperlink" Target="https://www.youtube.com/watch?v=PMkWX6MdSWw" TargetMode="External"/><Relationship Id="rId2" Type="http://schemas.openxmlformats.org/officeDocument/2006/relationships/slideLayout" Target="../slideLayouts/slideLayout4.xml"/><Relationship Id="rId1" Type="http://schemas.openxmlformats.org/officeDocument/2006/relationships/tags" Target="../tags/tag72.xml"/><Relationship Id="rId4" Type="http://schemas.openxmlformats.org/officeDocument/2006/relationships/image" Target="../media/image34.jpg"/></Relationships>
</file>

<file path=ppt/slides/_rels/slide72.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slideLayout" Target="../slideLayouts/slideLayout4.xml"/><Relationship Id="rId1" Type="http://schemas.openxmlformats.org/officeDocument/2006/relationships/tags" Target="../tags/tag73.xml"/></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4.xml"/></Relationships>
</file>

<file path=ppt/slides/_rels/slide7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slideLayout" Target="../slideLayouts/slideLayout4.xml"/><Relationship Id="rId1" Type="http://schemas.openxmlformats.org/officeDocument/2006/relationships/tags" Target="../tags/tag75.xml"/></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6.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7.xml"/></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8.xml"/></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9.xml"/></Relationships>
</file>

<file path=ppt/slides/_rels/slide7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slideLayout" Target="../slideLayouts/slideLayout4.xml"/><Relationship Id="rId1" Type="http://schemas.openxmlformats.org/officeDocument/2006/relationships/tags" Target="../tags/tag80.xml"/></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1.xml"/></Relationships>
</file>

<file path=ppt/slides/_rels/slide8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2.xml"/></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3.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4.xml"/></Relationships>
</file>

<file path=ppt/slides/_rels/slide8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slideLayout" Target="../slideLayouts/slideLayout4.xml"/><Relationship Id="rId1" Type="http://schemas.openxmlformats.org/officeDocument/2006/relationships/tags" Target="../tags/tag85.xml"/></Relationships>
</file>

<file path=ppt/slides/_rels/slide85.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slideLayout" Target="../slideLayouts/slideLayout4.xml"/><Relationship Id="rId1" Type="http://schemas.openxmlformats.org/officeDocument/2006/relationships/tags" Target="../tags/tag86.xml"/></Relationships>
</file>

<file path=ppt/slides/_rels/slide8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slideLayout" Target="../slideLayouts/slideLayout4.xml"/><Relationship Id="rId1" Type="http://schemas.openxmlformats.org/officeDocument/2006/relationships/tags" Target="../tags/tag87.xml"/></Relationships>
</file>

<file path=ppt/slides/_rels/slide8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8.xml"/></Relationships>
</file>

<file path=ppt/slides/_rels/slide8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9.xml"/></Relationships>
</file>

<file path=ppt/slides/_rels/slide8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0.xml"/></Relationships>
</file>

<file path=ppt/slides/_rels/slide9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91.xml"/></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2.xml"/></Relationships>
</file>

<file path=ppt/slides/_rels/slide92.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slideLayout" Target="../slideLayouts/slideLayout4.xml"/><Relationship Id="rId1" Type="http://schemas.openxmlformats.org/officeDocument/2006/relationships/tags" Target="../tags/tag93.xml"/></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4.xml"/></Relationships>
</file>

<file path=ppt/slides/_rels/slide9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slideLayout" Target="../slideLayouts/slideLayout4.xml"/><Relationship Id="rId1" Type="http://schemas.openxmlformats.org/officeDocument/2006/relationships/tags" Target="../tags/tag95.xml"/></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6.xml"/></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7.xml"/></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9321" y="1020857"/>
            <a:ext cx="4462056" cy="1244622"/>
          </a:xfrm>
        </p:spPr>
        <p:txBody>
          <a:bodyPr>
            <a:normAutofit/>
          </a:bodyPr>
          <a:lstStyle/>
          <a:p>
            <a:r>
              <a:rPr lang="en-AU" dirty="0"/>
              <a:t>Plan building or construction work</a:t>
            </a:r>
          </a:p>
        </p:txBody>
      </p:sp>
      <p:sp>
        <p:nvSpPr>
          <p:cNvPr id="3" name="Subtitle 2"/>
          <p:cNvSpPr>
            <a:spLocks noGrp="1"/>
          </p:cNvSpPr>
          <p:nvPr>
            <p:ph type="subTitle" idx="1"/>
          </p:nvPr>
        </p:nvSpPr>
        <p:spPr/>
        <p:txBody>
          <a:bodyPr/>
          <a:lstStyle/>
          <a:p>
            <a:r>
              <a:rPr lang="en-AU" dirty="0"/>
              <a:t>CPCCBC4007A</a:t>
            </a:r>
          </a:p>
        </p:txBody>
      </p:sp>
      <p:sp>
        <p:nvSpPr>
          <p:cNvPr id="4" name="Footer Placeholder 3"/>
          <p:cNvSpPr>
            <a:spLocks noGrp="1"/>
          </p:cNvSpPr>
          <p:nvPr>
            <p:ph type="ftr" sz="quarter" idx="11"/>
          </p:nvPr>
        </p:nvSpPr>
        <p:spPr>
          <a:xfrm>
            <a:off x="3513994" y="3680799"/>
            <a:ext cx="2451418" cy="206989"/>
          </a:xfrm>
        </p:spPr>
        <p:txBody>
          <a:bodyPr/>
          <a:lstStyle/>
          <a:p>
            <a:r>
              <a:rPr lang="en-AU" dirty="0"/>
              <a:t>CPCCBC4007A </a:t>
            </a:r>
            <a:r>
              <a:rPr lang="en-US" dirty="0"/>
              <a:t>- © Construction Skills Training Centre</a:t>
            </a:r>
          </a:p>
        </p:txBody>
      </p:sp>
    </p:spTree>
    <p:custDataLst>
      <p:tags r:id="rId1"/>
    </p:custDataLst>
    <p:extLst>
      <p:ext uri="{BB962C8B-B14F-4D97-AF65-F5344CB8AC3E}">
        <p14:creationId xmlns:p14="http://schemas.microsoft.com/office/powerpoint/2010/main" val="1696180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2660" y="434123"/>
            <a:ext cx="3591881" cy="369332"/>
          </a:xfrm>
          <a:prstGeom prst="rect">
            <a:avLst/>
          </a:prstGeom>
        </p:spPr>
        <p:txBody>
          <a:bodyPr wrap="none">
            <a:spAutoFit/>
          </a:bodyPr>
          <a:lstStyle/>
          <a:p>
            <a:r>
              <a:rPr lang="en-US" i="1" dirty="0"/>
              <a:t>In this session you will learn how to: </a:t>
            </a:r>
            <a:endParaRPr lang="en-AU" i="1" dirty="0"/>
          </a:p>
        </p:txBody>
      </p:sp>
      <p:sp>
        <p:nvSpPr>
          <p:cNvPr id="7" name="Rectangle 6"/>
          <p:cNvSpPr/>
          <p:nvPr/>
        </p:nvSpPr>
        <p:spPr>
          <a:xfrm>
            <a:off x="469947" y="858336"/>
            <a:ext cx="5747244" cy="2804614"/>
          </a:xfrm>
          <a:prstGeom prst="rect">
            <a:avLst/>
          </a:prstGeom>
        </p:spPr>
        <p:txBody>
          <a:bodyPr wrap="square">
            <a:spAutoFit/>
          </a:bodyPr>
          <a:lstStyle/>
          <a:p>
            <a:pPr algn="ctr">
              <a:lnSpc>
                <a:spcPct val="150000"/>
              </a:lnSpc>
            </a:pPr>
            <a:r>
              <a:rPr lang="en-AU" sz="1100" dirty="0"/>
              <a:t>Appraise contract documentation to identify operational requirements</a:t>
            </a:r>
          </a:p>
          <a:p>
            <a:pPr algn="ctr">
              <a:lnSpc>
                <a:spcPct val="150000"/>
              </a:lnSpc>
            </a:pPr>
            <a:endParaRPr lang="en-US" sz="1050" dirty="0"/>
          </a:p>
          <a:p>
            <a:pPr algn="ctr">
              <a:lnSpc>
                <a:spcPct val="150000"/>
              </a:lnSpc>
            </a:pPr>
            <a:endParaRPr lang="en-US" sz="100" dirty="0"/>
          </a:p>
          <a:p>
            <a:pPr algn="ctr">
              <a:lnSpc>
                <a:spcPct val="150000"/>
              </a:lnSpc>
            </a:pPr>
            <a:endParaRPr lang="en-AU" sz="400" dirty="0"/>
          </a:p>
          <a:p>
            <a:pPr algn="ctr">
              <a:lnSpc>
                <a:spcPct val="150000"/>
              </a:lnSpc>
            </a:pPr>
            <a:r>
              <a:rPr lang="en-AU" sz="1100" dirty="0"/>
              <a:t>Implement strategies for construction operations</a:t>
            </a:r>
          </a:p>
          <a:p>
            <a:pPr algn="ctr">
              <a:lnSpc>
                <a:spcPct val="150000"/>
              </a:lnSpc>
            </a:pPr>
            <a:endParaRPr lang="en-AU" sz="1800" dirty="0"/>
          </a:p>
          <a:p>
            <a:pPr algn="ctr">
              <a:lnSpc>
                <a:spcPct val="150000"/>
              </a:lnSpc>
            </a:pPr>
            <a:r>
              <a:rPr lang="en-AU" sz="1100" dirty="0"/>
              <a:t>Prepare project schedule</a:t>
            </a:r>
          </a:p>
          <a:p>
            <a:pPr algn="ctr">
              <a:lnSpc>
                <a:spcPct val="150000"/>
              </a:lnSpc>
            </a:pPr>
            <a:endParaRPr lang="en-AU" sz="1100" dirty="0"/>
          </a:p>
          <a:p>
            <a:pPr algn="ctr">
              <a:lnSpc>
                <a:spcPct val="150000"/>
              </a:lnSpc>
            </a:pPr>
            <a:endParaRPr lang="en-AU" sz="400" dirty="0"/>
          </a:p>
          <a:p>
            <a:pPr algn="ctr">
              <a:lnSpc>
                <a:spcPct val="150000"/>
              </a:lnSpc>
            </a:pPr>
            <a:r>
              <a:rPr lang="en-AU" sz="1100" dirty="0"/>
              <a:t>Determine required resources</a:t>
            </a:r>
          </a:p>
          <a:p>
            <a:pPr algn="ctr">
              <a:lnSpc>
                <a:spcPct val="150000"/>
              </a:lnSpc>
            </a:pPr>
            <a:endParaRPr lang="en-AU" sz="1400" dirty="0"/>
          </a:p>
          <a:p>
            <a:pPr algn="ctr">
              <a:lnSpc>
                <a:spcPct val="150000"/>
              </a:lnSpc>
            </a:pPr>
            <a:r>
              <a:rPr lang="en-AU" sz="1100" dirty="0"/>
              <a:t>Prepare and submit condition reports</a:t>
            </a:r>
            <a:endParaRPr lang="en-AU" sz="1600" dirty="0"/>
          </a:p>
        </p:txBody>
      </p:sp>
      <p:sp>
        <p:nvSpPr>
          <p:cNvPr id="8" name="Rectangle 7"/>
          <p:cNvSpPr/>
          <p:nvPr/>
        </p:nvSpPr>
        <p:spPr>
          <a:xfrm>
            <a:off x="2518417" y="1145779"/>
            <a:ext cx="1632370" cy="4001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TWO</a:t>
            </a:r>
          </a:p>
        </p:txBody>
      </p:sp>
      <p:sp>
        <p:nvSpPr>
          <p:cNvPr id="13" name="Rectangle 12"/>
          <p:cNvSpPr/>
          <p:nvPr/>
        </p:nvSpPr>
        <p:spPr>
          <a:xfrm>
            <a:off x="2518417" y="557699"/>
            <a:ext cx="1590693" cy="4001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One</a:t>
            </a:r>
          </a:p>
        </p:txBody>
      </p:sp>
      <p:sp>
        <p:nvSpPr>
          <p:cNvPr id="16" name="Rectangle 15"/>
          <p:cNvSpPr/>
          <p:nvPr/>
        </p:nvSpPr>
        <p:spPr>
          <a:xfrm>
            <a:off x="821514" y="50046"/>
            <a:ext cx="2509020" cy="261610"/>
          </a:xfrm>
          <a:prstGeom prst="rect">
            <a:avLst/>
          </a:prstGeom>
          <a:noFill/>
        </p:spPr>
        <p:txBody>
          <a:bodyPr wrap="none" lIns="91440" tIns="45720" rIns="91440" bIns="45720">
            <a:spAutoFit/>
          </a:bodyPr>
          <a:lstStyle/>
          <a:p>
            <a:r>
              <a:rPr lang="en-AU" sz="1100" b="1" dirty="0"/>
              <a:t>Plan building or construction work</a:t>
            </a:r>
            <a:endParaRPr lang="en-US" sz="1100" b="1" dirty="0">
              <a:solidFill>
                <a:srgbClr val="7030A0"/>
              </a:solidFill>
            </a:endParaRPr>
          </a:p>
        </p:txBody>
      </p:sp>
      <p:sp>
        <p:nvSpPr>
          <p:cNvPr id="9" name="Rectangle 8"/>
          <p:cNvSpPr/>
          <p:nvPr/>
        </p:nvSpPr>
        <p:spPr>
          <a:xfrm>
            <a:off x="2381361" y="1777064"/>
            <a:ext cx="1906484" cy="4001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three</a:t>
            </a:r>
          </a:p>
        </p:txBody>
      </p:sp>
      <p:sp>
        <p:nvSpPr>
          <p:cNvPr id="10"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2462463" y="2412982"/>
            <a:ext cx="1762214" cy="4001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four</a:t>
            </a:r>
          </a:p>
        </p:txBody>
      </p:sp>
      <p:sp>
        <p:nvSpPr>
          <p:cNvPr id="12" name="Rectangle 11"/>
          <p:cNvSpPr/>
          <p:nvPr/>
        </p:nvSpPr>
        <p:spPr>
          <a:xfrm>
            <a:off x="2534379" y="2976136"/>
            <a:ext cx="1605119" cy="4001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five</a:t>
            </a:r>
          </a:p>
        </p:txBody>
      </p:sp>
      <p:sp>
        <p:nvSpPr>
          <p:cNvPr id="15" name="Rectangle 14"/>
          <p:cNvSpPr/>
          <p:nvPr/>
        </p:nvSpPr>
        <p:spPr>
          <a:xfrm>
            <a:off x="5149761" y="1957842"/>
            <a:ext cx="1660616" cy="1594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050" dirty="0"/>
              <a:t>This resource refers to Brisbane City Council and Queensland legislation in its examples. </a:t>
            </a:r>
          </a:p>
          <a:p>
            <a:pPr algn="ctr"/>
            <a:r>
              <a:rPr lang="en-AU" sz="1050" dirty="0"/>
              <a:t>Ensure to refer to your applicable Council’s requirements and region’s legislation.  </a:t>
            </a:r>
          </a:p>
        </p:txBody>
      </p:sp>
    </p:spTree>
    <p:custDataLst>
      <p:tags r:id="rId1"/>
    </p:custDataLst>
    <p:extLst>
      <p:ext uri="{BB962C8B-B14F-4D97-AF65-F5344CB8AC3E}">
        <p14:creationId xmlns:p14="http://schemas.microsoft.com/office/powerpoint/2010/main" val="173999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90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14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3" grpId="0"/>
      <p:bldP spid="9"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87245" y="1276676"/>
            <a:ext cx="4104052" cy="1620143"/>
          </a:xfrm>
        </p:spPr>
        <p:txBody>
          <a:bodyPr>
            <a:noAutofit/>
          </a:bodyPr>
          <a:lstStyle/>
          <a:p>
            <a:pPr>
              <a:lnSpc>
                <a:spcPct val="150000"/>
              </a:lnSpc>
            </a:pPr>
            <a:br>
              <a:rPr lang="en-AU" sz="1800" dirty="0">
                <a:solidFill>
                  <a:srgbClr val="FF00FF"/>
                </a:solidFill>
              </a:rPr>
            </a:br>
            <a:r>
              <a:rPr lang="en-AU" sz="1800" dirty="0"/>
              <a:t>Appraise contract documentation to identify operational requirements</a:t>
            </a:r>
          </a:p>
        </p:txBody>
      </p:sp>
      <p:sp>
        <p:nvSpPr>
          <p:cNvPr id="6" name="Subtitle 5"/>
          <p:cNvSpPr>
            <a:spLocks noGrp="1"/>
          </p:cNvSpPr>
          <p:nvPr>
            <p:ph type="subTitle" idx="1"/>
          </p:nvPr>
        </p:nvSpPr>
        <p:spPr>
          <a:xfrm>
            <a:off x="2654952" y="1276677"/>
            <a:ext cx="3961485" cy="270037"/>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One</a:t>
            </a:r>
          </a:p>
        </p:txBody>
      </p:sp>
      <p:sp>
        <p:nvSpPr>
          <p:cNvPr id="4" name="Footer Placeholder 3"/>
          <p:cNvSpPr>
            <a:spLocks noGrp="1"/>
          </p:cNvSpPr>
          <p:nvPr>
            <p:ph type="ftr" sz="quarter" idx="11"/>
          </p:nvPr>
        </p:nvSpPr>
        <p:spPr>
          <a:xfrm>
            <a:off x="2682099" y="3680799"/>
            <a:ext cx="2451418"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239097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grpId="0"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28999" y="-4738"/>
            <a:ext cx="4158511" cy="369332"/>
          </a:xfrm>
          <a:prstGeom prst="rect">
            <a:avLst/>
          </a:prstGeom>
          <a:noFill/>
        </p:spPr>
        <p:txBody>
          <a:bodyPr wrap="none" lIns="91440" tIns="45720" rIns="91440" bIns="45720">
            <a:spAutoFit/>
          </a:bodyPr>
          <a:lstStyle/>
          <a:p>
            <a:pPr algn="ctr">
              <a:lnSpc>
                <a:spcPct val="150000"/>
              </a:lnSpc>
            </a:pPr>
            <a:r>
              <a:rPr lang="en-AU" sz="1200" dirty="0"/>
              <a:t>1. Identify and evaluate the properties of building materials</a:t>
            </a:r>
          </a:p>
        </p:txBody>
      </p:sp>
      <p:sp>
        <p:nvSpPr>
          <p:cNvPr id="7" name="Rectangle 6"/>
          <p:cNvSpPr/>
          <p:nvPr/>
        </p:nvSpPr>
        <p:spPr>
          <a:xfrm>
            <a:off x="-29260" y="961991"/>
            <a:ext cx="6911976" cy="2754600"/>
          </a:xfrm>
          <a:prstGeom prst="rect">
            <a:avLst/>
          </a:prstGeom>
        </p:spPr>
        <p:txBody>
          <a:bodyPr wrap="square">
            <a:spAutoFit/>
          </a:bodyPr>
          <a:lstStyle/>
          <a:p>
            <a:pPr marL="430637" lvl="1" indent="-171450">
              <a:lnSpc>
                <a:spcPct val="150000"/>
              </a:lnSpc>
              <a:buFont typeface="Arial" panose="020B0604020202020204" pitchFamily="34" charset="0"/>
              <a:buChar char="•"/>
            </a:pPr>
            <a:r>
              <a:rPr lang="en-AU" sz="1200" dirty="0"/>
              <a:t>Identify any unusual aspects of construction use of materials or penalties within the contract documentation</a:t>
            </a:r>
          </a:p>
          <a:p>
            <a:pPr marL="430637" lvl="1" indent="-171450">
              <a:lnSpc>
                <a:spcPct val="150000"/>
              </a:lnSpc>
              <a:buFont typeface="Arial" panose="020B0604020202020204" pitchFamily="34" charset="0"/>
              <a:buChar char="•"/>
            </a:pPr>
            <a:r>
              <a:rPr lang="en-AU" sz="1200" dirty="0"/>
              <a:t>Determine the availability of selected subcontractors to suit the job requirements</a:t>
            </a:r>
          </a:p>
          <a:p>
            <a:pPr marL="430637" lvl="1" indent="-171450">
              <a:lnSpc>
                <a:spcPct val="150000"/>
              </a:lnSpc>
              <a:buFont typeface="Arial" panose="020B0604020202020204" pitchFamily="34" charset="0"/>
              <a:buChar char="•"/>
            </a:pPr>
            <a:r>
              <a:rPr lang="en-AU" sz="1200" dirty="0"/>
              <a:t>Assess and confirm the </a:t>
            </a:r>
            <a:r>
              <a:rPr lang="en-AU" sz="1200"/>
              <a:t>availability of </a:t>
            </a:r>
            <a:r>
              <a:rPr lang="en-AU" sz="1200" dirty="0"/>
              <a:t>materials with suppliers</a:t>
            </a:r>
          </a:p>
          <a:p>
            <a:pPr marL="430637" lvl="1" indent="-171450">
              <a:lnSpc>
                <a:spcPct val="150000"/>
              </a:lnSpc>
              <a:buFont typeface="Arial" panose="020B0604020202020204" pitchFamily="34" charset="0"/>
              <a:buChar char="•"/>
            </a:pPr>
            <a:r>
              <a:rPr lang="en-AU" sz="1200" dirty="0"/>
              <a:t>Identify site access requirements and limitations and actions taken to facilitate entry</a:t>
            </a:r>
          </a:p>
          <a:p>
            <a:pPr marL="430637" lvl="1" indent="-171450">
              <a:lnSpc>
                <a:spcPct val="150000"/>
              </a:lnSpc>
              <a:buFont typeface="Arial" panose="020B0604020202020204" pitchFamily="34" charset="0"/>
              <a:buChar char="•"/>
            </a:pPr>
            <a:r>
              <a:rPr lang="en-AU" sz="1200" dirty="0"/>
              <a:t>Prepare documentation for authorities controlling construction work and determine the project commencement date</a:t>
            </a:r>
          </a:p>
          <a:p>
            <a:pPr marL="430637" lvl="1" indent="-171450">
              <a:lnSpc>
                <a:spcPct val="150000"/>
              </a:lnSpc>
              <a:buFont typeface="Arial" panose="020B0604020202020204" pitchFamily="34" charset="0"/>
              <a:buChar char="•"/>
            </a:pPr>
            <a:r>
              <a:rPr lang="en-AU" sz="1200" dirty="0"/>
              <a:t>Implement the procedures for controlling and recording site deliveries</a:t>
            </a:r>
          </a:p>
          <a:p>
            <a:pPr marL="430637" lvl="1" indent="-171450">
              <a:lnSpc>
                <a:spcPct val="150000"/>
              </a:lnSpc>
              <a:buFont typeface="Arial" panose="020B0604020202020204" pitchFamily="34" charset="0"/>
              <a:buChar char="•"/>
            </a:pPr>
            <a:endParaRPr lang="en-AU" sz="1200" dirty="0"/>
          </a:p>
          <a:p>
            <a:pPr algn="ctr"/>
            <a:endParaRPr lang="en-US" sz="1100" dirty="0"/>
          </a:p>
        </p:txBody>
      </p:sp>
      <p:sp>
        <p:nvSpPr>
          <p:cNvPr id="6" name="Rectangle 5"/>
          <p:cNvSpPr/>
          <p:nvPr/>
        </p:nvSpPr>
        <p:spPr>
          <a:xfrm>
            <a:off x="-1" y="551117"/>
            <a:ext cx="2725387" cy="261610"/>
          </a:xfrm>
          <a:prstGeom prst="rect">
            <a:avLst/>
          </a:prstGeom>
          <a:solidFill>
            <a:srgbClr val="3648CA"/>
          </a:solidFill>
          <a:ln w="6350">
            <a:solidFill>
              <a:schemeClr val="tx1"/>
            </a:solidFill>
          </a:ln>
        </p:spPr>
        <p:txBody>
          <a:bodyPr wrap="square">
            <a:spAutoFit/>
          </a:bodyPr>
          <a:lstStyle/>
          <a:p>
            <a:r>
              <a:rPr lang="en-US" sz="1100" b="1" dirty="0">
                <a:solidFill>
                  <a:schemeClr val="bg1"/>
                </a:solidFill>
              </a:rPr>
              <a:t>In this chapter you will learn how to:</a:t>
            </a:r>
            <a:endParaRPr lang="en-AU" sz="1200" b="1" dirty="0"/>
          </a:p>
        </p:txBody>
      </p:sp>
      <p:sp>
        <p:nvSpPr>
          <p:cNvPr id="8"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30175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46480" y="795113"/>
            <a:ext cx="4549648" cy="1323439"/>
          </a:xfrm>
          <a:prstGeom prst="rect">
            <a:avLst/>
          </a:prstGeom>
          <a:noFill/>
          <a:ln w="6350">
            <a:solidFill>
              <a:srgbClr val="232F84"/>
            </a:solidFill>
          </a:ln>
        </p:spPr>
        <p:txBody>
          <a:bodyPr wrap="square">
            <a:spAutoFit/>
          </a:bodyPr>
          <a:lstStyle/>
          <a:p>
            <a:pPr algn="r"/>
            <a:endParaRPr lang="en-US" sz="1600" b="1" dirty="0">
              <a:solidFill>
                <a:schemeClr val="bg2">
                  <a:lumMod val="40000"/>
                  <a:lumOff val="60000"/>
                </a:schemeClr>
              </a:solidFill>
            </a:endParaRPr>
          </a:p>
          <a:p>
            <a:pPr algn="ctr"/>
            <a:r>
              <a:rPr lang="en-AU" sz="1600" b="1" dirty="0">
                <a:solidFill>
                  <a:schemeClr val="bg2">
                    <a:lumMod val="40000"/>
                    <a:lumOff val="60000"/>
                  </a:schemeClr>
                </a:solidFill>
              </a:rPr>
              <a:t>Identifying any unusual aspects of construction use of materials or penalties within the contract documentation</a:t>
            </a:r>
          </a:p>
          <a:p>
            <a:pPr algn="ctr"/>
            <a:endParaRPr lang="en-US" sz="1600" b="1" dirty="0">
              <a:solidFill>
                <a:schemeClr val="tx1">
                  <a:lumMod val="40000"/>
                  <a:lumOff val="60000"/>
                </a:schemeClr>
              </a:solidFill>
            </a:endParaRPr>
          </a:p>
        </p:txBody>
      </p:sp>
      <p:sp>
        <p:nvSpPr>
          <p:cNvPr id="6" name="Rectangle 5"/>
          <p:cNvSpPr/>
          <p:nvPr/>
        </p:nvSpPr>
        <p:spPr>
          <a:xfrm>
            <a:off x="0" y="675815"/>
            <a:ext cx="1636776"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26241"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9" name="Rectangle 8"/>
          <p:cNvSpPr/>
          <p:nvPr/>
        </p:nvSpPr>
        <p:spPr>
          <a:xfrm>
            <a:off x="755170" y="-4738"/>
            <a:ext cx="5028491" cy="369332"/>
          </a:xfrm>
          <a:prstGeom prst="rect">
            <a:avLst/>
          </a:prstGeom>
          <a:noFill/>
        </p:spPr>
        <p:txBody>
          <a:bodyPr wrap="none" lIns="91440" tIns="45720" rIns="91440" bIns="45720">
            <a:spAutoFit/>
          </a:bodyPr>
          <a:lstStyle/>
          <a:p>
            <a:pPr algn="ctr">
              <a:lnSpc>
                <a:spcPct val="150000"/>
              </a:lnSpc>
            </a:pPr>
            <a:r>
              <a:rPr lang="en-AU" sz="1200" dirty="0"/>
              <a:t>1. Appraise contract documentation to identify operational requirements</a:t>
            </a:r>
          </a:p>
        </p:txBody>
      </p:sp>
      <p:sp>
        <p:nvSpPr>
          <p:cNvPr id="10"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12" name="Picture 11">
            <a:hlinkClick r:id="rId3"/>
          </p:cNvPr>
          <p:cNvPicPr>
            <a:picLocks noChangeAspect="1"/>
          </p:cNvPicPr>
          <p:nvPr/>
        </p:nvPicPr>
        <p:blipFill rotWithShape="1">
          <a:blip r:embed="rId4">
            <a:extLst>
              <a:ext uri="{28A0092B-C50C-407E-A947-70E740481C1C}">
                <a14:useLocalDpi xmlns:a14="http://schemas.microsoft.com/office/drawing/2010/main" val="0"/>
              </a:ext>
            </a:extLst>
          </a:blip>
          <a:srcRect l="30322"/>
          <a:stretch/>
        </p:blipFill>
        <p:spPr>
          <a:xfrm>
            <a:off x="1960474" y="1979116"/>
            <a:ext cx="1422597" cy="1274991"/>
          </a:xfrm>
          <a:prstGeom prst="rect">
            <a:avLst/>
          </a:prstGeom>
          <a:ln>
            <a:solidFill>
              <a:schemeClr val="bg1">
                <a:lumMod val="65000"/>
              </a:schemeClr>
            </a:solidFill>
          </a:ln>
          <a:effectLst>
            <a:outerShdw blurRad="50800" dist="38100" dir="2700000" algn="tl" rotWithShape="0">
              <a:prstClr val="black">
                <a:alpha val="40000"/>
              </a:prstClr>
            </a:outerShdw>
          </a:effectLst>
        </p:spPr>
      </p:pic>
      <p:pic>
        <p:nvPicPr>
          <p:cNvPr id="13" name="Picture 12">
            <a:hlinkClick r:id="rId5"/>
          </p:cNvPr>
          <p:cNvPicPr>
            <a:picLocks noChangeAspect="1"/>
          </p:cNvPicPr>
          <p:nvPr/>
        </p:nvPicPr>
        <p:blipFill rotWithShape="1">
          <a:blip r:embed="rId6">
            <a:extLst>
              <a:ext uri="{28A0092B-C50C-407E-A947-70E740481C1C}">
                <a14:useLocalDpi xmlns:a14="http://schemas.microsoft.com/office/drawing/2010/main" val="0"/>
              </a:ext>
            </a:extLst>
          </a:blip>
          <a:srcRect l="32967" t="460" r="3996" b="-460"/>
          <a:stretch/>
        </p:blipFill>
        <p:spPr>
          <a:xfrm>
            <a:off x="3638939" y="1983180"/>
            <a:ext cx="1383030" cy="1270927"/>
          </a:xfrm>
          <a:prstGeom prst="rect">
            <a:avLst/>
          </a:prstGeom>
          <a:ln>
            <a:solidFill>
              <a:schemeClr val="bg1">
                <a:lumMod val="65000"/>
              </a:schemeClr>
            </a:solidFill>
          </a:ln>
          <a:effectLst>
            <a:outerShdw blurRad="50800" dist="38100" dir="2700000" algn="tl" rotWithShape="0">
              <a:prstClr val="black">
                <a:alpha val="40000"/>
              </a:prstClr>
            </a:outerShdw>
          </a:effectLst>
        </p:spPr>
      </p:pic>
      <p:pic>
        <p:nvPicPr>
          <p:cNvPr id="14" name="Picture 13"/>
          <p:cNvPicPr>
            <a:picLocks noChangeAspect="1"/>
          </p:cNvPicPr>
          <p:nvPr/>
        </p:nvPicPr>
        <p:blipFill rotWithShape="1">
          <a:blip r:embed="rId7">
            <a:extLst>
              <a:ext uri="{28A0092B-C50C-407E-A947-70E740481C1C}">
                <a14:useLocalDpi xmlns:a14="http://schemas.microsoft.com/office/drawing/2010/main" val="0"/>
              </a:ext>
            </a:extLst>
          </a:blip>
          <a:srcRect r="4054" b="44472"/>
          <a:stretch/>
        </p:blipFill>
        <p:spPr>
          <a:xfrm>
            <a:off x="5270229" y="1983180"/>
            <a:ext cx="1383030" cy="1270928"/>
          </a:xfrm>
          <a:prstGeom prst="rect">
            <a:avLst/>
          </a:prstGeom>
          <a:ln>
            <a:solidFill>
              <a:schemeClr val="bg1">
                <a:lumMod val="65000"/>
              </a:schemeClr>
            </a:solidFill>
          </a:ln>
          <a:effectLst>
            <a:outerShdw blurRad="50800" dist="38100" dir="2700000" algn="tl" rotWithShape="0">
              <a:prstClr val="black">
                <a:alpha val="40000"/>
              </a:prstClr>
            </a:outerShdw>
          </a:effectLst>
        </p:spPr>
      </p:pic>
      <p:pic>
        <p:nvPicPr>
          <p:cNvPr id="15" name="Picture 14"/>
          <p:cNvPicPr>
            <a:picLocks noChangeAspect="1"/>
          </p:cNvPicPr>
          <p:nvPr/>
        </p:nvPicPr>
        <p:blipFill rotWithShape="1">
          <a:blip r:embed="rId8">
            <a:extLst>
              <a:ext uri="{28A0092B-C50C-407E-A947-70E740481C1C}">
                <a14:useLocalDpi xmlns:a14="http://schemas.microsoft.com/office/drawing/2010/main" val="0"/>
              </a:ext>
            </a:extLst>
          </a:blip>
          <a:srcRect l="13531" r="30465"/>
          <a:stretch/>
        </p:blipFill>
        <p:spPr>
          <a:xfrm>
            <a:off x="247370" y="1983180"/>
            <a:ext cx="1404265" cy="1270927"/>
          </a:xfrm>
          <a:prstGeom prst="rect">
            <a:avLst/>
          </a:prstGeom>
          <a:ln>
            <a:solidFill>
              <a:schemeClr val="bg1">
                <a:lumMod val="65000"/>
              </a:schemeClr>
            </a:solid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81288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4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1900"/>
                            </p:stCondLst>
                            <p:childTnLst>
                              <p:par>
                                <p:cTn id="14" presetID="10" presetClass="entr" presetSubtype="0" fill="hold" nodeType="afterEffect">
                                  <p:stCondLst>
                                    <p:cond delay="6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par>
                          <p:cTn id="17" fill="hold">
                            <p:stCondLst>
                              <p:cond delay="3000"/>
                            </p:stCondLst>
                            <p:childTnLst>
                              <p:par>
                                <p:cTn id="18" presetID="10" presetClass="entr" presetSubtype="0"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3500"/>
                            </p:stCondLst>
                            <p:childTnLst>
                              <p:par>
                                <p:cTn id="22" presetID="10"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par>
                          <p:cTn id="25" fill="hold">
                            <p:stCondLst>
                              <p:cond delay="4000"/>
                            </p:stCondLst>
                            <p:childTnLst>
                              <p:par>
                                <p:cTn id="26" presetID="10"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585275"/>
            <a:ext cx="2694338" cy="285664"/>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593940"/>
            <a:ext cx="2594877" cy="276999"/>
          </a:xfrm>
          <a:prstGeom prst="rect">
            <a:avLst/>
          </a:prstGeom>
          <a:noFill/>
          <a:ln w="6350">
            <a:noFill/>
          </a:ln>
        </p:spPr>
        <p:txBody>
          <a:bodyPr wrap="square">
            <a:spAutoFit/>
          </a:bodyPr>
          <a:lstStyle/>
          <a:p>
            <a:r>
              <a:rPr lang="en-US" sz="1200" b="1" dirty="0">
                <a:solidFill>
                  <a:schemeClr val="bg1"/>
                </a:solidFill>
              </a:rPr>
              <a:t>Unusual aspects of the contract</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367727" y="1057373"/>
            <a:ext cx="6206403" cy="461665"/>
          </a:xfrm>
          <a:prstGeom prst="rect">
            <a:avLst/>
          </a:prstGeom>
          <a:noFill/>
        </p:spPr>
        <p:txBody>
          <a:bodyPr wrap="square" rtlCol="0">
            <a:spAutoFit/>
          </a:bodyPr>
          <a:lstStyle/>
          <a:p>
            <a:pPr algn="just"/>
            <a:r>
              <a:rPr lang="en-US" sz="1200" dirty="0">
                <a:solidFill>
                  <a:srgbClr val="232F84"/>
                </a:solidFill>
              </a:rPr>
              <a:t>You should always check your contract documentation to ensure that you are fully aware of your obligations, including any unusual aspects relating to construction.</a:t>
            </a:r>
          </a:p>
        </p:txBody>
      </p:sp>
      <p:sp>
        <p:nvSpPr>
          <p:cNvPr id="11" name="Rectangle 10"/>
          <p:cNvSpPr/>
          <p:nvPr/>
        </p:nvSpPr>
        <p:spPr>
          <a:xfrm>
            <a:off x="590647" y="-4482"/>
            <a:ext cx="5983483" cy="568810"/>
          </a:xfrm>
          <a:prstGeom prst="rect">
            <a:avLst/>
          </a:prstGeom>
        </p:spPr>
        <p:txBody>
          <a:bodyPr wrap="square">
            <a:spAutoFit/>
          </a:bodyPr>
          <a:lstStyle/>
          <a:p>
            <a:pPr lvl="1">
              <a:lnSpc>
                <a:spcPct val="150000"/>
              </a:lnSpc>
            </a:pPr>
            <a:r>
              <a:rPr lang="en-AU" sz="1100" dirty="0"/>
              <a:t>1.1 Identify any unusual aspects of construction within the contract documentation</a:t>
            </a:r>
          </a:p>
          <a:p>
            <a:pPr lvl="1">
              <a:lnSpc>
                <a:spcPct val="150000"/>
              </a:lnSpc>
            </a:pPr>
            <a:endParaRPr lang="en-AU" sz="1100" dirty="0"/>
          </a:p>
        </p:txBody>
      </p:sp>
      <p:sp>
        <p:nvSpPr>
          <p:cNvPr id="2" name="Rectangle 1"/>
          <p:cNvSpPr/>
          <p:nvPr/>
        </p:nvSpPr>
        <p:spPr>
          <a:xfrm>
            <a:off x="372052" y="1515022"/>
            <a:ext cx="6254816" cy="8519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For example: While there are some projects deemed to be ‘accepted development’ and do not need City Council approval, other types of project may need development or building approval or have specialist requirements (e.g. heritage listed properties).</a:t>
            </a:r>
          </a:p>
          <a:p>
            <a:pPr algn="ctr"/>
            <a:endParaRPr lang="en-AU" dirty="0"/>
          </a:p>
          <a:p>
            <a:pPr algn="ctr"/>
            <a:r>
              <a:rPr lang="en-AU" dirty="0"/>
              <a:t>Refer to your Local Council and CPCCBC4026A for further detail.</a:t>
            </a:r>
          </a:p>
        </p:txBody>
      </p:sp>
      <p:sp>
        <p:nvSpPr>
          <p:cNvPr id="14" name="TextBox 13"/>
          <p:cNvSpPr txBox="1"/>
          <p:nvPr/>
        </p:nvSpPr>
        <p:spPr>
          <a:xfrm>
            <a:off x="367726" y="2455218"/>
            <a:ext cx="6206403" cy="1384995"/>
          </a:xfrm>
          <a:prstGeom prst="rect">
            <a:avLst/>
          </a:prstGeom>
          <a:noFill/>
        </p:spPr>
        <p:txBody>
          <a:bodyPr wrap="square" rtlCol="0">
            <a:spAutoFit/>
          </a:bodyPr>
          <a:lstStyle/>
          <a:p>
            <a:pPr algn="just"/>
            <a:r>
              <a:rPr lang="en-US" sz="1200" dirty="0">
                <a:solidFill>
                  <a:srgbClr val="232F84"/>
                </a:solidFill>
              </a:rPr>
              <a:t>You should always refer to project plans specifications to ensure that you understand any particular requirements for the use of materials. </a:t>
            </a:r>
          </a:p>
          <a:p>
            <a:pPr marL="171450" indent="-171450">
              <a:buFont typeface="Arial" panose="020B0604020202020204" pitchFamily="34" charset="0"/>
              <a:buChar char="•"/>
            </a:pPr>
            <a:r>
              <a:rPr lang="en-AU" sz="1200" dirty="0"/>
              <a:t>In some cases the NCC details the way in which the material is able to be used (e.g. through the Australian Standard). </a:t>
            </a:r>
          </a:p>
          <a:p>
            <a:pPr marL="171450" indent="-171450">
              <a:buFont typeface="Arial" panose="020B0604020202020204" pitchFamily="34" charset="0"/>
              <a:buChar char="•"/>
            </a:pPr>
            <a:r>
              <a:rPr lang="en-AU" sz="1200" dirty="0"/>
              <a:t>In other cases you are expected to go to the websites of particular manufacturers and access the fixing and safety details for yourself. </a:t>
            </a:r>
          </a:p>
          <a:p>
            <a:pPr algn="just"/>
            <a:endParaRPr lang="en-US" sz="1200" dirty="0">
              <a:solidFill>
                <a:srgbClr val="232F84"/>
              </a:solidFill>
            </a:endParaRPr>
          </a:p>
        </p:txBody>
      </p:sp>
    </p:spTree>
    <p:custDataLst>
      <p:tags r:id="rId1"/>
    </p:custDataLst>
    <p:extLst>
      <p:ext uri="{BB962C8B-B14F-4D97-AF65-F5344CB8AC3E}">
        <p14:creationId xmlns:p14="http://schemas.microsoft.com/office/powerpoint/2010/main" val="4038879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585275"/>
            <a:ext cx="2694338" cy="285664"/>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593940"/>
            <a:ext cx="2594877" cy="276999"/>
          </a:xfrm>
          <a:prstGeom prst="rect">
            <a:avLst/>
          </a:prstGeom>
          <a:noFill/>
          <a:ln w="6350">
            <a:noFill/>
          </a:ln>
        </p:spPr>
        <p:txBody>
          <a:bodyPr wrap="square">
            <a:spAutoFit/>
          </a:bodyPr>
          <a:lstStyle/>
          <a:p>
            <a:r>
              <a:rPr lang="en-US" sz="1200" b="1" dirty="0">
                <a:solidFill>
                  <a:schemeClr val="bg1"/>
                </a:solidFill>
              </a:rPr>
              <a:t>Penalties under the contract</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367727" y="1057373"/>
            <a:ext cx="6206403" cy="461665"/>
          </a:xfrm>
          <a:prstGeom prst="rect">
            <a:avLst/>
          </a:prstGeom>
          <a:noFill/>
        </p:spPr>
        <p:txBody>
          <a:bodyPr wrap="square" rtlCol="0">
            <a:spAutoFit/>
          </a:bodyPr>
          <a:lstStyle/>
          <a:p>
            <a:pPr algn="just"/>
            <a:r>
              <a:rPr lang="en-US" sz="1200" dirty="0">
                <a:solidFill>
                  <a:srgbClr val="232F84"/>
                </a:solidFill>
              </a:rPr>
              <a:t>It is also important to be aware of your legal obligations and associated penalties, as per the contract and other documentation. </a:t>
            </a:r>
          </a:p>
        </p:txBody>
      </p:sp>
      <p:sp>
        <p:nvSpPr>
          <p:cNvPr id="11" name="Rectangle 10"/>
          <p:cNvSpPr/>
          <p:nvPr/>
        </p:nvSpPr>
        <p:spPr>
          <a:xfrm>
            <a:off x="590647" y="-4482"/>
            <a:ext cx="5983483" cy="568810"/>
          </a:xfrm>
          <a:prstGeom prst="rect">
            <a:avLst/>
          </a:prstGeom>
        </p:spPr>
        <p:txBody>
          <a:bodyPr wrap="square">
            <a:spAutoFit/>
          </a:bodyPr>
          <a:lstStyle/>
          <a:p>
            <a:pPr lvl="1">
              <a:lnSpc>
                <a:spcPct val="150000"/>
              </a:lnSpc>
            </a:pPr>
            <a:r>
              <a:rPr lang="en-AU" sz="1100" dirty="0"/>
              <a:t>1.1 Identify any unusual aspects of construction within the contract documentation</a:t>
            </a:r>
          </a:p>
          <a:p>
            <a:pPr lvl="1">
              <a:lnSpc>
                <a:spcPct val="150000"/>
              </a:lnSpc>
            </a:pPr>
            <a:endParaRPr lang="en-AU" sz="1100" dirty="0"/>
          </a:p>
        </p:txBody>
      </p:sp>
      <p:sp>
        <p:nvSpPr>
          <p:cNvPr id="2" name="Rectangle 1"/>
          <p:cNvSpPr/>
          <p:nvPr/>
        </p:nvSpPr>
        <p:spPr>
          <a:xfrm>
            <a:off x="377371" y="1770742"/>
            <a:ext cx="6196759" cy="14804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100" dirty="0">
                <a:solidFill>
                  <a:schemeClr val="bg1"/>
                </a:solidFill>
              </a:rPr>
              <a:t>For example, penalties are associated with each of the following acts under the </a:t>
            </a:r>
            <a:r>
              <a:rPr lang="en-US" sz="1100" i="1" dirty="0">
                <a:solidFill>
                  <a:schemeClr val="bg1"/>
                </a:solidFill>
              </a:rPr>
              <a:t>Queensland Building and Construction Commission Act 1991 </a:t>
            </a:r>
            <a:r>
              <a:rPr lang="en-US" sz="1100" dirty="0">
                <a:solidFill>
                  <a:schemeClr val="bg1"/>
                </a:solidFill>
              </a:rPr>
              <a:t>(</a:t>
            </a:r>
            <a:r>
              <a:rPr lang="en-US" sz="1100" dirty="0" err="1">
                <a:solidFill>
                  <a:schemeClr val="bg1"/>
                </a:solidFill>
              </a:rPr>
              <a:t>Qld</a:t>
            </a:r>
            <a:r>
              <a:rPr lang="en-US" sz="1100" dirty="0">
                <a:solidFill>
                  <a:schemeClr val="bg1"/>
                </a:solidFill>
              </a:rPr>
              <a:t>):</a:t>
            </a:r>
          </a:p>
          <a:p>
            <a:pPr marL="171450" indent="-171450" algn="just">
              <a:buFont typeface="Arial" panose="020B0604020202020204" pitchFamily="34" charset="0"/>
              <a:buChar char="•"/>
            </a:pPr>
            <a:r>
              <a:rPr lang="en-AU" sz="1100" dirty="0">
                <a:solidFill>
                  <a:schemeClr val="bg1"/>
                </a:solidFill>
              </a:rPr>
              <a:t>Receiving deposits larger than a regulated contract allows</a:t>
            </a:r>
          </a:p>
          <a:p>
            <a:pPr marL="171450" indent="-171450" algn="just">
              <a:buFont typeface="Arial" panose="020B0604020202020204" pitchFamily="34" charset="0"/>
              <a:buChar char="•"/>
            </a:pPr>
            <a:r>
              <a:rPr lang="en-AU" sz="1100" dirty="0">
                <a:solidFill>
                  <a:schemeClr val="bg1"/>
                </a:solidFill>
              </a:rPr>
              <a:t>Unlawful carrying out of building work;</a:t>
            </a:r>
          </a:p>
          <a:p>
            <a:pPr marL="171450" indent="-171450" algn="just">
              <a:buFont typeface="Arial" panose="020B0604020202020204" pitchFamily="34" charset="0"/>
              <a:buChar char="•"/>
            </a:pPr>
            <a:r>
              <a:rPr lang="en-AU" sz="1100" dirty="0">
                <a:solidFill>
                  <a:schemeClr val="bg1"/>
                </a:solidFill>
              </a:rPr>
              <a:t>Carrying out building work without a nominee;</a:t>
            </a:r>
          </a:p>
          <a:p>
            <a:pPr marL="171450" indent="-171450" algn="just">
              <a:buFont typeface="Arial" panose="020B0604020202020204" pitchFamily="34" charset="0"/>
              <a:buChar char="•"/>
            </a:pPr>
            <a:r>
              <a:rPr lang="en-AU" sz="1100" dirty="0">
                <a:solidFill>
                  <a:schemeClr val="bg1"/>
                </a:solidFill>
              </a:rPr>
              <a:t>Unlawful carrying out of fire protection work; and</a:t>
            </a:r>
          </a:p>
          <a:p>
            <a:pPr marL="171450" indent="-171450" algn="just">
              <a:buFont typeface="Arial" panose="020B0604020202020204" pitchFamily="34" charset="0"/>
              <a:buChar char="•"/>
            </a:pPr>
            <a:r>
              <a:rPr lang="en-AU" sz="1100" dirty="0">
                <a:solidFill>
                  <a:schemeClr val="bg1"/>
                </a:solidFill>
              </a:rPr>
              <a:t>A licensed contractor who engages or directs an unauthorised person for fire protection work</a:t>
            </a:r>
          </a:p>
        </p:txBody>
      </p:sp>
    </p:spTree>
    <p:custDataLst>
      <p:tags r:id="rId1"/>
    </p:custDataLst>
    <p:extLst>
      <p:ext uri="{BB962C8B-B14F-4D97-AF65-F5344CB8AC3E}">
        <p14:creationId xmlns:p14="http://schemas.microsoft.com/office/powerpoint/2010/main" val="774730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24385" y="814314"/>
            <a:ext cx="4943688" cy="984885"/>
          </a:xfrm>
          <a:prstGeom prst="rect">
            <a:avLst/>
          </a:prstGeom>
          <a:noFill/>
          <a:ln w="6350">
            <a:solidFill>
              <a:srgbClr val="232F84"/>
            </a:solidFill>
          </a:ln>
        </p:spPr>
        <p:txBody>
          <a:bodyPr wrap="square">
            <a:spAutoFit/>
          </a:bodyPr>
          <a:lstStyle/>
          <a:p>
            <a:pPr algn="r"/>
            <a:endParaRPr lang="en-US" sz="1200" b="1" dirty="0">
              <a:solidFill>
                <a:schemeClr val="tx1">
                  <a:lumMod val="40000"/>
                  <a:lumOff val="60000"/>
                </a:schemeClr>
              </a:solidFill>
            </a:endParaRPr>
          </a:p>
          <a:p>
            <a:pPr algn="ctr"/>
            <a:r>
              <a:rPr lang="en-US" sz="1600" b="1" dirty="0">
                <a:solidFill>
                  <a:schemeClr val="tx1">
                    <a:lumMod val="40000"/>
                    <a:lumOff val="60000"/>
                  </a:schemeClr>
                </a:solidFill>
              </a:rPr>
              <a:t>Determining the availability of selected subcontractor to suit the job requirements</a:t>
            </a:r>
          </a:p>
          <a:p>
            <a:pPr algn="r"/>
            <a:endParaRPr lang="en-AU" sz="1400" b="1" dirty="0">
              <a:solidFill>
                <a:schemeClr val="tx1">
                  <a:lumMod val="40000"/>
                  <a:lumOff val="60000"/>
                </a:schemeClr>
              </a:solidFill>
            </a:endParaRPr>
          </a:p>
        </p:txBody>
      </p:sp>
      <p:sp>
        <p:nvSpPr>
          <p:cNvPr id="6" name="Rectangle 5"/>
          <p:cNvSpPr/>
          <p:nvPr/>
        </p:nvSpPr>
        <p:spPr>
          <a:xfrm>
            <a:off x="-1" y="675815"/>
            <a:ext cx="16916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91204"/>
            <a:ext cx="1460397"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2702" y="1697124"/>
            <a:ext cx="2728098" cy="1815891"/>
          </a:xfrm>
          <a:prstGeom prst="rect">
            <a:avLst/>
          </a:prstGeom>
          <a:ln w="3175">
            <a:noFill/>
          </a:ln>
        </p:spPr>
      </p:pic>
      <p:sp>
        <p:nvSpPr>
          <p:cNvPr id="10"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55170" y="-4738"/>
            <a:ext cx="5028491" cy="369332"/>
          </a:xfrm>
          <a:prstGeom prst="rect">
            <a:avLst/>
          </a:prstGeom>
          <a:noFill/>
        </p:spPr>
        <p:txBody>
          <a:bodyPr wrap="none" lIns="91440" tIns="45720" rIns="91440" bIns="45720">
            <a:spAutoFit/>
          </a:bodyPr>
          <a:lstStyle/>
          <a:p>
            <a:pPr algn="ctr">
              <a:lnSpc>
                <a:spcPct val="150000"/>
              </a:lnSpc>
            </a:pPr>
            <a:r>
              <a:rPr lang="en-AU" sz="1200" dirty="0"/>
              <a:t>1. Appraise contract documentation to identify operational requirements</a:t>
            </a:r>
          </a:p>
        </p:txBody>
      </p:sp>
    </p:spTree>
    <p:custDataLst>
      <p:tags r:id="rId1"/>
    </p:custDataLst>
    <p:extLst>
      <p:ext uri="{BB962C8B-B14F-4D97-AF65-F5344CB8AC3E}">
        <p14:creationId xmlns:p14="http://schemas.microsoft.com/office/powerpoint/2010/main" val="199692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7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2200"/>
                            </p:stCondLst>
                            <p:childTnLst>
                              <p:par>
                                <p:cTn id="14" presetID="10" presetClass="entr" presetSubtype="0" fill="hold" nodeType="afterEffect">
                                  <p:stCondLst>
                                    <p:cond delay="7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22" y="600664"/>
            <a:ext cx="1237694" cy="769441"/>
          </a:xfrm>
          <a:prstGeom prst="rect">
            <a:avLst/>
          </a:prstGeom>
          <a:noFill/>
          <a:ln w="6350">
            <a:noFill/>
          </a:ln>
        </p:spPr>
        <p:txBody>
          <a:bodyPr wrap="square">
            <a:spAutoFit/>
          </a:bodyPr>
          <a:lstStyle/>
          <a:p>
            <a:pPr marL="194390" lvl="1" algn="just"/>
            <a:r>
              <a:rPr lang="en-AU" sz="1100" b="1" dirty="0">
                <a:solidFill>
                  <a:schemeClr val="bg1"/>
                </a:solidFill>
              </a:rPr>
              <a:t>Project plans and specifications</a:t>
            </a:r>
          </a:p>
        </p:txBody>
      </p:sp>
      <p:sp>
        <p:nvSpPr>
          <p:cNvPr id="10" name="Rectangle 9"/>
          <p:cNvSpPr/>
          <p:nvPr/>
        </p:nvSpPr>
        <p:spPr>
          <a:xfrm>
            <a:off x="516819" y="-18606"/>
            <a:ext cx="5631991" cy="335156"/>
          </a:xfrm>
          <a:prstGeom prst="rect">
            <a:avLst/>
          </a:prstGeom>
          <a:noFill/>
        </p:spPr>
        <p:txBody>
          <a:bodyPr wrap="none" lIns="91440" tIns="45720" rIns="91440" bIns="45720">
            <a:spAutoFit/>
          </a:bodyPr>
          <a:lstStyle/>
          <a:p>
            <a:pPr lvl="1">
              <a:lnSpc>
                <a:spcPct val="150000"/>
              </a:lnSpc>
            </a:pPr>
            <a:r>
              <a:rPr lang="en-AU" sz="1200" dirty="0"/>
              <a:t>1.2 Determine availability of selected subcontractors to suit job requirements</a:t>
            </a:r>
          </a:p>
        </p:txBody>
      </p:sp>
      <p:sp>
        <p:nvSpPr>
          <p:cNvPr id="9" name="Rectangle 8"/>
          <p:cNvSpPr/>
          <p:nvPr/>
        </p:nvSpPr>
        <p:spPr>
          <a:xfrm>
            <a:off x="0" y="580748"/>
            <a:ext cx="1236572"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96137"/>
            <a:ext cx="1137110"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1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TextBox 11"/>
          <p:cNvSpPr txBox="1"/>
          <p:nvPr/>
        </p:nvSpPr>
        <p:spPr>
          <a:xfrm>
            <a:off x="304800" y="865526"/>
            <a:ext cx="6082145" cy="2123658"/>
          </a:xfrm>
          <a:prstGeom prst="rect">
            <a:avLst/>
          </a:prstGeom>
          <a:noFill/>
        </p:spPr>
        <p:txBody>
          <a:bodyPr wrap="square" rtlCol="0">
            <a:spAutoFit/>
          </a:bodyPr>
          <a:lstStyle/>
          <a:p>
            <a:pPr algn="just"/>
            <a:endParaRPr lang="en-AU" sz="1200" dirty="0"/>
          </a:p>
          <a:p>
            <a:pPr algn="just"/>
            <a:r>
              <a:rPr lang="en-AU" sz="1200" dirty="0"/>
              <a:t>In the building industry, workers may be employed for the entire job or subcontracted for a specific task as part of a project. The latter is a more common scenario. The benefits of subcontractors include:</a:t>
            </a:r>
          </a:p>
          <a:p>
            <a:pPr marL="430637" lvl="1" indent="-171450" algn="just">
              <a:buFont typeface="Arial" panose="020B0604020202020204" pitchFamily="34" charset="0"/>
              <a:buChar char="•"/>
            </a:pPr>
            <a:r>
              <a:rPr lang="en-AU" sz="1200" dirty="0"/>
              <a:t>High quality workmanship of the subcontractors. Subcontractors specialise in a single trade and are generally more efficient and knowledgeable about their work than a jack-of-all-trades</a:t>
            </a:r>
          </a:p>
          <a:p>
            <a:pPr marL="430637" lvl="1" indent="-171450" algn="just">
              <a:buFont typeface="Arial" panose="020B0604020202020204" pitchFamily="34" charset="0"/>
              <a:buChar char="•"/>
            </a:pPr>
            <a:r>
              <a:rPr lang="en-AU" sz="1200" dirty="0"/>
              <a:t>Subcontractors are readily available </a:t>
            </a:r>
          </a:p>
          <a:p>
            <a:pPr marL="430637" lvl="1" indent="-171450" algn="just">
              <a:buFont typeface="Arial" panose="020B0604020202020204" pitchFamily="34" charset="0"/>
              <a:buChar char="•"/>
            </a:pPr>
            <a:r>
              <a:rPr lang="en-AU" sz="1200" dirty="0"/>
              <a:t>They can be used for small tasks, rather than paying a worker for an extended period (during which their skills may not be used the whole time) </a:t>
            </a:r>
          </a:p>
          <a:p>
            <a:pPr marL="430637" lvl="1" indent="-171450" algn="just">
              <a:buFont typeface="Arial" panose="020B0604020202020204" pitchFamily="34" charset="0"/>
              <a:buChar char="•"/>
            </a:pPr>
            <a:endParaRPr lang="en-AU" sz="1200" dirty="0"/>
          </a:p>
        </p:txBody>
      </p:sp>
      <p:sp>
        <p:nvSpPr>
          <p:cNvPr id="13" name="Rectangle 12"/>
          <p:cNvSpPr/>
          <p:nvPr/>
        </p:nvSpPr>
        <p:spPr>
          <a:xfrm>
            <a:off x="321086" y="2983263"/>
            <a:ext cx="6371111" cy="569387"/>
          </a:xfrm>
          <a:prstGeom prst="rect">
            <a:avLst/>
          </a:prstGeom>
          <a:solidFill>
            <a:schemeClr val="bg2">
              <a:lumMod val="60000"/>
              <a:lumOff val="40000"/>
            </a:schemeClr>
          </a:solidFill>
        </p:spPr>
        <p:txBody>
          <a:bodyPr wrap="square">
            <a:spAutoFit/>
          </a:bodyPr>
          <a:lstStyle/>
          <a:p>
            <a:pPr algn="ctr"/>
            <a:r>
              <a:rPr lang="en-AU" sz="1050" dirty="0">
                <a:solidFill>
                  <a:schemeClr val="bg1"/>
                </a:solidFill>
              </a:rPr>
              <a:t>Planning of the labour requirements is of utmost importance and trades must be logically organised. </a:t>
            </a:r>
          </a:p>
          <a:p>
            <a:pPr algn="ctr"/>
            <a:r>
              <a:rPr lang="en-AU" sz="1050" dirty="0">
                <a:solidFill>
                  <a:schemeClr val="bg1"/>
                </a:solidFill>
              </a:rPr>
              <a:t>For example, don’t organise for the painter if the plasterer has not started the walls! </a:t>
            </a:r>
          </a:p>
          <a:p>
            <a:pPr algn="ctr"/>
            <a:r>
              <a:rPr lang="en-AU" sz="1000" b="1" dirty="0">
                <a:solidFill>
                  <a:schemeClr val="bg1"/>
                </a:solidFill>
              </a:rPr>
              <a:t>The quickest way to determine a subcontractor’s availability is to speak to them directly.</a:t>
            </a:r>
            <a:endParaRPr lang="en-AU" b="1" dirty="0">
              <a:solidFill>
                <a:schemeClr val="bg1"/>
              </a:solidFill>
            </a:endParaRPr>
          </a:p>
        </p:txBody>
      </p:sp>
    </p:spTree>
    <p:custDataLst>
      <p:tags r:id="rId1"/>
    </p:custDataLst>
    <p:extLst>
      <p:ext uri="{BB962C8B-B14F-4D97-AF65-F5344CB8AC3E}">
        <p14:creationId xmlns:p14="http://schemas.microsoft.com/office/powerpoint/2010/main" val="2801643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819" y="-18606"/>
            <a:ext cx="5631991" cy="335156"/>
          </a:xfrm>
          <a:prstGeom prst="rect">
            <a:avLst/>
          </a:prstGeom>
          <a:noFill/>
        </p:spPr>
        <p:txBody>
          <a:bodyPr wrap="none" lIns="91440" tIns="45720" rIns="91440" bIns="45720">
            <a:spAutoFit/>
          </a:bodyPr>
          <a:lstStyle/>
          <a:p>
            <a:pPr lvl="1">
              <a:lnSpc>
                <a:spcPct val="150000"/>
              </a:lnSpc>
            </a:pPr>
            <a:r>
              <a:rPr lang="en-AU" sz="1200" dirty="0"/>
              <a:t>1.2 Determine availability of selected subcontractors to suit job requirements</a:t>
            </a:r>
          </a:p>
        </p:txBody>
      </p:sp>
      <p:sp>
        <p:nvSpPr>
          <p:cNvPr id="1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4" name="Text Placeholder 2"/>
          <p:cNvSpPr>
            <a:spLocks noGrp="1"/>
          </p:cNvSpPr>
          <p:nvPr>
            <p:ph type="body" sz="quarter" idx="10"/>
          </p:nvPr>
        </p:nvSpPr>
        <p:spPr>
          <a:xfrm>
            <a:off x="114968" y="904875"/>
            <a:ext cx="6711207" cy="628650"/>
          </a:xfrm>
        </p:spPr>
        <p:txBody>
          <a:bodyPr>
            <a:normAutofit fontScale="85000" lnSpcReduction="20000"/>
          </a:bodyPr>
          <a:lstStyle/>
          <a:p>
            <a:r>
              <a:rPr lang="en-AU" dirty="0"/>
              <a:t>There are a number of trades that need to be organised for a construction project. These will differ depending on the type of work to be completed, but the following trades are commonly utilised:</a:t>
            </a:r>
          </a:p>
        </p:txBody>
      </p:sp>
      <p:sp>
        <p:nvSpPr>
          <p:cNvPr id="15" name="Rectangle 14"/>
          <p:cNvSpPr/>
          <p:nvPr/>
        </p:nvSpPr>
        <p:spPr>
          <a:xfrm>
            <a:off x="-1" y="551117"/>
            <a:ext cx="2971801" cy="261610"/>
          </a:xfrm>
          <a:prstGeom prst="rect">
            <a:avLst/>
          </a:prstGeom>
          <a:solidFill>
            <a:srgbClr val="3648CA"/>
          </a:solidFill>
          <a:ln w="6350">
            <a:solidFill>
              <a:schemeClr val="tx1"/>
            </a:solidFill>
          </a:ln>
        </p:spPr>
        <p:txBody>
          <a:bodyPr wrap="square">
            <a:spAutoFit/>
          </a:bodyPr>
          <a:lstStyle/>
          <a:p>
            <a:r>
              <a:rPr lang="en-US" sz="1100" b="1" dirty="0">
                <a:solidFill>
                  <a:schemeClr val="bg1"/>
                </a:solidFill>
              </a:rPr>
              <a:t>Main trade components of construction</a:t>
            </a:r>
            <a:endParaRPr lang="en-AU" sz="1200" b="1" dirty="0"/>
          </a:p>
        </p:txBody>
      </p:sp>
      <p:graphicFrame>
        <p:nvGraphicFramePr>
          <p:cNvPr id="16" name="Table 15"/>
          <p:cNvGraphicFramePr>
            <a:graphicFrameLocks noGrp="1"/>
          </p:cNvGraphicFramePr>
          <p:nvPr>
            <p:extLst>
              <p:ext uri="{D42A27DB-BD31-4B8C-83A1-F6EECF244321}">
                <p14:modId xmlns:p14="http://schemas.microsoft.com/office/powerpoint/2010/main" val="2466416646"/>
              </p:ext>
            </p:extLst>
          </p:nvPr>
        </p:nvGraphicFramePr>
        <p:xfrm>
          <a:off x="322294" y="1533525"/>
          <a:ext cx="6288056" cy="2011680"/>
        </p:xfrm>
        <a:graphic>
          <a:graphicData uri="http://schemas.openxmlformats.org/drawingml/2006/table">
            <a:tbl>
              <a:tblPr firstRow="1" bandRow="1">
                <a:tableStyleId>{5C22544A-7EE6-4342-B048-85BDC9FD1C3A}</a:tableStyleId>
              </a:tblPr>
              <a:tblGrid>
                <a:gridCol w="982631">
                  <a:extLst>
                    <a:ext uri="{9D8B030D-6E8A-4147-A177-3AD203B41FA5}">
                      <a16:colId xmlns:a16="http://schemas.microsoft.com/office/drawing/2014/main" val="20000"/>
                    </a:ext>
                  </a:extLst>
                </a:gridCol>
                <a:gridCol w="5305425">
                  <a:extLst>
                    <a:ext uri="{9D8B030D-6E8A-4147-A177-3AD203B41FA5}">
                      <a16:colId xmlns:a16="http://schemas.microsoft.com/office/drawing/2014/main" val="20001"/>
                    </a:ext>
                  </a:extLst>
                </a:gridCol>
              </a:tblGrid>
              <a:tr h="0">
                <a:tc>
                  <a:txBody>
                    <a:bodyPr/>
                    <a:lstStyle/>
                    <a:p>
                      <a:r>
                        <a:rPr lang="en-AU" sz="1000" dirty="0"/>
                        <a:t>Trade</a:t>
                      </a:r>
                    </a:p>
                  </a:txBody>
                  <a:tcPr/>
                </a:tc>
                <a:tc>
                  <a:txBody>
                    <a:bodyPr/>
                    <a:lstStyle/>
                    <a:p>
                      <a:r>
                        <a:rPr lang="en-AU" sz="1000" dirty="0"/>
                        <a:t>Description</a:t>
                      </a:r>
                    </a:p>
                  </a:txBody>
                  <a:tcPr/>
                </a:tc>
                <a:extLst>
                  <a:ext uri="{0D108BD9-81ED-4DB2-BD59-A6C34878D82A}">
                    <a16:rowId xmlns:a16="http://schemas.microsoft.com/office/drawing/2014/main" val="10000"/>
                  </a:ext>
                </a:extLst>
              </a:tr>
              <a:tr h="0">
                <a:tc>
                  <a:txBody>
                    <a:bodyPr/>
                    <a:lstStyle/>
                    <a:p>
                      <a:r>
                        <a:rPr lang="en-AU" sz="1000" dirty="0"/>
                        <a:t>Excavation</a:t>
                      </a:r>
                    </a:p>
                  </a:txBody>
                  <a:tcPr/>
                </a:tc>
                <a:tc>
                  <a:txBody>
                    <a:bodyPr/>
                    <a:lstStyle/>
                    <a:p>
                      <a:r>
                        <a:rPr lang="en-AU" sz="1000" dirty="0"/>
                        <a:t>Prepares</a:t>
                      </a:r>
                      <a:r>
                        <a:rPr lang="en-AU" sz="1000" baseline="0" dirty="0"/>
                        <a:t> the site for building by removing all vegetation and excavating footings.</a:t>
                      </a:r>
                      <a:endParaRPr lang="en-AU" sz="1000" dirty="0"/>
                    </a:p>
                  </a:txBody>
                  <a:tcPr/>
                </a:tc>
                <a:extLst>
                  <a:ext uri="{0D108BD9-81ED-4DB2-BD59-A6C34878D82A}">
                    <a16:rowId xmlns:a16="http://schemas.microsoft.com/office/drawing/2014/main" val="10001"/>
                  </a:ext>
                </a:extLst>
              </a:tr>
              <a:tr h="0">
                <a:tc>
                  <a:txBody>
                    <a:bodyPr/>
                    <a:lstStyle/>
                    <a:p>
                      <a:r>
                        <a:rPr lang="en-AU" sz="1000" dirty="0"/>
                        <a:t>Electrician</a:t>
                      </a:r>
                    </a:p>
                  </a:txBody>
                  <a:tcPr/>
                </a:tc>
                <a:tc>
                  <a:txBody>
                    <a:bodyPr/>
                    <a:lstStyle/>
                    <a:p>
                      <a:r>
                        <a:rPr lang="en-AU" sz="1000" dirty="0"/>
                        <a:t>Arranges</a:t>
                      </a:r>
                      <a:r>
                        <a:rPr lang="en-AU" sz="1000" baseline="0" dirty="0"/>
                        <a:t> electricity to be connected; places wiring for lighting and power cables; Fixes switches, installs power points, wires electrical systems.</a:t>
                      </a:r>
                      <a:endParaRPr lang="en-AU" sz="1000" dirty="0"/>
                    </a:p>
                  </a:txBody>
                  <a:tcPr/>
                </a:tc>
                <a:extLst>
                  <a:ext uri="{0D108BD9-81ED-4DB2-BD59-A6C34878D82A}">
                    <a16:rowId xmlns:a16="http://schemas.microsoft.com/office/drawing/2014/main" val="10002"/>
                  </a:ext>
                </a:extLst>
              </a:tr>
              <a:tr h="0">
                <a:tc>
                  <a:txBody>
                    <a:bodyPr/>
                    <a:lstStyle/>
                    <a:p>
                      <a:r>
                        <a:rPr lang="en-AU" sz="1000" dirty="0"/>
                        <a:t>Plumbing</a:t>
                      </a:r>
                    </a:p>
                  </a:txBody>
                  <a:tcPr/>
                </a:tc>
                <a:tc>
                  <a:txBody>
                    <a:bodyPr/>
                    <a:lstStyle/>
                    <a:p>
                      <a:r>
                        <a:rPr lang="en-AU" sz="1000" dirty="0"/>
                        <a:t>Organises </a:t>
                      </a:r>
                      <a:r>
                        <a:rPr lang="en-AU" sz="1000" baseline="0" dirty="0"/>
                        <a:t>water supply; installs pipes and drains; installs roof and guttering; fits taps, hot water systems and toilets; ensures that downpipes are fitted and the sewer is connected.</a:t>
                      </a:r>
                      <a:endParaRPr lang="en-AU" sz="1000" dirty="0"/>
                    </a:p>
                  </a:txBody>
                  <a:tcPr/>
                </a:tc>
                <a:extLst>
                  <a:ext uri="{0D108BD9-81ED-4DB2-BD59-A6C34878D82A}">
                    <a16:rowId xmlns:a16="http://schemas.microsoft.com/office/drawing/2014/main" val="10003"/>
                  </a:ext>
                </a:extLst>
              </a:tr>
              <a:tr h="0">
                <a:tc>
                  <a:txBody>
                    <a:bodyPr/>
                    <a:lstStyle/>
                    <a:p>
                      <a:r>
                        <a:rPr lang="en-AU" sz="1000" dirty="0" err="1"/>
                        <a:t>Steelfixing</a:t>
                      </a:r>
                      <a:endParaRPr lang="en-AU" sz="1000" dirty="0"/>
                    </a:p>
                  </a:txBody>
                  <a:tcPr/>
                </a:tc>
                <a:tc>
                  <a:txBody>
                    <a:bodyPr/>
                    <a:lstStyle/>
                    <a:p>
                      <a:r>
                        <a:rPr lang="en-AU" sz="1000" dirty="0"/>
                        <a:t>Installs</a:t>
                      </a:r>
                      <a:r>
                        <a:rPr lang="en-AU" sz="1000" baseline="0" dirty="0"/>
                        <a:t> reinforcing steel to improve the strength of concrete.</a:t>
                      </a:r>
                      <a:endParaRPr lang="en-AU" sz="1000" dirty="0"/>
                    </a:p>
                  </a:txBody>
                  <a:tcPr/>
                </a:tc>
                <a:extLst>
                  <a:ext uri="{0D108BD9-81ED-4DB2-BD59-A6C34878D82A}">
                    <a16:rowId xmlns:a16="http://schemas.microsoft.com/office/drawing/2014/main" val="10004"/>
                  </a:ext>
                </a:extLst>
              </a:tr>
              <a:tr h="0">
                <a:tc>
                  <a:txBody>
                    <a:bodyPr/>
                    <a:lstStyle/>
                    <a:p>
                      <a:r>
                        <a:rPr lang="en-AU" sz="1000" dirty="0"/>
                        <a:t>Gas fitting</a:t>
                      </a:r>
                    </a:p>
                  </a:txBody>
                  <a:tcPr/>
                </a:tc>
                <a:tc>
                  <a:txBody>
                    <a:bodyPr/>
                    <a:lstStyle/>
                    <a:p>
                      <a:r>
                        <a:rPr lang="en-AU" sz="1000" dirty="0"/>
                        <a:t>Places</a:t>
                      </a:r>
                      <a:r>
                        <a:rPr lang="en-AU" sz="1000" baseline="0" dirty="0"/>
                        <a:t> gas pipes to appliances.</a:t>
                      </a:r>
                      <a:endParaRPr lang="en-AU" sz="1000" dirty="0"/>
                    </a:p>
                  </a:txBody>
                  <a:tcPr/>
                </a:tc>
                <a:extLst>
                  <a:ext uri="{0D108BD9-81ED-4DB2-BD59-A6C34878D82A}">
                    <a16:rowId xmlns:a16="http://schemas.microsoft.com/office/drawing/2014/main" val="10005"/>
                  </a:ext>
                </a:extLst>
              </a:tr>
              <a:tr h="0">
                <a:tc>
                  <a:txBody>
                    <a:bodyPr/>
                    <a:lstStyle/>
                    <a:p>
                      <a:r>
                        <a:rPr lang="en-AU" sz="1000" dirty="0"/>
                        <a:t>Concreting</a:t>
                      </a:r>
                    </a:p>
                  </a:txBody>
                  <a:tcPr/>
                </a:tc>
                <a:tc>
                  <a:txBody>
                    <a:bodyPr/>
                    <a:lstStyle/>
                    <a:p>
                      <a:r>
                        <a:rPr lang="en-AU" sz="1000" dirty="0"/>
                        <a:t>Installs formwork and boxing; pours</a:t>
                      </a:r>
                      <a:r>
                        <a:rPr lang="en-AU" sz="1000" baseline="0" dirty="0"/>
                        <a:t> concrete (e.g. slabs).</a:t>
                      </a:r>
                      <a:endParaRPr lang="en-AU" sz="1000" dirty="0"/>
                    </a:p>
                  </a:txBody>
                  <a:tcPr/>
                </a:tc>
                <a:extLst>
                  <a:ext uri="{0D108BD9-81ED-4DB2-BD59-A6C34878D82A}">
                    <a16:rowId xmlns:a16="http://schemas.microsoft.com/office/drawing/2014/main" val="10006"/>
                  </a:ext>
                </a:extLst>
              </a:tr>
            </a:tbl>
          </a:graphicData>
        </a:graphic>
      </p:graphicFrame>
    </p:spTree>
    <p:custDataLst>
      <p:tags r:id="rId1"/>
    </p:custDataLst>
    <p:extLst>
      <p:ext uri="{BB962C8B-B14F-4D97-AF65-F5344CB8AC3E}">
        <p14:creationId xmlns:p14="http://schemas.microsoft.com/office/powerpoint/2010/main" val="820479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819" y="-18606"/>
            <a:ext cx="5631991" cy="335156"/>
          </a:xfrm>
          <a:prstGeom prst="rect">
            <a:avLst/>
          </a:prstGeom>
          <a:noFill/>
        </p:spPr>
        <p:txBody>
          <a:bodyPr wrap="none" lIns="91440" tIns="45720" rIns="91440" bIns="45720">
            <a:spAutoFit/>
          </a:bodyPr>
          <a:lstStyle/>
          <a:p>
            <a:pPr lvl="1">
              <a:lnSpc>
                <a:spcPct val="150000"/>
              </a:lnSpc>
            </a:pPr>
            <a:r>
              <a:rPr lang="en-AU" sz="1200" dirty="0"/>
              <a:t>1.2 Determine availability of selected subcontractors to suit job requirements</a:t>
            </a:r>
          </a:p>
        </p:txBody>
      </p:sp>
      <p:sp>
        <p:nvSpPr>
          <p:cNvPr id="1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4" name="Text Placeholder 2"/>
          <p:cNvSpPr>
            <a:spLocks noGrp="1"/>
          </p:cNvSpPr>
          <p:nvPr>
            <p:ph type="body" sz="quarter" idx="10"/>
          </p:nvPr>
        </p:nvSpPr>
        <p:spPr>
          <a:xfrm>
            <a:off x="114968" y="904875"/>
            <a:ext cx="6711207" cy="628650"/>
          </a:xfrm>
        </p:spPr>
        <p:txBody>
          <a:bodyPr>
            <a:normAutofit fontScale="85000" lnSpcReduction="20000"/>
          </a:bodyPr>
          <a:lstStyle/>
          <a:p>
            <a:r>
              <a:rPr lang="en-AU" dirty="0"/>
              <a:t>There are a number of trades that need to be organised for a construction project. These will differ depending on the type of work to be completed, but the following trades are commonly utilised:</a:t>
            </a:r>
          </a:p>
        </p:txBody>
      </p:sp>
      <p:sp>
        <p:nvSpPr>
          <p:cNvPr id="15" name="Rectangle 14"/>
          <p:cNvSpPr/>
          <p:nvPr/>
        </p:nvSpPr>
        <p:spPr>
          <a:xfrm>
            <a:off x="-1" y="551117"/>
            <a:ext cx="2971801" cy="261610"/>
          </a:xfrm>
          <a:prstGeom prst="rect">
            <a:avLst/>
          </a:prstGeom>
          <a:solidFill>
            <a:srgbClr val="3648CA"/>
          </a:solidFill>
          <a:ln w="6350">
            <a:solidFill>
              <a:schemeClr val="tx1"/>
            </a:solidFill>
          </a:ln>
        </p:spPr>
        <p:txBody>
          <a:bodyPr wrap="square">
            <a:spAutoFit/>
          </a:bodyPr>
          <a:lstStyle/>
          <a:p>
            <a:r>
              <a:rPr lang="en-US" sz="1100" b="1" dirty="0">
                <a:solidFill>
                  <a:schemeClr val="bg1"/>
                </a:solidFill>
              </a:rPr>
              <a:t>Main trade components of construction</a:t>
            </a:r>
            <a:endParaRPr lang="en-AU" sz="1200" b="1" dirty="0"/>
          </a:p>
        </p:txBody>
      </p:sp>
      <p:graphicFrame>
        <p:nvGraphicFramePr>
          <p:cNvPr id="7" name="Table 6"/>
          <p:cNvGraphicFramePr>
            <a:graphicFrameLocks noGrp="1"/>
          </p:cNvGraphicFramePr>
          <p:nvPr>
            <p:extLst>
              <p:ext uri="{D42A27DB-BD31-4B8C-83A1-F6EECF244321}">
                <p14:modId xmlns:p14="http://schemas.microsoft.com/office/powerpoint/2010/main" val="3583386233"/>
              </p:ext>
            </p:extLst>
          </p:nvPr>
        </p:nvGraphicFramePr>
        <p:xfrm>
          <a:off x="322294" y="1533525"/>
          <a:ext cx="6288056" cy="2103120"/>
        </p:xfrm>
        <a:graphic>
          <a:graphicData uri="http://schemas.openxmlformats.org/drawingml/2006/table">
            <a:tbl>
              <a:tblPr firstRow="1" bandRow="1">
                <a:tableStyleId>{5C22544A-7EE6-4342-B048-85BDC9FD1C3A}</a:tableStyleId>
              </a:tblPr>
              <a:tblGrid>
                <a:gridCol w="982631">
                  <a:extLst>
                    <a:ext uri="{9D8B030D-6E8A-4147-A177-3AD203B41FA5}">
                      <a16:colId xmlns:a16="http://schemas.microsoft.com/office/drawing/2014/main" val="20000"/>
                    </a:ext>
                  </a:extLst>
                </a:gridCol>
                <a:gridCol w="5305425">
                  <a:extLst>
                    <a:ext uri="{9D8B030D-6E8A-4147-A177-3AD203B41FA5}">
                      <a16:colId xmlns:a16="http://schemas.microsoft.com/office/drawing/2014/main" val="20001"/>
                    </a:ext>
                  </a:extLst>
                </a:gridCol>
              </a:tblGrid>
              <a:tr h="0">
                <a:tc>
                  <a:txBody>
                    <a:bodyPr/>
                    <a:lstStyle/>
                    <a:p>
                      <a:r>
                        <a:rPr lang="en-AU" sz="1000" dirty="0"/>
                        <a:t>Trade</a:t>
                      </a:r>
                    </a:p>
                  </a:txBody>
                  <a:tcPr/>
                </a:tc>
                <a:tc>
                  <a:txBody>
                    <a:bodyPr/>
                    <a:lstStyle/>
                    <a:p>
                      <a:r>
                        <a:rPr lang="en-AU" sz="1000" dirty="0"/>
                        <a:t>Description</a:t>
                      </a:r>
                    </a:p>
                  </a:txBody>
                  <a:tcPr/>
                </a:tc>
                <a:extLst>
                  <a:ext uri="{0D108BD9-81ED-4DB2-BD59-A6C34878D82A}">
                    <a16:rowId xmlns:a16="http://schemas.microsoft.com/office/drawing/2014/main" val="10000"/>
                  </a:ext>
                </a:extLst>
              </a:tr>
              <a:tr h="0">
                <a:tc>
                  <a:txBody>
                    <a:bodyPr/>
                    <a:lstStyle/>
                    <a:p>
                      <a:r>
                        <a:rPr lang="en-AU" sz="1000" dirty="0"/>
                        <a:t>Carpentry</a:t>
                      </a:r>
                    </a:p>
                  </a:txBody>
                  <a:tcPr/>
                </a:tc>
                <a:tc>
                  <a:txBody>
                    <a:bodyPr/>
                    <a:lstStyle/>
                    <a:p>
                      <a:r>
                        <a:rPr lang="en-AU" sz="1000" dirty="0"/>
                        <a:t>Installs flooring, wall frames, roof trusses, windows,</a:t>
                      </a:r>
                      <a:r>
                        <a:rPr lang="en-AU" sz="1000" baseline="0" dirty="0"/>
                        <a:t> external doors and frames, decking and steps; attends to joinery and mouldings.</a:t>
                      </a:r>
                      <a:endParaRPr lang="en-AU" sz="1000" dirty="0"/>
                    </a:p>
                  </a:txBody>
                  <a:tcPr/>
                </a:tc>
                <a:extLst>
                  <a:ext uri="{0D108BD9-81ED-4DB2-BD59-A6C34878D82A}">
                    <a16:rowId xmlns:a16="http://schemas.microsoft.com/office/drawing/2014/main" val="10001"/>
                  </a:ext>
                </a:extLst>
              </a:tr>
              <a:tr h="0">
                <a:tc>
                  <a:txBody>
                    <a:bodyPr/>
                    <a:lstStyle/>
                    <a:p>
                      <a:r>
                        <a:rPr lang="en-AU" sz="1000" dirty="0"/>
                        <a:t>Bricklaying</a:t>
                      </a:r>
                    </a:p>
                  </a:txBody>
                  <a:tcPr/>
                </a:tc>
                <a:tc>
                  <a:txBody>
                    <a:bodyPr/>
                    <a:lstStyle/>
                    <a:p>
                      <a:r>
                        <a:rPr lang="en-AU" sz="1000" dirty="0"/>
                        <a:t>Installs brick base (sub-base brickwork,</a:t>
                      </a:r>
                      <a:r>
                        <a:rPr lang="en-AU" sz="1000" baseline="0" dirty="0"/>
                        <a:t> dwarf walls and piers); i</a:t>
                      </a:r>
                      <a:r>
                        <a:rPr lang="en-AU" sz="1000" dirty="0"/>
                        <a:t>nstalls walls.</a:t>
                      </a:r>
                    </a:p>
                  </a:txBody>
                  <a:tcPr/>
                </a:tc>
                <a:extLst>
                  <a:ext uri="{0D108BD9-81ED-4DB2-BD59-A6C34878D82A}">
                    <a16:rowId xmlns:a16="http://schemas.microsoft.com/office/drawing/2014/main" val="10002"/>
                  </a:ext>
                </a:extLst>
              </a:tr>
              <a:tr h="0">
                <a:tc>
                  <a:txBody>
                    <a:bodyPr/>
                    <a:lstStyle/>
                    <a:p>
                      <a:r>
                        <a:rPr lang="en-AU" sz="1000" dirty="0"/>
                        <a:t>Waterproofing</a:t>
                      </a:r>
                    </a:p>
                  </a:txBody>
                  <a:tcPr/>
                </a:tc>
                <a:tc>
                  <a:txBody>
                    <a:bodyPr/>
                    <a:lstStyle/>
                    <a:p>
                      <a:r>
                        <a:rPr lang="en-AU" sz="1000" dirty="0"/>
                        <a:t>Prepares wet area surfaces.</a:t>
                      </a:r>
                    </a:p>
                  </a:txBody>
                  <a:tcPr/>
                </a:tc>
                <a:extLst>
                  <a:ext uri="{0D108BD9-81ED-4DB2-BD59-A6C34878D82A}">
                    <a16:rowId xmlns:a16="http://schemas.microsoft.com/office/drawing/2014/main" val="10003"/>
                  </a:ext>
                </a:extLst>
              </a:tr>
              <a:tr h="0">
                <a:tc>
                  <a:txBody>
                    <a:bodyPr/>
                    <a:lstStyle/>
                    <a:p>
                      <a:r>
                        <a:rPr lang="en-AU" sz="1000" dirty="0"/>
                        <a:t>Plastering</a:t>
                      </a:r>
                    </a:p>
                  </a:txBody>
                  <a:tcPr/>
                </a:tc>
                <a:tc>
                  <a:txBody>
                    <a:bodyPr/>
                    <a:lstStyle/>
                    <a:p>
                      <a:r>
                        <a:rPr lang="en-AU" sz="1000" dirty="0"/>
                        <a:t>Installs internal linings.</a:t>
                      </a:r>
                    </a:p>
                  </a:txBody>
                  <a:tcPr/>
                </a:tc>
                <a:extLst>
                  <a:ext uri="{0D108BD9-81ED-4DB2-BD59-A6C34878D82A}">
                    <a16:rowId xmlns:a16="http://schemas.microsoft.com/office/drawing/2014/main" val="10004"/>
                  </a:ext>
                </a:extLst>
              </a:tr>
              <a:tr h="0">
                <a:tc>
                  <a:txBody>
                    <a:bodyPr/>
                    <a:lstStyle/>
                    <a:p>
                      <a:r>
                        <a:rPr lang="en-AU" sz="1000" dirty="0"/>
                        <a:t>Tiling</a:t>
                      </a:r>
                    </a:p>
                  </a:txBody>
                  <a:tcPr/>
                </a:tc>
                <a:tc>
                  <a:txBody>
                    <a:bodyPr/>
                    <a:lstStyle/>
                    <a:p>
                      <a:r>
                        <a:rPr lang="en-AU" sz="1000" dirty="0"/>
                        <a:t>Completes wall and floor tiling.</a:t>
                      </a:r>
                    </a:p>
                  </a:txBody>
                  <a:tcPr/>
                </a:tc>
                <a:extLst>
                  <a:ext uri="{0D108BD9-81ED-4DB2-BD59-A6C34878D82A}">
                    <a16:rowId xmlns:a16="http://schemas.microsoft.com/office/drawing/2014/main" val="10005"/>
                  </a:ext>
                </a:extLst>
              </a:tr>
              <a:tr h="0">
                <a:tc>
                  <a:txBody>
                    <a:bodyPr/>
                    <a:lstStyle/>
                    <a:p>
                      <a:r>
                        <a:rPr lang="en-AU" sz="1000" dirty="0"/>
                        <a:t>Painting</a:t>
                      </a:r>
                    </a:p>
                  </a:txBody>
                  <a:tcPr/>
                </a:tc>
                <a:tc>
                  <a:txBody>
                    <a:bodyPr/>
                    <a:lstStyle/>
                    <a:p>
                      <a:r>
                        <a:rPr lang="en-AU" sz="1000" dirty="0"/>
                        <a:t>Paints</a:t>
                      </a:r>
                      <a:r>
                        <a:rPr lang="en-AU" sz="1000" baseline="0" dirty="0"/>
                        <a:t> areas, such as walls and ceilings. </a:t>
                      </a:r>
                      <a:endParaRPr lang="en-AU" sz="1000" dirty="0"/>
                    </a:p>
                  </a:txBody>
                  <a:tcPr/>
                </a:tc>
                <a:extLst>
                  <a:ext uri="{0D108BD9-81ED-4DB2-BD59-A6C34878D82A}">
                    <a16:rowId xmlns:a16="http://schemas.microsoft.com/office/drawing/2014/main" val="10006"/>
                  </a:ext>
                </a:extLst>
              </a:tr>
              <a:tr h="0">
                <a:tc>
                  <a:txBody>
                    <a:bodyPr/>
                    <a:lstStyle/>
                    <a:p>
                      <a:r>
                        <a:rPr lang="en-AU" sz="1000" dirty="0"/>
                        <a:t>Landscaping</a:t>
                      </a:r>
                    </a:p>
                  </a:txBody>
                  <a:tcPr/>
                </a:tc>
                <a:tc>
                  <a:txBody>
                    <a:bodyPr/>
                    <a:lstStyle/>
                    <a:p>
                      <a:r>
                        <a:rPr lang="en-AU" sz="1000" dirty="0"/>
                        <a:t>Installs</a:t>
                      </a:r>
                      <a:r>
                        <a:rPr lang="en-AU" sz="1000" baseline="0" dirty="0"/>
                        <a:t> paving and external drainage.</a:t>
                      </a:r>
                      <a:endParaRPr lang="en-AU" sz="1000" dirty="0"/>
                    </a:p>
                  </a:txBody>
                  <a:tcPr/>
                </a:tc>
                <a:extLst>
                  <a:ext uri="{0D108BD9-81ED-4DB2-BD59-A6C34878D82A}">
                    <a16:rowId xmlns:a16="http://schemas.microsoft.com/office/drawing/2014/main" val="10007"/>
                  </a:ext>
                </a:extLst>
              </a:tr>
            </a:tbl>
          </a:graphicData>
        </a:graphic>
      </p:graphicFrame>
    </p:spTree>
    <p:custDataLst>
      <p:tags r:id="rId1"/>
    </p:custDataLst>
    <p:extLst>
      <p:ext uri="{BB962C8B-B14F-4D97-AF65-F5344CB8AC3E}">
        <p14:creationId xmlns:p14="http://schemas.microsoft.com/office/powerpoint/2010/main" val="3154196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22" y="600664"/>
            <a:ext cx="1543616" cy="430887"/>
          </a:xfrm>
          <a:prstGeom prst="rect">
            <a:avLst/>
          </a:prstGeom>
          <a:noFill/>
          <a:ln w="6350">
            <a:noFill/>
          </a:ln>
        </p:spPr>
        <p:txBody>
          <a:bodyPr wrap="square">
            <a:spAutoFit/>
          </a:bodyPr>
          <a:lstStyle/>
          <a:p>
            <a:pPr marL="194390" lvl="1" algn="just"/>
            <a:r>
              <a:rPr lang="en-AU" sz="1100" b="1" dirty="0">
                <a:solidFill>
                  <a:schemeClr val="bg1"/>
                </a:solidFill>
              </a:rPr>
              <a:t>Project plans and specifications</a:t>
            </a:r>
          </a:p>
        </p:txBody>
      </p:sp>
      <p:sp>
        <p:nvSpPr>
          <p:cNvPr id="10" name="Rectangle 9"/>
          <p:cNvSpPr/>
          <p:nvPr/>
        </p:nvSpPr>
        <p:spPr>
          <a:xfrm>
            <a:off x="516819" y="-18606"/>
            <a:ext cx="5631991" cy="335156"/>
          </a:xfrm>
          <a:prstGeom prst="rect">
            <a:avLst/>
          </a:prstGeom>
          <a:noFill/>
        </p:spPr>
        <p:txBody>
          <a:bodyPr wrap="none" lIns="91440" tIns="45720" rIns="91440" bIns="45720">
            <a:spAutoFit/>
          </a:bodyPr>
          <a:lstStyle/>
          <a:p>
            <a:pPr lvl="1">
              <a:lnSpc>
                <a:spcPct val="150000"/>
              </a:lnSpc>
            </a:pPr>
            <a:r>
              <a:rPr lang="en-AU" sz="1200" dirty="0"/>
              <a:t>1.2 Determine availability of selected subcontractors to suit job requirements</a:t>
            </a:r>
          </a:p>
        </p:txBody>
      </p:sp>
      <p:sp>
        <p:nvSpPr>
          <p:cNvPr id="9" name="Rectangle 8"/>
          <p:cNvSpPr/>
          <p:nvPr/>
        </p:nvSpPr>
        <p:spPr>
          <a:xfrm>
            <a:off x="0" y="580748"/>
            <a:ext cx="1542494" cy="292388"/>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96137"/>
            <a:ext cx="1443032" cy="276999"/>
          </a:xfrm>
          <a:prstGeom prst="rect">
            <a:avLst/>
          </a:prstGeom>
          <a:noFill/>
          <a:ln w="6350">
            <a:noFill/>
          </a:ln>
        </p:spPr>
        <p:txBody>
          <a:bodyPr wrap="square">
            <a:spAutoFit/>
          </a:bodyPr>
          <a:lstStyle/>
          <a:p>
            <a:r>
              <a:rPr lang="en-US" sz="1200" b="1" dirty="0">
                <a:solidFill>
                  <a:schemeClr val="bg1"/>
                </a:solidFill>
              </a:rPr>
              <a:t>Finding </a:t>
            </a:r>
            <a:r>
              <a:rPr lang="en-US" sz="1200" b="1" dirty="0" err="1">
                <a:solidFill>
                  <a:schemeClr val="bg1"/>
                </a:solidFill>
              </a:rPr>
              <a:t>labour</a:t>
            </a:r>
            <a:endParaRPr lang="en-AU" sz="1400" b="1" dirty="0"/>
          </a:p>
        </p:txBody>
      </p:sp>
      <p:sp>
        <p:nvSpPr>
          <p:cNvPr id="1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TextBox 11"/>
          <p:cNvSpPr txBox="1"/>
          <p:nvPr/>
        </p:nvSpPr>
        <p:spPr>
          <a:xfrm>
            <a:off x="391886" y="982049"/>
            <a:ext cx="6082145" cy="2492990"/>
          </a:xfrm>
          <a:prstGeom prst="rect">
            <a:avLst/>
          </a:prstGeom>
          <a:noFill/>
        </p:spPr>
        <p:txBody>
          <a:bodyPr wrap="square" rtlCol="0">
            <a:spAutoFit/>
          </a:bodyPr>
          <a:lstStyle/>
          <a:p>
            <a:pPr algn="just"/>
            <a:r>
              <a:rPr lang="en-AU" sz="1200" dirty="0"/>
              <a:t>The necessary labour may be:</a:t>
            </a:r>
          </a:p>
          <a:p>
            <a:pPr marL="171450" indent="-171450" algn="just">
              <a:buFont typeface="Arial" panose="020B0604020202020204" pitchFamily="34" charset="0"/>
              <a:buChar char="•"/>
            </a:pPr>
            <a:r>
              <a:rPr lang="en-AU" sz="1200" dirty="0"/>
              <a:t>Chosen directly to work on-site from workers known to the builder</a:t>
            </a:r>
          </a:p>
          <a:p>
            <a:pPr marL="171450" indent="-171450" algn="just">
              <a:buFont typeface="Arial" panose="020B0604020202020204" pitchFamily="34" charset="0"/>
              <a:buChar char="•"/>
            </a:pPr>
            <a:r>
              <a:rPr lang="en-AU" sz="1200" dirty="0"/>
              <a:t>Found through an agency or through the quoting process.</a:t>
            </a:r>
          </a:p>
          <a:p>
            <a:pPr algn="just"/>
            <a:endParaRPr lang="en-AU" sz="1200" dirty="0"/>
          </a:p>
          <a:p>
            <a:pPr algn="just"/>
            <a:r>
              <a:rPr lang="en-AU" sz="1200" dirty="0"/>
              <a:t>There are several ways of obtaining the necessary labour:</a:t>
            </a:r>
          </a:p>
          <a:p>
            <a:pPr marL="171450" indent="-171450" algn="just">
              <a:buFont typeface="Arial" panose="020B0604020202020204" pitchFamily="34" charset="0"/>
              <a:buChar char="•"/>
            </a:pPr>
            <a:r>
              <a:rPr lang="en-AU" sz="1200" dirty="0"/>
              <a:t>Use workers known to the builder</a:t>
            </a:r>
          </a:p>
          <a:p>
            <a:pPr marL="171450" indent="-171450" algn="just">
              <a:buFont typeface="Arial" panose="020B0604020202020204" pitchFamily="34" charset="0"/>
              <a:buChar char="•"/>
            </a:pPr>
            <a:r>
              <a:rPr lang="en-AU" sz="1200" dirty="0"/>
              <a:t>Place an advertisement in newspapers (major and local) and/or in trade magazines</a:t>
            </a:r>
          </a:p>
          <a:p>
            <a:pPr marL="171450" indent="-171450" algn="just">
              <a:buFont typeface="Arial" panose="020B0604020202020204" pitchFamily="34" charset="0"/>
              <a:buChar char="•"/>
            </a:pPr>
            <a:r>
              <a:rPr lang="en-AU" sz="1200" dirty="0"/>
              <a:t>Engage a recruitment agency to carry out the search for staff</a:t>
            </a:r>
          </a:p>
          <a:p>
            <a:pPr marL="171450" indent="-171450" algn="just">
              <a:buFont typeface="Arial" panose="020B0604020202020204" pitchFamily="34" charset="0"/>
              <a:buChar char="•"/>
            </a:pPr>
            <a:r>
              <a:rPr lang="en-AU" sz="1200" dirty="0"/>
              <a:t>Use 'word of mouth' processes</a:t>
            </a:r>
          </a:p>
          <a:p>
            <a:pPr marL="171450" indent="-171450" algn="just">
              <a:buFont typeface="Arial" panose="020B0604020202020204" pitchFamily="34" charset="0"/>
              <a:buChar char="•"/>
            </a:pPr>
            <a:r>
              <a:rPr lang="en-AU" sz="1200" dirty="0"/>
              <a:t>Phone known sub-contractors</a:t>
            </a:r>
          </a:p>
          <a:p>
            <a:pPr marL="171450" indent="-171450" algn="just">
              <a:buFont typeface="Arial" panose="020B0604020202020204" pitchFamily="34" charset="0"/>
              <a:buChar char="•"/>
            </a:pPr>
            <a:r>
              <a:rPr lang="en-AU" sz="1200" dirty="0"/>
              <a:t>Use trades staff from other companies - persons known to people already working for the builder</a:t>
            </a:r>
          </a:p>
          <a:p>
            <a:pPr marL="171450" indent="-171450" algn="just">
              <a:buFont typeface="Arial" panose="020B0604020202020204" pitchFamily="34" charset="0"/>
              <a:buChar char="•"/>
            </a:pPr>
            <a:r>
              <a:rPr lang="en-AU" sz="1200" dirty="0"/>
              <a:t>Sub-contractors often call in looking for work after the work has started on-site</a:t>
            </a:r>
          </a:p>
        </p:txBody>
      </p:sp>
    </p:spTree>
    <p:custDataLst>
      <p:tags r:id="rId1"/>
    </p:custDataLst>
    <p:extLst>
      <p:ext uri="{BB962C8B-B14F-4D97-AF65-F5344CB8AC3E}">
        <p14:creationId xmlns:p14="http://schemas.microsoft.com/office/powerpoint/2010/main" val="4278841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88700" y="814314"/>
            <a:ext cx="5288825" cy="984885"/>
          </a:xfrm>
          <a:prstGeom prst="rect">
            <a:avLst/>
          </a:prstGeom>
          <a:noFill/>
          <a:ln w="6350">
            <a:solidFill>
              <a:srgbClr val="232F84"/>
            </a:solidFill>
          </a:ln>
        </p:spPr>
        <p:txBody>
          <a:bodyPr wrap="square">
            <a:spAutoFit/>
          </a:bodyPr>
          <a:lstStyle/>
          <a:p>
            <a:pPr algn="r"/>
            <a:endParaRPr lang="en-US" sz="1200" b="1" dirty="0">
              <a:solidFill>
                <a:schemeClr val="tx1">
                  <a:lumMod val="40000"/>
                  <a:lumOff val="60000"/>
                </a:schemeClr>
              </a:solidFill>
            </a:endParaRPr>
          </a:p>
          <a:p>
            <a:pPr algn="ctr"/>
            <a:r>
              <a:rPr lang="en-US" sz="1600" b="1" dirty="0">
                <a:solidFill>
                  <a:schemeClr val="tx1">
                    <a:lumMod val="40000"/>
                    <a:lumOff val="60000"/>
                  </a:schemeClr>
                </a:solidFill>
              </a:rPr>
              <a:t>Assessing and confirming the availability of materials with suppliers</a:t>
            </a:r>
          </a:p>
          <a:p>
            <a:pPr algn="r"/>
            <a:endParaRPr lang="en-AU" sz="1400" b="1" dirty="0">
              <a:solidFill>
                <a:schemeClr val="tx1">
                  <a:lumMod val="40000"/>
                  <a:lumOff val="60000"/>
                </a:schemeClr>
              </a:solidFill>
            </a:endParaRPr>
          </a:p>
        </p:txBody>
      </p:sp>
      <p:sp>
        <p:nvSpPr>
          <p:cNvPr id="6" name="Rectangle 5"/>
          <p:cNvSpPr/>
          <p:nvPr/>
        </p:nvSpPr>
        <p:spPr>
          <a:xfrm>
            <a:off x="-1" y="675815"/>
            <a:ext cx="1719073"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91204"/>
            <a:ext cx="1480567"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26755" y="1670984"/>
            <a:ext cx="2720057" cy="1806449"/>
          </a:xfrm>
          <a:prstGeom prst="rect">
            <a:avLst/>
          </a:prstGeom>
          <a:ln>
            <a:solidFill>
              <a:schemeClr val="bg1">
                <a:lumMod val="65000"/>
              </a:schemeClr>
            </a:solidFill>
          </a:ln>
          <a:effectLst>
            <a:outerShdw blurRad="50800" dist="38100" dir="2700000" algn="tl" rotWithShape="0">
              <a:prstClr val="black">
                <a:alpha val="40000"/>
              </a:prstClr>
            </a:outerShdw>
          </a:effectLst>
        </p:spPr>
      </p:pic>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55170" y="-4738"/>
            <a:ext cx="5028491" cy="369332"/>
          </a:xfrm>
          <a:prstGeom prst="rect">
            <a:avLst/>
          </a:prstGeom>
          <a:noFill/>
        </p:spPr>
        <p:txBody>
          <a:bodyPr wrap="none" lIns="91440" tIns="45720" rIns="91440" bIns="45720">
            <a:spAutoFit/>
          </a:bodyPr>
          <a:lstStyle/>
          <a:p>
            <a:pPr algn="ctr">
              <a:lnSpc>
                <a:spcPct val="150000"/>
              </a:lnSpc>
            </a:pPr>
            <a:r>
              <a:rPr lang="en-AU" sz="1200" dirty="0"/>
              <a:t>1. Appraise contract documentation to identify operational requirements</a:t>
            </a:r>
          </a:p>
        </p:txBody>
      </p:sp>
    </p:spTree>
    <p:custDataLst>
      <p:tags r:id="rId1"/>
    </p:custDataLst>
    <p:extLst>
      <p:ext uri="{BB962C8B-B14F-4D97-AF65-F5344CB8AC3E}">
        <p14:creationId xmlns:p14="http://schemas.microsoft.com/office/powerpoint/2010/main" val="239107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34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479735" y="-5715"/>
            <a:ext cx="4847674" cy="335156"/>
          </a:xfrm>
          <a:prstGeom prst="rect">
            <a:avLst/>
          </a:prstGeom>
          <a:noFill/>
        </p:spPr>
        <p:txBody>
          <a:bodyPr wrap="none" lIns="91440" tIns="45720" rIns="91440" bIns="45720">
            <a:spAutoFit/>
          </a:bodyPr>
          <a:lstStyle/>
          <a:p>
            <a:pPr lvl="1">
              <a:lnSpc>
                <a:spcPct val="150000"/>
              </a:lnSpc>
            </a:pPr>
            <a:r>
              <a:rPr lang="en-AU" sz="1200" dirty="0"/>
              <a:t>1.3 Assess and confirm the availability of materials with suppliers</a:t>
            </a:r>
          </a:p>
        </p:txBody>
      </p:sp>
      <p:sp>
        <p:nvSpPr>
          <p:cNvPr id="12" name="Rectangle 11"/>
          <p:cNvSpPr/>
          <p:nvPr/>
        </p:nvSpPr>
        <p:spPr>
          <a:xfrm>
            <a:off x="-1" y="538207"/>
            <a:ext cx="132453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3" name="Rectangle 12"/>
          <p:cNvSpPr/>
          <p:nvPr/>
        </p:nvSpPr>
        <p:spPr>
          <a:xfrm>
            <a:off x="99461" y="553596"/>
            <a:ext cx="1225073"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17" name="TextBox 16"/>
          <p:cNvSpPr txBox="1"/>
          <p:nvPr/>
        </p:nvSpPr>
        <p:spPr>
          <a:xfrm>
            <a:off x="642643" y="969176"/>
            <a:ext cx="5522833" cy="2123658"/>
          </a:xfrm>
          <a:prstGeom prst="rect">
            <a:avLst/>
          </a:prstGeom>
          <a:noFill/>
        </p:spPr>
        <p:txBody>
          <a:bodyPr wrap="square" rtlCol="0">
            <a:spAutoFit/>
          </a:bodyPr>
          <a:lstStyle/>
          <a:p>
            <a:pPr algn="just"/>
            <a:r>
              <a:rPr lang="en-AU" sz="1200" b="1" dirty="0"/>
              <a:t>Material pre-planning</a:t>
            </a:r>
          </a:p>
          <a:p>
            <a:pPr algn="just"/>
            <a:r>
              <a:rPr lang="en-AU" sz="1200" dirty="0"/>
              <a:t>To organise the materials for a building project you first need to know what materials are required. </a:t>
            </a:r>
          </a:p>
          <a:p>
            <a:pPr algn="just"/>
            <a:endParaRPr lang="en-AU" sz="1200" dirty="0"/>
          </a:p>
          <a:p>
            <a:pPr algn="just"/>
            <a:r>
              <a:rPr lang="en-AU" sz="1200" dirty="0"/>
              <a:t>Look through your site files (drawings and specifications) and identify all materials and fixtures. </a:t>
            </a:r>
          </a:p>
          <a:p>
            <a:pPr marL="228600" indent="-228600" algn="just">
              <a:buAutoNum type="arabicPeriod"/>
            </a:pPr>
            <a:r>
              <a:rPr lang="en-AU" sz="1200" dirty="0"/>
              <a:t>Decide how you plan to purchase the materials:</a:t>
            </a:r>
          </a:p>
          <a:p>
            <a:pPr marL="487787" lvl="1" indent="-228600" algn="just">
              <a:buFont typeface="Arial" panose="020B0604020202020204" pitchFamily="34" charset="0"/>
              <a:buChar char="•"/>
            </a:pPr>
            <a:r>
              <a:rPr lang="en-AU" sz="1200" dirty="0"/>
              <a:t>Construction of materials on site (e.g. timber for framing), or</a:t>
            </a:r>
          </a:p>
          <a:p>
            <a:pPr marL="487787" lvl="1" indent="-228600" algn="just">
              <a:buFont typeface="Arial" panose="020B0604020202020204" pitchFamily="34" charset="0"/>
              <a:buChar char="•"/>
            </a:pPr>
            <a:r>
              <a:rPr lang="en-AU" sz="1200" dirty="0"/>
              <a:t>Purchase prefabricated components (e.g. wall frames, roof trusses)</a:t>
            </a:r>
          </a:p>
          <a:p>
            <a:pPr marL="228600" indent="-228600" algn="just">
              <a:buFont typeface="+mj-lt"/>
              <a:buAutoNum type="arabicPeriod"/>
            </a:pPr>
            <a:r>
              <a:rPr lang="en-AU" sz="1200" dirty="0"/>
              <a:t>Work out the quantities and lengths of required materials:</a:t>
            </a:r>
          </a:p>
          <a:p>
            <a:pPr marL="228600" indent="-228600" algn="just">
              <a:buFont typeface="+mj-lt"/>
              <a:buAutoNum type="arabicPeriod"/>
            </a:pPr>
            <a:r>
              <a:rPr lang="en-AU" sz="1200" dirty="0"/>
              <a:t>Decide where you will source the materials</a:t>
            </a:r>
          </a:p>
        </p:txBody>
      </p:sp>
    </p:spTree>
    <p:custDataLst>
      <p:tags r:id="rId1"/>
    </p:custDataLst>
    <p:extLst>
      <p:ext uri="{BB962C8B-B14F-4D97-AF65-F5344CB8AC3E}">
        <p14:creationId xmlns:p14="http://schemas.microsoft.com/office/powerpoint/2010/main" val="645514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479735" y="-5715"/>
            <a:ext cx="4847674" cy="335156"/>
          </a:xfrm>
          <a:prstGeom prst="rect">
            <a:avLst/>
          </a:prstGeom>
          <a:noFill/>
        </p:spPr>
        <p:txBody>
          <a:bodyPr wrap="none" lIns="91440" tIns="45720" rIns="91440" bIns="45720">
            <a:spAutoFit/>
          </a:bodyPr>
          <a:lstStyle/>
          <a:p>
            <a:pPr lvl="1">
              <a:lnSpc>
                <a:spcPct val="150000"/>
              </a:lnSpc>
            </a:pPr>
            <a:r>
              <a:rPr lang="en-AU" sz="1200" dirty="0"/>
              <a:t>1.3 Assess and confirm the availability of materials with suppliers</a:t>
            </a:r>
          </a:p>
        </p:txBody>
      </p:sp>
      <p:sp>
        <p:nvSpPr>
          <p:cNvPr id="12" name="Rectangle 11"/>
          <p:cNvSpPr/>
          <p:nvPr/>
        </p:nvSpPr>
        <p:spPr>
          <a:xfrm>
            <a:off x="-1" y="538207"/>
            <a:ext cx="132453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3" name="Rectangle 12"/>
          <p:cNvSpPr/>
          <p:nvPr/>
        </p:nvSpPr>
        <p:spPr>
          <a:xfrm>
            <a:off x="99461" y="553596"/>
            <a:ext cx="1225073" cy="276999"/>
          </a:xfrm>
          <a:prstGeom prst="rect">
            <a:avLst/>
          </a:prstGeom>
          <a:noFill/>
          <a:ln w="6350">
            <a:noFill/>
          </a:ln>
        </p:spPr>
        <p:txBody>
          <a:bodyPr wrap="square">
            <a:spAutoFit/>
          </a:bodyPr>
          <a:lstStyle/>
          <a:p>
            <a:r>
              <a:rPr lang="en-US" sz="1200" b="1" dirty="0">
                <a:solidFill>
                  <a:schemeClr val="bg1"/>
                </a:solidFill>
              </a:rPr>
              <a:t>Suppliers</a:t>
            </a:r>
            <a:endParaRPr lang="en-AU" sz="1400" b="1" dirty="0"/>
          </a:p>
        </p:txBody>
      </p:sp>
      <p:sp>
        <p:nvSpPr>
          <p:cNvPr id="17" name="TextBox 16"/>
          <p:cNvSpPr txBox="1"/>
          <p:nvPr/>
        </p:nvSpPr>
        <p:spPr>
          <a:xfrm>
            <a:off x="642643" y="906356"/>
            <a:ext cx="5522833" cy="2123658"/>
          </a:xfrm>
          <a:prstGeom prst="rect">
            <a:avLst/>
          </a:prstGeom>
          <a:noFill/>
        </p:spPr>
        <p:txBody>
          <a:bodyPr wrap="square" rtlCol="0">
            <a:spAutoFit/>
          </a:bodyPr>
          <a:lstStyle/>
          <a:p>
            <a:pPr algn="just"/>
            <a:r>
              <a:rPr lang="en-AU" sz="1200" b="1" dirty="0"/>
              <a:t>Check for materials availability</a:t>
            </a:r>
          </a:p>
          <a:p>
            <a:pPr algn="just"/>
            <a:r>
              <a:rPr lang="en-AU" sz="1200" dirty="0"/>
              <a:t>To check materials availability: </a:t>
            </a:r>
          </a:p>
          <a:p>
            <a:pPr marL="430637" lvl="1" indent="-171450" algn="just">
              <a:buFont typeface="Arial" panose="020B0604020202020204" pitchFamily="34" charset="0"/>
              <a:buChar char="•"/>
            </a:pPr>
            <a:r>
              <a:rPr lang="en-AU" sz="1200" dirty="0"/>
              <a:t>Phone around to find out who has good supplies</a:t>
            </a:r>
          </a:p>
          <a:p>
            <a:pPr marL="430637" lvl="1" indent="-171450" algn="just">
              <a:buFont typeface="Arial" panose="020B0604020202020204" pitchFamily="34" charset="0"/>
              <a:buChar char="•"/>
            </a:pPr>
            <a:r>
              <a:rPr lang="en-AU" sz="1200" dirty="0"/>
              <a:t>Liaise with known suppliers that are resourceful and reliable</a:t>
            </a:r>
          </a:p>
          <a:p>
            <a:pPr algn="just"/>
            <a:endParaRPr lang="en-AU" sz="1200" dirty="0"/>
          </a:p>
          <a:p>
            <a:pPr algn="just"/>
            <a:r>
              <a:rPr lang="en-AU" sz="1200" b="1" dirty="0"/>
              <a:t>Obtaining quotes from suppliers</a:t>
            </a:r>
          </a:p>
          <a:p>
            <a:pPr algn="just"/>
            <a:r>
              <a:rPr lang="en-AU" sz="1200" dirty="0"/>
              <a:t>It is best to invite at least three quotes from various suppliers to obtain a fair and competitive price. If you are working in a new area, you may like to try an additional supplier from the local area for an extra quote. However, you need to be mindful of any imported materials which need to be transported from interstate or overseas. </a:t>
            </a:r>
          </a:p>
        </p:txBody>
      </p:sp>
    </p:spTree>
    <p:custDataLst>
      <p:tags r:id="rId1"/>
    </p:custDataLst>
    <p:extLst>
      <p:ext uri="{BB962C8B-B14F-4D97-AF65-F5344CB8AC3E}">
        <p14:creationId xmlns:p14="http://schemas.microsoft.com/office/powerpoint/2010/main" val="42203753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1997" y="2490606"/>
            <a:ext cx="5453479" cy="90872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479735" y="-5715"/>
            <a:ext cx="4847674" cy="335156"/>
          </a:xfrm>
          <a:prstGeom prst="rect">
            <a:avLst/>
          </a:prstGeom>
          <a:noFill/>
        </p:spPr>
        <p:txBody>
          <a:bodyPr wrap="none" lIns="91440" tIns="45720" rIns="91440" bIns="45720">
            <a:spAutoFit/>
          </a:bodyPr>
          <a:lstStyle/>
          <a:p>
            <a:pPr lvl="1">
              <a:lnSpc>
                <a:spcPct val="150000"/>
              </a:lnSpc>
            </a:pPr>
            <a:r>
              <a:rPr lang="en-AU" sz="1200" dirty="0"/>
              <a:t>1.3 Assess and confirm the availability of materials with suppliers</a:t>
            </a:r>
          </a:p>
        </p:txBody>
      </p:sp>
      <p:sp>
        <p:nvSpPr>
          <p:cNvPr id="17" name="TextBox 16"/>
          <p:cNvSpPr txBox="1"/>
          <p:nvPr/>
        </p:nvSpPr>
        <p:spPr>
          <a:xfrm>
            <a:off x="642643" y="920946"/>
            <a:ext cx="5522833" cy="1569660"/>
          </a:xfrm>
          <a:prstGeom prst="rect">
            <a:avLst/>
          </a:prstGeom>
          <a:noFill/>
        </p:spPr>
        <p:txBody>
          <a:bodyPr wrap="square" rtlCol="0">
            <a:spAutoFit/>
          </a:bodyPr>
          <a:lstStyle/>
          <a:p>
            <a:pPr algn="just"/>
            <a:r>
              <a:rPr lang="en-AU" sz="1200" b="1" dirty="0"/>
              <a:t>Assess and confirm materials with suppliers</a:t>
            </a:r>
          </a:p>
          <a:p>
            <a:pPr algn="just"/>
            <a:r>
              <a:rPr lang="en-AU" sz="1200" dirty="0"/>
              <a:t>Once you have made enquiries into suppliers you need to:</a:t>
            </a:r>
          </a:p>
          <a:p>
            <a:pPr marL="171450" indent="-171450" algn="just">
              <a:buFont typeface="Arial" panose="020B0604020202020204" pitchFamily="34" charset="0"/>
              <a:buChar char="•"/>
            </a:pPr>
            <a:r>
              <a:rPr lang="en-AU" sz="1200" dirty="0"/>
              <a:t>Choose a supplier who will never let you down in terms of supplies, their quality, quantity and timeliness</a:t>
            </a:r>
          </a:p>
          <a:p>
            <a:pPr marL="171450" indent="-171450" algn="just">
              <a:buFont typeface="Arial" panose="020B0604020202020204" pitchFamily="34" charset="0"/>
              <a:buChar char="•"/>
            </a:pPr>
            <a:r>
              <a:rPr lang="en-AU" sz="1200" dirty="0"/>
              <a:t>Find a supplier who is reliable as </a:t>
            </a:r>
            <a:r>
              <a:rPr lang="en-AU" sz="1200" b="1" dirty="0"/>
              <a:t>reliability is more critical than price</a:t>
            </a:r>
            <a:r>
              <a:rPr lang="en-AU" sz="1200" dirty="0"/>
              <a:t>. This is because a constant and timely supply of the right materials every time is what makes or breaks the efficiency of the whole building project. </a:t>
            </a:r>
          </a:p>
          <a:p>
            <a:pPr marL="171450" indent="-171450" algn="just">
              <a:buFont typeface="Arial" panose="020B0604020202020204" pitchFamily="34" charset="0"/>
              <a:buChar char="•"/>
            </a:pPr>
            <a:endParaRPr lang="en-AU" sz="1200" dirty="0"/>
          </a:p>
        </p:txBody>
      </p:sp>
      <p:sp>
        <p:nvSpPr>
          <p:cNvPr id="7" name="Rectangle 6"/>
          <p:cNvSpPr/>
          <p:nvPr/>
        </p:nvSpPr>
        <p:spPr>
          <a:xfrm>
            <a:off x="-1" y="538207"/>
            <a:ext cx="132453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1" y="553596"/>
            <a:ext cx="1225073" cy="276999"/>
          </a:xfrm>
          <a:prstGeom prst="rect">
            <a:avLst/>
          </a:prstGeom>
          <a:noFill/>
          <a:ln w="6350">
            <a:noFill/>
          </a:ln>
        </p:spPr>
        <p:txBody>
          <a:bodyPr wrap="square">
            <a:spAutoFit/>
          </a:bodyPr>
          <a:lstStyle/>
          <a:p>
            <a:r>
              <a:rPr lang="en-US" sz="1200" b="1" dirty="0">
                <a:solidFill>
                  <a:schemeClr val="bg1"/>
                </a:solidFill>
              </a:rPr>
              <a:t>Suppliers</a:t>
            </a:r>
            <a:endParaRPr lang="en-AU" sz="1400" b="1" dirty="0"/>
          </a:p>
        </p:txBody>
      </p:sp>
      <p:sp>
        <p:nvSpPr>
          <p:cNvPr id="2" name="Rectangle 1"/>
          <p:cNvSpPr/>
          <p:nvPr/>
        </p:nvSpPr>
        <p:spPr>
          <a:xfrm>
            <a:off x="1135474" y="2555264"/>
            <a:ext cx="4609192" cy="738664"/>
          </a:xfrm>
          <a:prstGeom prst="rect">
            <a:avLst/>
          </a:prstGeom>
        </p:spPr>
        <p:txBody>
          <a:bodyPr wrap="square">
            <a:spAutoFit/>
          </a:bodyPr>
          <a:lstStyle/>
          <a:p>
            <a:pPr algn="just"/>
            <a:r>
              <a:rPr lang="en-AU" sz="1400" dirty="0"/>
              <a:t>Remember you can opt for a cheaper price for materials but when the materials come late or of a poor quality, it will be a lot more expensive in the long run</a:t>
            </a:r>
            <a:r>
              <a:rPr lang="en-AU" sz="1050" dirty="0"/>
              <a:t>.</a:t>
            </a:r>
          </a:p>
        </p:txBody>
      </p:sp>
    </p:spTree>
    <p:custDataLst>
      <p:tags r:id="rId1"/>
    </p:custDataLst>
    <p:extLst>
      <p:ext uri="{BB962C8B-B14F-4D97-AF65-F5344CB8AC3E}">
        <p14:creationId xmlns:p14="http://schemas.microsoft.com/office/powerpoint/2010/main" val="3419260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58292" y="795113"/>
            <a:ext cx="5135270" cy="1107996"/>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Identifying site access requirements and limitations and action taken to facilitate entry</a:t>
            </a:r>
          </a:p>
          <a:p>
            <a:pPr algn="ctr"/>
            <a:endParaRPr lang="en-AU" sz="1800" b="1" dirty="0">
              <a:solidFill>
                <a:schemeClr val="tx1">
                  <a:lumMod val="40000"/>
                  <a:lumOff val="60000"/>
                </a:schemeClr>
              </a:solidFill>
            </a:endParaRPr>
          </a:p>
        </p:txBody>
      </p:sp>
      <p:sp>
        <p:nvSpPr>
          <p:cNvPr id="6" name="Rectangle 5"/>
          <p:cNvSpPr/>
          <p:nvPr/>
        </p:nvSpPr>
        <p:spPr>
          <a:xfrm>
            <a:off x="-1" y="675815"/>
            <a:ext cx="15773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91204"/>
            <a:ext cx="147787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9572" y="1719001"/>
            <a:ext cx="2891637" cy="1745781"/>
          </a:xfrm>
          <a:prstGeom prst="rect">
            <a:avLst/>
          </a:prstGeom>
          <a:ln>
            <a:solidFill>
              <a:schemeClr val="bg1">
                <a:lumMod val="65000"/>
              </a:schemeClr>
            </a:solidFill>
          </a:ln>
          <a:effectLst/>
        </p:spPr>
      </p:pic>
      <p:sp>
        <p:nvSpPr>
          <p:cNvPr id="15"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55170" y="-4738"/>
            <a:ext cx="5028491" cy="369332"/>
          </a:xfrm>
          <a:prstGeom prst="rect">
            <a:avLst/>
          </a:prstGeom>
          <a:noFill/>
        </p:spPr>
        <p:txBody>
          <a:bodyPr wrap="none" lIns="91440" tIns="45720" rIns="91440" bIns="45720">
            <a:spAutoFit/>
          </a:bodyPr>
          <a:lstStyle/>
          <a:p>
            <a:pPr algn="ctr">
              <a:lnSpc>
                <a:spcPct val="150000"/>
              </a:lnSpc>
            </a:pPr>
            <a:r>
              <a:rPr lang="en-AU" sz="1200" dirty="0"/>
              <a:t>1. Appraise contract documentation to identify operational requirements</a:t>
            </a:r>
          </a:p>
        </p:txBody>
      </p:sp>
    </p:spTree>
    <p:custDataLst>
      <p:tags r:id="rId1"/>
    </p:custDataLst>
    <p:extLst>
      <p:ext uri="{BB962C8B-B14F-4D97-AF65-F5344CB8AC3E}">
        <p14:creationId xmlns:p14="http://schemas.microsoft.com/office/powerpoint/2010/main" val="174394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124131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476374" y="4738"/>
            <a:ext cx="6337618" cy="314894"/>
          </a:xfrm>
          <a:prstGeom prst="rect">
            <a:avLst/>
          </a:prstGeom>
        </p:spPr>
        <p:txBody>
          <a:bodyPr wrap="square">
            <a:spAutoFit/>
          </a:bodyPr>
          <a:lstStyle/>
          <a:p>
            <a:pPr lvl="1">
              <a:lnSpc>
                <a:spcPct val="150000"/>
              </a:lnSpc>
            </a:pPr>
            <a:r>
              <a:rPr lang="en-AU" sz="1100" dirty="0"/>
              <a:t>1.4 Identify site access requirements and limitations and actions taken to facilitate entry</a:t>
            </a:r>
          </a:p>
        </p:txBody>
      </p:sp>
      <p:sp>
        <p:nvSpPr>
          <p:cNvPr id="10" name="Rectangle 9"/>
          <p:cNvSpPr/>
          <p:nvPr/>
        </p:nvSpPr>
        <p:spPr>
          <a:xfrm>
            <a:off x="99462" y="600664"/>
            <a:ext cx="2237338"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33"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TextBox 10"/>
          <p:cNvSpPr txBox="1"/>
          <p:nvPr/>
        </p:nvSpPr>
        <p:spPr>
          <a:xfrm>
            <a:off x="319314" y="1108778"/>
            <a:ext cx="3427979" cy="2308324"/>
          </a:xfrm>
          <a:prstGeom prst="rect">
            <a:avLst/>
          </a:prstGeom>
          <a:noFill/>
        </p:spPr>
        <p:txBody>
          <a:bodyPr wrap="square" rtlCol="0">
            <a:spAutoFit/>
          </a:bodyPr>
          <a:lstStyle/>
          <a:p>
            <a:pPr algn="just"/>
            <a:r>
              <a:rPr lang="en-AU" sz="1200" dirty="0"/>
              <a:t>It is a safety requirement that all building and construction workers undergo safety induction training with a Registered Training Organisation to develop a general understanding of site safety and are familiar with the risks and hazards that may be present on-site.</a:t>
            </a:r>
          </a:p>
          <a:p>
            <a:pPr algn="just"/>
            <a:endParaRPr lang="en-AU" sz="1200" dirty="0"/>
          </a:p>
          <a:p>
            <a:pPr algn="just"/>
            <a:r>
              <a:rPr lang="en-AU" sz="1200" dirty="0"/>
              <a:t>In order to access a site you must ensure your sub-contractors:</a:t>
            </a:r>
          </a:p>
          <a:p>
            <a:pPr marL="430637" lvl="1" indent="-171450" algn="just">
              <a:buFont typeface="Arial" panose="020B0604020202020204" pitchFamily="34" charset="0"/>
              <a:buChar char="•"/>
            </a:pPr>
            <a:r>
              <a:rPr lang="en-AU" sz="1200" dirty="0"/>
              <a:t>Have a Construction Induction Card (White Card)</a:t>
            </a:r>
          </a:p>
          <a:p>
            <a:pPr marL="430637" lvl="1" indent="-171450" algn="just">
              <a:buFont typeface="Arial" panose="020B0604020202020204" pitchFamily="34" charset="0"/>
              <a:buChar char="•"/>
            </a:pPr>
            <a:r>
              <a:rPr lang="en-AU" sz="1200" dirty="0"/>
              <a:t>Undergo a site induction</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2396" y="1023060"/>
            <a:ext cx="2708056" cy="1627109"/>
          </a:xfrm>
          <a:prstGeom prst="rect">
            <a:avLst/>
          </a:prstGeom>
        </p:spPr>
      </p:pic>
      <p:sp>
        <p:nvSpPr>
          <p:cNvPr id="2" name="Rectangle 1"/>
          <p:cNvSpPr/>
          <p:nvPr/>
        </p:nvSpPr>
        <p:spPr>
          <a:xfrm>
            <a:off x="3918857" y="2755025"/>
            <a:ext cx="2895135" cy="84001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AU" sz="1050" i="1" dirty="0">
                <a:hlinkClick r:id="rId4"/>
              </a:rPr>
              <a:t>Work Health and Safety Regulation 2011 </a:t>
            </a:r>
            <a:r>
              <a:rPr lang="en-AU" sz="1050" dirty="0">
                <a:hlinkClick r:id="rId4"/>
              </a:rPr>
              <a:t>(Qld)</a:t>
            </a:r>
            <a:r>
              <a:rPr lang="en-AU" sz="1050" dirty="0"/>
              <a:t> Section 40: The layout of the work area must allow for persons to enter, exit and move about without risk to health and safety</a:t>
            </a:r>
          </a:p>
        </p:txBody>
      </p:sp>
    </p:spTree>
    <p:custDataLst>
      <p:tags r:id="rId1"/>
    </p:custDataLst>
    <p:extLst>
      <p:ext uri="{BB962C8B-B14F-4D97-AF65-F5344CB8AC3E}">
        <p14:creationId xmlns:p14="http://schemas.microsoft.com/office/powerpoint/2010/main" val="235543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1437912"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476374" y="4738"/>
            <a:ext cx="6337618" cy="314894"/>
          </a:xfrm>
          <a:prstGeom prst="rect">
            <a:avLst/>
          </a:prstGeom>
        </p:spPr>
        <p:txBody>
          <a:bodyPr wrap="square">
            <a:spAutoFit/>
          </a:bodyPr>
          <a:lstStyle/>
          <a:p>
            <a:pPr lvl="1">
              <a:lnSpc>
                <a:spcPct val="150000"/>
              </a:lnSpc>
            </a:pPr>
            <a:r>
              <a:rPr lang="en-AU" sz="1100" dirty="0"/>
              <a:t>1.4 Identify site access requirements and limitations and actions taken to facilitate entry</a:t>
            </a:r>
          </a:p>
        </p:txBody>
      </p:sp>
      <p:sp>
        <p:nvSpPr>
          <p:cNvPr id="10" name="Rectangle 9"/>
          <p:cNvSpPr/>
          <p:nvPr/>
        </p:nvSpPr>
        <p:spPr>
          <a:xfrm>
            <a:off x="99462" y="593684"/>
            <a:ext cx="1338449" cy="276999"/>
          </a:xfrm>
          <a:prstGeom prst="rect">
            <a:avLst/>
          </a:prstGeom>
          <a:noFill/>
          <a:ln w="6350">
            <a:noFill/>
          </a:ln>
        </p:spPr>
        <p:txBody>
          <a:bodyPr wrap="square">
            <a:spAutoFit/>
          </a:bodyPr>
          <a:lstStyle/>
          <a:p>
            <a:r>
              <a:rPr lang="en-US" sz="1200" b="1" dirty="0">
                <a:solidFill>
                  <a:schemeClr val="bg1"/>
                </a:solidFill>
              </a:rPr>
              <a:t>Site induction</a:t>
            </a:r>
            <a:endParaRPr lang="en-AU" sz="1400" b="1" dirty="0"/>
          </a:p>
        </p:txBody>
      </p:sp>
      <p:sp>
        <p:nvSpPr>
          <p:cNvPr id="33"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6" name="Rectangle 5"/>
          <p:cNvSpPr/>
          <p:nvPr/>
        </p:nvSpPr>
        <p:spPr>
          <a:xfrm>
            <a:off x="476374" y="939793"/>
            <a:ext cx="5926143" cy="2492990"/>
          </a:xfrm>
          <a:prstGeom prst="rect">
            <a:avLst/>
          </a:prstGeom>
        </p:spPr>
        <p:txBody>
          <a:bodyPr wrap="square">
            <a:spAutoFit/>
          </a:bodyPr>
          <a:lstStyle/>
          <a:p>
            <a:pPr algn="just"/>
            <a:r>
              <a:rPr lang="en-AU" sz="1200" dirty="0"/>
              <a:t>Site induction is the process by which workers become familiar with specific hazards and risks on a particular building site. </a:t>
            </a:r>
          </a:p>
          <a:p>
            <a:pPr algn="just"/>
            <a:endParaRPr lang="en-AU" sz="1200" dirty="0"/>
          </a:p>
          <a:p>
            <a:pPr algn="just"/>
            <a:r>
              <a:rPr lang="en-AU" sz="1200" dirty="0"/>
              <a:t>When a building project is different from a standard residential project, (e.g. is an industrial or commercial project), then a job specific induction will need to be carried out for all personnel to be employed on this site.</a:t>
            </a:r>
          </a:p>
          <a:p>
            <a:pPr algn="just"/>
            <a:endParaRPr lang="en-AU" sz="1200" dirty="0"/>
          </a:p>
          <a:p>
            <a:pPr algn="just"/>
            <a:r>
              <a:rPr lang="en-AU" sz="1200" dirty="0"/>
              <a:t>This induction will cover the basic areas plus other additional matters which are of prime importance on a larger construction project:</a:t>
            </a:r>
          </a:p>
          <a:p>
            <a:pPr marL="430637" lvl="1" indent="-171450" algn="just">
              <a:buFont typeface="Arial" panose="020B0604020202020204" pitchFamily="34" charset="0"/>
              <a:buChar char="•"/>
            </a:pPr>
            <a:r>
              <a:rPr lang="en-AU" sz="1200" dirty="0"/>
              <a:t>You must induct every person who is to work on the site</a:t>
            </a:r>
          </a:p>
          <a:p>
            <a:pPr marL="430637" lvl="1" indent="-171450" algn="just">
              <a:buFont typeface="Arial" panose="020B0604020202020204" pitchFamily="34" charset="0"/>
              <a:buChar char="•"/>
            </a:pPr>
            <a:r>
              <a:rPr lang="en-AU" sz="1200" dirty="0"/>
              <a:t>If a sub-contractor has several staff you must induct the contactor</a:t>
            </a:r>
          </a:p>
          <a:p>
            <a:pPr marL="430637" lvl="1" indent="-171450" algn="just">
              <a:buFont typeface="Arial" panose="020B0604020202020204" pitchFamily="34" charset="0"/>
              <a:buChar char="•"/>
            </a:pPr>
            <a:r>
              <a:rPr lang="en-AU" sz="1200" dirty="0"/>
              <a:t>A written record must be kept on-site and signed off by the contractor and every employee on-site</a:t>
            </a:r>
            <a:endParaRPr lang="en-AU" dirty="0"/>
          </a:p>
        </p:txBody>
      </p:sp>
    </p:spTree>
    <p:custDataLst>
      <p:tags r:id="rId1"/>
    </p:custDataLst>
    <p:extLst>
      <p:ext uri="{BB962C8B-B14F-4D97-AF65-F5344CB8AC3E}">
        <p14:creationId xmlns:p14="http://schemas.microsoft.com/office/powerpoint/2010/main" val="146513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4703696" y="1015528"/>
            <a:ext cx="1954443" cy="226855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p:cNvSpPr/>
          <p:nvPr/>
        </p:nvSpPr>
        <p:spPr>
          <a:xfrm>
            <a:off x="476374" y="4738"/>
            <a:ext cx="6337618" cy="314894"/>
          </a:xfrm>
          <a:prstGeom prst="rect">
            <a:avLst/>
          </a:prstGeom>
        </p:spPr>
        <p:txBody>
          <a:bodyPr wrap="square">
            <a:spAutoFit/>
          </a:bodyPr>
          <a:lstStyle/>
          <a:p>
            <a:pPr lvl="1">
              <a:lnSpc>
                <a:spcPct val="150000"/>
              </a:lnSpc>
            </a:pPr>
            <a:r>
              <a:rPr lang="en-AU" sz="1100" dirty="0"/>
              <a:t>1.4 Identify site access requirements and limitations and actions taken to facilitate entry</a:t>
            </a:r>
          </a:p>
        </p:txBody>
      </p:sp>
      <p:sp>
        <p:nvSpPr>
          <p:cNvPr id="33"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6" name="Rectangle 5"/>
          <p:cNvSpPr/>
          <p:nvPr/>
        </p:nvSpPr>
        <p:spPr>
          <a:xfrm>
            <a:off x="323605" y="957471"/>
            <a:ext cx="4534581" cy="2492990"/>
          </a:xfrm>
          <a:prstGeom prst="rect">
            <a:avLst/>
          </a:prstGeom>
        </p:spPr>
        <p:txBody>
          <a:bodyPr wrap="square">
            <a:spAutoFit/>
          </a:bodyPr>
          <a:lstStyle/>
          <a:p>
            <a:r>
              <a:rPr lang="en-AU" sz="1200" b="1" dirty="0"/>
              <a:t>What is included within a site induction?</a:t>
            </a:r>
          </a:p>
          <a:p>
            <a:pPr marL="430637" lvl="1" indent="-171450">
              <a:buFont typeface="Arial" panose="020B0604020202020204" pitchFamily="34" charset="0"/>
              <a:buChar char="•"/>
            </a:pPr>
            <a:r>
              <a:rPr lang="en-AU" sz="1200" dirty="0"/>
              <a:t>Site safety rules and policies</a:t>
            </a:r>
          </a:p>
          <a:p>
            <a:pPr marL="430637" lvl="1" indent="-171450">
              <a:buFont typeface="Arial" panose="020B0604020202020204" pitchFamily="34" charset="0"/>
              <a:buChar char="•"/>
            </a:pPr>
            <a:r>
              <a:rPr lang="en-AU" sz="1200" dirty="0"/>
              <a:t>Site amenities and welfare facilities</a:t>
            </a:r>
          </a:p>
          <a:p>
            <a:pPr marL="430637" lvl="1" indent="-171450">
              <a:buFont typeface="Arial" panose="020B0604020202020204" pitchFamily="34" charset="0"/>
              <a:buChar char="•"/>
            </a:pPr>
            <a:r>
              <a:rPr lang="en-AU" sz="1200" dirty="0"/>
              <a:t>Emergency procedures</a:t>
            </a:r>
          </a:p>
          <a:p>
            <a:pPr marL="430637" lvl="1" indent="-171450">
              <a:buFont typeface="Arial" panose="020B0604020202020204" pitchFamily="34" charset="0"/>
              <a:buChar char="•"/>
            </a:pPr>
            <a:r>
              <a:rPr lang="en-AU" sz="1200" dirty="0"/>
              <a:t>Site specific hazards and control measures</a:t>
            </a:r>
          </a:p>
          <a:p>
            <a:pPr marL="430637" lvl="1" indent="-171450">
              <a:buFont typeface="Arial" panose="020B0604020202020204" pitchFamily="34" charset="0"/>
              <a:buChar char="•"/>
            </a:pPr>
            <a:r>
              <a:rPr lang="en-AU" sz="1200" dirty="0"/>
              <a:t>How safety issues and disputes are resolved</a:t>
            </a:r>
          </a:p>
          <a:p>
            <a:pPr marL="430637" lvl="1" indent="-171450">
              <a:buFont typeface="Arial" panose="020B0604020202020204" pitchFamily="34" charset="0"/>
              <a:buChar char="•"/>
            </a:pPr>
            <a:r>
              <a:rPr lang="en-AU" sz="1200" dirty="0"/>
              <a:t>How to report hazards or unsafe work practices</a:t>
            </a:r>
          </a:p>
          <a:p>
            <a:pPr marL="430637" lvl="1" indent="-171450">
              <a:buFont typeface="Arial" panose="020B0604020202020204" pitchFamily="34" charset="0"/>
              <a:buChar char="•"/>
            </a:pPr>
            <a:r>
              <a:rPr lang="en-AU" sz="1200" dirty="0"/>
              <a:t>How to report accidents, incidents, dangerous occurrences</a:t>
            </a:r>
          </a:p>
          <a:p>
            <a:pPr marL="430637" lvl="1" indent="-171450">
              <a:buFont typeface="Arial" panose="020B0604020202020204" pitchFamily="34" charset="0"/>
              <a:buChar char="•"/>
            </a:pPr>
            <a:r>
              <a:rPr lang="en-AU" sz="1200" dirty="0"/>
              <a:t>What to do if you are injured</a:t>
            </a:r>
          </a:p>
          <a:p>
            <a:pPr marL="430637" lvl="1" indent="-171450">
              <a:buFont typeface="Arial" panose="020B0604020202020204" pitchFamily="34" charset="0"/>
              <a:buChar char="•"/>
            </a:pPr>
            <a:r>
              <a:rPr lang="en-AU" sz="1200" dirty="0"/>
              <a:t>First aid provisions</a:t>
            </a:r>
          </a:p>
          <a:p>
            <a:pPr marL="430637" lvl="1" indent="-171450">
              <a:buFont typeface="Arial" panose="020B0604020202020204" pitchFamily="34" charset="0"/>
              <a:buChar char="•"/>
            </a:pPr>
            <a:r>
              <a:rPr lang="en-AU" sz="1200" dirty="0"/>
              <a:t>Workers’ compensation</a:t>
            </a:r>
          </a:p>
          <a:p>
            <a:pPr marL="430637" lvl="1" indent="-171450">
              <a:buFont typeface="Arial" panose="020B0604020202020204" pitchFamily="34" charset="0"/>
              <a:buChar char="•"/>
            </a:pPr>
            <a:r>
              <a:rPr lang="en-AU" sz="1200" dirty="0"/>
              <a:t>Details of the consultative processes that are on-site</a:t>
            </a:r>
          </a:p>
        </p:txBody>
      </p:sp>
      <p:sp>
        <p:nvSpPr>
          <p:cNvPr id="8" name="Rectangle 7"/>
          <p:cNvSpPr/>
          <p:nvPr/>
        </p:nvSpPr>
        <p:spPr>
          <a:xfrm>
            <a:off x="4772571" y="1178699"/>
            <a:ext cx="1759926" cy="1954381"/>
          </a:xfrm>
          <a:prstGeom prst="rect">
            <a:avLst/>
          </a:prstGeom>
        </p:spPr>
        <p:txBody>
          <a:bodyPr wrap="square">
            <a:spAutoFit/>
          </a:bodyPr>
          <a:lstStyle/>
          <a:p>
            <a:pPr algn="just"/>
            <a:r>
              <a:rPr lang="en-AU" sz="1100" dirty="0"/>
              <a:t>While every employee, sub-contractor and their staff must be inducted through the full induction program, every person who enters the site must also be inducted. </a:t>
            </a:r>
          </a:p>
          <a:p>
            <a:pPr algn="just"/>
            <a:endParaRPr lang="en-AU" sz="1100" dirty="0"/>
          </a:p>
          <a:p>
            <a:pPr algn="just"/>
            <a:r>
              <a:rPr lang="en-AU" sz="1100" dirty="0"/>
              <a:t>This can be done by reading through a one page document.</a:t>
            </a:r>
          </a:p>
        </p:txBody>
      </p:sp>
      <p:sp>
        <p:nvSpPr>
          <p:cNvPr id="9" name="Rectangle 8"/>
          <p:cNvSpPr/>
          <p:nvPr/>
        </p:nvSpPr>
        <p:spPr>
          <a:xfrm>
            <a:off x="-1" y="585275"/>
            <a:ext cx="1437912"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93684"/>
            <a:ext cx="1338449" cy="276999"/>
          </a:xfrm>
          <a:prstGeom prst="rect">
            <a:avLst/>
          </a:prstGeom>
          <a:noFill/>
          <a:ln w="6350">
            <a:noFill/>
          </a:ln>
        </p:spPr>
        <p:txBody>
          <a:bodyPr wrap="square">
            <a:spAutoFit/>
          </a:bodyPr>
          <a:lstStyle/>
          <a:p>
            <a:r>
              <a:rPr lang="en-US" sz="1200" b="1" dirty="0">
                <a:solidFill>
                  <a:schemeClr val="bg1"/>
                </a:solidFill>
              </a:rPr>
              <a:t>Site induction</a:t>
            </a:r>
            <a:endParaRPr lang="en-AU" sz="1400" b="1" dirty="0"/>
          </a:p>
        </p:txBody>
      </p:sp>
    </p:spTree>
    <p:custDataLst>
      <p:tags r:id="rId1"/>
    </p:custDataLst>
    <p:extLst>
      <p:ext uri="{BB962C8B-B14F-4D97-AF65-F5344CB8AC3E}">
        <p14:creationId xmlns:p14="http://schemas.microsoft.com/office/powerpoint/2010/main" val="1420957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6374" y="4738"/>
            <a:ext cx="6337618" cy="314894"/>
          </a:xfrm>
          <a:prstGeom prst="rect">
            <a:avLst/>
          </a:prstGeom>
        </p:spPr>
        <p:txBody>
          <a:bodyPr wrap="square">
            <a:spAutoFit/>
          </a:bodyPr>
          <a:lstStyle/>
          <a:p>
            <a:pPr lvl="1">
              <a:lnSpc>
                <a:spcPct val="150000"/>
              </a:lnSpc>
            </a:pPr>
            <a:r>
              <a:rPr lang="en-AU" sz="1100" dirty="0"/>
              <a:t>1.4 Identify site access requirements and limitations and actions taken to facilitate entry</a:t>
            </a:r>
          </a:p>
        </p:txBody>
      </p:sp>
      <p:sp>
        <p:nvSpPr>
          <p:cNvPr id="33"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6" name="Rectangle 5"/>
          <p:cNvSpPr/>
          <p:nvPr/>
        </p:nvSpPr>
        <p:spPr>
          <a:xfrm>
            <a:off x="323605" y="957471"/>
            <a:ext cx="6266038" cy="2677656"/>
          </a:xfrm>
          <a:prstGeom prst="rect">
            <a:avLst/>
          </a:prstGeom>
        </p:spPr>
        <p:txBody>
          <a:bodyPr wrap="square">
            <a:spAutoFit/>
          </a:bodyPr>
          <a:lstStyle/>
          <a:p>
            <a:r>
              <a:rPr lang="en-AU" sz="1200" dirty="0"/>
              <a:t>As part of determining access, you must also consider physical access:</a:t>
            </a:r>
          </a:p>
          <a:p>
            <a:pPr marL="171450" indent="-171450">
              <a:buFont typeface="Arial" panose="020B0604020202020204" pitchFamily="34" charset="0"/>
              <a:buChar char="•"/>
            </a:pPr>
            <a:r>
              <a:rPr lang="en-AU" sz="1200" dirty="0"/>
              <a:t>Ensure there is adequate room for trucks to stop and use lifting equipment such as forklifts from the side of the road onto the site.</a:t>
            </a:r>
          </a:p>
          <a:p>
            <a:pPr marL="171450" indent="-171450">
              <a:buFont typeface="Arial" panose="020B0604020202020204" pitchFamily="34" charset="0"/>
              <a:buChar char="•"/>
            </a:pPr>
            <a:r>
              <a:rPr lang="en-AU" sz="1200" dirty="0"/>
              <a:t>Check access for cranes on-site, taking into account their height and length and requirements for setting up space.</a:t>
            </a:r>
          </a:p>
          <a:p>
            <a:pPr marL="171450" indent="-171450">
              <a:buFont typeface="Arial" panose="020B0604020202020204" pitchFamily="34" charset="0"/>
              <a:buChar char="•"/>
            </a:pPr>
            <a:r>
              <a:rPr lang="en-AU" sz="1200" dirty="0"/>
              <a:t>Check if excavation works need to be undertaken to enable access for machinery. </a:t>
            </a:r>
          </a:p>
          <a:p>
            <a:pPr marL="430637" lvl="1" indent="-171450">
              <a:buFont typeface="Arial" panose="020B0604020202020204" pitchFamily="34" charset="0"/>
              <a:buChar char="•"/>
            </a:pPr>
            <a:r>
              <a:rPr lang="en-AU" sz="1200" dirty="0"/>
              <a:t>If this is the case, barriers may be required for additional protection of footpaths against water, mud and soil.</a:t>
            </a:r>
          </a:p>
          <a:p>
            <a:pPr marL="171450" indent="-171450">
              <a:buFont typeface="Arial" panose="020B0604020202020204" pitchFamily="34" charset="0"/>
              <a:buChar char="•"/>
            </a:pPr>
            <a:r>
              <a:rPr lang="en-AU" sz="1200" dirty="0"/>
              <a:t>Check if traffic control is required, especially if large pieces of equipment such as cranes are required.</a:t>
            </a:r>
          </a:p>
          <a:p>
            <a:pPr marL="171450" indent="-171450">
              <a:buFont typeface="Arial" panose="020B0604020202020204" pitchFamily="34" charset="0"/>
              <a:buChar char="•"/>
            </a:pPr>
            <a:r>
              <a:rPr lang="en-AU" sz="1200" dirty="0"/>
              <a:t>Check there is adequate control over vehicles entering and leaving the site. Is there enough room to allow for their turning circles?</a:t>
            </a:r>
          </a:p>
          <a:p>
            <a:pPr marL="171450" indent="-171450">
              <a:buFont typeface="Arial" panose="020B0604020202020204" pitchFamily="34" charset="0"/>
              <a:buChar char="•"/>
            </a:pPr>
            <a:r>
              <a:rPr lang="en-AU" sz="1200" dirty="0"/>
              <a:t>Check provision of parking for workers adjacent to the site, in on-site parking or via parking controls in the street (this is often a problem with neighbours).</a:t>
            </a:r>
          </a:p>
        </p:txBody>
      </p:sp>
      <p:sp>
        <p:nvSpPr>
          <p:cNvPr id="9" name="Rectangle 8"/>
          <p:cNvSpPr/>
          <p:nvPr/>
        </p:nvSpPr>
        <p:spPr>
          <a:xfrm>
            <a:off x="-1" y="585275"/>
            <a:ext cx="1437912"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93684"/>
            <a:ext cx="1338449" cy="276999"/>
          </a:xfrm>
          <a:prstGeom prst="rect">
            <a:avLst/>
          </a:prstGeom>
          <a:noFill/>
          <a:ln w="6350">
            <a:noFill/>
          </a:ln>
        </p:spPr>
        <p:txBody>
          <a:bodyPr wrap="square">
            <a:spAutoFit/>
          </a:bodyPr>
          <a:lstStyle/>
          <a:p>
            <a:r>
              <a:rPr lang="en-US" sz="1200" b="1" dirty="0">
                <a:solidFill>
                  <a:schemeClr val="bg1"/>
                </a:solidFill>
              </a:rPr>
              <a:t>Access</a:t>
            </a:r>
            <a:endParaRPr lang="en-AU" sz="1400" b="1" dirty="0"/>
          </a:p>
        </p:txBody>
      </p:sp>
    </p:spTree>
    <p:custDataLst>
      <p:tags r:id="rId1"/>
    </p:custDataLst>
    <p:extLst>
      <p:ext uri="{BB962C8B-B14F-4D97-AF65-F5344CB8AC3E}">
        <p14:creationId xmlns:p14="http://schemas.microsoft.com/office/powerpoint/2010/main" val="44419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80315" y="795113"/>
            <a:ext cx="5786322" cy="1354217"/>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Preparing documentation for authorities controlling construction work and determining the project commencement date</a:t>
            </a:r>
          </a:p>
          <a:p>
            <a:pPr algn="ctr"/>
            <a:endParaRPr lang="en-AU" sz="1800" b="1" dirty="0">
              <a:solidFill>
                <a:schemeClr val="tx1">
                  <a:lumMod val="40000"/>
                  <a:lumOff val="60000"/>
                </a:schemeClr>
              </a:solidFill>
            </a:endParaRPr>
          </a:p>
        </p:txBody>
      </p:sp>
      <p:sp>
        <p:nvSpPr>
          <p:cNvPr id="6" name="Rectangle 5"/>
          <p:cNvSpPr/>
          <p:nvPr/>
        </p:nvSpPr>
        <p:spPr>
          <a:xfrm>
            <a:off x="-1" y="675815"/>
            <a:ext cx="1667436"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46412"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8669" y="1894565"/>
            <a:ext cx="2552897" cy="1621841"/>
          </a:xfrm>
          <a:prstGeom prst="rect">
            <a:avLst/>
          </a:prstGeom>
          <a:ln>
            <a:solidFill>
              <a:schemeClr val="bg1">
                <a:lumMod val="65000"/>
              </a:schemeClr>
            </a:solidFill>
          </a:ln>
          <a:effectLst/>
        </p:spPr>
      </p:pic>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55170" y="-4738"/>
            <a:ext cx="5028491" cy="369332"/>
          </a:xfrm>
          <a:prstGeom prst="rect">
            <a:avLst/>
          </a:prstGeom>
          <a:noFill/>
        </p:spPr>
        <p:txBody>
          <a:bodyPr wrap="none" lIns="91440" tIns="45720" rIns="91440" bIns="45720">
            <a:spAutoFit/>
          </a:bodyPr>
          <a:lstStyle/>
          <a:p>
            <a:pPr algn="ctr">
              <a:lnSpc>
                <a:spcPct val="150000"/>
              </a:lnSpc>
            </a:pPr>
            <a:r>
              <a:rPr lang="en-AU" sz="1200" dirty="0"/>
              <a:t>1. Appraise contract documentation to identify operational requirements</a:t>
            </a:r>
          </a:p>
        </p:txBody>
      </p:sp>
    </p:spTree>
    <p:custDataLst>
      <p:tags r:id="rId1"/>
    </p:custDataLst>
    <p:extLst>
      <p:ext uri="{BB962C8B-B14F-4D97-AF65-F5344CB8AC3E}">
        <p14:creationId xmlns:p14="http://schemas.microsoft.com/office/powerpoint/2010/main" val="61122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0" name="Rectangle 9"/>
          <p:cNvSpPr/>
          <p:nvPr/>
        </p:nvSpPr>
        <p:spPr>
          <a:xfrm>
            <a:off x="476374" y="4738"/>
            <a:ext cx="6337618" cy="314894"/>
          </a:xfrm>
          <a:prstGeom prst="rect">
            <a:avLst/>
          </a:prstGeom>
        </p:spPr>
        <p:txBody>
          <a:bodyPr wrap="square">
            <a:spAutoFit/>
          </a:bodyPr>
          <a:lstStyle/>
          <a:p>
            <a:pPr lvl="1">
              <a:lnSpc>
                <a:spcPct val="150000"/>
              </a:lnSpc>
            </a:pPr>
            <a:r>
              <a:rPr lang="en-AU" sz="1100" dirty="0"/>
              <a:t>1.5 Prepare documentation for authorities and determine project commencement date</a:t>
            </a:r>
          </a:p>
        </p:txBody>
      </p:sp>
      <p:sp>
        <p:nvSpPr>
          <p:cNvPr id="8" name="Text Placeholder 2"/>
          <p:cNvSpPr>
            <a:spLocks noGrp="1"/>
          </p:cNvSpPr>
          <p:nvPr>
            <p:ph type="body" sz="quarter" idx="10"/>
          </p:nvPr>
        </p:nvSpPr>
        <p:spPr>
          <a:xfrm>
            <a:off x="114968" y="904874"/>
            <a:ext cx="6711207" cy="2310113"/>
          </a:xfrm>
        </p:spPr>
        <p:txBody>
          <a:bodyPr>
            <a:normAutofit fontScale="92500" lnSpcReduction="20000"/>
          </a:bodyPr>
          <a:lstStyle/>
          <a:p>
            <a:r>
              <a:rPr lang="en-AU" dirty="0"/>
              <a:t>There are additional documents that may need to be organised as part of the contract, including building approvals and permits:</a:t>
            </a:r>
          </a:p>
          <a:p>
            <a:pPr lvl="1"/>
            <a:r>
              <a:rPr lang="en-AU" dirty="0"/>
              <a:t>In Queensland, building approval is required for development that involves carrying out of building work under the </a:t>
            </a:r>
            <a:r>
              <a:rPr lang="en-AU" i="1" dirty="0">
                <a:hlinkClick r:id="rId3"/>
              </a:rPr>
              <a:t>Planning Act 2016 </a:t>
            </a:r>
            <a:r>
              <a:rPr lang="en-AU" dirty="0">
                <a:hlinkClick r:id="rId3"/>
              </a:rPr>
              <a:t>(Qld)</a:t>
            </a:r>
            <a:r>
              <a:rPr lang="en-AU" dirty="0"/>
              <a:t>, as well as under specific building legislation and documentation, including:</a:t>
            </a:r>
          </a:p>
          <a:p>
            <a:pPr lvl="2"/>
            <a:r>
              <a:rPr lang="en-AU" dirty="0"/>
              <a:t>The </a:t>
            </a:r>
            <a:r>
              <a:rPr lang="en-AU" i="1" dirty="0">
                <a:hlinkClick r:id="rId4"/>
              </a:rPr>
              <a:t>Building Act 1975 </a:t>
            </a:r>
            <a:r>
              <a:rPr lang="en-AU" dirty="0">
                <a:hlinkClick r:id="rId4"/>
              </a:rPr>
              <a:t>(Qld)</a:t>
            </a:r>
            <a:endParaRPr lang="en-AU" dirty="0"/>
          </a:p>
          <a:p>
            <a:pPr lvl="2"/>
            <a:r>
              <a:rPr lang="en-AU" dirty="0"/>
              <a:t>The </a:t>
            </a:r>
            <a:r>
              <a:rPr lang="en-AU" dirty="0">
                <a:hlinkClick r:id="rId5"/>
              </a:rPr>
              <a:t>Building Code of Australia</a:t>
            </a:r>
            <a:endParaRPr lang="en-AU" dirty="0"/>
          </a:p>
          <a:p>
            <a:pPr lvl="2"/>
            <a:r>
              <a:rPr lang="en-AU" dirty="0"/>
              <a:t>Queensland’s Building and Plumbing Regulations</a:t>
            </a:r>
          </a:p>
          <a:p>
            <a:pPr lvl="2"/>
            <a:r>
              <a:rPr lang="en-AU" dirty="0">
                <a:hlinkClick r:id="rId6"/>
              </a:rPr>
              <a:t>Industry Standards</a:t>
            </a:r>
            <a:endParaRPr lang="en-AU" dirty="0"/>
          </a:p>
          <a:p>
            <a:pPr lvl="1"/>
            <a:r>
              <a:rPr lang="en-AU" dirty="0"/>
              <a:t>Permits may be required for activities such as electricity supply, water and sewerage, and rubbish/waste disposal</a:t>
            </a:r>
          </a:p>
          <a:p>
            <a:pPr lvl="3"/>
            <a:endParaRPr lang="en-AU" dirty="0"/>
          </a:p>
          <a:p>
            <a:pPr lvl="2"/>
            <a:endParaRPr lang="en-AU" dirty="0"/>
          </a:p>
          <a:p>
            <a:endParaRPr lang="en-AU" dirty="0"/>
          </a:p>
        </p:txBody>
      </p:sp>
      <p:sp>
        <p:nvSpPr>
          <p:cNvPr id="11" name="Rectangle 10"/>
          <p:cNvSpPr/>
          <p:nvPr/>
        </p:nvSpPr>
        <p:spPr>
          <a:xfrm>
            <a:off x="-2" y="551117"/>
            <a:ext cx="2260025" cy="261610"/>
          </a:xfrm>
          <a:prstGeom prst="rect">
            <a:avLst/>
          </a:prstGeom>
          <a:solidFill>
            <a:srgbClr val="3648CA"/>
          </a:solidFill>
          <a:ln w="6350">
            <a:solidFill>
              <a:schemeClr val="tx1"/>
            </a:solidFill>
          </a:ln>
        </p:spPr>
        <p:txBody>
          <a:bodyPr wrap="square">
            <a:spAutoFit/>
          </a:bodyPr>
          <a:lstStyle/>
          <a:p>
            <a:r>
              <a:rPr lang="en-US" sz="1100" b="1" dirty="0">
                <a:solidFill>
                  <a:schemeClr val="bg1"/>
                </a:solidFill>
              </a:rPr>
              <a:t>Preparing contract documents</a:t>
            </a:r>
            <a:endParaRPr lang="en-AU" sz="1200" b="1" dirty="0"/>
          </a:p>
        </p:txBody>
      </p:sp>
      <p:sp>
        <p:nvSpPr>
          <p:cNvPr id="12" name="Rectangle 11"/>
          <p:cNvSpPr/>
          <p:nvPr/>
        </p:nvSpPr>
        <p:spPr>
          <a:xfrm>
            <a:off x="1549194" y="3295624"/>
            <a:ext cx="3842753" cy="2406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59187" rtl="0" eaLnBrk="1" latinLnBrk="0" hangingPunct="1">
              <a:defRPr sz="1020" kern="1200">
                <a:solidFill>
                  <a:schemeClr val="lt1"/>
                </a:solidFill>
                <a:latin typeface="+mn-lt"/>
                <a:ea typeface="+mn-ea"/>
                <a:cs typeface="+mn-cs"/>
              </a:defRPr>
            </a:lvl1pPr>
            <a:lvl2pPr marL="259187" algn="l" defTabSz="259187" rtl="0" eaLnBrk="1" latinLnBrk="0" hangingPunct="1">
              <a:defRPr sz="1020" kern="1200">
                <a:solidFill>
                  <a:schemeClr val="lt1"/>
                </a:solidFill>
                <a:latin typeface="+mn-lt"/>
                <a:ea typeface="+mn-ea"/>
                <a:cs typeface="+mn-cs"/>
              </a:defRPr>
            </a:lvl2pPr>
            <a:lvl3pPr marL="518373" algn="l" defTabSz="259187" rtl="0" eaLnBrk="1" latinLnBrk="0" hangingPunct="1">
              <a:defRPr sz="1020" kern="1200">
                <a:solidFill>
                  <a:schemeClr val="lt1"/>
                </a:solidFill>
                <a:latin typeface="+mn-lt"/>
                <a:ea typeface="+mn-ea"/>
                <a:cs typeface="+mn-cs"/>
              </a:defRPr>
            </a:lvl3pPr>
            <a:lvl4pPr marL="777560" algn="l" defTabSz="259187" rtl="0" eaLnBrk="1" latinLnBrk="0" hangingPunct="1">
              <a:defRPr sz="1020" kern="1200">
                <a:solidFill>
                  <a:schemeClr val="lt1"/>
                </a:solidFill>
                <a:latin typeface="+mn-lt"/>
                <a:ea typeface="+mn-ea"/>
                <a:cs typeface="+mn-cs"/>
              </a:defRPr>
            </a:lvl4pPr>
            <a:lvl5pPr marL="1036747" algn="l" defTabSz="259187" rtl="0" eaLnBrk="1" latinLnBrk="0" hangingPunct="1">
              <a:defRPr sz="1020" kern="1200">
                <a:solidFill>
                  <a:schemeClr val="lt1"/>
                </a:solidFill>
                <a:latin typeface="+mn-lt"/>
                <a:ea typeface="+mn-ea"/>
                <a:cs typeface="+mn-cs"/>
              </a:defRPr>
            </a:lvl5pPr>
            <a:lvl6pPr marL="1295933" algn="l" defTabSz="259187" rtl="0" eaLnBrk="1" latinLnBrk="0" hangingPunct="1">
              <a:defRPr sz="1020" kern="1200">
                <a:solidFill>
                  <a:schemeClr val="lt1"/>
                </a:solidFill>
                <a:latin typeface="+mn-lt"/>
                <a:ea typeface="+mn-ea"/>
                <a:cs typeface="+mn-cs"/>
              </a:defRPr>
            </a:lvl6pPr>
            <a:lvl7pPr marL="1555120" algn="l" defTabSz="259187" rtl="0" eaLnBrk="1" latinLnBrk="0" hangingPunct="1">
              <a:defRPr sz="1020" kern="1200">
                <a:solidFill>
                  <a:schemeClr val="lt1"/>
                </a:solidFill>
                <a:latin typeface="+mn-lt"/>
                <a:ea typeface="+mn-ea"/>
                <a:cs typeface="+mn-cs"/>
              </a:defRPr>
            </a:lvl7pPr>
            <a:lvl8pPr marL="1814307" algn="l" defTabSz="259187" rtl="0" eaLnBrk="1" latinLnBrk="0" hangingPunct="1">
              <a:defRPr sz="1020" kern="1200">
                <a:solidFill>
                  <a:schemeClr val="lt1"/>
                </a:solidFill>
                <a:latin typeface="+mn-lt"/>
                <a:ea typeface="+mn-ea"/>
                <a:cs typeface="+mn-cs"/>
              </a:defRPr>
            </a:lvl8pPr>
            <a:lvl9pPr marL="2073493" algn="l" defTabSz="259187" rtl="0" eaLnBrk="1" latinLnBrk="0" hangingPunct="1">
              <a:defRPr sz="1020" kern="1200">
                <a:solidFill>
                  <a:schemeClr val="lt1"/>
                </a:solidFill>
                <a:latin typeface="+mn-lt"/>
                <a:ea typeface="+mn-ea"/>
                <a:cs typeface="+mn-cs"/>
              </a:defRPr>
            </a:lvl9pPr>
          </a:lstStyle>
          <a:p>
            <a:pPr algn="ctr"/>
            <a:r>
              <a:rPr lang="en-AU" dirty="0"/>
              <a:t>Refer to CPCCBC4026A and CPCCBC4029B for further detail</a:t>
            </a:r>
          </a:p>
        </p:txBody>
      </p:sp>
    </p:spTree>
    <p:custDataLst>
      <p:tags r:id="rId1"/>
    </p:custDataLst>
    <p:extLst>
      <p:ext uri="{BB962C8B-B14F-4D97-AF65-F5344CB8AC3E}">
        <p14:creationId xmlns:p14="http://schemas.microsoft.com/office/powerpoint/2010/main" val="2182249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0" name="Rectangle 9"/>
          <p:cNvSpPr/>
          <p:nvPr/>
        </p:nvSpPr>
        <p:spPr>
          <a:xfrm>
            <a:off x="476374" y="4738"/>
            <a:ext cx="6337618" cy="314894"/>
          </a:xfrm>
          <a:prstGeom prst="rect">
            <a:avLst/>
          </a:prstGeom>
        </p:spPr>
        <p:txBody>
          <a:bodyPr wrap="square">
            <a:spAutoFit/>
          </a:bodyPr>
          <a:lstStyle/>
          <a:p>
            <a:pPr lvl="1">
              <a:lnSpc>
                <a:spcPct val="150000"/>
              </a:lnSpc>
            </a:pPr>
            <a:r>
              <a:rPr lang="en-AU" sz="1100" dirty="0"/>
              <a:t>1.5 Prepare documentation for authorities and determine project commencement date</a:t>
            </a:r>
          </a:p>
        </p:txBody>
      </p:sp>
      <p:sp>
        <p:nvSpPr>
          <p:cNvPr id="11" name="Rectangle 10"/>
          <p:cNvSpPr/>
          <p:nvPr/>
        </p:nvSpPr>
        <p:spPr>
          <a:xfrm>
            <a:off x="-2" y="551117"/>
            <a:ext cx="2260025" cy="261610"/>
          </a:xfrm>
          <a:prstGeom prst="rect">
            <a:avLst/>
          </a:prstGeom>
          <a:solidFill>
            <a:srgbClr val="3648CA"/>
          </a:solidFill>
          <a:ln w="6350">
            <a:solidFill>
              <a:schemeClr val="tx1"/>
            </a:solidFill>
          </a:ln>
        </p:spPr>
        <p:txBody>
          <a:bodyPr wrap="square">
            <a:spAutoFit/>
          </a:bodyPr>
          <a:lstStyle/>
          <a:p>
            <a:r>
              <a:rPr lang="en-US" sz="1100" b="1" dirty="0">
                <a:solidFill>
                  <a:schemeClr val="bg1"/>
                </a:solidFill>
              </a:rPr>
              <a:t>Preparing contract documents</a:t>
            </a:r>
            <a:endParaRPr lang="en-AU" sz="1200" b="1" dirty="0"/>
          </a:p>
        </p:txBody>
      </p:sp>
      <p:sp>
        <p:nvSpPr>
          <p:cNvPr id="12" name="Rectangle 11"/>
          <p:cNvSpPr/>
          <p:nvPr/>
        </p:nvSpPr>
        <p:spPr>
          <a:xfrm>
            <a:off x="1549194" y="3295624"/>
            <a:ext cx="3842753" cy="2406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59187" rtl="0" eaLnBrk="1" latinLnBrk="0" hangingPunct="1">
              <a:defRPr sz="1020" kern="1200">
                <a:solidFill>
                  <a:schemeClr val="lt1"/>
                </a:solidFill>
                <a:latin typeface="+mn-lt"/>
                <a:ea typeface="+mn-ea"/>
                <a:cs typeface="+mn-cs"/>
              </a:defRPr>
            </a:lvl1pPr>
            <a:lvl2pPr marL="259187" algn="l" defTabSz="259187" rtl="0" eaLnBrk="1" latinLnBrk="0" hangingPunct="1">
              <a:defRPr sz="1020" kern="1200">
                <a:solidFill>
                  <a:schemeClr val="lt1"/>
                </a:solidFill>
                <a:latin typeface="+mn-lt"/>
                <a:ea typeface="+mn-ea"/>
                <a:cs typeface="+mn-cs"/>
              </a:defRPr>
            </a:lvl2pPr>
            <a:lvl3pPr marL="518373" algn="l" defTabSz="259187" rtl="0" eaLnBrk="1" latinLnBrk="0" hangingPunct="1">
              <a:defRPr sz="1020" kern="1200">
                <a:solidFill>
                  <a:schemeClr val="lt1"/>
                </a:solidFill>
                <a:latin typeface="+mn-lt"/>
                <a:ea typeface="+mn-ea"/>
                <a:cs typeface="+mn-cs"/>
              </a:defRPr>
            </a:lvl3pPr>
            <a:lvl4pPr marL="777560" algn="l" defTabSz="259187" rtl="0" eaLnBrk="1" latinLnBrk="0" hangingPunct="1">
              <a:defRPr sz="1020" kern="1200">
                <a:solidFill>
                  <a:schemeClr val="lt1"/>
                </a:solidFill>
                <a:latin typeface="+mn-lt"/>
                <a:ea typeface="+mn-ea"/>
                <a:cs typeface="+mn-cs"/>
              </a:defRPr>
            </a:lvl4pPr>
            <a:lvl5pPr marL="1036747" algn="l" defTabSz="259187" rtl="0" eaLnBrk="1" latinLnBrk="0" hangingPunct="1">
              <a:defRPr sz="1020" kern="1200">
                <a:solidFill>
                  <a:schemeClr val="lt1"/>
                </a:solidFill>
                <a:latin typeface="+mn-lt"/>
                <a:ea typeface="+mn-ea"/>
                <a:cs typeface="+mn-cs"/>
              </a:defRPr>
            </a:lvl5pPr>
            <a:lvl6pPr marL="1295933" algn="l" defTabSz="259187" rtl="0" eaLnBrk="1" latinLnBrk="0" hangingPunct="1">
              <a:defRPr sz="1020" kern="1200">
                <a:solidFill>
                  <a:schemeClr val="lt1"/>
                </a:solidFill>
                <a:latin typeface="+mn-lt"/>
                <a:ea typeface="+mn-ea"/>
                <a:cs typeface="+mn-cs"/>
              </a:defRPr>
            </a:lvl6pPr>
            <a:lvl7pPr marL="1555120" algn="l" defTabSz="259187" rtl="0" eaLnBrk="1" latinLnBrk="0" hangingPunct="1">
              <a:defRPr sz="1020" kern="1200">
                <a:solidFill>
                  <a:schemeClr val="lt1"/>
                </a:solidFill>
                <a:latin typeface="+mn-lt"/>
                <a:ea typeface="+mn-ea"/>
                <a:cs typeface="+mn-cs"/>
              </a:defRPr>
            </a:lvl7pPr>
            <a:lvl8pPr marL="1814307" algn="l" defTabSz="259187" rtl="0" eaLnBrk="1" latinLnBrk="0" hangingPunct="1">
              <a:defRPr sz="1020" kern="1200">
                <a:solidFill>
                  <a:schemeClr val="lt1"/>
                </a:solidFill>
                <a:latin typeface="+mn-lt"/>
                <a:ea typeface="+mn-ea"/>
                <a:cs typeface="+mn-cs"/>
              </a:defRPr>
            </a:lvl8pPr>
            <a:lvl9pPr marL="2073493" algn="l" defTabSz="259187" rtl="0" eaLnBrk="1" latinLnBrk="0" hangingPunct="1">
              <a:defRPr sz="1020" kern="1200">
                <a:solidFill>
                  <a:schemeClr val="lt1"/>
                </a:solidFill>
                <a:latin typeface="+mn-lt"/>
                <a:ea typeface="+mn-ea"/>
                <a:cs typeface="+mn-cs"/>
              </a:defRPr>
            </a:lvl9pPr>
          </a:lstStyle>
          <a:p>
            <a:pPr algn="ctr"/>
            <a:r>
              <a:rPr lang="en-AU" dirty="0"/>
              <a:t>Refer to CPCCBC4026A and CPCCBC4029B for further detail</a:t>
            </a:r>
          </a:p>
        </p:txBody>
      </p:sp>
      <p:sp>
        <p:nvSpPr>
          <p:cNvPr id="13" name="Text Placeholder 2"/>
          <p:cNvSpPr txBox="1">
            <a:spLocks/>
          </p:cNvSpPr>
          <p:nvPr/>
        </p:nvSpPr>
        <p:spPr>
          <a:xfrm>
            <a:off x="114968" y="904874"/>
            <a:ext cx="6711207" cy="2310113"/>
          </a:xfrm>
          <a:prstGeom prst="rect">
            <a:avLst/>
          </a:prstGeom>
        </p:spPr>
        <p:txBody>
          <a:bodyPr>
            <a:normAutofit/>
          </a:bodyPr>
          <a:lstStyle>
            <a:lvl1pPr marL="121494" indent="-121494" algn="l" defTabSz="194390" rtl="0" eaLnBrk="1" latinLnBrk="0" hangingPunct="1">
              <a:spcBef>
                <a:spcPct val="20000"/>
              </a:spcBef>
              <a:spcAft>
                <a:spcPts val="255"/>
              </a:spcAft>
              <a:buClr>
                <a:srgbClr val="DA8014"/>
              </a:buClr>
              <a:buSzPct val="145000"/>
              <a:buFont typeface="Arial"/>
              <a:buChar char="•"/>
              <a:defRPr sz="1600" kern="1200" cap="none">
                <a:solidFill>
                  <a:srgbClr val="000000"/>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rgbClr val="DA8014"/>
              </a:buClr>
              <a:buSzPct val="145000"/>
              <a:buFont typeface="Arial"/>
              <a:buChar char="•"/>
              <a:defRPr sz="140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rgbClr val="DA8014"/>
              </a:buClr>
              <a:buSzPct val="145000"/>
              <a:buFont typeface="Arial"/>
              <a:buChar char="•"/>
              <a:defRPr sz="1200" kern="1200" cap="none">
                <a:solidFill>
                  <a:srgbClr val="000000"/>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rgbClr val="DA8014"/>
              </a:buClr>
              <a:buSzPct val="145000"/>
              <a:buFont typeface="Arial"/>
              <a:buChar char="•"/>
              <a:defRPr sz="110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rgbClr val="DA8014"/>
              </a:buClr>
              <a:buSzPct val="145000"/>
              <a:buFont typeface="Arial"/>
              <a:buChar char="•"/>
              <a:defRPr sz="1050" kern="1200" cap="none">
                <a:solidFill>
                  <a:srgbClr val="000000"/>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r>
              <a:rPr lang="en-AU" dirty="0"/>
              <a:t>There are additional documents that may need to be organised as part of the contract, including certification from local authorities:</a:t>
            </a:r>
          </a:p>
          <a:p>
            <a:pPr lvl="1"/>
            <a:r>
              <a:rPr lang="en-AU" dirty="0"/>
              <a:t>There are some development functions that a building certifier cannot handle. You must arrange these approvals through Council. Examples include:</a:t>
            </a:r>
          </a:p>
          <a:p>
            <a:pPr lvl="2"/>
            <a:r>
              <a:rPr lang="en-AU" dirty="0"/>
              <a:t>Any town planning matters that are not </a:t>
            </a:r>
            <a:r>
              <a:rPr lang="en-AU" dirty="0">
                <a:hlinkClick r:id="rId3"/>
              </a:rPr>
              <a:t>accepted development, subject to requirements</a:t>
            </a:r>
            <a:r>
              <a:rPr lang="en-AU" dirty="0"/>
              <a:t> under </a:t>
            </a:r>
            <a:r>
              <a:rPr lang="en-AU" dirty="0">
                <a:hlinkClick r:id="rId4"/>
              </a:rPr>
              <a:t>Brisbane City Plan </a:t>
            </a:r>
            <a:endParaRPr lang="en-AU" dirty="0"/>
          </a:p>
          <a:p>
            <a:pPr lvl="2"/>
            <a:r>
              <a:rPr lang="en-AU" dirty="0"/>
              <a:t>Houses more than 9.5 metres in height from the natural ground level in the majority of residential zones</a:t>
            </a:r>
          </a:p>
          <a:p>
            <a:pPr lvl="2"/>
            <a:r>
              <a:rPr lang="en-AU" dirty="0"/>
              <a:t>Redevelopment or removal of heritage and character buildings</a:t>
            </a:r>
          </a:p>
          <a:p>
            <a:pPr lvl="3"/>
            <a:endParaRPr lang="en-AU" dirty="0"/>
          </a:p>
          <a:p>
            <a:pPr lvl="2"/>
            <a:endParaRPr lang="en-AU" dirty="0"/>
          </a:p>
          <a:p>
            <a:endParaRPr lang="en-AU" dirty="0"/>
          </a:p>
        </p:txBody>
      </p:sp>
    </p:spTree>
    <p:custDataLst>
      <p:tags r:id="rId1"/>
    </p:custDataLst>
    <p:extLst>
      <p:ext uri="{BB962C8B-B14F-4D97-AF65-F5344CB8AC3E}">
        <p14:creationId xmlns:p14="http://schemas.microsoft.com/office/powerpoint/2010/main" val="1142638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0" name="Rectangle 9"/>
          <p:cNvSpPr/>
          <p:nvPr/>
        </p:nvSpPr>
        <p:spPr>
          <a:xfrm>
            <a:off x="476374" y="4738"/>
            <a:ext cx="6337618" cy="314894"/>
          </a:xfrm>
          <a:prstGeom prst="rect">
            <a:avLst/>
          </a:prstGeom>
        </p:spPr>
        <p:txBody>
          <a:bodyPr wrap="square">
            <a:spAutoFit/>
          </a:bodyPr>
          <a:lstStyle/>
          <a:p>
            <a:pPr lvl="1">
              <a:lnSpc>
                <a:spcPct val="150000"/>
              </a:lnSpc>
            </a:pPr>
            <a:r>
              <a:rPr lang="en-AU" sz="1100" dirty="0"/>
              <a:t>1.5 Prepare documentation for authorities and determine project commencement date</a:t>
            </a:r>
          </a:p>
        </p:txBody>
      </p:sp>
      <p:sp>
        <p:nvSpPr>
          <p:cNvPr id="11" name="Rectangle 10"/>
          <p:cNvSpPr/>
          <p:nvPr/>
        </p:nvSpPr>
        <p:spPr>
          <a:xfrm>
            <a:off x="-1" y="551117"/>
            <a:ext cx="1727202" cy="261610"/>
          </a:xfrm>
          <a:prstGeom prst="rect">
            <a:avLst/>
          </a:prstGeom>
          <a:solidFill>
            <a:srgbClr val="3648CA"/>
          </a:solidFill>
          <a:ln w="6350">
            <a:solidFill>
              <a:schemeClr val="tx1"/>
            </a:solidFill>
          </a:ln>
        </p:spPr>
        <p:txBody>
          <a:bodyPr wrap="square">
            <a:spAutoFit/>
          </a:bodyPr>
          <a:lstStyle/>
          <a:p>
            <a:r>
              <a:rPr lang="en-US" sz="1100" b="1" dirty="0">
                <a:solidFill>
                  <a:schemeClr val="bg1"/>
                </a:solidFill>
              </a:rPr>
              <a:t>Commencement date</a:t>
            </a:r>
            <a:endParaRPr lang="en-AU" sz="1200" b="1" dirty="0"/>
          </a:p>
        </p:txBody>
      </p:sp>
      <p:sp>
        <p:nvSpPr>
          <p:cNvPr id="13" name="Text Placeholder 2"/>
          <p:cNvSpPr txBox="1">
            <a:spLocks/>
          </p:cNvSpPr>
          <p:nvPr/>
        </p:nvSpPr>
        <p:spPr>
          <a:xfrm>
            <a:off x="114968" y="904874"/>
            <a:ext cx="6711207" cy="2622097"/>
          </a:xfrm>
          <a:prstGeom prst="rect">
            <a:avLst/>
          </a:prstGeom>
        </p:spPr>
        <p:txBody>
          <a:bodyPr>
            <a:normAutofit fontScale="85000" lnSpcReduction="20000"/>
          </a:bodyPr>
          <a:lstStyle>
            <a:lvl1pPr marL="121494" indent="-121494" algn="l" defTabSz="194390" rtl="0" eaLnBrk="1" latinLnBrk="0" hangingPunct="1">
              <a:spcBef>
                <a:spcPct val="20000"/>
              </a:spcBef>
              <a:spcAft>
                <a:spcPts val="255"/>
              </a:spcAft>
              <a:buClr>
                <a:srgbClr val="DA8014"/>
              </a:buClr>
              <a:buSzPct val="145000"/>
              <a:buFont typeface="Arial"/>
              <a:buChar char="•"/>
              <a:defRPr sz="1600" kern="1200" cap="none">
                <a:solidFill>
                  <a:srgbClr val="000000"/>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rgbClr val="DA8014"/>
              </a:buClr>
              <a:buSzPct val="145000"/>
              <a:buFont typeface="Arial"/>
              <a:buChar char="•"/>
              <a:defRPr sz="140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rgbClr val="DA8014"/>
              </a:buClr>
              <a:buSzPct val="145000"/>
              <a:buFont typeface="Arial"/>
              <a:buChar char="•"/>
              <a:defRPr sz="1200" kern="1200" cap="none">
                <a:solidFill>
                  <a:srgbClr val="000000"/>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rgbClr val="DA8014"/>
              </a:buClr>
              <a:buSzPct val="145000"/>
              <a:buFont typeface="Arial"/>
              <a:buChar char="•"/>
              <a:defRPr sz="110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rgbClr val="DA8014"/>
              </a:buClr>
              <a:buSzPct val="145000"/>
              <a:buFont typeface="Arial"/>
              <a:buChar char="•"/>
              <a:defRPr sz="1050" kern="1200" cap="none">
                <a:solidFill>
                  <a:srgbClr val="000000"/>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r>
              <a:rPr lang="en-AU" dirty="0"/>
              <a:t>While the date of contract signing might be the starting point of the construction period, most contracts specify that the construction period does not commence until a short time after all necessary approvals and licenses are obtained. </a:t>
            </a:r>
          </a:p>
          <a:p>
            <a:pPr lvl="1"/>
            <a:r>
              <a:rPr lang="en-AU" dirty="0"/>
              <a:t>Alternatively the construction period could be deemed to commence when on-site work begins. Check your documents thoroughly to determine your starting reference point.</a:t>
            </a:r>
          </a:p>
          <a:p>
            <a:endParaRPr lang="en-AU" dirty="0"/>
          </a:p>
          <a:p>
            <a:r>
              <a:rPr lang="en-AU" dirty="0"/>
              <a:t>Under the QBCC New Home Construction contract, builders must give homeowners a copy of a commencement notice before work starts. This notice confirms the date the work is the commence and the date for practical completions within 5 business days of entering the contract. </a:t>
            </a:r>
          </a:p>
          <a:p>
            <a:pPr lvl="1"/>
            <a:r>
              <a:rPr lang="en-AU" dirty="0"/>
              <a:t>However, it is important to note that the builder is usually entitled to claim extensions of this construction period should unforeseen circumstances arise that are beyond the builder’s control and which could not be anticipated at contract signing.</a:t>
            </a:r>
          </a:p>
        </p:txBody>
      </p:sp>
    </p:spTree>
    <p:custDataLst>
      <p:tags r:id="rId1"/>
    </p:custDataLst>
    <p:extLst>
      <p:ext uri="{BB962C8B-B14F-4D97-AF65-F5344CB8AC3E}">
        <p14:creationId xmlns:p14="http://schemas.microsoft.com/office/powerpoint/2010/main" val="2601648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80315" y="795113"/>
            <a:ext cx="5786322" cy="1107996"/>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Implementing the procedures for controlling and recording site deliveries</a:t>
            </a:r>
          </a:p>
          <a:p>
            <a:pPr algn="ctr"/>
            <a:endParaRPr lang="en-AU" sz="1800" b="1" dirty="0">
              <a:solidFill>
                <a:schemeClr val="tx1">
                  <a:lumMod val="40000"/>
                  <a:lumOff val="60000"/>
                </a:schemeClr>
              </a:solidFill>
            </a:endParaRPr>
          </a:p>
        </p:txBody>
      </p:sp>
      <p:sp>
        <p:nvSpPr>
          <p:cNvPr id="6" name="Rectangle 5"/>
          <p:cNvSpPr/>
          <p:nvPr/>
        </p:nvSpPr>
        <p:spPr>
          <a:xfrm>
            <a:off x="-1" y="675815"/>
            <a:ext cx="1667436"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46412"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3476" y="1635771"/>
            <a:ext cx="2974027" cy="1880635"/>
          </a:xfrm>
          <a:prstGeom prst="rect">
            <a:avLst/>
          </a:prstGeom>
          <a:ln>
            <a:noFill/>
          </a:ln>
          <a:effectLst/>
        </p:spPr>
      </p:pic>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55170" y="-4738"/>
            <a:ext cx="5028491" cy="369332"/>
          </a:xfrm>
          <a:prstGeom prst="rect">
            <a:avLst/>
          </a:prstGeom>
          <a:noFill/>
        </p:spPr>
        <p:txBody>
          <a:bodyPr wrap="none" lIns="91440" tIns="45720" rIns="91440" bIns="45720">
            <a:spAutoFit/>
          </a:bodyPr>
          <a:lstStyle/>
          <a:p>
            <a:pPr algn="ctr">
              <a:lnSpc>
                <a:spcPct val="150000"/>
              </a:lnSpc>
            </a:pPr>
            <a:r>
              <a:rPr lang="en-AU" sz="1200" dirty="0"/>
              <a:t>1. Appraise contract documentation to identify operational requirements</a:t>
            </a:r>
          </a:p>
        </p:txBody>
      </p:sp>
    </p:spTree>
    <p:custDataLst>
      <p:tags r:id="rId1"/>
    </p:custDataLst>
    <p:extLst>
      <p:ext uri="{BB962C8B-B14F-4D97-AF65-F5344CB8AC3E}">
        <p14:creationId xmlns:p14="http://schemas.microsoft.com/office/powerpoint/2010/main" val="167670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124131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476374" y="4738"/>
            <a:ext cx="6337618" cy="314894"/>
          </a:xfrm>
          <a:prstGeom prst="rect">
            <a:avLst/>
          </a:prstGeom>
        </p:spPr>
        <p:txBody>
          <a:bodyPr wrap="square">
            <a:spAutoFit/>
          </a:bodyPr>
          <a:lstStyle/>
          <a:p>
            <a:pPr lvl="1">
              <a:lnSpc>
                <a:spcPct val="150000"/>
              </a:lnSpc>
            </a:pPr>
            <a:r>
              <a:rPr lang="en-AU" sz="1100" dirty="0"/>
              <a:t>1.6 Implement the procedures for controlling and recording site deliveries</a:t>
            </a:r>
          </a:p>
        </p:txBody>
      </p:sp>
      <p:sp>
        <p:nvSpPr>
          <p:cNvPr id="10" name="Rectangle 9"/>
          <p:cNvSpPr/>
          <p:nvPr/>
        </p:nvSpPr>
        <p:spPr>
          <a:xfrm>
            <a:off x="99462" y="600664"/>
            <a:ext cx="2237338"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35"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99462" y="960534"/>
            <a:ext cx="4298367" cy="2308324"/>
          </a:xfrm>
          <a:prstGeom prst="rect">
            <a:avLst/>
          </a:prstGeom>
          <a:noFill/>
        </p:spPr>
        <p:txBody>
          <a:bodyPr wrap="square" rtlCol="0">
            <a:spAutoFit/>
          </a:bodyPr>
          <a:lstStyle/>
          <a:p>
            <a:pPr algn="just"/>
            <a:r>
              <a:rPr lang="en-AU" sz="1200" dirty="0">
                <a:solidFill>
                  <a:srgbClr val="232F84"/>
                </a:solidFill>
              </a:rPr>
              <a:t>Usually site deliveries are controlled and recorded using a delivery sheet and diary entries. It is important to physically check each delivery against the delivery sheet at the earliest possible opportunity. Further, all orders received on site must be checked against your original order.</a:t>
            </a:r>
          </a:p>
          <a:p>
            <a:pPr marL="171450" indent="-171450" algn="just">
              <a:buFont typeface="Arial" panose="020B0604020202020204" pitchFamily="34" charset="0"/>
              <a:buChar char="•"/>
            </a:pPr>
            <a:r>
              <a:rPr lang="en-AU" sz="1200" dirty="0">
                <a:solidFill>
                  <a:srgbClr val="232F84"/>
                </a:solidFill>
              </a:rPr>
              <a:t>A delivery sheet is the detailed list of materials which are being delivered to the site. Every item on the delivery sheet should be located and ticked off on the sheet. </a:t>
            </a:r>
          </a:p>
          <a:p>
            <a:pPr algn="just"/>
            <a:endParaRPr lang="en-AU" sz="1200" dirty="0">
              <a:solidFill>
                <a:srgbClr val="232F84"/>
              </a:solidFill>
            </a:endParaRPr>
          </a:p>
          <a:p>
            <a:pPr algn="just"/>
            <a:r>
              <a:rPr lang="en-AU" sz="1200" dirty="0">
                <a:solidFill>
                  <a:srgbClr val="232F84"/>
                </a:solidFill>
              </a:rPr>
              <a:t>The process is similar for larger builders but often they have a delivery acceptance slip to be filled in by the site supervisor which is then forwarded to the site office.</a:t>
            </a:r>
          </a:p>
        </p:txBody>
      </p:sp>
      <p:pic>
        <p:nvPicPr>
          <p:cNvPr id="2" name="Picture 1"/>
          <p:cNvPicPr>
            <a:picLocks noChangeAspect="1"/>
          </p:cNvPicPr>
          <p:nvPr/>
        </p:nvPicPr>
        <p:blipFill>
          <a:blip r:embed="rId3"/>
          <a:stretch>
            <a:fillRect/>
          </a:stretch>
        </p:blipFill>
        <p:spPr>
          <a:xfrm>
            <a:off x="4601029" y="435428"/>
            <a:ext cx="2212962" cy="3172565"/>
          </a:xfrm>
          <a:prstGeom prst="rect">
            <a:avLst/>
          </a:prstGeom>
        </p:spPr>
      </p:pic>
    </p:spTree>
    <p:custDataLst>
      <p:tags r:id="rId1"/>
    </p:custDataLst>
    <p:extLst>
      <p:ext uri="{BB962C8B-B14F-4D97-AF65-F5344CB8AC3E}">
        <p14:creationId xmlns:p14="http://schemas.microsoft.com/office/powerpoint/2010/main" val="1601691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124131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476374" y="4738"/>
            <a:ext cx="6337618" cy="314894"/>
          </a:xfrm>
          <a:prstGeom prst="rect">
            <a:avLst/>
          </a:prstGeom>
        </p:spPr>
        <p:txBody>
          <a:bodyPr wrap="square">
            <a:spAutoFit/>
          </a:bodyPr>
          <a:lstStyle/>
          <a:p>
            <a:pPr lvl="1">
              <a:lnSpc>
                <a:spcPct val="150000"/>
              </a:lnSpc>
            </a:pPr>
            <a:r>
              <a:rPr lang="en-AU" sz="1100" dirty="0"/>
              <a:t>1.6 Implement the procedures for controlling and recording site deliveries</a:t>
            </a:r>
          </a:p>
        </p:txBody>
      </p:sp>
      <p:sp>
        <p:nvSpPr>
          <p:cNvPr id="10" name="Rectangle 9"/>
          <p:cNvSpPr/>
          <p:nvPr/>
        </p:nvSpPr>
        <p:spPr>
          <a:xfrm>
            <a:off x="99462" y="600664"/>
            <a:ext cx="2237338"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35"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476375" y="960534"/>
            <a:ext cx="3587626" cy="1938992"/>
          </a:xfrm>
          <a:prstGeom prst="rect">
            <a:avLst/>
          </a:prstGeom>
          <a:noFill/>
        </p:spPr>
        <p:txBody>
          <a:bodyPr wrap="square" rtlCol="0">
            <a:spAutoFit/>
          </a:bodyPr>
          <a:lstStyle/>
          <a:p>
            <a:pPr algn="just"/>
            <a:r>
              <a:rPr lang="en-AU" sz="1200" dirty="0">
                <a:solidFill>
                  <a:srgbClr val="232F84"/>
                </a:solidFill>
              </a:rPr>
              <a:t>If some items are missing from the delivery, you need to phone the supplier. A subsequent delivery is then organised. </a:t>
            </a:r>
          </a:p>
          <a:p>
            <a:pPr marL="171450" indent="-171450" algn="just">
              <a:buFont typeface="Arial" panose="020B0604020202020204" pitchFamily="34" charset="0"/>
              <a:buChar char="•"/>
            </a:pPr>
            <a:r>
              <a:rPr lang="en-AU" sz="1200" dirty="0">
                <a:solidFill>
                  <a:srgbClr val="232F84"/>
                </a:solidFill>
              </a:rPr>
              <a:t>Sometimes a company representative will be sent with the missing supplies. </a:t>
            </a:r>
          </a:p>
          <a:p>
            <a:pPr marL="171450" indent="-171450" algn="just">
              <a:buFont typeface="Arial" panose="020B0604020202020204" pitchFamily="34" charset="0"/>
              <a:buChar char="•"/>
            </a:pPr>
            <a:r>
              <a:rPr lang="en-AU" sz="1200" dirty="0">
                <a:solidFill>
                  <a:srgbClr val="232F84"/>
                </a:solidFill>
              </a:rPr>
              <a:t>Occasionally, another order needs to be sent, quoting the same order number with an 'S' added to indicate that a delivery has been 'short' in the goods received (e.g. order number 1160S).</a:t>
            </a:r>
          </a:p>
        </p:txBody>
      </p:sp>
      <p:pic>
        <p:nvPicPr>
          <p:cNvPr id="2" name="Picture 1"/>
          <p:cNvPicPr>
            <a:picLocks noChangeAspect="1"/>
          </p:cNvPicPr>
          <p:nvPr/>
        </p:nvPicPr>
        <p:blipFill>
          <a:blip r:embed="rId3">
            <a:clrChange>
              <a:clrFrom>
                <a:srgbClr val="000000"/>
              </a:clrFrom>
              <a:clrTo>
                <a:srgbClr val="000000">
                  <a:alpha val="0"/>
                </a:srgbClr>
              </a:clrTo>
            </a:clrChange>
          </a:blip>
          <a:stretch>
            <a:fillRect/>
          </a:stretch>
        </p:blipFill>
        <p:spPr>
          <a:xfrm>
            <a:off x="4811071" y="862274"/>
            <a:ext cx="1589749" cy="2537959"/>
          </a:xfrm>
          <a:prstGeom prst="rect">
            <a:avLst/>
          </a:prstGeom>
        </p:spPr>
      </p:pic>
    </p:spTree>
    <p:custDataLst>
      <p:tags r:id="rId1"/>
    </p:custDataLst>
    <p:extLst>
      <p:ext uri="{BB962C8B-B14F-4D97-AF65-F5344CB8AC3E}">
        <p14:creationId xmlns:p14="http://schemas.microsoft.com/office/powerpoint/2010/main" val="1959535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0"/>
          <p:cNvSpPr txBox="1">
            <a:spLocks/>
          </p:cNvSpPr>
          <p:nvPr/>
        </p:nvSpPr>
        <p:spPr>
          <a:xfrm>
            <a:off x="848515" y="845237"/>
            <a:ext cx="6128588" cy="2542025"/>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pPr marL="0" indent="0">
              <a:buNone/>
            </a:pPr>
            <a:r>
              <a:rPr lang="en-AU" sz="1200" b="1" dirty="0">
                <a:solidFill>
                  <a:srgbClr val="232F84"/>
                </a:solidFill>
              </a:rPr>
              <a:t>TOPIC 1: Appraise contract documentation to identify operational requirements</a:t>
            </a:r>
          </a:p>
          <a:p>
            <a:pPr marL="259187" lvl="1" indent="0">
              <a:buNone/>
            </a:pPr>
            <a:r>
              <a:rPr lang="en-AU" sz="900" dirty="0"/>
              <a:t>1.1 Identify any unusual aspects of construction, materials or penalties within the contract documentation</a:t>
            </a:r>
          </a:p>
          <a:p>
            <a:pPr marL="259187" lvl="1" indent="0">
              <a:buNone/>
            </a:pPr>
            <a:r>
              <a:rPr lang="en-AU" sz="900" dirty="0"/>
              <a:t>1.2 Determine the availability of selected subcontractors to suit the job requirements</a:t>
            </a:r>
          </a:p>
          <a:p>
            <a:pPr marL="259187" lvl="1" indent="0">
              <a:buNone/>
            </a:pPr>
            <a:r>
              <a:rPr lang="en-AU" sz="900" dirty="0"/>
              <a:t>1.3 Assess and confirm the availability  of materials with suppliers</a:t>
            </a:r>
          </a:p>
          <a:p>
            <a:pPr marL="259187" lvl="1" indent="0">
              <a:buNone/>
            </a:pPr>
            <a:r>
              <a:rPr lang="en-AU" sz="900" dirty="0"/>
              <a:t>1.4 Identify site access requirements and limitations and actions taken to facilitate entry</a:t>
            </a:r>
          </a:p>
          <a:p>
            <a:pPr marL="259187" lvl="1" indent="0">
              <a:buNone/>
            </a:pPr>
            <a:r>
              <a:rPr lang="en-AU" sz="900" dirty="0"/>
              <a:t>1.5 Prepare documentation for authorities controlling construction work and determine the project commencement date</a:t>
            </a:r>
          </a:p>
          <a:p>
            <a:pPr marL="259187" lvl="1" indent="0">
              <a:buNone/>
            </a:pPr>
            <a:r>
              <a:rPr lang="en-AU" sz="900" dirty="0"/>
              <a:t>1.6 Implement the procedures for controlling and recording site deliveries</a:t>
            </a:r>
            <a:endParaRPr lang="en-AU" sz="1050" dirty="0">
              <a:solidFill>
                <a:srgbClr val="232F84"/>
              </a:solidFill>
            </a:endParaRPr>
          </a:p>
          <a:p>
            <a:pPr marL="259187" lvl="1" indent="0">
              <a:buNone/>
            </a:pPr>
            <a:endParaRPr lang="en-AU" sz="400" b="1" dirty="0">
              <a:solidFill>
                <a:schemeClr val="bg1">
                  <a:lumMod val="75000"/>
                </a:schemeClr>
              </a:solidFill>
            </a:endParaRPr>
          </a:p>
          <a:p>
            <a:pPr marL="0" indent="0">
              <a:buNone/>
            </a:pPr>
            <a:r>
              <a:rPr lang="en-AU" sz="1200" b="1" dirty="0">
                <a:solidFill>
                  <a:schemeClr val="bg1">
                    <a:lumMod val="75000"/>
                  </a:schemeClr>
                </a:solidFill>
              </a:rPr>
              <a:t>TOPIC 2: Implement strategies for construction operations</a:t>
            </a:r>
            <a:endParaRPr lang="en-AU" sz="600" b="1" dirty="0">
              <a:solidFill>
                <a:schemeClr val="bg1">
                  <a:lumMod val="75000"/>
                </a:schemeClr>
              </a:solidFill>
            </a:endParaRPr>
          </a:p>
          <a:p>
            <a:pPr marL="0" indent="0">
              <a:buNone/>
            </a:pPr>
            <a:r>
              <a:rPr lang="en-AU" sz="1200" b="1" dirty="0">
                <a:solidFill>
                  <a:schemeClr val="bg1">
                    <a:lumMod val="75000"/>
                  </a:schemeClr>
                </a:solidFill>
              </a:rPr>
              <a:t>TOPIC 3: Prepare project schedule</a:t>
            </a:r>
          </a:p>
          <a:p>
            <a:pPr marL="0" indent="0">
              <a:buNone/>
            </a:pPr>
            <a:r>
              <a:rPr lang="en-AU" sz="1200" b="1" dirty="0">
                <a:solidFill>
                  <a:schemeClr val="bg1">
                    <a:lumMod val="75000"/>
                  </a:schemeClr>
                </a:solidFill>
              </a:rPr>
              <a:t>TOPIC 4: Determine required resources</a:t>
            </a:r>
          </a:p>
          <a:p>
            <a:pPr marL="0" indent="0">
              <a:buNone/>
            </a:pPr>
            <a:r>
              <a:rPr lang="en-AU" sz="1200" b="1" dirty="0">
                <a:solidFill>
                  <a:schemeClr val="bg1">
                    <a:lumMod val="75000"/>
                  </a:schemeClr>
                </a:solidFill>
              </a:rPr>
              <a:t>TOPIC 5: Prepare and submit condition reports</a:t>
            </a:r>
          </a:p>
          <a:p>
            <a:pPr marL="0" indent="0">
              <a:buNone/>
            </a:pPr>
            <a:endParaRPr lang="en-AU" sz="1200" b="1" dirty="0">
              <a:solidFill>
                <a:schemeClr val="bg1">
                  <a:lumMod val="75000"/>
                </a:schemeClr>
              </a:solidFill>
            </a:endParaRPr>
          </a:p>
          <a:p>
            <a:pPr marL="0" indent="0">
              <a:buNone/>
            </a:pPr>
            <a:endParaRPr lang="en-US" sz="500" dirty="0">
              <a:solidFill>
                <a:schemeClr val="bg1">
                  <a:lumMod val="75000"/>
                </a:schemeClr>
              </a:solidFill>
            </a:endParaRPr>
          </a:p>
          <a:p>
            <a:pPr marL="0" lvl="1" indent="0">
              <a:buNone/>
            </a:pPr>
            <a:endParaRPr lang="en-AU" sz="900" dirty="0"/>
          </a:p>
          <a:p>
            <a:pPr marL="0" lvl="1" indent="0">
              <a:buNone/>
            </a:pPr>
            <a:endParaRPr lang="en-AU" sz="800" dirty="0"/>
          </a:p>
          <a:p>
            <a:pPr marL="0" indent="0">
              <a:buNone/>
            </a:pPr>
            <a:endParaRPr lang="en-US" sz="1050" dirty="0">
              <a:solidFill>
                <a:schemeClr val="bg2"/>
              </a:solidFill>
            </a:endParaRPr>
          </a:p>
          <a:p>
            <a:pPr marL="0" indent="0">
              <a:buFont typeface="Arial"/>
              <a:buNone/>
            </a:pPr>
            <a:endParaRPr lang="en-AU" sz="1400" b="1" dirty="0">
              <a:solidFill>
                <a:schemeClr val="bg1">
                  <a:lumMod val="75000"/>
                </a:schemeClr>
              </a:solidFill>
            </a:endParaRPr>
          </a:p>
          <a:p>
            <a:pPr marL="0" indent="0">
              <a:buFont typeface="Arial"/>
              <a:buNone/>
            </a:pPr>
            <a:endParaRPr lang="en-AU" sz="1600" dirty="0"/>
          </a:p>
          <a:p>
            <a:pPr>
              <a:buFont typeface="+mj-lt"/>
              <a:buAutoNum type="arabicPeriod"/>
            </a:pPr>
            <a:endParaRPr lang="en-AU" sz="1600" dirty="0"/>
          </a:p>
          <a:p>
            <a:pPr>
              <a:buFont typeface="+mj-lt"/>
              <a:buAutoNum type="arabicPeriod"/>
            </a:pPr>
            <a:endParaRPr lang="en-AU" sz="1600" dirty="0"/>
          </a:p>
        </p:txBody>
      </p:sp>
      <p:sp>
        <p:nvSpPr>
          <p:cNvPr id="9" name="Rectangle 8"/>
          <p:cNvSpPr/>
          <p:nvPr/>
        </p:nvSpPr>
        <p:spPr>
          <a:xfrm>
            <a:off x="131159" y="541203"/>
            <a:ext cx="4572000" cy="246221"/>
          </a:xfrm>
          <a:prstGeom prst="rect">
            <a:avLst/>
          </a:prstGeom>
        </p:spPr>
        <p:txBody>
          <a:bodyPr>
            <a:spAutoFit/>
          </a:bodyPr>
          <a:lstStyle/>
          <a:p>
            <a:r>
              <a:rPr lang="en-AU" sz="1000" dirty="0"/>
              <a:t>So far through this session you have learnt how to:</a:t>
            </a:r>
          </a:p>
        </p:txBody>
      </p:sp>
      <p:sp>
        <p:nvSpPr>
          <p:cNvPr id="17" name="TextBox 16"/>
          <p:cNvSpPr txBox="1"/>
          <p:nvPr/>
        </p:nvSpPr>
        <p:spPr>
          <a:xfrm>
            <a:off x="307770" y="1298563"/>
            <a:ext cx="561380" cy="707886"/>
          </a:xfrm>
          <a:prstGeom prst="rect">
            <a:avLst/>
          </a:prstGeom>
          <a:noFill/>
        </p:spPr>
        <p:txBody>
          <a:bodyPr wrap="square" rtlCol="0">
            <a:spAutoFit/>
          </a:bodyPr>
          <a:lstStyle/>
          <a:p>
            <a:r>
              <a:rPr lang="en-AU" sz="4000" dirty="0">
                <a:solidFill>
                  <a:srgbClr val="002060"/>
                </a:solidFill>
                <a:sym typeface="Wingdings" panose="05000000000000000000" pitchFamily="2" charset="2"/>
              </a:rPr>
              <a:t></a:t>
            </a:r>
            <a:endParaRPr lang="en-AU" sz="4000" dirty="0">
              <a:solidFill>
                <a:srgbClr val="002060"/>
              </a:solidFill>
            </a:endParaRPr>
          </a:p>
        </p:txBody>
      </p:sp>
      <p:sp>
        <p:nvSpPr>
          <p:cNvPr id="12" name="TextBox 11"/>
          <p:cNvSpPr txBox="1"/>
          <p:nvPr/>
        </p:nvSpPr>
        <p:spPr>
          <a:xfrm flipV="1">
            <a:off x="465447" y="3018865"/>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1" name="Rectangle 10"/>
          <p:cNvSpPr/>
          <p:nvPr/>
        </p:nvSpPr>
        <p:spPr>
          <a:xfrm>
            <a:off x="2612317" y="-5938"/>
            <a:ext cx="1702134" cy="369332"/>
          </a:xfrm>
          <a:prstGeom prst="rect">
            <a:avLst/>
          </a:prstGeom>
          <a:noFill/>
        </p:spPr>
        <p:txBody>
          <a:bodyPr wrap="none" lIns="91440" tIns="45720" rIns="91440" bIns="45720">
            <a:spAutoFit/>
          </a:bodyPr>
          <a:lstStyle/>
          <a:p>
            <a:pPr algn="ctr">
              <a:lnSpc>
                <a:spcPct val="150000"/>
              </a:lnSpc>
            </a:pPr>
            <a:r>
              <a:rPr lang="en-AU" sz="1200" dirty="0"/>
              <a:t>Summary – Topic One</a:t>
            </a:r>
            <a:endParaRPr lang="en-US" sz="1200" dirty="0"/>
          </a:p>
        </p:txBody>
      </p:sp>
      <p:sp>
        <p:nvSpPr>
          <p:cNvPr id="16" name="TextBox 15"/>
          <p:cNvSpPr txBox="1"/>
          <p:nvPr/>
        </p:nvSpPr>
        <p:spPr>
          <a:xfrm flipV="1">
            <a:off x="465447" y="2768104"/>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0" name="TextBox 9"/>
          <p:cNvSpPr txBox="1"/>
          <p:nvPr/>
        </p:nvSpPr>
        <p:spPr>
          <a:xfrm flipV="1">
            <a:off x="465446" y="3272708"/>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3" name="TextBox 12"/>
          <p:cNvSpPr txBox="1"/>
          <p:nvPr/>
        </p:nvSpPr>
        <p:spPr>
          <a:xfrm flipV="1">
            <a:off x="465445" y="2511989"/>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Tree>
    <p:custDataLst>
      <p:tags r:id="rId1"/>
    </p:custDataLst>
    <p:extLst>
      <p:ext uri="{BB962C8B-B14F-4D97-AF65-F5344CB8AC3E}">
        <p14:creationId xmlns:p14="http://schemas.microsoft.com/office/powerpoint/2010/main" val="16836171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59116" y="1305903"/>
            <a:ext cx="3060635" cy="1483401"/>
          </a:xfrm>
        </p:spPr>
        <p:txBody>
          <a:bodyPr>
            <a:noAutofit/>
          </a:bodyPr>
          <a:lstStyle/>
          <a:p>
            <a:pPr>
              <a:lnSpc>
                <a:spcPct val="150000"/>
              </a:lnSpc>
            </a:pPr>
            <a:br>
              <a:rPr lang="en-AU" sz="1800" dirty="0">
                <a:solidFill>
                  <a:srgbClr val="FF00FF"/>
                </a:solidFill>
              </a:rPr>
            </a:br>
            <a:r>
              <a:rPr lang="en-AU" sz="1800" dirty="0"/>
              <a:t>Implement strategies for construction operations</a:t>
            </a:r>
          </a:p>
        </p:txBody>
      </p:sp>
      <p:sp>
        <p:nvSpPr>
          <p:cNvPr id="4" name="Footer Placeholder 3"/>
          <p:cNvSpPr>
            <a:spLocks noGrp="1"/>
          </p:cNvSpPr>
          <p:nvPr>
            <p:ph type="ftr" sz="quarter" idx="11"/>
          </p:nvPr>
        </p:nvSpPr>
        <p:spPr>
          <a:xfrm>
            <a:off x="2715720" y="3680799"/>
            <a:ext cx="2451418" cy="206989"/>
          </a:xfrm>
        </p:spPr>
        <p:txBody>
          <a:bodyPr/>
          <a:lstStyle/>
          <a:p>
            <a:r>
              <a:rPr lang="en-US" dirty="0"/>
              <a:t>CPCCBC4007A - © Construction Skills Training Centre</a:t>
            </a:r>
          </a:p>
        </p:txBody>
      </p:sp>
      <p:sp>
        <p:nvSpPr>
          <p:cNvPr id="6" name="Subtitle 5"/>
          <p:cNvSpPr>
            <a:spLocks noGrp="1"/>
          </p:cNvSpPr>
          <p:nvPr>
            <p:ph type="subTitle" idx="1"/>
          </p:nvPr>
        </p:nvSpPr>
        <p:spPr>
          <a:xfrm>
            <a:off x="3511718" y="1191625"/>
            <a:ext cx="2501583" cy="584775"/>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TWO</a:t>
            </a:r>
          </a:p>
        </p:txBody>
      </p:sp>
    </p:spTree>
    <p:custDataLst>
      <p:tags r:id="rId1"/>
    </p:custDataLst>
    <p:extLst>
      <p:ext uri="{BB962C8B-B14F-4D97-AF65-F5344CB8AC3E}">
        <p14:creationId xmlns:p14="http://schemas.microsoft.com/office/powerpoint/2010/main" val="91720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grpId="0"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98463" y="-4418"/>
            <a:ext cx="3632726" cy="369332"/>
          </a:xfrm>
          <a:prstGeom prst="rect">
            <a:avLst/>
          </a:prstGeom>
          <a:noFill/>
        </p:spPr>
        <p:txBody>
          <a:bodyPr wrap="none" lIns="91440" tIns="45720" rIns="91440" bIns="45720">
            <a:spAutoFit/>
          </a:bodyPr>
          <a:lstStyle/>
          <a:p>
            <a:pPr algn="ctr">
              <a:lnSpc>
                <a:spcPct val="150000"/>
              </a:lnSpc>
            </a:pPr>
            <a:r>
              <a:rPr lang="en-AU" sz="1200" dirty="0"/>
              <a:t>2. Implement strategies for construction operations</a:t>
            </a:r>
          </a:p>
        </p:txBody>
      </p:sp>
      <p:sp>
        <p:nvSpPr>
          <p:cNvPr id="7" name="Rectangle 6"/>
          <p:cNvSpPr/>
          <p:nvPr/>
        </p:nvSpPr>
        <p:spPr>
          <a:xfrm>
            <a:off x="14633" y="940046"/>
            <a:ext cx="6897341" cy="1754326"/>
          </a:xfrm>
          <a:prstGeom prst="rect">
            <a:avLst/>
          </a:prstGeom>
        </p:spPr>
        <p:txBody>
          <a:bodyPr wrap="square">
            <a:spAutoFit/>
          </a:bodyPr>
          <a:lstStyle/>
          <a:p>
            <a:pPr marL="430637" lvl="1" indent="-171450">
              <a:lnSpc>
                <a:spcPct val="150000"/>
              </a:lnSpc>
              <a:buFont typeface="Arial" panose="020B0604020202020204" pitchFamily="34" charset="0"/>
              <a:buChar char="•"/>
            </a:pPr>
            <a:r>
              <a:rPr lang="en-AU" sz="1200" dirty="0"/>
              <a:t>Identify organisational strategies for implementing construction operations</a:t>
            </a:r>
          </a:p>
          <a:p>
            <a:pPr marL="430637" lvl="1" indent="-171450">
              <a:lnSpc>
                <a:spcPct val="150000"/>
              </a:lnSpc>
              <a:buFont typeface="Arial" panose="020B0604020202020204" pitchFamily="34" charset="0"/>
              <a:buChar char="•"/>
            </a:pPr>
            <a:r>
              <a:rPr lang="en-AU" sz="1200" dirty="0"/>
              <a:t>Implement procedures for recording the hire of plant and equipment</a:t>
            </a:r>
          </a:p>
          <a:p>
            <a:pPr marL="430637" lvl="1" indent="-171450">
              <a:lnSpc>
                <a:spcPct val="150000"/>
              </a:lnSpc>
              <a:buFont typeface="Arial" panose="020B0604020202020204" pitchFamily="34" charset="0"/>
              <a:buChar char="•"/>
            </a:pPr>
            <a:r>
              <a:rPr lang="en-AU" sz="1200" dirty="0"/>
              <a:t>Implement organisational WHS policy and procedures including hazard and risk management</a:t>
            </a:r>
          </a:p>
          <a:p>
            <a:pPr marL="430637" lvl="1" indent="-171450">
              <a:lnSpc>
                <a:spcPct val="150000"/>
              </a:lnSpc>
              <a:buFont typeface="Arial" panose="020B0604020202020204" pitchFamily="34" charset="0"/>
              <a:buChar char="•"/>
            </a:pPr>
            <a:r>
              <a:rPr lang="en-AU" sz="1200" dirty="0"/>
              <a:t>Implement procedures for the removal of existing services and hazardous materials in accordance with Environment Protection Agency requirements</a:t>
            </a:r>
          </a:p>
          <a:p>
            <a:pPr marL="430637" lvl="1" indent="-171450">
              <a:lnSpc>
                <a:spcPct val="150000"/>
              </a:lnSpc>
              <a:buFont typeface="Arial" panose="020B0604020202020204" pitchFamily="34" charset="0"/>
              <a:buChar char="•"/>
            </a:pPr>
            <a:r>
              <a:rPr lang="en-AU" sz="1200" dirty="0"/>
              <a:t>Follow procedures for the control of multiple projects</a:t>
            </a:r>
          </a:p>
        </p:txBody>
      </p:sp>
      <p:sp>
        <p:nvSpPr>
          <p:cNvPr id="6" name="Rectangle 5"/>
          <p:cNvSpPr/>
          <p:nvPr/>
        </p:nvSpPr>
        <p:spPr>
          <a:xfrm>
            <a:off x="-1" y="551117"/>
            <a:ext cx="2924736" cy="276999"/>
          </a:xfrm>
          <a:prstGeom prst="rect">
            <a:avLst/>
          </a:prstGeom>
          <a:solidFill>
            <a:srgbClr val="3648CA"/>
          </a:solidFill>
          <a:ln w="6350">
            <a:solidFill>
              <a:schemeClr val="tx1"/>
            </a:solidFill>
          </a:ln>
        </p:spPr>
        <p:txBody>
          <a:bodyPr wrap="square">
            <a:spAutoFit/>
          </a:bodyPr>
          <a:lstStyle/>
          <a:p>
            <a:r>
              <a:rPr lang="en-US" sz="1200" b="1" dirty="0">
                <a:solidFill>
                  <a:schemeClr val="bg1"/>
                </a:solidFill>
              </a:rPr>
              <a:t>In this chapter you will learn how to:</a:t>
            </a:r>
            <a:endParaRPr lang="en-AU" sz="1400" b="1" dirty="0"/>
          </a:p>
        </p:txBody>
      </p:sp>
      <p:sp>
        <p:nvSpPr>
          <p:cNvPr id="8"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232582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64001" y="814314"/>
            <a:ext cx="4943688" cy="984885"/>
          </a:xfrm>
          <a:prstGeom prst="rect">
            <a:avLst/>
          </a:prstGeom>
          <a:noFill/>
          <a:ln w="6350">
            <a:solidFill>
              <a:srgbClr val="232F84"/>
            </a:solidFill>
          </a:ln>
        </p:spPr>
        <p:txBody>
          <a:bodyPr wrap="square">
            <a:spAutoFit/>
          </a:bodyPr>
          <a:lstStyle/>
          <a:p>
            <a:pPr algn="r"/>
            <a:endParaRPr lang="en-US" sz="1200" b="1" dirty="0">
              <a:solidFill>
                <a:schemeClr val="tx1">
                  <a:lumMod val="40000"/>
                  <a:lumOff val="60000"/>
                </a:schemeClr>
              </a:solidFill>
            </a:endParaRPr>
          </a:p>
          <a:p>
            <a:pPr algn="ctr"/>
            <a:r>
              <a:rPr lang="en-US" sz="1600" b="1" dirty="0">
                <a:solidFill>
                  <a:schemeClr val="tx1">
                    <a:lumMod val="40000"/>
                    <a:lumOff val="60000"/>
                  </a:schemeClr>
                </a:solidFill>
              </a:rPr>
              <a:t>Identifying organisational strategies for implementing construction operations</a:t>
            </a:r>
          </a:p>
          <a:p>
            <a:pPr algn="r"/>
            <a:endParaRPr lang="en-AU" sz="1400" b="1" dirty="0">
              <a:solidFill>
                <a:schemeClr val="tx1">
                  <a:lumMod val="40000"/>
                  <a:lumOff val="60000"/>
                </a:schemeClr>
              </a:solidFill>
            </a:endParaRPr>
          </a:p>
        </p:txBody>
      </p:sp>
      <p:sp>
        <p:nvSpPr>
          <p:cNvPr id="6" name="Rectangle 5"/>
          <p:cNvSpPr/>
          <p:nvPr/>
        </p:nvSpPr>
        <p:spPr>
          <a:xfrm>
            <a:off x="-1" y="675815"/>
            <a:ext cx="166878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46412"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b="10006"/>
          <a:stretch/>
        </p:blipFill>
        <p:spPr>
          <a:xfrm>
            <a:off x="3771900" y="1679349"/>
            <a:ext cx="2632499" cy="1780255"/>
          </a:xfrm>
          <a:prstGeom prst="rect">
            <a:avLst/>
          </a:prstGeom>
        </p:spPr>
      </p:pic>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Rectangle 8"/>
          <p:cNvSpPr/>
          <p:nvPr/>
        </p:nvSpPr>
        <p:spPr>
          <a:xfrm>
            <a:off x="798463" y="-4418"/>
            <a:ext cx="3632726" cy="369332"/>
          </a:xfrm>
          <a:prstGeom prst="rect">
            <a:avLst/>
          </a:prstGeom>
          <a:noFill/>
        </p:spPr>
        <p:txBody>
          <a:bodyPr wrap="none" lIns="91440" tIns="45720" rIns="91440" bIns="45720">
            <a:spAutoFit/>
          </a:bodyPr>
          <a:lstStyle/>
          <a:p>
            <a:pPr algn="ctr">
              <a:lnSpc>
                <a:spcPct val="150000"/>
              </a:lnSpc>
            </a:pPr>
            <a:r>
              <a:rPr lang="en-AU" sz="1200" dirty="0"/>
              <a:t>2. Implement strategies for construction operations</a:t>
            </a:r>
          </a:p>
        </p:txBody>
      </p:sp>
    </p:spTree>
    <p:custDataLst>
      <p:tags r:id="rId1"/>
    </p:custDataLst>
    <p:extLst>
      <p:ext uri="{BB962C8B-B14F-4D97-AF65-F5344CB8AC3E}">
        <p14:creationId xmlns:p14="http://schemas.microsoft.com/office/powerpoint/2010/main" val="405986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3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25821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158753"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35156"/>
          </a:xfrm>
          <a:prstGeom prst="rect">
            <a:avLst/>
          </a:prstGeom>
        </p:spPr>
        <p:txBody>
          <a:bodyPr wrap="square">
            <a:spAutoFit/>
          </a:bodyPr>
          <a:lstStyle/>
          <a:p>
            <a:pPr lvl="1">
              <a:lnSpc>
                <a:spcPct val="150000"/>
              </a:lnSpc>
            </a:pPr>
            <a:r>
              <a:rPr lang="en-AU" sz="1150" dirty="0"/>
              <a:t>General overview – Organisational strategies</a:t>
            </a:r>
            <a:endParaRPr lang="en-AU" sz="1100" dirty="0"/>
          </a:p>
        </p:txBody>
      </p:sp>
      <p:sp>
        <p:nvSpPr>
          <p:cNvPr id="13" name="TextBox 12"/>
          <p:cNvSpPr txBox="1"/>
          <p:nvPr/>
        </p:nvSpPr>
        <p:spPr>
          <a:xfrm>
            <a:off x="642643" y="1004076"/>
            <a:ext cx="5522833" cy="1754326"/>
          </a:xfrm>
          <a:prstGeom prst="rect">
            <a:avLst/>
          </a:prstGeom>
          <a:noFill/>
        </p:spPr>
        <p:txBody>
          <a:bodyPr wrap="square" rtlCol="0">
            <a:spAutoFit/>
          </a:bodyPr>
          <a:lstStyle/>
          <a:p>
            <a:pPr algn="just"/>
            <a:r>
              <a:rPr lang="en-AU" sz="1200" b="1" dirty="0">
                <a:solidFill>
                  <a:srgbClr val="232F84"/>
                </a:solidFill>
              </a:rPr>
              <a:t>Organisational strategies</a:t>
            </a:r>
          </a:p>
          <a:p>
            <a:pPr algn="just"/>
            <a:r>
              <a:rPr lang="en-AU" sz="1200" dirty="0">
                <a:solidFill>
                  <a:srgbClr val="232F84"/>
                </a:solidFill>
              </a:rPr>
              <a:t>When planning for building and construction work the you may implement a variety of strategies to implement construction operations, such as:</a:t>
            </a:r>
          </a:p>
          <a:p>
            <a:pPr algn="just"/>
            <a:endParaRPr lang="en-AU" sz="1200" dirty="0">
              <a:solidFill>
                <a:srgbClr val="232F84"/>
              </a:solidFill>
            </a:endParaRPr>
          </a:p>
          <a:p>
            <a:pPr marL="430637" lvl="1" indent="-171450" algn="just">
              <a:buFont typeface="Arial" panose="020B0604020202020204" pitchFamily="34" charset="0"/>
              <a:buChar char="•"/>
            </a:pPr>
            <a:r>
              <a:rPr lang="en-AU" sz="1200" dirty="0">
                <a:solidFill>
                  <a:srgbClr val="232F84"/>
                </a:solidFill>
              </a:rPr>
              <a:t>Appointing project managers and construction supervisors</a:t>
            </a:r>
          </a:p>
          <a:p>
            <a:pPr marL="430637" lvl="1" indent="-171450" algn="just">
              <a:buFont typeface="Arial" panose="020B0604020202020204" pitchFamily="34" charset="0"/>
              <a:buChar char="•"/>
            </a:pPr>
            <a:r>
              <a:rPr lang="en-AU" sz="1200" dirty="0">
                <a:solidFill>
                  <a:srgbClr val="232F84"/>
                </a:solidFill>
              </a:rPr>
              <a:t>Advertising for tradespersons and other employees</a:t>
            </a:r>
          </a:p>
          <a:p>
            <a:pPr marL="430637" lvl="1" indent="-171450" algn="just">
              <a:buFont typeface="Arial" panose="020B0604020202020204" pitchFamily="34" charset="0"/>
              <a:buChar char="•"/>
            </a:pPr>
            <a:r>
              <a:rPr lang="en-AU" sz="1200" dirty="0">
                <a:solidFill>
                  <a:srgbClr val="232F84"/>
                </a:solidFill>
              </a:rPr>
              <a:t>Calling for tenders for subcontract operations</a:t>
            </a:r>
          </a:p>
          <a:p>
            <a:pPr marL="430637" lvl="1" indent="-171450" algn="just">
              <a:buFont typeface="Arial" panose="020B0604020202020204" pitchFamily="34" charset="0"/>
              <a:buChar char="•"/>
            </a:pPr>
            <a:r>
              <a:rPr lang="en-AU" sz="1200" dirty="0">
                <a:solidFill>
                  <a:srgbClr val="232F84"/>
                </a:solidFill>
              </a:rPr>
              <a:t>Briefing organisational personnel</a:t>
            </a:r>
          </a:p>
          <a:p>
            <a:pPr marL="430637" lvl="1" indent="-171450" algn="just">
              <a:buFont typeface="Arial" panose="020B0604020202020204" pitchFamily="34" charset="0"/>
              <a:buChar char="•"/>
            </a:pPr>
            <a:r>
              <a:rPr lang="en-AU" sz="1200" dirty="0">
                <a:solidFill>
                  <a:srgbClr val="232F84"/>
                </a:solidFill>
              </a:rPr>
              <a:t>Purchasing processes for building supplies or construction materials</a:t>
            </a:r>
          </a:p>
        </p:txBody>
      </p:sp>
    </p:spTree>
    <p:custDataLst>
      <p:tags r:id="rId1"/>
    </p:custDataLst>
    <p:extLst>
      <p:ext uri="{BB962C8B-B14F-4D97-AF65-F5344CB8AC3E}">
        <p14:creationId xmlns:p14="http://schemas.microsoft.com/office/powerpoint/2010/main" val="21446173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886858" cy="257781"/>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976082" cy="276999"/>
          </a:xfrm>
          <a:prstGeom prst="rect">
            <a:avLst/>
          </a:prstGeom>
          <a:noFill/>
          <a:ln w="6350">
            <a:noFill/>
          </a:ln>
        </p:spPr>
        <p:txBody>
          <a:bodyPr wrap="square">
            <a:spAutoFit/>
          </a:bodyPr>
          <a:lstStyle/>
          <a:p>
            <a:r>
              <a:rPr lang="en-US" sz="1200" b="1" dirty="0">
                <a:solidFill>
                  <a:schemeClr val="bg1"/>
                </a:solidFill>
              </a:rPr>
              <a:t>Project management</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35156"/>
          </a:xfrm>
          <a:prstGeom prst="rect">
            <a:avLst/>
          </a:prstGeom>
        </p:spPr>
        <p:txBody>
          <a:bodyPr wrap="square">
            <a:spAutoFit/>
          </a:bodyPr>
          <a:lstStyle/>
          <a:p>
            <a:pPr lvl="1">
              <a:lnSpc>
                <a:spcPct val="150000"/>
              </a:lnSpc>
            </a:pPr>
            <a:r>
              <a:rPr lang="en-AU" sz="1150" dirty="0"/>
              <a:t>2.1 </a:t>
            </a:r>
            <a:r>
              <a:rPr lang="en-AU" sz="1100" dirty="0"/>
              <a:t>Identify organisational strategies for implementing construction operations</a:t>
            </a:r>
          </a:p>
        </p:txBody>
      </p:sp>
      <p:sp>
        <p:nvSpPr>
          <p:cNvPr id="13" name="TextBox 12"/>
          <p:cNvSpPr txBox="1"/>
          <p:nvPr/>
        </p:nvSpPr>
        <p:spPr>
          <a:xfrm>
            <a:off x="99461" y="1012125"/>
            <a:ext cx="3091197" cy="2123658"/>
          </a:xfrm>
          <a:prstGeom prst="rect">
            <a:avLst/>
          </a:prstGeom>
          <a:noFill/>
        </p:spPr>
        <p:txBody>
          <a:bodyPr wrap="square" rtlCol="0">
            <a:spAutoFit/>
          </a:bodyPr>
          <a:lstStyle/>
          <a:p>
            <a:pPr algn="just"/>
            <a:r>
              <a:rPr lang="en-US" sz="1200" dirty="0"/>
              <a:t>The objective of a project manager is to enable a project to run as smoothly as possible based on a predicted sequence of events and activities that has been carefully compiled and </a:t>
            </a:r>
            <a:r>
              <a:rPr lang="en-US" sz="1200" dirty="0" err="1"/>
              <a:t>analysed</a:t>
            </a:r>
            <a:r>
              <a:rPr lang="en-US" sz="1200" dirty="0"/>
              <a:t>. </a:t>
            </a:r>
          </a:p>
          <a:p>
            <a:pPr algn="just"/>
            <a:endParaRPr lang="en-US" sz="1200" dirty="0"/>
          </a:p>
          <a:p>
            <a:pPr algn="just"/>
            <a:r>
              <a:rPr lang="en-US" sz="1200" dirty="0"/>
              <a:t>The day-to-day supervision of construction tasks (to ensure the meet the overall predicted sequence) are then observed by the Construction Supervisor.</a:t>
            </a:r>
            <a:endParaRPr lang="en-AU" sz="1200" b="1" dirty="0">
              <a:solidFill>
                <a:srgbClr val="232F84"/>
              </a:solidFill>
            </a:endParaRPr>
          </a:p>
          <a:p>
            <a:pPr algn="just"/>
            <a:endParaRPr lang="en-AU" sz="1200" dirty="0"/>
          </a:p>
        </p:txBody>
      </p:sp>
      <p:sp>
        <p:nvSpPr>
          <p:cNvPr id="2" name="Rectangle 1"/>
          <p:cNvSpPr/>
          <p:nvPr/>
        </p:nvSpPr>
        <p:spPr>
          <a:xfrm>
            <a:off x="3425371" y="1058970"/>
            <a:ext cx="3268273" cy="2123658"/>
          </a:xfrm>
          <a:prstGeom prst="rect">
            <a:avLst/>
          </a:prstGeom>
          <a:ln>
            <a:solidFill>
              <a:schemeClr val="bg2">
                <a:lumMod val="60000"/>
                <a:lumOff val="40000"/>
              </a:schemeClr>
            </a:solidFill>
          </a:ln>
        </p:spPr>
        <p:txBody>
          <a:bodyPr wrap="square">
            <a:spAutoFit/>
          </a:bodyPr>
          <a:lstStyle/>
          <a:p>
            <a:r>
              <a:rPr lang="en-US" sz="1200" dirty="0"/>
              <a:t>Project Management software can be used to assist in these process, assisting with:</a:t>
            </a:r>
          </a:p>
          <a:p>
            <a:pPr marL="430637" lvl="1" indent="-171450">
              <a:buFont typeface="Arial" panose="020B0604020202020204" pitchFamily="34" charset="0"/>
              <a:buChar char="•"/>
            </a:pPr>
            <a:r>
              <a:rPr lang="en-US" sz="1200" dirty="0"/>
              <a:t>Coordination of project activities </a:t>
            </a:r>
          </a:p>
          <a:p>
            <a:pPr marL="430637" lvl="1" indent="-171450">
              <a:buFont typeface="Arial" panose="020B0604020202020204" pitchFamily="34" charset="0"/>
              <a:buChar char="•"/>
            </a:pPr>
            <a:r>
              <a:rPr lang="en-US" sz="1200" dirty="0"/>
              <a:t>Prediction of purchasing requirements</a:t>
            </a:r>
          </a:p>
          <a:p>
            <a:pPr marL="430637" lvl="1" indent="-171450">
              <a:buFont typeface="Arial" panose="020B0604020202020204" pitchFamily="34" charset="0"/>
              <a:buChar char="•"/>
            </a:pPr>
            <a:r>
              <a:rPr lang="en-US" sz="1200" dirty="0"/>
              <a:t>Arranging  for timely delivery of materials </a:t>
            </a:r>
          </a:p>
          <a:p>
            <a:pPr marL="430637" lvl="1" indent="-171450">
              <a:buFont typeface="Arial" panose="020B0604020202020204" pitchFamily="34" charset="0"/>
              <a:buChar char="•"/>
            </a:pPr>
            <a:r>
              <a:rPr lang="en-US" sz="1200" dirty="0"/>
              <a:t>Planning for efficient use of resources</a:t>
            </a:r>
          </a:p>
          <a:p>
            <a:pPr marL="430637" lvl="1" indent="-171450">
              <a:buFont typeface="Arial" panose="020B0604020202020204" pitchFamily="34" charset="0"/>
              <a:buChar char="•"/>
            </a:pPr>
            <a:r>
              <a:rPr lang="en-US" sz="1200" dirty="0"/>
              <a:t>Predicting cash flow for the duration of the project</a:t>
            </a:r>
          </a:p>
          <a:p>
            <a:pPr marL="430637" lvl="1" indent="-171450">
              <a:buFont typeface="Arial" panose="020B0604020202020204" pitchFamily="34" charset="0"/>
              <a:buChar char="•"/>
            </a:pPr>
            <a:r>
              <a:rPr lang="en-US" sz="1200" dirty="0"/>
              <a:t>Monitoring costs, performance and overall progress.</a:t>
            </a:r>
            <a:endParaRPr lang="en-AU" sz="1200" dirty="0"/>
          </a:p>
        </p:txBody>
      </p:sp>
    </p:spTree>
    <p:custDataLst>
      <p:tags r:id="rId1"/>
    </p:custDataLst>
    <p:extLst>
      <p:ext uri="{BB962C8B-B14F-4D97-AF65-F5344CB8AC3E}">
        <p14:creationId xmlns:p14="http://schemas.microsoft.com/office/powerpoint/2010/main" val="23948497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0195" y="713284"/>
            <a:ext cx="2681071" cy="2953706"/>
          </a:xfrm>
          <a:prstGeom prst="rect">
            <a:avLst/>
          </a:prstGeom>
        </p:spPr>
      </p:pic>
      <p:sp>
        <p:nvSpPr>
          <p:cNvPr id="6" name="Rectangle 5"/>
          <p:cNvSpPr/>
          <p:nvPr/>
        </p:nvSpPr>
        <p:spPr>
          <a:xfrm>
            <a:off x="-1" y="585275"/>
            <a:ext cx="2017487" cy="292388"/>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2469568" cy="276999"/>
          </a:xfrm>
          <a:prstGeom prst="rect">
            <a:avLst/>
          </a:prstGeom>
          <a:noFill/>
          <a:ln w="6350">
            <a:noFill/>
          </a:ln>
        </p:spPr>
        <p:txBody>
          <a:bodyPr wrap="square">
            <a:spAutoFit/>
          </a:bodyPr>
          <a:lstStyle/>
          <a:p>
            <a:r>
              <a:rPr lang="en-US" sz="1200" b="1" dirty="0">
                <a:solidFill>
                  <a:schemeClr val="bg1"/>
                </a:solidFill>
              </a:rPr>
              <a:t>Advertising for workers</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35156"/>
          </a:xfrm>
          <a:prstGeom prst="rect">
            <a:avLst/>
          </a:prstGeom>
        </p:spPr>
        <p:txBody>
          <a:bodyPr wrap="square">
            <a:spAutoFit/>
          </a:bodyPr>
          <a:lstStyle/>
          <a:p>
            <a:pPr lvl="1">
              <a:lnSpc>
                <a:spcPct val="150000"/>
              </a:lnSpc>
            </a:pPr>
            <a:r>
              <a:rPr lang="en-AU" sz="1150" dirty="0"/>
              <a:t>2.1 </a:t>
            </a:r>
            <a:r>
              <a:rPr lang="en-AU" sz="1100" dirty="0"/>
              <a:t>Identify organisational strategies for implementing construction operations</a:t>
            </a:r>
          </a:p>
        </p:txBody>
      </p:sp>
      <p:sp>
        <p:nvSpPr>
          <p:cNvPr id="13" name="TextBox 12"/>
          <p:cNvSpPr txBox="1"/>
          <p:nvPr/>
        </p:nvSpPr>
        <p:spPr>
          <a:xfrm>
            <a:off x="250759" y="1004076"/>
            <a:ext cx="3967776" cy="1754326"/>
          </a:xfrm>
          <a:prstGeom prst="rect">
            <a:avLst/>
          </a:prstGeom>
          <a:noFill/>
        </p:spPr>
        <p:txBody>
          <a:bodyPr wrap="square" rtlCol="0">
            <a:spAutoFit/>
          </a:bodyPr>
          <a:lstStyle/>
          <a:p>
            <a:pPr algn="just"/>
            <a:r>
              <a:rPr lang="en-AU" sz="1200" dirty="0"/>
              <a:t>There are many avenues in the job market to find tradespersons and other employees. </a:t>
            </a:r>
          </a:p>
          <a:p>
            <a:pPr algn="just"/>
            <a:endParaRPr lang="en-AU" sz="1200" dirty="0"/>
          </a:p>
          <a:p>
            <a:pPr algn="just"/>
            <a:r>
              <a:rPr lang="en-AU" sz="1200" b="1" dirty="0"/>
              <a:t>Recommended avenues </a:t>
            </a:r>
            <a:r>
              <a:rPr lang="en-AU" sz="1200" dirty="0"/>
              <a:t>include:</a:t>
            </a:r>
          </a:p>
          <a:p>
            <a:pPr marL="430637" lvl="1" indent="-171450" algn="just">
              <a:buFont typeface="Arial" panose="020B0604020202020204" pitchFamily="34" charset="0"/>
              <a:buChar char="•"/>
            </a:pPr>
            <a:r>
              <a:rPr lang="en-AU" sz="1200" dirty="0"/>
              <a:t>Master Builders Association  (MBA) </a:t>
            </a:r>
          </a:p>
          <a:p>
            <a:pPr marL="430637" lvl="1" indent="-171450" algn="just">
              <a:buFont typeface="Arial" panose="020B0604020202020204" pitchFamily="34" charset="0"/>
              <a:buChar char="•"/>
            </a:pPr>
            <a:r>
              <a:rPr lang="en-AU" sz="1200" dirty="0"/>
              <a:t>Housing Industry Association (HIA) </a:t>
            </a:r>
          </a:p>
          <a:p>
            <a:pPr marL="430637" lvl="1" indent="-171450" algn="just">
              <a:buFont typeface="Arial" panose="020B0604020202020204" pitchFamily="34" charset="0"/>
              <a:buChar char="•"/>
            </a:pPr>
            <a:r>
              <a:rPr lang="en-AU" sz="1200" dirty="0"/>
              <a:t>Unions and their respective member journals and their websites</a:t>
            </a:r>
          </a:p>
          <a:p>
            <a:pPr marL="430637" lvl="1" indent="-171450" algn="just">
              <a:buFont typeface="Arial" panose="020B0604020202020204" pitchFamily="34" charset="0"/>
              <a:buChar char="•"/>
            </a:pPr>
            <a:r>
              <a:rPr lang="en-AU" sz="1200" dirty="0"/>
              <a:t>Your own website, if you have one </a:t>
            </a:r>
          </a:p>
        </p:txBody>
      </p:sp>
      <p:sp>
        <p:nvSpPr>
          <p:cNvPr id="2" name="Rectangle 1"/>
          <p:cNvSpPr/>
          <p:nvPr/>
        </p:nvSpPr>
        <p:spPr>
          <a:xfrm rot="21407033">
            <a:off x="4287712" y="1368091"/>
            <a:ext cx="2497113" cy="1954381"/>
          </a:xfrm>
          <a:prstGeom prst="rect">
            <a:avLst/>
          </a:prstGeom>
        </p:spPr>
        <p:txBody>
          <a:bodyPr wrap="square">
            <a:spAutoFit/>
          </a:bodyPr>
          <a:lstStyle/>
          <a:p>
            <a:pPr algn="just"/>
            <a:r>
              <a:rPr lang="en-AU" sz="1100" b="1" dirty="0"/>
              <a:t>Advertising options</a:t>
            </a:r>
          </a:p>
          <a:p>
            <a:pPr algn="just"/>
            <a:r>
              <a:rPr lang="en-AU" sz="1100" dirty="0"/>
              <a:t>Place job and tender opportunities in: </a:t>
            </a:r>
          </a:p>
          <a:p>
            <a:pPr marL="171450" indent="-171450" algn="just">
              <a:buFont typeface="Arial" panose="020B0604020202020204" pitchFamily="34" charset="0"/>
              <a:buChar char="•"/>
            </a:pPr>
            <a:r>
              <a:rPr lang="en-AU" sz="1100" dirty="0"/>
              <a:t>State and local newspapers</a:t>
            </a:r>
          </a:p>
          <a:p>
            <a:pPr marL="171450" indent="-171450">
              <a:buFont typeface="Arial" panose="020B0604020202020204" pitchFamily="34" charset="0"/>
              <a:buChar char="•"/>
            </a:pPr>
            <a:r>
              <a:rPr lang="en-AU" sz="1100" dirty="0"/>
              <a:t>Work and job placement agencies</a:t>
            </a:r>
          </a:p>
          <a:p>
            <a:pPr marL="171450" indent="-171450" algn="just">
              <a:buFont typeface="Arial" panose="020B0604020202020204" pitchFamily="34" charset="0"/>
              <a:buChar char="•"/>
            </a:pPr>
            <a:r>
              <a:rPr lang="en-AU" sz="1100" dirty="0"/>
              <a:t>Online job search engines</a:t>
            </a:r>
          </a:p>
          <a:p>
            <a:pPr marL="171450" indent="-171450">
              <a:buFont typeface="Arial" panose="020B0604020202020204" pitchFamily="34" charset="0"/>
              <a:buChar char="•"/>
            </a:pPr>
            <a:r>
              <a:rPr lang="en-AU" sz="1100" dirty="0"/>
              <a:t>Local shopping centre bulletin boards can also be a good source and place to promote work and   job opportunities</a:t>
            </a:r>
          </a:p>
          <a:p>
            <a:pPr marL="171450" indent="-171450">
              <a:buFont typeface="Arial" panose="020B0604020202020204" pitchFamily="34" charset="0"/>
              <a:buChar char="•"/>
            </a:pPr>
            <a:r>
              <a:rPr lang="en-AU" sz="1100" dirty="0"/>
              <a:t>Industry networks by                word of mouth</a:t>
            </a:r>
          </a:p>
        </p:txBody>
      </p:sp>
    </p:spTree>
    <p:custDataLst>
      <p:tags r:id="rId1"/>
    </p:custDataLst>
    <p:extLst>
      <p:ext uri="{BB962C8B-B14F-4D97-AF65-F5344CB8AC3E}">
        <p14:creationId xmlns:p14="http://schemas.microsoft.com/office/powerpoint/2010/main" val="26577639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25821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158753" cy="276999"/>
          </a:xfrm>
          <a:prstGeom prst="rect">
            <a:avLst/>
          </a:prstGeom>
          <a:noFill/>
          <a:ln w="6350">
            <a:noFill/>
          </a:ln>
        </p:spPr>
        <p:txBody>
          <a:bodyPr wrap="square">
            <a:spAutoFit/>
          </a:bodyPr>
          <a:lstStyle/>
          <a:p>
            <a:r>
              <a:rPr lang="en-US" sz="1200" b="1" dirty="0">
                <a:solidFill>
                  <a:schemeClr val="bg1"/>
                </a:solidFill>
              </a:rPr>
              <a:t>Tenders</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35156"/>
          </a:xfrm>
          <a:prstGeom prst="rect">
            <a:avLst/>
          </a:prstGeom>
        </p:spPr>
        <p:txBody>
          <a:bodyPr wrap="square">
            <a:spAutoFit/>
          </a:bodyPr>
          <a:lstStyle/>
          <a:p>
            <a:pPr lvl="1">
              <a:lnSpc>
                <a:spcPct val="150000"/>
              </a:lnSpc>
            </a:pPr>
            <a:r>
              <a:rPr lang="en-AU" sz="1150" dirty="0"/>
              <a:t>2.1 </a:t>
            </a:r>
            <a:r>
              <a:rPr lang="en-AU" sz="1100" dirty="0"/>
              <a:t>Identify organisational strategies for implementing construction operations</a:t>
            </a:r>
          </a:p>
        </p:txBody>
      </p:sp>
      <p:sp>
        <p:nvSpPr>
          <p:cNvPr id="13" name="TextBox 12"/>
          <p:cNvSpPr txBox="1"/>
          <p:nvPr/>
        </p:nvSpPr>
        <p:spPr>
          <a:xfrm>
            <a:off x="642643" y="1004076"/>
            <a:ext cx="5522833" cy="2308324"/>
          </a:xfrm>
          <a:prstGeom prst="rect">
            <a:avLst/>
          </a:prstGeom>
          <a:noFill/>
        </p:spPr>
        <p:txBody>
          <a:bodyPr wrap="square" rtlCol="0">
            <a:spAutoFit/>
          </a:bodyPr>
          <a:lstStyle/>
          <a:p>
            <a:pPr algn="just"/>
            <a:r>
              <a:rPr lang="en-AU" sz="1200" dirty="0">
                <a:solidFill>
                  <a:srgbClr val="232F84"/>
                </a:solidFill>
              </a:rPr>
              <a:t>As an alternative to seeking out specific subcontractors yourself, you can put out an invitation to tender, which allows interested subcontractors to offer their services to you.</a:t>
            </a:r>
          </a:p>
          <a:p>
            <a:pPr algn="just"/>
            <a:endParaRPr lang="en-AU" sz="1200" dirty="0">
              <a:solidFill>
                <a:srgbClr val="232F84"/>
              </a:solidFill>
            </a:endParaRPr>
          </a:p>
          <a:p>
            <a:pPr algn="just"/>
            <a:r>
              <a:rPr lang="en-AU" sz="1200" dirty="0">
                <a:solidFill>
                  <a:srgbClr val="232F84"/>
                </a:solidFill>
              </a:rPr>
              <a:t>An invitation to tender will include information describing the goods or services required in sufficient detail to enable the tenderer to prepare an accurate tender that is in a prescribed format so that it is easy to compare with other tenders.</a:t>
            </a:r>
          </a:p>
          <a:p>
            <a:pPr algn="just"/>
            <a:endParaRPr lang="en-AU" sz="1200" dirty="0">
              <a:solidFill>
                <a:srgbClr val="232F84"/>
              </a:solidFill>
            </a:endParaRPr>
          </a:p>
          <a:p>
            <a:pPr algn="just"/>
            <a:r>
              <a:rPr lang="en-AU" sz="1200" dirty="0">
                <a:solidFill>
                  <a:srgbClr val="232F84"/>
                </a:solidFill>
              </a:rPr>
              <a:t>What should be considered is how the tenders that are received will be evaluated. It might be decided to accept the lowest priced tender that meets the requirements, but it is common practice to define a set of criteria by which the most economically advantageous tender can be identified.</a:t>
            </a:r>
          </a:p>
        </p:txBody>
      </p:sp>
    </p:spTree>
    <p:custDataLst>
      <p:tags r:id="rId1"/>
    </p:custDataLst>
    <p:extLst>
      <p:ext uri="{BB962C8B-B14F-4D97-AF65-F5344CB8AC3E}">
        <p14:creationId xmlns:p14="http://schemas.microsoft.com/office/powerpoint/2010/main" val="15639769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585275"/>
            <a:ext cx="1799772" cy="292388"/>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2338939" cy="276999"/>
          </a:xfrm>
          <a:prstGeom prst="rect">
            <a:avLst/>
          </a:prstGeom>
          <a:noFill/>
          <a:ln w="6350">
            <a:noFill/>
          </a:ln>
        </p:spPr>
        <p:txBody>
          <a:bodyPr wrap="square">
            <a:spAutoFit/>
          </a:bodyPr>
          <a:lstStyle/>
          <a:p>
            <a:r>
              <a:rPr lang="en-US" sz="1200" b="1" dirty="0">
                <a:solidFill>
                  <a:schemeClr val="bg1"/>
                </a:solidFill>
              </a:rPr>
              <a:t>Personnel briefing</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35156"/>
          </a:xfrm>
          <a:prstGeom prst="rect">
            <a:avLst/>
          </a:prstGeom>
        </p:spPr>
        <p:txBody>
          <a:bodyPr wrap="square">
            <a:spAutoFit/>
          </a:bodyPr>
          <a:lstStyle/>
          <a:p>
            <a:pPr lvl="1">
              <a:lnSpc>
                <a:spcPct val="150000"/>
              </a:lnSpc>
            </a:pPr>
            <a:r>
              <a:rPr lang="en-AU" sz="1150" dirty="0"/>
              <a:t>2.1 </a:t>
            </a:r>
            <a:r>
              <a:rPr lang="en-AU" sz="1100" dirty="0"/>
              <a:t>Identify organisational strategies for implementing construction operations</a:t>
            </a:r>
          </a:p>
        </p:txBody>
      </p:sp>
      <p:sp>
        <p:nvSpPr>
          <p:cNvPr id="13" name="TextBox 12"/>
          <p:cNvSpPr txBox="1"/>
          <p:nvPr/>
        </p:nvSpPr>
        <p:spPr>
          <a:xfrm>
            <a:off x="642643" y="1004076"/>
            <a:ext cx="5522833" cy="2308324"/>
          </a:xfrm>
          <a:prstGeom prst="rect">
            <a:avLst/>
          </a:prstGeom>
          <a:noFill/>
        </p:spPr>
        <p:txBody>
          <a:bodyPr wrap="square" rtlCol="0">
            <a:spAutoFit/>
          </a:bodyPr>
          <a:lstStyle/>
          <a:p>
            <a:pPr algn="just"/>
            <a:r>
              <a:rPr lang="en-AU" sz="1200" dirty="0"/>
              <a:t>Workers should be briefed so they fully understand what they are required to do. Workers may be briefed in a range of different ways, including:</a:t>
            </a:r>
          </a:p>
          <a:p>
            <a:pPr marL="430637" lvl="1" indent="-171450" algn="just">
              <a:buFont typeface="Arial" panose="020B0604020202020204" pitchFamily="34" charset="0"/>
              <a:buChar char="•"/>
            </a:pPr>
            <a:r>
              <a:rPr lang="en-AU" sz="1200" dirty="0"/>
              <a:t>Ad-hoc on-the-run briefings with sub contractors, works and others</a:t>
            </a:r>
          </a:p>
          <a:p>
            <a:pPr marL="430637" lvl="1" indent="-171450" algn="just">
              <a:buFont typeface="Arial" panose="020B0604020202020204" pitchFamily="34" charset="0"/>
              <a:buChar char="•"/>
            </a:pPr>
            <a:r>
              <a:rPr lang="en-AU" sz="1200" dirty="0"/>
              <a:t>Formal and informal phone briefings and discussions with major contractors and sub-contractors</a:t>
            </a:r>
          </a:p>
          <a:p>
            <a:pPr marL="430637" lvl="1" indent="-171450" algn="just">
              <a:buFont typeface="Arial" panose="020B0604020202020204" pitchFamily="34" charset="0"/>
              <a:buChar char="•"/>
            </a:pPr>
            <a:r>
              <a:rPr lang="en-AU" sz="1200" dirty="0"/>
              <a:t>Work orders and directions given by site supervisors, foreman and leading hands</a:t>
            </a:r>
          </a:p>
          <a:p>
            <a:pPr marL="430637" lvl="1" indent="-171450" algn="just">
              <a:buFont typeface="Arial" panose="020B0604020202020204" pitchFamily="34" charset="0"/>
              <a:buChar char="•"/>
            </a:pPr>
            <a:r>
              <a:rPr lang="en-AU" sz="1200" dirty="0"/>
              <a:t>Toolbox meetings (daily) on-site before any work commences</a:t>
            </a:r>
          </a:p>
          <a:p>
            <a:pPr marL="430637" lvl="1" indent="-171450" algn="just">
              <a:buFont typeface="Arial" panose="020B0604020202020204" pitchFamily="34" charset="0"/>
              <a:buChar char="•"/>
            </a:pPr>
            <a:r>
              <a:rPr lang="en-AU" sz="1200" dirty="0"/>
              <a:t>Oral and written notices in the form of work bulletins</a:t>
            </a:r>
          </a:p>
          <a:p>
            <a:pPr marL="430637" lvl="1" indent="-171450" algn="just">
              <a:buFont typeface="Arial" panose="020B0604020202020204" pitchFamily="34" charset="0"/>
              <a:buChar char="•"/>
            </a:pPr>
            <a:r>
              <a:rPr lang="en-AU" sz="1200" dirty="0"/>
              <a:t>If a ‘crib room’ on site then a notice board in the crib room can be used or a conspicuous place on a nominated wall of the build/project</a:t>
            </a:r>
          </a:p>
          <a:p>
            <a:pPr marL="430637" lvl="1" indent="-171450" algn="just">
              <a:buFont typeface="Arial" panose="020B0604020202020204" pitchFamily="34" charset="0"/>
              <a:buChar char="•"/>
            </a:pPr>
            <a:r>
              <a:rPr lang="en-AU" sz="1200" dirty="0"/>
              <a:t>Emails and text messages to site supervisors</a:t>
            </a:r>
          </a:p>
        </p:txBody>
      </p:sp>
    </p:spTree>
    <p:custDataLst>
      <p:tags r:id="rId1"/>
    </p:custDataLst>
    <p:extLst>
      <p:ext uri="{BB962C8B-B14F-4D97-AF65-F5344CB8AC3E}">
        <p14:creationId xmlns:p14="http://schemas.microsoft.com/office/powerpoint/2010/main" val="13817747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2090058" cy="292388"/>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2426025" cy="276999"/>
          </a:xfrm>
          <a:prstGeom prst="rect">
            <a:avLst/>
          </a:prstGeom>
          <a:noFill/>
          <a:ln w="6350">
            <a:noFill/>
          </a:ln>
        </p:spPr>
        <p:txBody>
          <a:bodyPr wrap="square">
            <a:spAutoFit/>
          </a:bodyPr>
          <a:lstStyle/>
          <a:p>
            <a:r>
              <a:rPr lang="en-US" sz="1200" b="1" dirty="0">
                <a:solidFill>
                  <a:schemeClr val="bg1"/>
                </a:solidFill>
              </a:rPr>
              <a:t>Purchasing processes</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35156"/>
          </a:xfrm>
          <a:prstGeom prst="rect">
            <a:avLst/>
          </a:prstGeom>
        </p:spPr>
        <p:txBody>
          <a:bodyPr wrap="square">
            <a:spAutoFit/>
          </a:bodyPr>
          <a:lstStyle/>
          <a:p>
            <a:pPr lvl="1">
              <a:lnSpc>
                <a:spcPct val="150000"/>
              </a:lnSpc>
            </a:pPr>
            <a:r>
              <a:rPr lang="en-AU" sz="1150" dirty="0"/>
              <a:t>2.1 </a:t>
            </a:r>
            <a:r>
              <a:rPr lang="en-AU" sz="1100" dirty="0"/>
              <a:t>Identify organisational strategies for implementing construction operations</a:t>
            </a:r>
          </a:p>
        </p:txBody>
      </p:sp>
      <p:sp>
        <p:nvSpPr>
          <p:cNvPr id="13" name="TextBox 12"/>
          <p:cNvSpPr txBox="1"/>
          <p:nvPr/>
        </p:nvSpPr>
        <p:spPr>
          <a:xfrm>
            <a:off x="642644" y="1004076"/>
            <a:ext cx="3682614" cy="2308324"/>
          </a:xfrm>
          <a:prstGeom prst="rect">
            <a:avLst/>
          </a:prstGeom>
          <a:noFill/>
        </p:spPr>
        <p:txBody>
          <a:bodyPr wrap="square" rtlCol="0">
            <a:spAutoFit/>
          </a:bodyPr>
          <a:lstStyle/>
          <a:p>
            <a:pPr algn="just"/>
            <a:r>
              <a:rPr lang="en-AU" sz="1200" dirty="0">
                <a:solidFill>
                  <a:srgbClr val="232F84"/>
                </a:solidFill>
              </a:rPr>
              <a:t>The builder can gather the information needed to make up a purchase order for a task from:</a:t>
            </a:r>
          </a:p>
          <a:p>
            <a:pPr marL="171450" indent="-171450" algn="just">
              <a:buFont typeface="Arial" panose="020B0604020202020204" pitchFamily="34" charset="0"/>
              <a:buChar char="•"/>
            </a:pPr>
            <a:r>
              <a:rPr lang="en-AU" sz="1200" dirty="0">
                <a:solidFill>
                  <a:srgbClr val="232F84"/>
                </a:solidFill>
              </a:rPr>
              <a:t>A take-off sheet which contains the quantity for the material provided</a:t>
            </a:r>
          </a:p>
          <a:p>
            <a:pPr marL="171450" indent="-171450" algn="just">
              <a:buFont typeface="Arial" panose="020B0604020202020204" pitchFamily="34" charset="0"/>
              <a:buChar char="•"/>
            </a:pPr>
            <a:r>
              <a:rPr lang="en-AU" sz="1200" dirty="0">
                <a:solidFill>
                  <a:srgbClr val="232F84"/>
                </a:solidFill>
              </a:rPr>
              <a:t>The project schedule for delivery date</a:t>
            </a:r>
          </a:p>
          <a:p>
            <a:pPr marL="171450" indent="-171450" algn="just">
              <a:buFont typeface="Arial" panose="020B0604020202020204" pitchFamily="34" charset="0"/>
              <a:buChar char="•"/>
            </a:pPr>
            <a:r>
              <a:rPr lang="en-AU" sz="1200" dirty="0">
                <a:solidFill>
                  <a:srgbClr val="232F84"/>
                </a:solidFill>
              </a:rPr>
              <a:t>Suppliers for the lead-in time</a:t>
            </a:r>
          </a:p>
          <a:p>
            <a:pPr marL="171450" indent="-171450" algn="just">
              <a:buFont typeface="Arial" panose="020B0604020202020204" pitchFamily="34" charset="0"/>
              <a:buChar char="•"/>
            </a:pPr>
            <a:r>
              <a:rPr lang="en-AU" sz="1200" dirty="0">
                <a:solidFill>
                  <a:srgbClr val="232F84"/>
                </a:solidFill>
              </a:rPr>
              <a:t>Nominated supplier list</a:t>
            </a:r>
          </a:p>
          <a:p>
            <a:pPr marL="171450" indent="-171450" algn="just">
              <a:buFont typeface="Arial" panose="020B0604020202020204" pitchFamily="34" charset="0"/>
              <a:buChar char="•"/>
            </a:pPr>
            <a:r>
              <a:rPr lang="en-AU" sz="1200" dirty="0">
                <a:solidFill>
                  <a:srgbClr val="232F84"/>
                </a:solidFill>
              </a:rPr>
              <a:t>Quotes</a:t>
            </a:r>
          </a:p>
          <a:p>
            <a:pPr marL="171450" indent="-171450" algn="just">
              <a:buFont typeface="Arial" panose="020B0604020202020204" pitchFamily="34" charset="0"/>
              <a:buChar char="•"/>
            </a:pPr>
            <a:endParaRPr lang="en-AU" sz="1200" dirty="0">
              <a:solidFill>
                <a:srgbClr val="232F84"/>
              </a:solidFill>
            </a:endParaRPr>
          </a:p>
          <a:p>
            <a:pPr algn="just"/>
            <a:r>
              <a:rPr lang="en-AU" sz="1200" dirty="0">
                <a:solidFill>
                  <a:srgbClr val="232F84"/>
                </a:solidFill>
              </a:rPr>
              <a:t>The purpose of producing a purchase order is to provide an audit trail that can be followed by anyone.</a:t>
            </a:r>
            <a:endParaRPr lang="en-AU" sz="1200" dirty="0"/>
          </a:p>
        </p:txBody>
      </p:sp>
      <p:sp>
        <p:nvSpPr>
          <p:cNvPr id="2" name="Rectangle 1"/>
          <p:cNvSpPr/>
          <p:nvPr/>
        </p:nvSpPr>
        <p:spPr>
          <a:xfrm>
            <a:off x="4528457" y="1812339"/>
            <a:ext cx="2148114" cy="16913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dirty="0"/>
              <a:t>Purchase orders should contain the following information: </a:t>
            </a:r>
          </a:p>
          <a:p>
            <a:pPr marL="228600" indent="-228600">
              <a:buFont typeface="+mj-lt"/>
              <a:buAutoNum type="arabicPeriod"/>
            </a:pPr>
            <a:r>
              <a:rPr lang="en-AU" dirty="0"/>
              <a:t>Order date and delivery date</a:t>
            </a:r>
          </a:p>
          <a:p>
            <a:pPr marL="228600" indent="-228600">
              <a:buFont typeface="+mj-lt"/>
              <a:buAutoNum type="arabicPeriod"/>
            </a:pPr>
            <a:r>
              <a:rPr lang="en-AU" dirty="0"/>
              <a:t>Purchase order number</a:t>
            </a:r>
          </a:p>
          <a:p>
            <a:pPr marL="228600" indent="-228600">
              <a:buFont typeface="+mj-lt"/>
              <a:buAutoNum type="arabicPeriod"/>
            </a:pPr>
            <a:r>
              <a:rPr lang="en-AU" dirty="0"/>
              <a:t>Supplier details</a:t>
            </a:r>
          </a:p>
          <a:p>
            <a:pPr marL="228600" indent="-228600">
              <a:buFont typeface="+mj-lt"/>
              <a:buAutoNum type="arabicPeriod"/>
            </a:pPr>
            <a:r>
              <a:rPr lang="en-AU" dirty="0"/>
              <a:t>Delivery details</a:t>
            </a:r>
          </a:p>
          <a:p>
            <a:pPr marL="228600" indent="-228600">
              <a:buFont typeface="+mj-lt"/>
              <a:buAutoNum type="arabicPeriod"/>
            </a:pPr>
            <a:r>
              <a:rPr lang="en-AU" dirty="0"/>
              <a:t>Supplier contact information</a:t>
            </a:r>
          </a:p>
          <a:p>
            <a:pPr marL="228600" indent="-228600">
              <a:buFont typeface="+mj-lt"/>
              <a:buAutoNum type="arabicPeriod"/>
            </a:pPr>
            <a:r>
              <a:rPr lang="en-AU" dirty="0"/>
              <a:t>Project manager details</a:t>
            </a:r>
          </a:p>
        </p:txBody>
      </p:sp>
    </p:spTree>
    <p:custDataLst>
      <p:tags r:id="rId1"/>
    </p:custDataLst>
    <p:extLst>
      <p:ext uri="{BB962C8B-B14F-4D97-AF65-F5344CB8AC3E}">
        <p14:creationId xmlns:p14="http://schemas.microsoft.com/office/powerpoint/2010/main" val="34916623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98463" y="795113"/>
            <a:ext cx="5118243" cy="1107996"/>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Implementing procedures for recording the hire of plant and equipment</a:t>
            </a:r>
          </a:p>
          <a:p>
            <a:pPr algn="ctr"/>
            <a:endParaRPr lang="en-AU" sz="1800" b="1" dirty="0">
              <a:solidFill>
                <a:schemeClr val="tx1">
                  <a:lumMod val="40000"/>
                  <a:lumOff val="60000"/>
                </a:schemeClr>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8073" y="1939117"/>
            <a:ext cx="3006201" cy="1513657"/>
          </a:xfrm>
          <a:prstGeom prst="rect">
            <a:avLst/>
          </a:prstGeom>
        </p:spPr>
      </p:pic>
      <p:sp>
        <p:nvSpPr>
          <p:cNvPr id="13"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Rectangle 8"/>
          <p:cNvSpPr/>
          <p:nvPr/>
        </p:nvSpPr>
        <p:spPr>
          <a:xfrm>
            <a:off x="-1" y="675815"/>
            <a:ext cx="166878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0" name="Rectangle 9"/>
          <p:cNvSpPr/>
          <p:nvPr/>
        </p:nvSpPr>
        <p:spPr>
          <a:xfrm>
            <a:off x="0" y="691204"/>
            <a:ext cx="1546412"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14" name="Rectangle 13"/>
          <p:cNvSpPr/>
          <p:nvPr/>
        </p:nvSpPr>
        <p:spPr>
          <a:xfrm>
            <a:off x="798463" y="-4418"/>
            <a:ext cx="3632726" cy="369332"/>
          </a:xfrm>
          <a:prstGeom prst="rect">
            <a:avLst/>
          </a:prstGeom>
          <a:noFill/>
        </p:spPr>
        <p:txBody>
          <a:bodyPr wrap="none" lIns="91440" tIns="45720" rIns="91440" bIns="45720">
            <a:spAutoFit/>
          </a:bodyPr>
          <a:lstStyle/>
          <a:p>
            <a:pPr algn="ctr">
              <a:lnSpc>
                <a:spcPct val="150000"/>
              </a:lnSpc>
            </a:pPr>
            <a:r>
              <a:rPr lang="en-AU" sz="1200" dirty="0"/>
              <a:t>2. Implement strategies for construction operations</a:t>
            </a:r>
          </a:p>
        </p:txBody>
      </p:sp>
    </p:spTree>
    <p:custDataLst>
      <p:tags r:id="rId1"/>
    </p:custDataLst>
    <p:extLst>
      <p:ext uri="{BB962C8B-B14F-4D97-AF65-F5344CB8AC3E}">
        <p14:creationId xmlns:p14="http://schemas.microsoft.com/office/powerpoint/2010/main" val="89213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7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32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344707"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245245"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500062" y="-4482"/>
            <a:ext cx="6337618" cy="335156"/>
          </a:xfrm>
          <a:prstGeom prst="rect">
            <a:avLst/>
          </a:prstGeom>
        </p:spPr>
        <p:txBody>
          <a:bodyPr wrap="square">
            <a:spAutoFit/>
          </a:bodyPr>
          <a:lstStyle/>
          <a:p>
            <a:pPr lvl="1">
              <a:lnSpc>
                <a:spcPct val="150000"/>
              </a:lnSpc>
            </a:pPr>
            <a:r>
              <a:rPr lang="en-AU" sz="1150" dirty="0"/>
              <a:t>2.2 </a:t>
            </a:r>
            <a:r>
              <a:rPr lang="en-AU" sz="1100" dirty="0"/>
              <a:t>Implement procedures for recording the hire of plant and equipment</a:t>
            </a:r>
          </a:p>
        </p:txBody>
      </p:sp>
      <p:sp>
        <p:nvSpPr>
          <p:cNvPr id="3" name="TextBox 2"/>
          <p:cNvSpPr txBox="1"/>
          <p:nvPr/>
        </p:nvSpPr>
        <p:spPr>
          <a:xfrm>
            <a:off x="340403" y="957129"/>
            <a:ext cx="6176509" cy="2677656"/>
          </a:xfrm>
          <a:prstGeom prst="rect">
            <a:avLst/>
          </a:prstGeom>
          <a:noFill/>
        </p:spPr>
        <p:txBody>
          <a:bodyPr wrap="square" rtlCol="0">
            <a:spAutoFit/>
          </a:bodyPr>
          <a:lstStyle/>
          <a:p>
            <a:pPr algn="just"/>
            <a:r>
              <a:rPr lang="en-AU" sz="1200" dirty="0"/>
              <a:t>Hiring plant and equipment is not dissimilar to purchasing materials for the build. </a:t>
            </a:r>
          </a:p>
          <a:p>
            <a:pPr marL="171450" indent="-171450" algn="just">
              <a:buFont typeface="Arial" panose="020B0604020202020204" pitchFamily="34" charset="0"/>
              <a:buChar char="•"/>
            </a:pPr>
            <a:r>
              <a:rPr lang="en-AU" sz="1200" b="1" dirty="0"/>
              <a:t>Plant</a:t>
            </a:r>
            <a:r>
              <a:rPr lang="en-AU" sz="1200" dirty="0"/>
              <a:t> refers to the larger mechanical pieces of machinery which may be used on-site, such as a tower lift or compressor.</a:t>
            </a:r>
          </a:p>
          <a:p>
            <a:pPr marL="171450" indent="-171450" algn="just">
              <a:buFont typeface="Arial" panose="020B0604020202020204" pitchFamily="34" charset="0"/>
              <a:buChar char="•"/>
            </a:pPr>
            <a:r>
              <a:rPr lang="en-AU" sz="1200" b="1" dirty="0"/>
              <a:t>Equipment</a:t>
            </a:r>
            <a:r>
              <a:rPr lang="en-AU" sz="1200" dirty="0"/>
              <a:t> describes the smaller non-mechanical tools such as ladders and wheelbarrows.</a:t>
            </a:r>
          </a:p>
          <a:p>
            <a:pPr algn="just"/>
            <a:endParaRPr lang="en-AU" sz="1200" dirty="0"/>
          </a:p>
          <a:p>
            <a:pPr algn="just"/>
            <a:r>
              <a:rPr lang="en-AU" sz="1200" dirty="0"/>
              <a:t>Your procedures and accounting systems will be very similar to purchasing materials: </a:t>
            </a:r>
          </a:p>
          <a:p>
            <a:pPr marL="171450" indent="-171450" algn="just">
              <a:buFont typeface="Arial" panose="020B0604020202020204" pitchFamily="34" charset="0"/>
              <a:buChar char="•"/>
            </a:pPr>
            <a:r>
              <a:rPr lang="en-AU" sz="1200" dirty="0"/>
              <a:t>You order the hire of equipment and then you have the options of either picking it up or having it delivered. </a:t>
            </a:r>
          </a:p>
          <a:p>
            <a:pPr marL="171450" indent="-171450" algn="just">
              <a:buFont typeface="Arial" panose="020B0604020202020204" pitchFamily="34" charset="0"/>
              <a:buChar char="•"/>
            </a:pPr>
            <a:r>
              <a:rPr lang="en-AU" sz="1200" dirty="0"/>
              <a:t>You will be invoiced and a payment will be required </a:t>
            </a:r>
          </a:p>
          <a:p>
            <a:pPr marL="430637" lvl="1" indent="-171450" algn="just">
              <a:buFont typeface="Arial" panose="020B0604020202020204" pitchFamily="34" charset="0"/>
              <a:buChar char="•"/>
            </a:pPr>
            <a:r>
              <a:rPr lang="en-AU" sz="1200" dirty="0"/>
              <a:t>However, unlike with materials (which are not returned), a refundable deposit and insurance may be required along with insurance</a:t>
            </a:r>
          </a:p>
          <a:p>
            <a:pPr marL="430637" lvl="1" indent="-171450" algn="just">
              <a:buFont typeface="Arial" panose="020B0604020202020204" pitchFamily="34" charset="0"/>
              <a:buChar char="•"/>
            </a:pPr>
            <a:r>
              <a:rPr lang="en-AU" sz="1200" dirty="0"/>
              <a:t>Keep records of the invoices and receipts associated with the hire of plant to ensure you receive deposits back</a:t>
            </a:r>
          </a:p>
        </p:txBody>
      </p:sp>
    </p:spTree>
    <p:custDataLst>
      <p:tags r:id="rId1"/>
    </p:custDataLst>
    <p:extLst>
      <p:ext uri="{BB962C8B-B14F-4D97-AF65-F5344CB8AC3E}">
        <p14:creationId xmlns:p14="http://schemas.microsoft.com/office/powerpoint/2010/main" val="40535952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344707"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245245"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500062" y="-4482"/>
            <a:ext cx="6337618" cy="335156"/>
          </a:xfrm>
          <a:prstGeom prst="rect">
            <a:avLst/>
          </a:prstGeom>
        </p:spPr>
        <p:txBody>
          <a:bodyPr wrap="square">
            <a:spAutoFit/>
          </a:bodyPr>
          <a:lstStyle/>
          <a:p>
            <a:pPr lvl="1">
              <a:lnSpc>
                <a:spcPct val="150000"/>
              </a:lnSpc>
            </a:pPr>
            <a:r>
              <a:rPr lang="en-AU" sz="1150" dirty="0"/>
              <a:t>2.2 </a:t>
            </a:r>
            <a:r>
              <a:rPr lang="en-AU" sz="1100" dirty="0"/>
              <a:t>Implement procedures for recording the hire of plant and equipment</a:t>
            </a:r>
          </a:p>
        </p:txBody>
      </p:sp>
      <p:sp>
        <p:nvSpPr>
          <p:cNvPr id="3" name="TextBox 2"/>
          <p:cNvSpPr txBox="1"/>
          <p:nvPr/>
        </p:nvSpPr>
        <p:spPr>
          <a:xfrm>
            <a:off x="340403" y="1116785"/>
            <a:ext cx="6176509" cy="2123658"/>
          </a:xfrm>
          <a:prstGeom prst="rect">
            <a:avLst/>
          </a:prstGeom>
          <a:noFill/>
        </p:spPr>
        <p:txBody>
          <a:bodyPr wrap="square" rtlCol="0">
            <a:spAutoFit/>
          </a:bodyPr>
          <a:lstStyle/>
          <a:p>
            <a:pPr algn="just"/>
            <a:r>
              <a:rPr lang="en-AU" sz="1200" b="1" dirty="0"/>
              <a:t>Some tips for hiring out construction plant and equipment:</a:t>
            </a:r>
          </a:p>
          <a:p>
            <a:pPr marL="171450" indent="-171450" algn="just">
              <a:buFont typeface="Arial" panose="020B0604020202020204" pitchFamily="34" charset="0"/>
              <a:buChar char="•"/>
            </a:pPr>
            <a:r>
              <a:rPr lang="en-AU" sz="1200" dirty="0"/>
              <a:t>Prior to placing orders, obtain and keep written confirmation that the items have been designed, constructed and tested in compliance with applicable WHS legislation and relevant Australian Standards, and will be supplied with the necessary safe-use information in English</a:t>
            </a:r>
          </a:p>
          <a:p>
            <a:pPr marL="171450" indent="-171450" algn="just">
              <a:buFont typeface="Arial" panose="020B0604020202020204" pitchFamily="34" charset="0"/>
              <a:buChar char="•"/>
            </a:pPr>
            <a:r>
              <a:rPr lang="en-AU" sz="1200" dirty="0"/>
              <a:t>Inspect plant/equipment with the hire company upon arrival to site and record the details of the inspection. </a:t>
            </a:r>
          </a:p>
          <a:p>
            <a:pPr marL="430637" lvl="1" indent="-171450" algn="just">
              <a:buFont typeface="Arial" panose="020B0604020202020204" pitchFamily="34" charset="0"/>
              <a:buChar char="•"/>
            </a:pPr>
            <a:r>
              <a:rPr lang="en-AU" sz="1200" dirty="0"/>
              <a:t>This ensures that you have appropriate documentation of the condition of the plant before your use of it</a:t>
            </a:r>
          </a:p>
          <a:p>
            <a:pPr marL="171450" indent="-171450" algn="just">
              <a:buFont typeface="Arial" panose="020B0604020202020204" pitchFamily="34" charset="0"/>
              <a:buChar char="•"/>
            </a:pPr>
            <a:r>
              <a:rPr lang="en-AU" sz="1200" dirty="0"/>
              <a:t>At the end of the period of hire, inspect the plant/equipment with the supplier and record the detail of the inspection.</a:t>
            </a:r>
          </a:p>
        </p:txBody>
      </p:sp>
    </p:spTree>
    <p:custDataLst>
      <p:tags r:id="rId1"/>
    </p:custDataLst>
    <p:extLst>
      <p:ext uri="{BB962C8B-B14F-4D97-AF65-F5344CB8AC3E}">
        <p14:creationId xmlns:p14="http://schemas.microsoft.com/office/powerpoint/2010/main" val="42523017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22407" y="814314"/>
            <a:ext cx="5617462" cy="1046440"/>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Implementing </a:t>
            </a:r>
            <a:r>
              <a:rPr lang="en-US" sz="1600" b="1" dirty="0" err="1">
                <a:solidFill>
                  <a:schemeClr val="tx1">
                    <a:lumMod val="40000"/>
                    <a:lumOff val="60000"/>
                  </a:schemeClr>
                </a:solidFill>
              </a:rPr>
              <a:t>organisational</a:t>
            </a:r>
            <a:r>
              <a:rPr lang="en-US" sz="1600" b="1" dirty="0">
                <a:solidFill>
                  <a:schemeClr val="tx1">
                    <a:lumMod val="40000"/>
                    <a:lumOff val="60000"/>
                  </a:schemeClr>
                </a:solidFill>
              </a:rPr>
              <a:t> WHS policy and procedures including hazard and risk management</a:t>
            </a:r>
          </a:p>
          <a:p>
            <a:pPr algn="r"/>
            <a:endParaRPr lang="en-AU" sz="1400" b="1" dirty="0">
              <a:solidFill>
                <a:schemeClr val="tx1">
                  <a:lumMod val="40000"/>
                  <a:lumOff val="60000"/>
                </a:schemeClr>
              </a:solidFill>
            </a:endParaRPr>
          </a:p>
        </p:txBody>
      </p:sp>
      <p:sp>
        <p:nvSpPr>
          <p:cNvPr id="6" name="Rectangle 5"/>
          <p:cNvSpPr/>
          <p:nvPr/>
        </p:nvSpPr>
        <p:spPr>
          <a:xfrm>
            <a:off x="-1" y="675815"/>
            <a:ext cx="16535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1951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7432" y="1775265"/>
            <a:ext cx="3596010" cy="1662878"/>
          </a:xfrm>
          <a:prstGeom prst="rect">
            <a:avLst/>
          </a:prstGeom>
        </p:spPr>
      </p:pic>
      <p:sp>
        <p:nvSpPr>
          <p:cNvPr id="13"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0" name="Rectangle 9"/>
          <p:cNvSpPr/>
          <p:nvPr/>
        </p:nvSpPr>
        <p:spPr>
          <a:xfrm>
            <a:off x="798463" y="-4418"/>
            <a:ext cx="3632726" cy="369332"/>
          </a:xfrm>
          <a:prstGeom prst="rect">
            <a:avLst/>
          </a:prstGeom>
          <a:noFill/>
        </p:spPr>
        <p:txBody>
          <a:bodyPr wrap="none" lIns="91440" tIns="45720" rIns="91440" bIns="45720">
            <a:spAutoFit/>
          </a:bodyPr>
          <a:lstStyle/>
          <a:p>
            <a:pPr algn="ctr">
              <a:lnSpc>
                <a:spcPct val="150000"/>
              </a:lnSpc>
            </a:pPr>
            <a:r>
              <a:rPr lang="en-AU" sz="1200" dirty="0"/>
              <a:t>2. Implement strategies for construction operations</a:t>
            </a:r>
          </a:p>
        </p:txBody>
      </p:sp>
    </p:spTree>
    <p:custDataLst>
      <p:tags r:id="rId1"/>
    </p:custDataLst>
    <p:extLst>
      <p:ext uri="{BB962C8B-B14F-4D97-AF65-F5344CB8AC3E}">
        <p14:creationId xmlns:p14="http://schemas.microsoft.com/office/powerpoint/2010/main" val="3562453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4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31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3487" y="-4482"/>
            <a:ext cx="6337618" cy="357790"/>
          </a:xfrm>
          <a:prstGeom prst="rect">
            <a:avLst/>
          </a:prstGeom>
        </p:spPr>
        <p:txBody>
          <a:bodyPr wrap="square">
            <a:spAutoFit/>
          </a:bodyPr>
          <a:lstStyle/>
          <a:p>
            <a:pPr lvl="1">
              <a:lnSpc>
                <a:spcPct val="150000"/>
              </a:lnSpc>
            </a:pPr>
            <a:r>
              <a:rPr lang="en-AU" sz="1150" dirty="0"/>
              <a:t>2.3 </a:t>
            </a:r>
            <a:r>
              <a:rPr lang="en-AU" sz="1100" dirty="0"/>
              <a:t>Implement organisational WHS policy and procedures (hazard &amp; risk management)</a:t>
            </a:r>
          </a:p>
        </p:txBody>
      </p:sp>
      <p:sp>
        <p:nvSpPr>
          <p:cNvPr id="2" name="Rectangle 1"/>
          <p:cNvSpPr/>
          <p:nvPr/>
        </p:nvSpPr>
        <p:spPr>
          <a:xfrm>
            <a:off x="549089" y="998533"/>
            <a:ext cx="5851712" cy="2123658"/>
          </a:xfrm>
          <a:prstGeom prst="rect">
            <a:avLst/>
          </a:prstGeom>
        </p:spPr>
        <p:txBody>
          <a:bodyPr wrap="square">
            <a:spAutoFit/>
          </a:bodyPr>
          <a:lstStyle/>
          <a:p>
            <a:r>
              <a:rPr lang="en-AU" sz="1200" dirty="0"/>
              <a:t>When a contractor takes possession of a building site there are several steps that need to be taken to meet work health and safety (WHS) obligations, including ensuring the safety of workers who will be employed on the site.</a:t>
            </a:r>
          </a:p>
          <a:p>
            <a:endParaRPr lang="en-AU" sz="1200" dirty="0"/>
          </a:p>
          <a:p>
            <a:r>
              <a:rPr lang="en-AU" sz="1200" dirty="0"/>
              <a:t>Ensuring WHS policies and procedures are in place and followed is a key component to ensuring safety in the workplace. </a:t>
            </a:r>
          </a:p>
          <a:p>
            <a:pPr marL="171450" indent="-171450">
              <a:buFont typeface="Arial" panose="020B0604020202020204" pitchFamily="34" charset="0"/>
              <a:buChar char="•"/>
            </a:pPr>
            <a:r>
              <a:rPr lang="en-AU" sz="1200" b="1" dirty="0"/>
              <a:t>Policies </a:t>
            </a:r>
            <a:r>
              <a:rPr lang="en-AU" sz="1200" dirty="0"/>
              <a:t>are </a:t>
            </a:r>
            <a:r>
              <a:rPr lang="en-AU" sz="1200" dirty="0">
                <a:latin typeface="Arial" panose="020B0604020202020204" pitchFamily="34" charset="0"/>
                <a:cs typeface="Arial" panose="020B0604020202020204" pitchFamily="34" charset="0"/>
              </a:rPr>
              <a:t>general documents that describe organisational aims regarding risk management.</a:t>
            </a:r>
          </a:p>
          <a:p>
            <a:pPr marL="171450" indent="-171450">
              <a:buFont typeface="Arial" panose="020B0604020202020204" pitchFamily="34" charset="0"/>
              <a:buChar char="•"/>
            </a:pPr>
            <a:r>
              <a:rPr lang="en-AU" sz="1200" b="1" dirty="0"/>
              <a:t>Procedures </a:t>
            </a:r>
            <a:r>
              <a:rPr lang="en-AU" sz="1200" dirty="0"/>
              <a:t>s</a:t>
            </a:r>
            <a:r>
              <a:rPr lang="en-AU" sz="1200" dirty="0">
                <a:latin typeface="Arial" panose="020B0604020202020204" pitchFamily="34" charset="0"/>
                <a:cs typeface="Arial" panose="020B0604020202020204" pitchFamily="34" charset="0"/>
              </a:rPr>
              <a:t>upport workplace policies and processes, providing even more specific detail as to how the organisation intends to manage risks (i.e. the steps required to complete the process). </a:t>
            </a: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7" name="Rectangle 6"/>
          <p:cNvSpPr/>
          <p:nvPr/>
        </p:nvSpPr>
        <p:spPr>
          <a:xfrm>
            <a:off x="0" y="585275"/>
            <a:ext cx="12976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1" y="587216"/>
            <a:ext cx="1144392"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Tree>
    <p:custDataLst>
      <p:tags r:id="rId1"/>
    </p:custDataLst>
    <p:extLst>
      <p:ext uri="{BB962C8B-B14F-4D97-AF65-F5344CB8AC3E}">
        <p14:creationId xmlns:p14="http://schemas.microsoft.com/office/powerpoint/2010/main" val="189790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9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3487" y="-4482"/>
            <a:ext cx="6337618" cy="357790"/>
          </a:xfrm>
          <a:prstGeom prst="rect">
            <a:avLst/>
          </a:prstGeom>
        </p:spPr>
        <p:txBody>
          <a:bodyPr wrap="square">
            <a:spAutoFit/>
          </a:bodyPr>
          <a:lstStyle/>
          <a:p>
            <a:pPr lvl="1">
              <a:lnSpc>
                <a:spcPct val="150000"/>
              </a:lnSpc>
            </a:pPr>
            <a:r>
              <a:rPr lang="en-AU" sz="1150" dirty="0"/>
              <a:t>2.3 </a:t>
            </a:r>
            <a:r>
              <a:rPr lang="en-AU" sz="1100" dirty="0"/>
              <a:t>Implement organisational WHS policy and procedures (hazard &amp; risk management)</a:t>
            </a: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0" y="585275"/>
            <a:ext cx="1714500"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0" name="Rectangle 9"/>
          <p:cNvSpPr/>
          <p:nvPr/>
        </p:nvSpPr>
        <p:spPr>
          <a:xfrm>
            <a:off x="99460" y="587216"/>
            <a:ext cx="1824589" cy="276999"/>
          </a:xfrm>
          <a:prstGeom prst="rect">
            <a:avLst/>
          </a:prstGeom>
          <a:noFill/>
          <a:ln w="6350">
            <a:noFill/>
          </a:ln>
        </p:spPr>
        <p:txBody>
          <a:bodyPr wrap="square">
            <a:spAutoFit/>
          </a:bodyPr>
          <a:lstStyle/>
          <a:p>
            <a:r>
              <a:rPr lang="en-US" sz="1200" b="1" dirty="0">
                <a:solidFill>
                  <a:schemeClr val="bg1"/>
                </a:solidFill>
              </a:rPr>
              <a:t>Hazards and risks</a:t>
            </a:r>
            <a:endParaRPr lang="en-AU" sz="1400" b="1" dirty="0"/>
          </a:p>
        </p:txBody>
      </p:sp>
      <p:sp>
        <p:nvSpPr>
          <p:cNvPr id="7" name="Content Placeholder 20"/>
          <p:cNvSpPr txBox="1">
            <a:spLocks/>
          </p:cNvSpPr>
          <p:nvPr/>
        </p:nvSpPr>
        <p:spPr>
          <a:xfrm>
            <a:off x="474272" y="994483"/>
            <a:ext cx="5845048" cy="2319472"/>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r>
              <a:rPr lang="en-AU" sz="1100" dirty="0"/>
              <a:t>Policies and procedures must be implemented around hazard and risk management.</a:t>
            </a:r>
          </a:p>
          <a:p>
            <a:r>
              <a:rPr lang="en-AU" sz="1100" dirty="0"/>
              <a:t>The risk management process is a cycle of identifying hazards, assessing risks, applying risk control measures and evaluating the effectiveness of these measures. </a:t>
            </a:r>
          </a:p>
          <a:p>
            <a:r>
              <a:rPr lang="en-AU" sz="1100" dirty="0"/>
              <a:t>Hazards, risk and risk control are defined by Safe Work Australia as follows:</a:t>
            </a:r>
          </a:p>
        </p:txBody>
      </p:sp>
      <p:graphicFrame>
        <p:nvGraphicFramePr>
          <p:cNvPr id="11" name="Table 10"/>
          <p:cNvGraphicFramePr>
            <a:graphicFrameLocks noGrp="1"/>
          </p:cNvGraphicFramePr>
          <p:nvPr/>
        </p:nvGraphicFramePr>
        <p:xfrm>
          <a:off x="431597" y="1931944"/>
          <a:ext cx="6027725" cy="1590934"/>
        </p:xfrm>
        <a:graphic>
          <a:graphicData uri="http://schemas.openxmlformats.org/drawingml/2006/table">
            <a:tbl>
              <a:tblPr firstRow="1" bandRow="1">
                <a:tableStyleId>{5C22544A-7EE6-4342-B048-85BDC9FD1C3A}</a:tableStyleId>
              </a:tblPr>
              <a:tblGrid>
                <a:gridCol w="955711">
                  <a:extLst>
                    <a:ext uri="{9D8B030D-6E8A-4147-A177-3AD203B41FA5}">
                      <a16:colId xmlns:a16="http://schemas.microsoft.com/office/drawing/2014/main" val="20000"/>
                    </a:ext>
                  </a:extLst>
                </a:gridCol>
                <a:gridCol w="5072014">
                  <a:extLst>
                    <a:ext uri="{9D8B030D-6E8A-4147-A177-3AD203B41FA5}">
                      <a16:colId xmlns:a16="http://schemas.microsoft.com/office/drawing/2014/main" val="20001"/>
                    </a:ext>
                  </a:extLst>
                </a:gridCol>
              </a:tblGrid>
              <a:tr h="210229">
                <a:tc>
                  <a:txBody>
                    <a:bodyPr/>
                    <a:lstStyle/>
                    <a:p>
                      <a:r>
                        <a:rPr lang="en-AU" sz="1000" dirty="0">
                          <a:latin typeface="Arial" panose="020B0604020202020204" pitchFamily="34" charset="0"/>
                          <a:cs typeface="Arial" panose="020B0604020202020204" pitchFamily="34" charset="0"/>
                        </a:rPr>
                        <a:t>Term</a:t>
                      </a:r>
                    </a:p>
                  </a:txBody>
                  <a:tcPr marL="51837" marR="51837" marT="25919" marB="25919"/>
                </a:tc>
                <a:tc>
                  <a:txBody>
                    <a:bodyPr/>
                    <a:lstStyle/>
                    <a:p>
                      <a:r>
                        <a:rPr lang="en-AU" sz="1000" dirty="0">
                          <a:latin typeface="Arial" panose="020B0604020202020204" pitchFamily="34" charset="0"/>
                          <a:cs typeface="Arial" panose="020B0604020202020204" pitchFamily="34" charset="0"/>
                        </a:rPr>
                        <a:t>Definition</a:t>
                      </a:r>
                    </a:p>
                  </a:txBody>
                  <a:tcPr marL="51837" marR="51837" marT="25919" marB="25919"/>
                </a:tc>
                <a:extLst>
                  <a:ext uri="{0D108BD9-81ED-4DB2-BD59-A6C34878D82A}">
                    <a16:rowId xmlns:a16="http://schemas.microsoft.com/office/drawing/2014/main" val="10000"/>
                  </a:ext>
                </a:extLst>
              </a:tr>
              <a:tr h="604767">
                <a:tc>
                  <a:txBody>
                    <a:bodyPr/>
                    <a:lstStyle/>
                    <a:p>
                      <a:r>
                        <a:rPr lang="en-AU" sz="1000" b="1" dirty="0">
                          <a:latin typeface="Arial" panose="020B0604020202020204" pitchFamily="34" charset="0"/>
                          <a:cs typeface="Arial" panose="020B0604020202020204" pitchFamily="34" charset="0"/>
                        </a:rPr>
                        <a:t>Hazard</a:t>
                      </a:r>
                    </a:p>
                  </a:txBody>
                  <a:tcPr marL="51837" marR="51837" marT="25919" marB="25919"/>
                </a:tc>
                <a:tc>
                  <a:txBody>
                    <a:bodyPr/>
                    <a:lstStyle/>
                    <a:p>
                      <a:r>
                        <a:rPr lang="en-AU" sz="1000" dirty="0">
                          <a:latin typeface="Arial" panose="020B0604020202020204" pitchFamily="34" charset="0"/>
                          <a:cs typeface="Arial" panose="020B0604020202020204" pitchFamily="34" charset="0"/>
                        </a:rPr>
                        <a:t>A situation or thing that has the potential to harm a person. </a:t>
                      </a:r>
                    </a:p>
                    <a:p>
                      <a:endParaRPr lang="en-AU" sz="1000" dirty="0">
                        <a:latin typeface="Arial" panose="020B0604020202020204" pitchFamily="34" charset="0"/>
                        <a:cs typeface="Arial" panose="020B0604020202020204" pitchFamily="34" charset="0"/>
                      </a:endParaRPr>
                    </a:p>
                    <a:p>
                      <a:r>
                        <a:rPr lang="en-AU" sz="1000" dirty="0">
                          <a:latin typeface="Arial" panose="020B0604020202020204" pitchFamily="34" charset="0"/>
                          <a:cs typeface="Arial" panose="020B0604020202020204" pitchFamily="34" charset="0"/>
                        </a:rPr>
                        <a:t>Hazards at work may include: noisy machinery, a moving forklift, chemicals, electricity, working at heights, a repetitive job, bullying and violence at the workplace.</a:t>
                      </a:r>
                    </a:p>
                  </a:txBody>
                  <a:tcPr marL="51837" marR="51837" marT="25919" marB="25919"/>
                </a:tc>
                <a:extLst>
                  <a:ext uri="{0D108BD9-81ED-4DB2-BD59-A6C34878D82A}">
                    <a16:rowId xmlns:a16="http://schemas.microsoft.com/office/drawing/2014/main" val="10001"/>
                  </a:ext>
                </a:extLst>
              </a:tr>
              <a:tr h="210229">
                <a:tc>
                  <a:txBody>
                    <a:bodyPr/>
                    <a:lstStyle/>
                    <a:p>
                      <a:r>
                        <a:rPr lang="en-AU" sz="1000" b="1" dirty="0">
                          <a:latin typeface="Arial" panose="020B0604020202020204" pitchFamily="34" charset="0"/>
                          <a:cs typeface="Arial" panose="020B0604020202020204" pitchFamily="34" charset="0"/>
                        </a:rPr>
                        <a:t>Risk</a:t>
                      </a:r>
                    </a:p>
                  </a:txBody>
                  <a:tcPr marL="51837" marR="51837" marT="25919" marB="25919"/>
                </a:tc>
                <a:tc>
                  <a:txBody>
                    <a:bodyPr/>
                    <a:lstStyle/>
                    <a:p>
                      <a:r>
                        <a:rPr lang="en-AU" sz="1000" dirty="0">
                          <a:latin typeface="Arial" panose="020B0604020202020204" pitchFamily="34" charset="0"/>
                          <a:cs typeface="Arial" panose="020B0604020202020204" pitchFamily="34" charset="0"/>
                        </a:rPr>
                        <a:t>The possibility that harm (death, injury or illness) might occur when exposed to a hazard.</a:t>
                      </a:r>
                    </a:p>
                  </a:txBody>
                  <a:tcPr marL="51837" marR="51837" marT="25919" marB="25919"/>
                </a:tc>
                <a:extLst>
                  <a:ext uri="{0D108BD9-81ED-4DB2-BD59-A6C34878D82A}">
                    <a16:rowId xmlns:a16="http://schemas.microsoft.com/office/drawing/2014/main" val="10002"/>
                  </a:ext>
                </a:extLst>
              </a:tr>
              <a:tr h="466534">
                <a:tc>
                  <a:txBody>
                    <a:bodyPr/>
                    <a:lstStyle/>
                    <a:p>
                      <a:r>
                        <a:rPr lang="en-AU" sz="1000" b="1" dirty="0">
                          <a:latin typeface="Arial" panose="020B0604020202020204" pitchFamily="34" charset="0"/>
                          <a:cs typeface="Arial" panose="020B0604020202020204" pitchFamily="34" charset="0"/>
                        </a:rPr>
                        <a:t>Risk control</a:t>
                      </a:r>
                    </a:p>
                  </a:txBody>
                  <a:tcPr marL="51837" marR="51837" marT="25919" marB="25919"/>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AU" sz="1000" dirty="0">
                          <a:latin typeface="Arial" panose="020B0604020202020204" pitchFamily="34" charset="0"/>
                          <a:cs typeface="Arial" panose="020B0604020202020204" pitchFamily="34" charset="0"/>
                        </a:rPr>
                        <a:t>Taking action to eliminate health and safety risks so far as is reasonably practicable, and if that is not possible, minimising the risks so far as is reasonably practicable. Eliminating a hazard will also eliminate any risks associated with that hazard. </a:t>
                      </a:r>
                    </a:p>
                  </a:txBody>
                  <a:tcPr marL="51837" marR="51837" marT="25919" marB="25919"/>
                </a:tc>
                <a:extLst>
                  <a:ext uri="{0D108BD9-81ED-4DB2-BD59-A6C34878D82A}">
                    <a16:rowId xmlns:a16="http://schemas.microsoft.com/office/drawing/2014/main" val="10003"/>
                  </a:ext>
                </a:extLst>
              </a:tr>
            </a:tbl>
          </a:graphicData>
        </a:graphic>
      </p:graphicFrame>
    </p:spTree>
    <p:custDataLst>
      <p:tags r:id="rId1"/>
    </p:custDataLst>
    <p:extLst>
      <p:ext uri="{BB962C8B-B14F-4D97-AF65-F5344CB8AC3E}">
        <p14:creationId xmlns:p14="http://schemas.microsoft.com/office/powerpoint/2010/main" val="3816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3487" y="-4482"/>
            <a:ext cx="6337618" cy="357790"/>
          </a:xfrm>
          <a:prstGeom prst="rect">
            <a:avLst/>
          </a:prstGeom>
        </p:spPr>
        <p:txBody>
          <a:bodyPr wrap="square">
            <a:spAutoFit/>
          </a:bodyPr>
          <a:lstStyle/>
          <a:p>
            <a:pPr lvl="1">
              <a:lnSpc>
                <a:spcPct val="150000"/>
              </a:lnSpc>
            </a:pPr>
            <a:r>
              <a:rPr lang="en-AU" sz="1150" dirty="0"/>
              <a:t>2.3 </a:t>
            </a:r>
            <a:r>
              <a:rPr lang="en-AU" sz="1100" dirty="0"/>
              <a:t>Implement organisational WHS policy and procedures (hazard &amp; risk management)</a:t>
            </a: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0" y="585275"/>
            <a:ext cx="1714500"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0" name="Rectangle 9"/>
          <p:cNvSpPr/>
          <p:nvPr/>
        </p:nvSpPr>
        <p:spPr>
          <a:xfrm>
            <a:off x="99460" y="587216"/>
            <a:ext cx="1824589" cy="276999"/>
          </a:xfrm>
          <a:prstGeom prst="rect">
            <a:avLst/>
          </a:prstGeom>
          <a:noFill/>
          <a:ln w="6350">
            <a:noFill/>
          </a:ln>
        </p:spPr>
        <p:txBody>
          <a:bodyPr wrap="square">
            <a:spAutoFit/>
          </a:bodyPr>
          <a:lstStyle/>
          <a:p>
            <a:r>
              <a:rPr lang="en-US" sz="1200" b="1" dirty="0">
                <a:solidFill>
                  <a:schemeClr val="bg1"/>
                </a:solidFill>
              </a:rPr>
              <a:t>Obligations</a:t>
            </a:r>
            <a:endParaRPr lang="en-AU" sz="1400" b="1" dirty="0"/>
          </a:p>
        </p:txBody>
      </p:sp>
      <p:sp>
        <p:nvSpPr>
          <p:cNvPr id="12" name="Content Placeholder 20"/>
          <p:cNvSpPr txBox="1">
            <a:spLocks/>
          </p:cNvSpPr>
          <p:nvPr/>
        </p:nvSpPr>
        <p:spPr>
          <a:xfrm>
            <a:off x="474271" y="873136"/>
            <a:ext cx="6176785" cy="2542417"/>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r>
              <a:rPr lang="en-AU" sz="1100" dirty="0"/>
              <a:t>There are a range of documents that you are required to comply with. Externally, there are:</a:t>
            </a:r>
          </a:p>
        </p:txBody>
      </p:sp>
      <p:graphicFrame>
        <p:nvGraphicFramePr>
          <p:cNvPr id="13" name="Content Placeholder 5"/>
          <p:cNvGraphicFramePr>
            <a:graphicFrameLocks/>
          </p:cNvGraphicFramePr>
          <p:nvPr>
            <p:extLst>
              <p:ext uri="{D42A27DB-BD31-4B8C-83A1-F6EECF244321}">
                <p14:modId xmlns:p14="http://schemas.microsoft.com/office/powerpoint/2010/main" val="58442268"/>
              </p:ext>
            </p:extLst>
          </p:nvPr>
        </p:nvGraphicFramePr>
        <p:xfrm>
          <a:off x="279133" y="1124666"/>
          <a:ext cx="6288946" cy="2450619"/>
        </p:xfrm>
        <a:graphic>
          <a:graphicData uri="http://schemas.openxmlformats.org/drawingml/2006/table">
            <a:tbl>
              <a:tblPr firstRow="1" bandRow="1">
                <a:tableStyleId>{5C22544A-7EE6-4342-B048-85BDC9FD1C3A}</a:tableStyleId>
              </a:tblPr>
              <a:tblGrid>
                <a:gridCol w="981776">
                  <a:extLst>
                    <a:ext uri="{9D8B030D-6E8A-4147-A177-3AD203B41FA5}">
                      <a16:colId xmlns:a16="http://schemas.microsoft.com/office/drawing/2014/main" val="20000"/>
                    </a:ext>
                  </a:extLst>
                </a:gridCol>
                <a:gridCol w="5307170">
                  <a:extLst>
                    <a:ext uri="{9D8B030D-6E8A-4147-A177-3AD203B41FA5}">
                      <a16:colId xmlns:a16="http://schemas.microsoft.com/office/drawing/2014/main" val="20001"/>
                    </a:ext>
                  </a:extLst>
                </a:gridCol>
              </a:tblGrid>
              <a:tr h="210229">
                <a:tc>
                  <a:txBody>
                    <a:bodyPr/>
                    <a:lstStyle/>
                    <a:p>
                      <a:r>
                        <a:rPr lang="en-AU" sz="1000" dirty="0">
                          <a:latin typeface="Arial" panose="020B0604020202020204" pitchFamily="34" charset="0"/>
                          <a:cs typeface="Arial" panose="020B0604020202020204" pitchFamily="34" charset="0"/>
                        </a:rPr>
                        <a:t>Document</a:t>
                      </a:r>
                    </a:p>
                  </a:txBody>
                  <a:tcPr marL="51837" marR="51837" marT="25919" marB="25919"/>
                </a:tc>
                <a:tc>
                  <a:txBody>
                    <a:bodyPr/>
                    <a:lstStyle/>
                    <a:p>
                      <a:r>
                        <a:rPr lang="en-AU" sz="1000" dirty="0">
                          <a:latin typeface="Arial" panose="020B0604020202020204" pitchFamily="34" charset="0"/>
                          <a:cs typeface="Arial" panose="020B0604020202020204" pitchFamily="34" charset="0"/>
                        </a:rPr>
                        <a:t>Summary</a:t>
                      </a:r>
                    </a:p>
                  </a:txBody>
                  <a:tcPr marL="51837" marR="51837" marT="25919" marB="25919"/>
                </a:tc>
                <a:extLst>
                  <a:ext uri="{0D108BD9-81ED-4DB2-BD59-A6C34878D82A}">
                    <a16:rowId xmlns:a16="http://schemas.microsoft.com/office/drawing/2014/main" val="10000"/>
                  </a:ext>
                </a:extLst>
              </a:tr>
              <a:tr h="466534">
                <a:tc>
                  <a:txBody>
                    <a:bodyPr/>
                    <a:lstStyle/>
                    <a:p>
                      <a:r>
                        <a:rPr lang="en-AU" sz="1000" dirty="0">
                          <a:latin typeface="Arial" panose="020B0604020202020204" pitchFamily="34" charset="0"/>
                          <a:cs typeface="Arial" panose="020B0604020202020204" pitchFamily="34" charset="0"/>
                        </a:rPr>
                        <a:t>Act</a:t>
                      </a:r>
                    </a:p>
                  </a:txBody>
                  <a:tcPr marL="51837" marR="51837" marT="25919" marB="25919"/>
                </a:tc>
                <a:tc>
                  <a:txBody>
                    <a:bodyPr/>
                    <a:lstStyle/>
                    <a:p>
                      <a:r>
                        <a:rPr lang="en-AU" sz="1000" dirty="0">
                          <a:latin typeface="Arial" panose="020B0604020202020204" pitchFamily="34" charset="0"/>
                          <a:cs typeface="Arial" panose="020B0604020202020204" pitchFamily="34" charset="0"/>
                        </a:rPr>
                        <a:t>The </a:t>
                      </a:r>
                      <a:r>
                        <a:rPr lang="en-AU" sz="1000" i="1" dirty="0">
                          <a:latin typeface="Arial" panose="020B0604020202020204" pitchFamily="34" charset="0"/>
                          <a:cs typeface="Arial" panose="020B0604020202020204" pitchFamily="34" charset="0"/>
                        </a:rPr>
                        <a:t>Work Health and Safety Act 2011 </a:t>
                      </a:r>
                      <a:r>
                        <a:rPr lang="en-AU" sz="1000" i="0" dirty="0">
                          <a:latin typeface="Arial" panose="020B0604020202020204" pitchFamily="34" charset="0"/>
                          <a:cs typeface="Arial" panose="020B0604020202020204" pitchFamily="34" charset="0"/>
                        </a:rPr>
                        <a:t>(Qld) </a:t>
                      </a:r>
                      <a:r>
                        <a:rPr lang="en-AU" sz="1000" dirty="0">
                          <a:latin typeface="Arial" panose="020B0604020202020204" pitchFamily="34" charset="0"/>
                          <a:cs typeface="Arial" panose="020B0604020202020204" pitchFamily="34" charset="0"/>
                        </a:rPr>
                        <a:t>places duties on various individuals and</a:t>
                      </a:r>
                      <a:r>
                        <a:rPr lang="en-AU" sz="1000" baseline="0" dirty="0">
                          <a:latin typeface="Arial" panose="020B0604020202020204" pitchFamily="34" charset="0"/>
                          <a:cs typeface="Arial" panose="020B0604020202020204" pitchFamily="34" charset="0"/>
                        </a:rPr>
                        <a:t> parties within the workplace. Sections 17-18 of the Act indicates that risks should be identified and eliminated, so far as is reasonably practicable (or otherwise minimised so far as is reasonably practicable).</a:t>
                      </a:r>
                    </a:p>
                  </a:txBody>
                  <a:tcPr marL="51837" marR="51837" marT="25919" marB="25919"/>
                </a:tc>
                <a:extLst>
                  <a:ext uri="{0D108BD9-81ED-4DB2-BD59-A6C34878D82A}">
                    <a16:rowId xmlns:a16="http://schemas.microsoft.com/office/drawing/2014/main" val="10001"/>
                  </a:ext>
                </a:extLst>
              </a:tr>
              <a:tr h="328302">
                <a:tc>
                  <a:txBody>
                    <a:bodyPr/>
                    <a:lstStyle/>
                    <a:p>
                      <a:r>
                        <a:rPr lang="en-AU" sz="1000" dirty="0">
                          <a:latin typeface="Arial" panose="020B0604020202020204" pitchFamily="34" charset="0"/>
                          <a:cs typeface="Arial" panose="020B0604020202020204" pitchFamily="34" charset="0"/>
                        </a:rPr>
                        <a:t>Regulation</a:t>
                      </a:r>
                    </a:p>
                  </a:txBody>
                  <a:tcPr marL="51837" marR="51837" marT="25919" marB="25919"/>
                </a:tc>
                <a:tc>
                  <a:txBody>
                    <a:bodyPr/>
                    <a:lstStyle/>
                    <a:p>
                      <a:r>
                        <a:rPr lang="en-AU" sz="1000" dirty="0">
                          <a:latin typeface="Arial" panose="020B0604020202020204" pitchFamily="34" charset="0"/>
                          <a:cs typeface="Arial" panose="020B0604020202020204" pitchFamily="34" charset="0"/>
                        </a:rPr>
                        <a:t>The </a:t>
                      </a:r>
                      <a:r>
                        <a:rPr lang="en-AU" sz="1000" i="1" dirty="0">
                          <a:latin typeface="Arial" panose="020B0604020202020204" pitchFamily="34" charset="0"/>
                          <a:cs typeface="Arial" panose="020B0604020202020204" pitchFamily="34" charset="0"/>
                        </a:rPr>
                        <a:t>Work Health and Safety Regulation 2011 </a:t>
                      </a:r>
                      <a:r>
                        <a:rPr lang="en-AU" sz="1000" i="0" dirty="0">
                          <a:latin typeface="Arial" panose="020B0604020202020204" pitchFamily="34" charset="0"/>
                          <a:cs typeface="Arial" panose="020B0604020202020204" pitchFamily="34" charset="0"/>
                        </a:rPr>
                        <a:t>(Qld) </a:t>
                      </a:r>
                      <a:r>
                        <a:rPr lang="en-AU" sz="1000" dirty="0">
                          <a:latin typeface="Arial" panose="020B0604020202020204" pitchFamily="34" charset="0"/>
                          <a:cs typeface="Arial" panose="020B0604020202020204" pitchFamily="34" charset="0"/>
                        </a:rPr>
                        <a:t>provides</a:t>
                      </a:r>
                      <a:r>
                        <a:rPr lang="en-AU" sz="1000" baseline="0" dirty="0">
                          <a:latin typeface="Arial" panose="020B0604020202020204" pitchFamily="34" charset="0"/>
                          <a:cs typeface="Arial" panose="020B0604020202020204" pitchFamily="34" charset="0"/>
                        </a:rPr>
                        <a:t> more specific detail about the requirements of the Act and outlines types workplace risks.</a:t>
                      </a:r>
                      <a:endParaRPr lang="en-AU" sz="1000" dirty="0">
                        <a:latin typeface="Arial" panose="020B0604020202020204" pitchFamily="34" charset="0"/>
                        <a:cs typeface="Arial" panose="020B0604020202020204" pitchFamily="34" charset="0"/>
                      </a:endParaRPr>
                    </a:p>
                  </a:txBody>
                  <a:tcPr marL="51837" marR="51837" marT="25919" marB="25919"/>
                </a:tc>
                <a:extLst>
                  <a:ext uri="{0D108BD9-81ED-4DB2-BD59-A6C34878D82A}">
                    <a16:rowId xmlns:a16="http://schemas.microsoft.com/office/drawing/2014/main" val="10002"/>
                  </a:ext>
                </a:extLst>
              </a:tr>
              <a:tr h="210229">
                <a:tc>
                  <a:txBody>
                    <a:bodyPr/>
                    <a:lstStyle/>
                    <a:p>
                      <a:r>
                        <a:rPr lang="en-AU" sz="1000" dirty="0">
                          <a:latin typeface="Arial" panose="020B0604020202020204" pitchFamily="34" charset="0"/>
                          <a:cs typeface="Arial" panose="020B0604020202020204" pitchFamily="34" charset="0"/>
                        </a:rPr>
                        <a:t>Codes of practice</a:t>
                      </a:r>
                    </a:p>
                  </a:txBody>
                  <a:tcPr marL="51837" marR="51837" marT="25919" marB="25919"/>
                </a:tc>
                <a:tc>
                  <a:txBody>
                    <a:bodyPr/>
                    <a:lstStyle/>
                    <a:p>
                      <a:r>
                        <a:rPr lang="en-AU" sz="1000" dirty="0">
                          <a:latin typeface="Arial" panose="020B0604020202020204" pitchFamily="34" charset="0"/>
                          <a:cs typeface="Arial" panose="020B0604020202020204" pitchFamily="34" charset="0"/>
                        </a:rPr>
                        <a:t>These</a:t>
                      </a:r>
                      <a:r>
                        <a:rPr lang="en-AU" sz="1000" baseline="0" dirty="0">
                          <a:latin typeface="Arial" panose="020B0604020202020204" pitchFamily="34" charset="0"/>
                          <a:cs typeface="Arial" panose="020B0604020202020204" pitchFamily="34" charset="0"/>
                        </a:rPr>
                        <a:t> provide a guide for commonly accepted practice within particular industries (e.g. How to manage work health and safety risks Code of practice 2011 (Qld)).</a:t>
                      </a:r>
                      <a:endParaRPr lang="en-AU" sz="1000" dirty="0">
                        <a:latin typeface="Arial" panose="020B0604020202020204" pitchFamily="34" charset="0"/>
                        <a:cs typeface="Arial" panose="020B0604020202020204" pitchFamily="34" charset="0"/>
                      </a:endParaRPr>
                    </a:p>
                  </a:txBody>
                  <a:tcPr marL="51837" marR="51837" marT="25919" marB="25919"/>
                </a:tc>
                <a:extLst>
                  <a:ext uri="{0D108BD9-81ED-4DB2-BD59-A6C34878D82A}">
                    <a16:rowId xmlns:a16="http://schemas.microsoft.com/office/drawing/2014/main" val="10003"/>
                  </a:ext>
                </a:extLst>
              </a:tr>
              <a:tr h="328302">
                <a:tc>
                  <a:txBody>
                    <a:bodyPr/>
                    <a:lstStyle/>
                    <a:p>
                      <a:r>
                        <a:rPr lang="en-AU" sz="1000" dirty="0">
                          <a:latin typeface="Arial" panose="020B0604020202020204" pitchFamily="34" charset="0"/>
                          <a:cs typeface="Arial" panose="020B0604020202020204" pitchFamily="34" charset="0"/>
                        </a:rPr>
                        <a:t>Guidance</a:t>
                      </a:r>
                      <a:r>
                        <a:rPr lang="en-AU" sz="1000" baseline="0" dirty="0">
                          <a:latin typeface="Arial" panose="020B0604020202020204" pitchFamily="34" charset="0"/>
                          <a:cs typeface="Arial" panose="020B0604020202020204" pitchFamily="34" charset="0"/>
                        </a:rPr>
                        <a:t> notes</a:t>
                      </a:r>
                      <a:endParaRPr lang="en-AU" sz="1000" dirty="0">
                        <a:latin typeface="Arial" panose="020B0604020202020204" pitchFamily="34" charset="0"/>
                        <a:cs typeface="Arial" panose="020B0604020202020204" pitchFamily="34" charset="0"/>
                      </a:endParaRPr>
                    </a:p>
                  </a:txBody>
                  <a:tcPr marL="51837" marR="51837" marT="25919" marB="25919"/>
                </a:tc>
                <a:tc>
                  <a:txBody>
                    <a:bodyPr/>
                    <a:lstStyle/>
                    <a:p>
                      <a:r>
                        <a:rPr lang="en-AU" sz="1000" dirty="0">
                          <a:latin typeface="Arial" panose="020B0604020202020204" pitchFamily="34" charset="0"/>
                          <a:cs typeface="Arial" panose="020B0604020202020204" pitchFamily="34" charset="0"/>
                        </a:rPr>
                        <a:t>These can include</a:t>
                      </a:r>
                      <a:r>
                        <a:rPr lang="en-AU" sz="1000" baseline="0" dirty="0">
                          <a:latin typeface="Arial" panose="020B0604020202020204" pitchFamily="34" charset="0"/>
                          <a:cs typeface="Arial" panose="020B0604020202020204" pitchFamily="34" charset="0"/>
                        </a:rPr>
                        <a:t> notes and alerts issued by the WHS regulator. Other guidance material can be provided to explain the legislative requirements. </a:t>
                      </a:r>
                      <a:endParaRPr lang="en-AU" sz="1000" dirty="0">
                        <a:latin typeface="Arial" panose="020B0604020202020204" pitchFamily="34" charset="0"/>
                        <a:cs typeface="Arial" panose="020B0604020202020204" pitchFamily="34" charset="0"/>
                      </a:endParaRPr>
                    </a:p>
                  </a:txBody>
                  <a:tcPr marL="51837" marR="51837" marT="25919" marB="25919"/>
                </a:tc>
                <a:extLst>
                  <a:ext uri="{0D108BD9-81ED-4DB2-BD59-A6C34878D82A}">
                    <a16:rowId xmlns:a16="http://schemas.microsoft.com/office/drawing/2014/main" val="10004"/>
                  </a:ext>
                </a:extLst>
              </a:tr>
              <a:tr h="466534">
                <a:tc>
                  <a:txBody>
                    <a:bodyPr/>
                    <a:lstStyle/>
                    <a:p>
                      <a:r>
                        <a:rPr lang="en-AU" sz="1000" dirty="0">
                          <a:latin typeface="Arial" panose="020B0604020202020204" pitchFamily="34" charset="0"/>
                          <a:cs typeface="Arial" panose="020B0604020202020204" pitchFamily="34" charset="0"/>
                        </a:rPr>
                        <a:t>Standards</a:t>
                      </a:r>
                    </a:p>
                  </a:txBody>
                  <a:tcPr marL="51837" marR="51837" marT="25919" marB="25919"/>
                </a:tc>
                <a:tc>
                  <a:txBody>
                    <a:bodyPr/>
                    <a:lstStyle/>
                    <a:p>
                      <a:r>
                        <a:rPr lang="en-AU" sz="1000" dirty="0">
                          <a:latin typeface="Arial" panose="020B0604020202020204" pitchFamily="34" charset="0"/>
                          <a:cs typeface="Arial" panose="020B0604020202020204" pitchFamily="34" charset="0"/>
                        </a:rPr>
                        <a:t>These set out specifications and procedures to ensure that products, services</a:t>
                      </a:r>
                      <a:r>
                        <a:rPr lang="en-AU" sz="1000" baseline="0" dirty="0">
                          <a:latin typeface="Arial" panose="020B0604020202020204" pitchFamily="34" charset="0"/>
                          <a:cs typeface="Arial" panose="020B0604020202020204" pitchFamily="34" charset="0"/>
                        </a:rPr>
                        <a:t> and systems are safe, reliable and consistently perform as intended. They are based on sound industrial, scientific and consumer experience. </a:t>
                      </a:r>
                      <a:endParaRPr lang="en-AU" sz="1000" dirty="0">
                        <a:latin typeface="Arial" panose="020B0604020202020204" pitchFamily="34" charset="0"/>
                        <a:cs typeface="Arial" panose="020B0604020202020204" pitchFamily="34" charset="0"/>
                      </a:endParaRPr>
                    </a:p>
                  </a:txBody>
                  <a:tcPr marL="51837" marR="51837" marT="25919" marB="25919"/>
                </a:tc>
                <a:extLst>
                  <a:ext uri="{0D108BD9-81ED-4DB2-BD59-A6C34878D82A}">
                    <a16:rowId xmlns:a16="http://schemas.microsoft.com/office/drawing/2014/main" val="10005"/>
                  </a:ext>
                </a:extLst>
              </a:tr>
            </a:tbl>
          </a:graphicData>
        </a:graphic>
      </p:graphicFrame>
    </p:spTree>
    <p:custDataLst>
      <p:tags r:id="rId1"/>
    </p:custDataLst>
    <p:extLst>
      <p:ext uri="{BB962C8B-B14F-4D97-AF65-F5344CB8AC3E}">
        <p14:creationId xmlns:p14="http://schemas.microsoft.com/office/powerpoint/2010/main" val="247829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25593" y="814314"/>
            <a:ext cx="4323412" cy="1477328"/>
          </a:xfrm>
          <a:prstGeom prst="rect">
            <a:avLst/>
          </a:prstGeom>
          <a:noFill/>
          <a:ln w="6350">
            <a:solidFill>
              <a:srgbClr val="232F84"/>
            </a:solidFill>
          </a:ln>
        </p:spPr>
        <p:txBody>
          <a:bodyPr wrap="square">
            <a:spAutoFit/>
          </a:bodyPr>
          <a:lstStyle/>
          <a:p>
            <a:pPr algn="r"/>
            <a:endParaRPr lang="en-US" sz="1200" b="1" dirty="0">
              <a:solidFill>
                <a:schemeClr val="tx1">
                  <a:lumMod val="40000"/>
                  <a:lumOff val="60000"/>
                </a:schemeClr>
              </a:solidFill>
            </a:endParaRPr>
          </a:p>
          <a:p>
            <a:pPr algn="ctr"/>
            <a:r>
              <a:rPr lang="en-US" sz="1600" b="1" dirty="0">
                <a:solidFill>
                  <a:schemeClr val="tx1">
                    <a:lumMod val="40000"/>
                    <a:lumOff val="60000"/>
                  </a:schemeClr>
                </a:solidFill>
              </a:rPr>
              <a:t>Implementing procedures for the removal of existing services and hazardous materials in accordance with Environment Protection Agency requirements</a:t>
            </a:r>
          </a:p>
          <a:p>
            <a:pPr algn="r"/>
            <a:endParaRPr lang="en-AU" sz="1400" b="1" dirty="0">
              <a:solidFill>
                <a:schemeClr val="tx1">
                  <a:lumMod val="40000"/>
                  <a:lumOff val="60000"/>
                </a:schemeClr>
              </a:solidFill>
            </a:endParaRPr>
          </a:p>
        </p:txBody>
      </p:sp>
      <p:sp>
        <p:nvSpPr>
          <p:cNvPr id="6" name="Rectangle 5"/>
          <p:cNvSpPr/>
          <p:nvPr/>
        </p:nvSpPr>
        <p:spPr>
          <a:xfrm>
            <a:off x="-1" y="675815"/>
            <a:ext cx="15392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84480"/>
            <a:ext cx="1539240"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9644" y="2047445"/>
            <a:ext cx="2318722" cy="1535942"/>
          </a:xfrm>
          <a:prstGeom prst="rect">
            <a:avLst/>
          </a:prstGeom>
          <a:ln>
            <a:solidFill>
              <a:schemeClr val="bg1">
                <a:lumMod val="65000"/>
              </a:schemeClr>
            </a:solidFill>
          </a:ln>
          <a:effectLst>
            <a:outerShdw blurRad="50800" dist="38100" dir="2700000" algn="tl" rotWithShape="0">
              <a:prstClr val="black">
                <a:alpha val="40000"/>
              </a:prstClr>
            </a:outerShdw>
          </a:effectLst>
        </p:spPr>
      </p:pic>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98463" y="-4418"/>
            <a:ext cx="3632726" cy="369332"/>
          </a:xfrm>
          <a:prstGeom prst="rect">
            <a:avLst/>
          </a:prstGeom>
          <a:noFill/>
        </p:spPr>
        <p:txBody>
          <a:bodyPr wrap="none" lIns="91440" tIns="45720" rIns="91440" bIns="45720">
            <a:spAutoFit/>
          </a:bodyPr>
          <a:lstStyle/>
          <a:p>
            <a:pPr algn="ctr">
              <a:lnSpc>
                <a:spcPct val="150000"/>
              </a:lnSpc>
            </a:pPr>
            <a:r>
              <a:rPr lang="en-AU" sz="1200" dirty="0"/>
              <a:t>2. Implement strategies for construction operations</a:t>
            </a:r>
          </a:p>
        </p:txBody>
      </p:sp>
    </p:spTree>
    <p:custDataLst>
      <p:tags r:id="rId1"/>
    </p:custDataLst>
    <p:extLst>
      <p:ext uri="{BB962C8B-B14F-4D97-AF65-F5344CB8AC3E}">
        <p14:creationId xmlns:p14="http://schemas.microsoft.com/office/powerpoint/2010/main" val="296351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7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2278743" cy="285582"/>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500062" y="-4482"/>
            <a:ext cx="5908053" cy="314894"/>
          </a:xfrm>
          <a:prstGeom prst="rect">
            <a:avLst/>
          </a:prstGeom>
        </p:spPr>
        <p:txBody>
          <a:bodyPr wrap="square">
            <a:spAutoFit/>
          </a:bodyPr>
          <a:lstStyle/>
          <a:p>
            <a:pPr lvl="1">
              <a:lnSpc>
                <a:spcPct val="150000"/>
              </a:lnSpc>
            </a:pPr>
            <a:r>
              <a:rPr lang="en-AU" sz="1100" dirty="0"/>
              <a:t>2.4 Implement procedures for the removal of existing services and hazardous materials</a:t>
            </a:r>
          </a:p>
        </p:txBody>
      </p:sp>
      <p:sp>
        <p:nvSpPr>
          <p:cNvPr id="10" name="Rectangle 9"/>
          <p:cNvSpPr/>
          <p:nvPr/>
        </p:nvSpPr>
        <p:spPr>
          <a:xfrm>
            <a:off x="99462" y="593940"/>
            <a:ext cx="2019624" cy="276999"/>
          </a:xfrm>
          <a:prstGeom prst="rect">
            <a:avLst/>
          </a:prstGeom>
          <a:noFill/>
          <a:ln w="6350">
            <a:noFill/>
          </a:ln>
        </p:spPr>
        <p:txBody>
          <a:bodyPr wrap="square">
            <a:spAutoFit/>
          </a:bodyPr>
          <a:lstStyle/>
          <a:p>
            <a:r>
              <a:rPr lang="en-US" sz="1200" b="1" dirty="0">
                <a:solidFill>
                  <a:schemeClr val="bg1"/>
                </a:solidFill>
              </a:rPr>
              <a:t>Hazardous materials</a:t>
            </a:r>
            <a:endParaRPr lang="en-AU" sz="1400" b="1" dirty="0"/>
          </a:p>
        </p:txBody>
      </p:sp>
      <p:sp>
        <p:nvSpPr>
          <p:cNvPr id="11"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430179" y="1145720"/>
            <a:ext cx="3377814" cy="2308324"/>
          </a:xfrm>
          <a:prstGeom prst="rect">
            <a:avLst/>
          </a:prstGeom>
          <a:noFill/>
        </p:spPr>
        <p:txBody>
          <a:bodyPr wrap="square" rtlCol="0">
            <a:spAutoFit/>
          </a:bodyPr>
          <a:lstStyle/>
          <a:p>
            <a:pPr algn="just"/>
            <a:r>
              <a:rPr lang="en-AU" sz="1200" dirty="0"/>
              <a:t>When handling and disposing of hazardous materials, it is essential to follow any Safety Data Sheets (SDS), where applicable. </a:t>
            </a:r>
          </a:p>
          <a:p>
            <a:pPr algn="just"/>
            <a:endParaRPr lang="en-AU" sz="1200" dirty="0"/>
          </a:p>
          <a:p>
            <a:pPr algn="just"/>
            <a:r>
              <a:rPr lang="en-AU" sz="1200" dirty="0"/>
              <a:t>Further, under the Environmental Protection Regulation 2019 (Qld) waste handlers must submit waste tracking information when transporting regulated waste or waste residues. A complete list of trackable regulated wastes can be found in Schedule 11 of the Environmental Protection Regulation 2019 (Qld).</a:t>
            </a:r>
          </a:p>
        </p:txBody>
      </p:sp>
      <p:pic>
        <p:nvPicPr>
          <p:cNvPr id="5" name="Picture 4"/>
          <p:cNvPicPr>
            <a:picLocks noChangeAspect="1"/>
          </p:cNvPicPr>
          <p:nvPr/>
        </p:nvPicPr>
        <p:blipFill rotWithShape="1">
          <a:blip r:embed="rId3"/>
          <a:srcRect l="38495" r="1"/>
          <a:stretch/>
        </p:blipFill>
        <p:spPr>
          <a:xfrm>
            <a:off x="4122057" y="870857"/>
            <a:ext cx="2450630" cy="2606487"/>
          </a:xfrm>
          <a:prstGeom prst="rect">
            <a:avLst/>
          </a:prstGeom>
        </p:spPr>
      </p:pic>
    </p:spTree>
    <p:custDataLst>
      <p:tags r:id="rId1"/>
    </p:custDataLst>
    <p:extLst>
      <p:ext uri="{BB962C8B-B14F-4D97-AF65-F5344CB8AC3E}">
        <p14:creationId xmlns:p14="http://schemas.microsoft.com/office/powerpoint/2010/main" val="25225637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2278743" cy="285582"/>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500062" y="-4482"/>
            <a:ext cx="5908053" cy="314894"/>
          </a:xfrm>
          <a:prstGeom prst="rect">
            <a:avLst/>
          </a:prstGeom>
        </p:spPr>
        <p:txBody>
          <a:bodyPr wrap="square">
            <a:spAutoFit/>
          </a:bodyPr>
          <a:lstStyle/>
          <a:p>
            <a:pPr lvl="1">
              <a:lnSpc>
                <a:spcPct val="150000"/>
              </a:lnSpc>
            </a:pPr>
            <a:r>
              <a:rPr lang="en-AU" sz="1100" dirty="0"/>
              <a:t>2.4 Implement procedures for the removal of existing services and hazardous materials</a:t>
            </a:r>
          </a:p>
        </p:txBody>
      </p:sp>
      <p:sp>
        <p:nvSpPr>
          <p:cNvPr id="10" name="Rectangle 9"/>
          <p:cNvSpPr/>
          <p:nvPr/>
        </p:nvSpPr>
        <p:spPr>
          <a:xfrm>
            <a:off x="99462" y="593940"/>
            <a:ext cx="2019624" cy="276999"/>
          </a:xfrm>
          <a:prstGeom prst="rect">
            <a:avLst/>
          </a:prstGeom>
          <a:noFill/>
          <a:ln w="6350">
            <a:noFill/>
          </a:ln>
        </p:spPr>
        <p:txBody>
          <a:bodyPr wrap="square">
            <a:spAutoFit/>
          </a:bodyPr>
          <a:lstStyle/>
          <a:p>
            <a:r>
              <a:rPr lang="en-US" sz="1200" b="1" dirty="0">
                <a:solidFill>
                  <a:schemeClr val="bg1"/>
                </a:solidFill>
              </a:rPr>
              <a:t>Hazardous materials</a:t>
            </a:r>
            <a:endParaRPr lang="en-AU" sz="1400" b="1" dirty="0"/>
          </a:p>
        </p:txBody>
      </p:sp>
      <p:sp>
        <p:nvSpPr>
          <p:cNvPr id="11"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172032" y="1145720"/>
            <a:ext cx="3398481" cy="2308324"/>
          </a:xfrm>
          <a:prstGeom prst="rect">
            <a:avLst/>
          </a:prstGeom>
          <a:noFill/>
        </p:spPr>
        <p:txBody>
          <a:bodyPr wrap="square" rtlCol="0">
            <a:spAutoFit/>
          </a:bodyPr>
          <a:lstStyle/>
          <a:p>
            <a:pPr algn="just"/>
            <a:r>
              <a:rPr lang="en-AU" sz="1200" dirty="0"/>
              <a:t>There will be occasions when an owner/developer takes possession of land when there is an existing building on the site. This will generally be the case in older suburbs. </a:t>
            </a:r>
          </a:p>
          <a:p>
            <a:pPr algn="just"/>
            <a:endParaRPr lang="en-AU" sz="1200" dirty="0"/>
          </a:p>
          <a:p>
            <a:pPr algn="just"/>
            <a:r>
              <a:rPr lang="en-AU" sz="1200" dirty="0"/>
              <a:t>Should a significantly sized structure (i.e. more than 10m</a:t>
            </a:r>
            <a:r>
              <a:rPr lang="en-AU" sz="1200" baseline="30000" dirty="0"/>
              <a:t>2</a:t>
            </a:r>
            <a:r>
              <a:rPr lang="en-AU" sz="1200" dirty="0"/>
              <a:t>) need to be removed, an investigation needs to be carried out to assess if asbestos is present. Special procedures need to be implemented to remove such hazardous materials, including obtaining an Asbestos Removal Licence.</a:t>
            </a:r>
          </a:p>
        </p:txBody>
      </p:sp>
      <p:sp>
        <p:nvSpPr>
          <p:cNvPr id="4" name="Rectangle 3"/>
          <p:cNvSpPr/>
          <p:nvPr/>
        </p:nvSpPr>
        <p:spPr>
          <a:xfrm>
            <a:off x="3759200" y="870857"/>
            <a:ext cx="2989944" cy="26125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To conduct licensed asbestos removal work, you must: </a:t>
            </a:r>
          </a:p>
          <a:p>
            <a:pPr marL="171450" indent="-171450" algn="ctr">
              <a:buFont typeface="Arial" panose="020B0604020202020204" pitchFamily="34" charset="0"/>
              <a:buChar char="•"/>
            </a:pPr>
            <a:r>
              <a:rPr lang="en-AU" dirty="0"/>
              <a:t>Prepare an asbestos removal control plan and Safe Work Method Statement (SWMS)</a:t>
            </a:r>
          </a:p>
          <a:p>
            <a:pPr marL="171450" indent="-171450" algn="ctr">
              <a:buFont typeface="Arial" panose="020B0604020202020204" pitchFamily="34" charset="0"/>
              <a:buChar char="•"/>
            </a:pPr>
            <a:r>
              <a:rPr lang="en-AU" dirty="0"/>
              <a:t>Obtain asbestos register for the workplace</a:t>
            </a:r>
          </a:p>
          <a:p>
            <a:pPr marL="171450" indent="-171450" algn="ctr">
              <a:buFont typeface="Arial" panose="020B0604020202020204" pitchFamily="34" charset="0"/>
              <a:buChar char="•"/>
            </a:pPr>
            <a:r>
              <a:rPr lang="en-AU" dirty="0"/>
              <a:t>Prepare asbestos removal control plans </a:t>
            </a:r>
          </a:p>
          <a:p>
            <a:pPr marL="171450" indent="-171450" algn="ctr">
              <a:buFont typeface="Arial" panose="020B0604020202020204" pitchFamily="34" charset="0"/>
              <a:buChar char="•"/>
            </a:pPr>
            <a:r>
              <a:rPr lang="en-AU" dirty="0"/>
              <a:t>Inform people before asbestos removal Erect signage and barricades</a:t>
            </a:r>
          </a:p>
          <a:p>
            <a:pPr marL="171450" indent="-171450" algn="ctr">
              <a:buFont typeface="Arial" panose="020B0604020202020204" pitchFamily="34" charset="0"/>
              <a:buChar char="•"/>
            </a:pPr>
            <a:r>
              <a:rPr lang="en-AU" dirty="0"/>
              <a:t>Have decontamination facilities available</a:t>
            </a:r>
          </a:p>
          <a:p>
            <a:pPr marL="171450" indent="-171450" algn="ctr">
              <a:buFont typeface="Arial" panose="020B0604020202020204" pitchFamily="34" charset="0"/>
              <a:buChar char="•"/>
            </a:pPr>
            <a:r>
              <a:rPr lang="en-AU" dirty="0"/>
              <a:t>Dispose of asbestos waste properly</a:t>
            </a:r>
          </a:p>
          <a:p>
            <a:pPr marL="171450" indent="-171450" algn="ctr">
              <a:buFont typeface="Arial" panose="020B0604020202020204" pitchFamily="34" charset="0"/>
              <a:buChar char="•"/>
            </a:pPr>
            <a:r>
              <a:rPr lang="en-AU" dirty="0"/>
              <a:t>Notify Workplace Health and Safety Queensland five days prior</a:t>
            </a:r>
          </a:p>
          <a:p>
            <a:pPr marL="171450" indent="-171450" algn="ctr">
              <a:buFont typeface="Arial" panose="020B0604020202020204" pitchFamily="34" charset="0"/>
              <a:buChar char="•"/>
            </a:pPr>
            <a:endParaRPr lang="en-AU" dirty="0"/>
          </a:p>
          <a:p>
            <a:r>
              <a:rPr lang="en-AU" dirty="0"/>
              <a:t>Removing less than 10m² does not require a licence or an asbestos removal control plan, but safety precautions are essential (e.g. SMWS)</a:t>
            </a:r>
          </a:p>
        </p:txBody>
      </p:sp>
    </p:spTree>
    <p:custDataLst>
      <p:tags r:id="rId1"/>
    </p:custDataLst>
    <p:extLst>
      <p:ext uri="{BB962C8B-B14F-4D97-AF65-F5344CB8AC3E}">
        <p14:creationId xmlns:p14="http://schemas.microsoft.com/office/powerpoint/2010/main" val="24843770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585275"/>
            <a:ext cx="1756229" cy="285664"/>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3" name="Rectangle 2"/>
          <p:cNvSpPr/>
          <p:nvPr/>
        </p:nvSpPr>
        <p:spPr>
          <a:xfrm>
            <a:off x="500062" y="-4482"/>
            <a:ext cx="5908053" cy="314894"/>
          </a:xfrm>
          <a:prstGeom prst="rect">
            <a:avLst/>
          </a:prstGeom>
        </p:spPr>
        <p:txBody>
          <a:bodyPr wrap="square">
            <a:spAutoFit/>
          </a:bodyPr>
          <a:lstStyle/>
          <a:p>
            <a:pPr lvl="1">
              <a:lnSpc>
                <a:spcPct val="150000"/>
              </a:lnSpc>
            </a:pPr>
            <a:r>
              <a:rPr lang="en-AU" sz="1100" dirty="0"/>
              <a:t>2.4 Implement procedures for the removal of existing services and hazardous materials</a:t>
            </a:r>
          </a:p>
        </p:txBody>
      </p:sp>
      <p:sp>
        <p:nvSpPr>
          <p:cNvPr id="10" name="Rectangle 9"/>
          <p:cNvSpPr/>
          <p:nvPr/>
        </p:nvSpPr>
        <p:spPr>
          <a:xfrm>
            <a:off x="99461" y="593940"/>
            <a:ext cx="1801909" cy="276999"/>
          </a:xfrm>
          <a:prstGeom prst="rect">
            <a:avLst/>
          </a:prstGeom>
          <a:noFill/>
          <a:ln w="6350">
            <a:noFill/>
          </a:ln>
        </p:spPr>
        <p:txBody>
          <a:bodyPr wrap="square">
            <a:spAutoFit/>
          </a:bodyPr>
          <a:lstStyle/>
          <a:p>
            <a:r>
              <a:rPr lang="en-US" sz="1200" b="1" dirty="0">
                <a:solidFill>
                  <a:schemeClr val="bg1"/>
                </a:solidFill>
              </a:rPr>
              <a:t>Existing services</a:t>
            </a:r>
            <a:endParaRPr lang="en-AU" sz="1400" b="1" dirty="0"/>
          </a:p>
        </p:txBody>
      </p:sp>
      <p:sp>
        <p:nvSpPr>
          <p:cNvPr id="11"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356893" y="1008027"/>
            <a:ext cx="3736136" cy="2677656"/>
          </a:xfrm>
          <a:prstGeom prst="rect">
            <a:avLst/>
          </a:prstGeom>
          <a:noFill/>
        </p:spPr>
        <p:txBody>
          <a:bodyPr wrap="square" rtlCol="0">
            <a:spAutoFit/>
          </a:bodyPr>
          <a:lstStyle/>
          <a:p>
            <a:pPr algn="just"/>
            <a:r>
              <a:rPr lang="en-AU" sz="1200" dirty="0"/>
              <a:t>As well as existing buildings there may be structures or services that need to be removed from the site, such as:</a:t>
            </a:r>
          </a:p>
          <a:p>
            <a:pPr marL="430637" lvl="1" indent="-171450" algn="just">
              <a:buFont typeface="Arial" panose="020B0604020202020204" pitchFamily="34" charset="0"/>
              <a:buChar char="•"/>
            </a:pPr>
            <a:r>
              <a:rPr lang="en-AU" sz="1200" dirty="0"/>
              <a:t>Septic tank</a:t>
            </a:r>
          </a:p>
          <a:p>
            <a:pPr marL="430637" lvl="1" indent="-171450" algn="just">
              <a:buFont typeface="Arial" panose="020B0604020202020204" pitchFamily="34" charset="0"/>
              <a:buChar char="•"/>
            </a:pPr>
            <a:r>
              <a:rPr lang="en-AU" sz="1200" dirty="0"/>
              <a:t>Sludge pit</a:t>
            </a:r>
          </a:p>
          <a:p>
            <a:pPr marL="430637" lvl="1" indent="-171450" algn="just">
              <a:buFont typeface="Arial" panose="020B0604020202020204" pitchFamily="34" charset="0"/>
              <a:buChar char="•"/>
            </a:pPr>
            <a:r>
              <a:rPr lang="en-AU" sz="1200" dirty="0"/>
              <a:t>Oil or petrol tanks </a:t>
            </a:r>
          </a:p>
          <a:p>
            <a:pPr marL="171450" indent="-171450" algn="just">
              <a:buFont typeface="Arial" panose="020B0604020202020204" pitchFamily="34" charset="0"/>
              <a:buChar char="•"/>
            </a:pPr>
            <a:endParaRPr lang="en-AU" sz="1200" dirty="0"/>
          </a:p>
          <a:p>
            <a:pPr algn="just"/>
            <a:r>
              <a:rPr lang="en-AU" sz="1200" dirty="0"/>
              <a:t>Sometimes areas of ground (both surface and substrata soil) become contaminated by leeching from tanks or chemical spills from neighbouring properties. Land may have been contaminated by lead which can be left behind from industry or old service stations.</a:t>
            </a:r>
          </a:p>
          <a:p>
            <a:pPr algn="just"/>
            <a:endParaRPr lang="en-AU" sz="1200" dirty="0"/>
          </a:p>
        </p:txBody>
      </p:sp>
      <p:sp>
        <p:nvSpPr>
          <p:cNvPr id="9" name="TextBox 8"/>
          <p:cNvSpPr txBox="1"/>
          <p:nvPr/>
        </p:nvSpPr>
        <p:spPr>
          <a:xfrm>
            <a:off x="4412344" y="855279"/>
            <a:ext cx="2320170" cy="2631490"/>
          </a:xfrm>
          <a:prstGeom prst="rect">
            <a:avLst/>
          </a:prstGeom>
          <a:solidFill>
            <a:schemeClr val="tx1">
              <a:lumMod val="20000"/>
              <a:lumOff val="80000"/>
            </a:schemeClr>
          </a:solidFill>
          <a:ln>
            <a:solidFill>
              <a:schemeClr val="bg2">
                <a:lumMod val="60000"/>
                <a:lumOff val="40000"/>
              </a:schemeClr>
            </a:solidFill>
          </a:ln>
        </p:spPr>
        <p:txBody>
          <a:bodyPr wrap="square" rtlCol="0">
            <a:spAutoFit/>
          </a:bodyPr>
          <a:lstStyle/>
          <a:p>
            <a:r>
              <a:rPr lang="en-AU" sz="1100" dirty="0"/>
              <a:t>The following assessments may be required:</a:t>
            </a:r>
          </a:p>
          <a:p>
            <a:pPr marL="171450" indent="-171450">
              <a:buFont typeface="Arial" panose="020B0604020202020204" pitchFamily="34" charset="0"/>
              <a:buChar char="•"/>
            </a:pPr>
            <a:r>
              <a:rPr lang="en-AU" sz="1100" b="1" dirty="0"/>
              <a:t>Site assessment: </a:t>
            </a:r>
            <a:r>
              <a:rPr lang="en-AU" sz="1100" dirty="0"/>
              <a:t>Necessary when contamination is known or likely to be present. This involves checking the site's history and taking soil samples to identify the contaminants and their concentrations.</a:t>
            </a:r>
          </a:p>
          <a:p>
            <a:pPr marL="171450" indent="-171450">
              <a:buFont typeface="Arial" panose="020B0604020202020204" pitchFamily="34" charset="0"/>
              <a:buChar char="•"/>
            </a:pPr>
            <a:r>
              <a:rPr lang="en-AU" sz="1100" b="1" dirty="0"/>
              <a:t>Risk assessment: </a:t>
            </a:r>
            <a:r>
              <a:rPr lang="en-AU" sz="1100" dirty="0"/>
              <a:t>Necessary when a site assessment indicates the presence of contaminants that may be a risk to the health of workers on site.</a:t>
            </a:r>
          </a:p>
        </p:txBody>
      </p:sp>
    </p:spTree>
    <p:custDataLst>
      <p:tags r:id="rId1"/>
    </p:custDataLst>
    <p:extLst>
      <p:ext uri="{BB962C8B-B14F-4D97-AF65-F5344CB8AC3E}">
        <p14:creationId xmlns:p14="http://schemas.microsoft.com/office/powerpoint/2010/main" val="35974675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25593" y="814314"/>
            <a:ext cx="4738785" cy="984885"/>
          </a:xfrm>
          <a:prstGeom prst="rect">
            <a:avLst/>
          </a:prstGeom>
          <a:noFill/>
          <a:ln w="6350">
            <a:solidFill>
              <a:srgbClr val="232F84"/>
            </a:solidFill>
          </a:ln>
        </p:spPr>
        <p:txBody>
          <a:bodyPr wrap="square">
            <a:spAutoFit/>
          </a:bodyPr>
          <a:lstStyle/>
          <a:p>
            <a:pPr algn="r"/>
            <a:endParaRPr lang="en-US" sz="1200" b="1" dirty="0">
              <a:solidFill>
                <a:schemeClr val="tx1">
                  <a:lumMod val="40000"/>
                  <a:lumOff val="60000"/>
                </a:schemeClr>
              </a:solidFill>
            </a:endParaRPr>
          </a:p>
          <a:p>
            <a:pPr algn="ctr"/>
            <a:r>
              <a:rPr lang="en-US" sz="1600" b="1" dirty="0">
                <a:solidFill>
                  <a:schemeClr val="tx1">
                    <a:lumMod val="40000"/>
                    <a:lumOff val="60000"/>
                  </a:schemeClr>
                </a:solidFill>
              </a:rPr>
              <a:t>Following procedures for the control of multiple projects</a:t>
            </a:r>
          </a:p>
          <a:p>
            <a:pPr algn="r"/>
            <a:endParaRPr lang="en-AU" sz="1400" b="1" dirty="0">
              <a:solidFill>
                <a:schemeClr val="tx1">
                  <a:lumMod val="40000"/>
                  <a:lumOff val="60000"/>
                </a:schemeClr>
              </a:solidFill>
            </a:endParaRPr>
          </a:p>
        </p:txBody>
      </p:sp>
      <p:sp>
        <p:nvSpPr>
          <p:cNvPr id="6" name="Rectangle 5"/>
          <p:cNvSpPr/>
          <p:nvPr/>
        </p:nvSpPr>
        <p:spPr>
          <a:xfrm>
            <a:off x="-1" y="675815"/>
            <a:ext cx="15392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84480"/>
            <a:ext cx="1539240"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776" y="1605234"/>
            <a:ext cx="1992478" cy="1892855"/>
          </a:xfrm>
          <a:prstGeom prst="rect">
            <a:avLst/>
          </a:prstGeom>
          <a:ln>
            <a:noFill/>
          </a:ln>
          <a:effectLst/>
        </p:spPr>
      </p:pic>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798463" y="-4418"/>
            <a:ext cx="3632726" cy="369332"/>
          </a:xfrm>
          <a:prstGeom prst="rect">
            <a:avLst/>
          </a:prstGeom>
          <a:noFill/>
        </p:spPr>
        <p:txBody>
          <a:bodyPr wrap="none" lIns="91440" tIns="45720" rIns="91440" bIns="45720">
            <a:spAutoFit/>
          </a:bodyPr>
          <a:lstStyle/>
          <a:p>
            <a:pPr algn="ctr">
              <a:lnSpc>
                <a:spcPct val="150000"/>
              </a:lnSpc>
            </a:pPr>
            <a:r>
              <a:rPr lang="en-AU" sz="1200" dirty="0"/>
              <a:t>2. Implement strategies for construction operations</a:t>
            </a:r>
          </a:p>
        </p:txBody>
      </p:sp>
    </p:spTree>
    <p:custDataLst>
      <p:tags r:id="rId1"/>
    </p:custDataLst>
    <p:extLst>
      <p:ext uri="{BB962C8B-B14F-4D97-AF65-F5344CB8AC3E}">
        <p14:creationId xmlns:p14="http://schemas.microsoft.com/office/powerpoint/2010/main" val="115884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7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25821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158753"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500062" y="-4482"/>
            <a:ext cx="5644706" cy="314894"/>
          </a:xfrm>
          <a:prstGeom prst="rect">
            <a:avLst/>
          </a:prstGeom>
        </p:spPr>
        <p:txBody>
          <a:bodyPr wrap="square">
            <a:spAutoFit/>
          </a:bodyPr>
          <a:lstStyle/>
          <a:p>
            <a:pPr lvl="1">
              <a:lnSpc>
                <a:spcPct val="150000"/>
              </a:lnSpc>
            </a:pPr>
            <a:r>
              <a:rPr lang="en-AU" sz="1100" dirty="0"/>
              <a:t>2.5 Follow procedures for the control of multiple projects</a:t>
            </a:r>
          </a:p>
        </p:txBody>
      </p:sp>
      <p:sp>
        <p:nvSpPr>
          <p:cNvPr id="11" name="TextBox 10"/>
          <p:cNvSpPr txBox="1"/>
          <p:nvPr/>
        </p:nvSpPr>
        <p:spPr>
          <a:xfrm>
            <a:off x="89451" y="1004076"/>
            <a:ext cx="6752947" cy="253916"/>
          </a:xfrm>
          <a:prstGeom prst="rect">
            <a:avLst/>
          </a:prstGeom>
          <a:noFill/>
        </p:spPr>
        <p:txBody>
          <a:bodyPr wrap="square" rtlCol="0">
            <a:spAutoFit/>
          </a:bodyPr>
          <a:lstStyle/>
          <a:p>
            <a:pPr algn="ctr"/>
            <a:r>
              <a:rPr lang="en-AU" sz="1050" dirty="0"/>
              <a:t>If you have multiple projects on the go you can use a </a:t>
            </a:r>
            <a:r>
              <a:rPr lang="en-AU" sz="1050" b="1" dirty="0"/>
              <a:t>Gantt chart </a:t>
            </a:r>
            <a:r>
              <a:rPr lang="en-AU" sz="1050" dirty="0"/>
              <a:t>to track and control these additional tasks.</a:t>
            </a:r>
          </a:p>
        </p:txBody>
      </p:sp>
      <p:pic>
        <p:nvPicPr>
          <p:cNvPr id="4" name="Picture 3"/>
          <p:cNvPicPr>
            <a:picLocks noChangeAspect="1"/>
          </p:cNvPicPr>
          <p:nvPr/>
        </p:nvPicPr>
        <p:blipFill>
          <a:blip r:embed="rId3"/>
          <a:stretch>
            <a:fillRect/>
          </a:stretch>
        </p:blipFill>
        <p:spPr>
          <a:xfrm>
            <a:off x="174541" y="1281134"/>
            <a:ext cx="4625973" cy="2270932"/>
          </a:xfrm>
          <a:prstGeom prst="rect">
            <a:avLst/>
          </a:prstGeom>
        </p:spPr>
      </p:pic>
      <p:sp>
        <p:nvSpPr>
          <p:cNvPr id="5" name="Rectangle 4"/>
          <p:cNvSpPr/>
          <p:nvPr/>
        </p:nvSpPr>
        <p:spPr>
          <a:xfrm>
            <a:off x="1520067" y="4272090"/>
            <a:ext cx="3454400" cy="1061829"/>
          </a:xfrm>
          <a:prstGeom prst="rect">
            <a:avLst/>
          </a:prstGeom>
        </p:spPr>
        <p:txBody>
          <a:bodyPr>
            <a:spAutoFit/>
          </a:bodyPr>
          <a:lstStyle/>
          <a:p>
            <a:pPr algn="just"/>
            <a:r>
              <a:rPr lang="en-AU" sz="1050" dirty="0"/>
              <a:t>You should try to minimise skilled labour from moving off-site when there is work to be done on nearby constructions. This can save a great deal of time. If sub-contractors move to another location it can be difficult to ensure their return for the next stage of the project.</a:t>
            </a:r>
          </a:p>
        </p:txBody>
      </p:sp>
      <p:sp>
        <p:nvSpPr>
          <p:cNvPr id="10" name="Rectangle 9"/>
          <p:cNvSpPr/>
          <p:nvPr/>
        </p:nvSpPr>
        <p:spPr>
          <a:xfrm>
            <a:off x="4800515" y="1628083"/>
            <a:ext cx="2041884" cy="19239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This simple Gantt Chart represents the construction of three similar houses in a new residential estate. </a:t>
            </a:r>
          </a:p>
          <a:p>
            <a:pPr algn="ctr"/>
            <a:endParaRPr lang="en-AU" dirty="0"/>
          </a:p>
          <a:p>
            <a:pPr algn="ctr"/>
            <a:r>
              <a:rPr lang="en-AU" dirty="0"/>
              <a:t>It demonstrates how a concreter may complete the pouring of a concrete slab on one house and then move to the next house requiring similar work. There is a similar process for the other tasks shown in the chart.</a:t>
            </a:r>
          </a:p>
        </p:txBody>
      </p:sp>
    </p:spTree>
    <p:custDataLst>
      <p:tags r:id="rId1"/>
    </p:custDataLst>
    <p:extLst>
      <p:ext uri="{BB962C8B-B14F-4D97-AF65-F5344CB8AC3E}">
        <p14:creationId xmlns:p14="http://schemas.microsoft.com/office/powerpoint/2010/main" val="31978386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25821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158753"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500062" y="-4482"/>
            <a:ext cx="5644706" cy="314894"/>
          </a:xfrm>
          <a:prstGeom prst="rect">
            <a:avLst/>
          </a:prstGeom>
        </p:spPr>
        <p:txBody>
          <a:bodyPr wrap="square">
            <a:spAutoFit/>
          </a:bodyPr>
          <a:lstStyle/>
          <a:p>
            <a:pPr lvl="1">
              <a:lnSpc>
                <a:spcPct val="150000"/>
              </a:lnSpc>
            </a:pPr>
            <a:r>
              <a:rPr lang="en-AU" sz="1100" dirty="0"/>
              <a:t>2.5 Follow procedures for the control of multiple projects</a:t>
            </a:r>
          </a:p>
        </p:txBody>
      </p:sp>
      <p:sp>
        <p:nvSpPr>
          <p:cNvPr id="11" name="TextBox 10"/>
          <p:cNvSpPr txBox="1"/>
          <p:nvPr/>
        </p:nvSpPr>
        <p:spPr>
          <a:xfrm>
            <a:off x="89451" y="1004076"/>
            <a:ext cx="6752947" cy="253916"/>
          </a:xfrm>
          <a:prstGeom prst="rect">
            <a:avLst/>
          </a:prstGeom>
          <a:noFill/>
        </p:spPr>
        <p:txBody>
          <a:bodyPr wrap="square" rtlCol="0">
            <a:spAutoFit/>
          </a:bodyPr>
          <a:lstStyle/>
          <a:p>
            <a:pPr algn="ctr"/>
            <a:r>
              <a:rPr lang="en-AU" sz="1050" dirty="0"/>
              <a:t>If you have multiple projects on the go you can use a </a:t>
            </a:r>
            <a:r>
              <a:rPr lang="en-AU" sz="1050" b="1" dirty="0"/>
              <a:t>Gantt chart </a:t>
            </a:r>
            <a:r>
              <a:rPr lang="en-AU" sz="1050" dirty="0"/>
              <a:t>to track and control these additional tasks.</a:t>
            </a:r>
          </a:p>
        </p:txBody>
      </p:sp>
      <p:pic>
        <p:nvPicPr>
          <p:cNvPr id="4" name="Picture 3"/>
          <p:cNvPicPr>
            <a:picLocks noChangeAspect="1"/>
          </p:cNvPicPr>
          <p:nvPr/>
        </p:nvPicPr>
        <p:blipFill>
          <a:blip r:embed="rId3"/>
          <a:stretch>
            <a:fillRect/>
          </a:stretch>
        </p:blipFill>
        <p:spPr>
          <a:xfrm>
            <a:off x="174541" y="1281134"/>
            <a:ext cx="4625973" cy="2270932"/>
          </a:xfrm>
          <a:prstGeom prst="rect">
            <a:avLst/>
          </a:prstGeom>
        </p:spPr>
      </p:pic>
      <p:sp>
        <p:nvSpPr>
          <p:cNvPr id="10" name="Rectangle 9"/>
          <p:cNvSpPr/>
          <p:nvPr/>
        </p:nvSpPr>
        <p:spPr>
          <a:xfrm>
            <a:off x="4800515" y="1628083"/>
            <a:ext cx="2041884" cy="19239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This simple Gantt Chart represents the construction of three similar houses in a new residential estate. </a:t>
            </a:r>
          </a:p>
          <a:p>
            <a:pPr algn="ctr"/>
            <a:endParaRPr lang="en-AU" dirty="0"/>
          </a:p>
          <a:p>
            <a:pPr algn="ctr"/>
            <a:r>
              <a:rPr lang="en-AU" dirty="0"/>
              <a:t>It demonstrates how a concreter may complete the pouring of a concrete slab on one house and then move to the next house requiring similar work. There is a similar process for the other tasks shown in the chart.</a:t>
            </a:r>
          </a:p>
        </p:txBody>
      </p:sp>
      <p:sp>
        <p:nvSpPr>
          <p:cNvPr id="12" name="Rectangle 11"/>
          <p:cNvSpPr/>
          <p:nvPr/>
        </p:nvSpPr>
        <p:spPr>
          <a:xfrm>
            <a:off x="4800515" y="1485139"/>
            <a:ext cx="2041884" cy="206366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just"/>
            <a:r>
              <a:rPr lang="en-AU" sz="1000" dirty="0"/>
              <a:t>You should try to minimise skilled labour from moving off-site when there is work to be done on nearby constructions. This can save a great deal of time, as the subcontractors can work on the next job while waiting for another to complete.</a:t>
            </a:r>
          </a:p>
          <a:p>
            <a:pPr algn="just"/>
            <a:endParaRPr lang="en-AU" sz="1000" dirty="0"/>
          </a:p>
          <a:p>
            <a:pPr algn="just"/>
            <a:r>
              <a:rPr lang="en-AU" sz="1000" dirty="0"/>
              <a:t>If sub-contractors move to another location it can be difficult to ensure their return for the next stage of the project.</a:t>
            </a:r>
          </a:p>
        </p:txBody>
      </p:sp>
    </p:spTree>
    <p:custDataLst>
      <p:tags r:id="rId1"/>
    </p:custDataLst>
    <p:extLst>
      <p:ext uri="{BB962C8B-B14F-4D97-AF65-F5344CB8AC3E}">
        <p14:creationId xmlns:p14="http://schemas.microsoft.com/office/powerpoint/2010/main" val="1598999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500062" y="-4482"/>
            <a:ext cx="5644706" cy="314894"/>
          </a:xfrm>
          <a:prstGeom prst="rect">
            <a:avLst/>
          </a:prstGeom>
        </p:spPr>
        <p:txBody>
          <a:bodyPr wrap="square">
            <a:spAutoFit/>
          </a:bodyPr>
          <a:lstStyle/>
          <a:p>
            <a:pPr lvl="1">
              <a:lnSpc>
                <a:spcPct val="150000"/>
              </a:lnSpc>
            </a:pPr>
            <a:r>
              <a:rPr lang="en-AU" sz="1100" dirty="0"/>
              <a:t>2.5 Follow procedures for the control of multiple projects</a:t>
            </a:r>
          </a:p>
        </p:txBody>
      </p:sp>
      <p:pic>
        <p:nvPicPr>
          <p:cNvPr id="2" name="Picture 1">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32" y="423350"/>
            <a:ext cx="4806486" cy="2898272"/>
          </a:xfrm>
          <a:prstGeom prst="rect">
            <a:avLst/>
          </a:prstGeom>
        </p:spPr>
      </p:pic>
      <p:sp>
        <p:nvSpPr>
          <p:cNvPr id="3" name="Rectangle 2"/>
          <p:cNvSpPr/>
          <p:nvPr/>
        </p:nvSpPr>
        <p:spPr>
          <a:xfrm>
            <a:off x="371475" y="3350197"/>
            <a:ext cx="6143625" cy="249299"/>
          </a:xfrm>
          <a:prstGeom prst="rect">
            <a:avLst/>
          </a:prstGeom>
        </p:spPr>
        <p:txBody>
          <a:bodyPr wrap="square">
            <a:spAutoFit/>
          </a:bodyPr>
          <a:lstStyle/>
          <a:p>
            <a:r>
              <a:rPr lang="en-AU" dirty="0"/>
              <a:t>View this video to learn how to: </a:t>
            </a:r>
            <a:r>
              <a:rPr lang="en-AU" b="1" dirty="0"/>
              <a:t>How to Make a Gantt Chart for </a:t>
            </a:r>
            <a:r>
              <a:rPr lang="en-AU" b="1" dirty="0">
                <a:hlinkClick r:id="rId3"/>
              </a:rPr>
              <a:t>Multiple Projects </a:t>
            </a:r>
            <a:r>
              <a:rPr lang="en-AU" b="1" dirty="0"/>
              <a:t>in Excel (</a:t>
            </a:r>
            <a:r>
              <a:rPr lang="en-AU" dirty="0"/>
              <a:t>3:19 </a:t>
            </a:r>
            <a:r>
              <a:rPr lang="en-AU" dirty="0" err="1"/>
              <a:t>mins</a:t>
            </a:r>
            <a:r>
              <a:rPr lang="en-AU" dirty="0"/>
              <a:t>)</a:t>
            </a:r>
          </a:p>
        </p:txBody>
      </p:sp>
    </p:spTree>
    <p:custDataLst>
      <p:tags r:id="rId1"/>
    </p:custDataLst>
    <p:extLst>
      <p:ext uri="{BB962C8B-B14F-4D97-AF65-F5344CB8AC3E}">
        <p14:creationId xmlns:p14="http://schemas.microsoft.com/office/powerpoint/2010/main" val="35195873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0"/>
          <p:cNvSpPr txBox="1">
            <a:spLocks/>
          </p:cNvSpPr>
          <p:nvPr/>
        </p:nvSpPr>
        <p:spPr>
          <a:xfrm>
            <a:off x="848515" y="845237"/>
            <a:ext cx="6128588" cy="2542025"/>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pPr marL="0" indent="0">
              <a:buNone/>
            </a:pPr>
            <a:r>
              <a:rPr lang="en-AU" sz="1200" b="1" dirty="0">
                <a:solidFill>
                  <a:srgbClr val="232F84"/>
                </a:solidFill>
              </a:rPr>
              <a:t>TOPIC 1: Appraise contract documentation to identify operational requirements</a:t>
            </a:r>
            <a:endParaRPr lang="en-AU" sz="1200" b="1" dirty="0">
              <a:solidFill>
                <a:schemeClr val="bg1">
                  <a:lumMod val="75000"/>
                </a:schemeClr>
              </a:solidFill>
            </a:endParaRPr>
          </a:p>
          <a:p>
            <a:pPr marL="0" indent="0">
              <a:buNone/>
            </a:pPr>
            <a:r>
              <a:rPr lang="en-AU" sz="1200" b="1" dirty="0">
                <a:solidFill>
                  <a:srgbClr val="232F84"/>
                </a:solidFill>
              </a:rPr>
              <a:t>TOPIC 2: Implement strategies for construction operations</a:t>
            </a:r>
          </a:p>
          <a:p>
            <a:pPr marL="259187" lvl="1" indent="0">
              <a:buNone/>
            </a:pPr>
            <a:r>
              <a:rPr lang="en-AU" sz="900" dirty="0"/>
              <a:t>2.1     Identify organisational strategies for implementing construction operations</a:t>
            </a:r>
          </a:p>
          <a:p>
            <a:pPr marL="259187" lvl="1" indent="0">
              <a:buNone/>
            </a:pPr>
            <a:r>
              <a:rPr lang="en-AU" sz="900" dirty="0"/>
              <a:t>2.2     Implement procedures for recording the hire of plant and equipment</a:t>
            </a:r>
          </a:p>
          <a:p>
            <a:pPr marL="259187" lvl="1" indent="0">
              <a:buNone/>
            </a:pPr>
            <a:r>
              <a:rPr lang="en-AU" sz="900" dirty="0"/>
              <a:t>2.3     Implement organisational WHS policy and procedures including hazard and risk management</a:t>
            </a:r>
          </a:p>
          <a:p>
            <a:pPr marL="259187" lvl="1" indent="0">
              <a:buNone/>
            </a:pPr>
            <a:r>
              <a:rPr lang="en-AU" sz="900" dirty="0"/>
              <a:t>2.4     Implement procedures for the removal of existing services and hazardous materials in accordance with</a:t>
            </a:r>
          </a:p>
          <a:p>
            <a:pPr marL="259187" lvl="1" indent="0">
              <a:buNone/>
            </a:pPr>
            <a:r>
              <a:rPr lang="en-AU" sz="900" dirty="0"/>
              <a:t>          Environment Protection Agency requirements</a:t>
            </a:r>
          </a:p>
          <a:p>
            <a:pPr marL="259187" lvl="1" indent="0">
              <a:buNone/>
            </a:pPr>
            <a:r>
              <a:rPr lang="en-AU" sz="900" dirty="0"/>
              <a:t>2.5     Follow procedures for the control of multiple projects</a:t>
            </a:r>
          </a:p>
          <a:p>
            <a:pPr marL="0" indent="0">
              <a:buNone/>
            </a:pPr>
            <a:endParaRPr lang="en-AU" sz="600" b="1" dirty="0">
              <a:solidFill>
                <a:srgbClr val="232F84"/>
              </a:solidFill>
            </a:endParaRPr>
          </a:p>
          <a:p>
            <a:pPr marL="0" indent="0">
              <a:buNone/>
            </a:pPr>
            <a:r>
              <a:rPr lang="en-AU" sz="1200" b="1" dirty="0">
                <a:solidFill>
                  <a:schemeClr val="bg1">
                    <a:lumMod val="75000"/>
                  </a:schemeClr>
                </a:solidFill>
              </a:rPr>
              <a:t>TOPIC 3: Prepare project schedule</a:t>
            </a:r>
          </a:p>
          <a:p>
            <a:pPr marL="0" indent="0">
              <a:buNone/>
            </a:pPr>
            <a:r>
              <a:rPr lang="en-AU" sz="1200" b="1" dirty="0">
                <a:solidFill>
                  <a:schemeClr val="bg1">
                    <a:lumMod val="75000"/>
                  </a:schemeClr>
                </a:solidFill>
              </a:rPr>
              <a:t>TOPIC 4: Determine required resources</a:t>
            </a:r>
          </a:p>
          <a:p>
            <a:pPr marL="0" indent="0">
              <a:buNone/>
            </a:pPr>
            <a:r>
              <a:rPr lang="en-AU" sz="1200" b="1" dirty="0">
                <a:solidFill>
                  <a:schemeClr val="bg1">
                    <a:lumMod val="75000"/>
                  </a:schemeClr>
                </a:solidFill>
              </a:rPr>
              <a:t>TOPIC 5: Prepare and submit condition reports</a:t>
            </a:r>
            <a:endParaRPr lang="en-AU" sz="1200" dirty="0">
              <a:solidFill>
                <a:schemeClr val="bg1">
                  <a:lumMod val="75000"/>
                </a:schemeClr>
              </a:solidFill>
            </a:endParaRPr>
          </a:p>
          <a:p>
            <a:pPr marL="0" indent="0">
              <a:buNone/>
            </a:pPr>
            <a:endParaRPr lang="en-AU" sz="1200" b="1" dirty="0">
              <a:solidFill>
                <a:schemeClr val="bg1">
                  <a:lumMod val="75000"/>
                </a:schemeClr>
              </a:solidFill>
            </a:endParaRPr>
          </a:p>
          <a:p>
            <a:pPr marL="0" indent="0">
              <a:buNone/>
            </a:pPr>
            <a:endParaRPr lang="en-US" sz="500" dirty="0">
              <a:solidFill>
                <a:schemeClr val="bg1">
                  <a:lumMod val="75000"/>
                </a:schemeClr>
              </a:solidFill>
            </a:endParaRPr>
          </a:p>
          <a:p>
            <a:pPr marL="0" lvl="1" indent="0">
              <a:buNone/>
            </a:pPr>
            <a:endParaRPr lang="en-AU" sz="900" dirty="0"/>
          </a:p>
          <a:p>
            <a:pPr marL="0" lvl="1" indent="0">
              <a:buNone/>
            </a:pPr>
            <a:endParaRPr lang="en-AU" sz="800" dirty="0"/>
          </a:p>
          <a:p>
            <a:pPr marL="0" indent="0">
              <a:buNone/>
            </a:pPr>
            <a:endParaRPr lang="en-US" sz="1050" dirty="0">
              <a:solidFill>
                <a:schemeClr val="bg2"/>
              </a:solidFill>
            </a:endParaRPr>
          </a:p>
          <a:p>
            <a:pPr marL="0" indent="0">
              <a:buFont typeface="Arial"/>
              <a:buNone/>
            </a:pPr>
            <a:endParaRPr lang="en-AU" sz="1400" b="1" dirty="0">
              <a:solidFill>
                <a:schemeClr val="bg1">
                  <a:lumMod val="75000"/>
                </a:schemeClr>
              </a:solidFill>
            </a:endParaRPr>
          </a:p>
          <a:p>
            <a:pPr marL="0" indent="0">
              <a:buFont typeface="Arial"/>
              <a:buNone/>
            </a:pPr>
            <a:endParaRPr lang="en-AU" sz="1600" dirty="0"/>
          </a:p>
          <a:p>
            <a:pPr>
              <a:buFont typeface="+mj-lt"/>
              <a:buAutoNum type="arabicPeriod"/>
            </a:pPr>
            <a:endParaRPr lang="en-AU" sz="1600" dirty="0"/>
          </a:p>
          <a:p>
            <a:pPr>
              <a:buFont typeface="+mj-lt"/>
              <a:buAutoNum type="arabicPeriod"/>
            </a:pPr>
            <a:endParaRPr lang="en-AU" sz="1600" dirty="0"/>
          </a:p>
        </p:txBody>
      </p:sp>
      <p:sp>
        <p:nvSpPr>
          <p:cNvPr id="9" name="Rectangle 8"/>
          <p:cNvSpPr/>
          <p:nvPr/>
        </p:nvSpPr>
        <p:spPr>
          <a:xfrm>
            <a:off x="131159" y="541203"/>
            <a:ext cx="4572000" cy="246221"/>
          </a:xfrm>
          <a:prstGeom prst="rect">
            <a:avLst/>
          </a:prstGeom>
        </p:spPr>
        <p:txBody>
          <a:bodyPr>
            <a:spAutoFit/>
          </a:bodyPr>
          <a:lstStyle/>
          <a:p>
            <a:r>
              <a:rPr lang="en-AU" sz="1000" dirty="0"/>
              <a:t>So far through this session you have learnt how to:</a:t>
            </a:r>
          </a:p>
        </p:txBody>
      </p:sp>
      <p:sp>
        <p:nvSpPr>
          <p:cNvPr id="17" name="TextBox 16"/>
          <p:cNvSpPr txBox="1"/>
          <p:nvPr/>
        </p:nvSpPr>
        <p:spPr>
          <a:xfrm>
            <a:off x="330822" y="1582871"/>
            <a:ext cx="561380" cy="707886"/>
          </a:xfrm>
          <a:prstGeom prst="rect">
            <a:avLst/>
          </a:prstGeom>
          <a:noFill/>
        </p:spPr>
        <p:txBody>
          <a:bodyPr wrap="square" rtlCol="0">
            <a:spAutoFit/>
          </a:bodyPr>
          <a:lstStyle/>
          <a:p>
            <a:r>
              <a:rPr lang="en-AU" sz="4000" dirty="0">
                <a:solidFill>
                  <a:srgbClr val="002060"/>
                </a:solidFill>
                <a:sym typeface="Wingdings" panose="05000000000000000000" pitchFamily="2" charset="2"/>
              </a:rPr>
              <a:t></a:t>
            </a:r>
            <a:endParaRPr lang="en-AU" sz="4000" dirty="0">
              <a:solidFill>
                <a:srgbClr val="002060"/>
              </a:solidFill>
            </a:endParaRPr>
          </a:p>
        </p:txBody>
      </p:sp>
      <p:sp>
        <p:nvSpPr>
          <p:cNvPr id="12" name="TextBox 11"/>
          <p:cNvSpPr txBox="1"/>
          <p:nvPr/>
        </p:nvSpPr>
        <p:spPr>
          <a:xfrm flipV="1">
            <a:off x="488499" y="2650033"/>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1" name="Rectangle 10"/>
          <p:cNvSpPr/>
          <p:nvPr/>
        </p:nvSpPr>
        <p:spPr>
          <a:xfrm>
            <a:off x="2617929" y="-5938"/>
            <a:ext cx="1690912" cy="369332"/>
          </a:xfrm>
          <a:prstGeom prst="rect">
            <a:avLst/>
          </a:prstGeom>
          <a:noFill/>
        </p:spPr>
        <p:txBody>
          <a:bodyPr wrap="none" lIns="91440" tIns="45720" rIns="91440" bIns="45720">
            <a:spAutoFit/>
          </a:bodyPr>
          <a:lstStyle/>
          <a:p>
            <a:pPr algn="ctr">
              <a:lnSpc>
                <a:spcPct val="150000"/>
              </a:lnSpc>
            </a:pPr>
            <a:r>
              <a:rPr lang="en-AU" sz="1200" dirty="0"/>
              <a:t>Summary – Topic Two</a:t>
            </a:r>
            <a:endParaRPr lang="en-US" sz="1200"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0" name="TextBox 9"/>
          <p:cNvSpPr txBox="1"/>
          <p:nvPr/>
        </p:nvSpPr>
        <p:spPr>
          <a:xfrm flipV="1">
            <a:off x="488498" y="2903876"/>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3" name="TextBox 12"/>
          <p:cNvSpPr txBox="1"/>
          <p:nvPr/>
        </p:nvSpPr>
        <p:spPr>
          <a:xfrm>
            <a:off x="460170" y="795108"/>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5" name="TextBox 14"/>
          <p:cNvSpPr txBox="1"/>
          <p:nvPr/>
        </p:nvSpPr>
        <p:spPr>
          <a:xfrm flipV="1">
            <a:off x="487218" y="3171536"/>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Tree>
    <p:custDataLst>
      <p:tags r:id="rId1"/>
    </p:custDataLst>
    <p:extLst>
      <p:ext uri="{BB962C8B-B14F-4D97-AF65-F5344CB8AC3E}">
        <p14:creationId xmlns:p14="http://schemas.microsoft.com/office/powerpoint/2010/main" val="27895438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52851" y="1305903"/>
            <a:ext cx="3063174" cy="1083831"/>
          </a:xfrm>
        </p:spPr>
        <p:txBody>
          <a:bodyPr>
            <a:noAutofit/>
          </a:bodyPr>
          <a:lstStyle/>
          <a:p>
            <a:pPr>
              <a:lnSpc>
                <a:spcPct val="150000"/>
              </a:lnSpc>
            </a:pPr>
            <a:br>
              <a:rPr lang="en-AU" sz="1800" dirty="0">
                <a:solidFill>
                  <a:srgbClr val="FF00FF"/>
                </a:solidFill>
              </a:rPr>
            </a:br>
            <a:br>
              <a:rPr lang="en-AU" sz="1800" dirty="0">
                <a:solidFill>
                  <a:srgbClr val="FF00FF"/>
                </a:solidFill>
              </a:rPr>
            </a:br>
            <a:r>
              <a:rPr lang="en-AU" sz="1800" dirty="0"/>
              <a:t>Prepare project schedule</a:t>
            </a:r>
          </a:p>
        </p:txBody>
      </p:sp>
      <p:sp>
        <p:nvSpPr>
          <p:cNvPr id="4" name="Footer Placeholder 3"/>
          <p:cNvSpPr>
            <a:spLocks noGrp="1"/>
          </p:cNvSpPr>
          <p:nvPr>
            <p:ph type="ftr" sz="quarter" idx="11"/>
          </p:nvPr>
        </p:nvSpPr>
        <p:spPr>
          <a:xfrm>
            <a:off x="2600459" y="3680799"/>
            <a:ext cx="2451418" cy="206989"/>
          </a:xfrm>
        </p:spPr>
        <p:txBody>
          <a:bodyPr/>
          <a:lstStyle/>
          <a:p>
            <a:r>
              <a:rPr lang="en-US" dirty="0"/>
              <a:t>CPCCBC4007A - © Construction Skills Training Centre</a:t>
            </a:r>
          </a:p>
        </p:txBody>
      </p:sp>
      <p:sp>
        <p:nvSpPr>
          <p:cNvPr id="6" name="Subtitle 5"/>
          <p:cNvSpPr>
            <a:spLocks noGrp="1"/>
          </p:cNvSpPr>
          <p:nvPr>
            <p:ph type="subTitle" idx="1"/>
          </p:nvPr>
        </p:nvSpPr>
        <p:spPr>
          <a:xfrm>
            <a:off x="3294512" y="1191625"/>
            <a:ext cx="2935997" cy="584775"/>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Three</a:t>
            </a:r>
          </a:p>
        </p:txBody>
      </p:sp>
    </p:spTree>
    <p:custDataLst>
      <p:tags r:id="rId1"/>
    </p:custDataLst>
    <p:extLst>
      <p:ext uri="{BB962C8B-B14F-4D97-AF65-F5344CB8AC3E}">
        <p14:creationId xmlns:p14="http://schemas.microsoft.com/office/powerpoint/2010/main" val="102958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grpId="0"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95367" y="-9476"/>
            <a:ext cx="2060179" cy="369332"/>
          </a:xfrm>
          <a:prstGeom prst="rect">
            <a:avLst/>
          </a:prstGeom>
          <a:noFill/>
        </p:spPr>
        <p:txBody>
          <a:bodyPr wrap="none" lIns="91440" tIns="45720" rIns="91440" bIns="45720">
            <a:spAutoFit/>
          </a:bodyPr>
          <a:lstStyle/>
          <a:p>
            <a:pPr algn="ctr">
              <a:lnSpc>
                <a:spcPct val="150000"/>
              </a:lnSpc>
            </a:pPr>
            <a:r>
              <a:rPr lang="en-AU" sz="1200" dirty="0"/>
              <a:t>3. Prepare project schedule</a:t>
            </a:r>
          </a:p>
        </p:txBody>
      </p:sp>
      <p:sp>
        <p:nvSpPr>
          <p:cNvPr id="7" name="Rectangle 6"/>
          <p:cNvSpPr/>
          <p:nvPr/>
        </p:nvSpPr>
        <p:spPr>
          <a:xfrm>
            <a:off x="40240" y="1013196"/>
            <a:ext cx="6748272" cy="1477328"/>
          </a:xfrm>
          <a:prstGeom prst="rect">
            <a:avLst/>
          </a:prstGeom>
        </p:spPr>
        <p:txBody>
          <a:bodyPr wrap="square">
            <a:spAutoFit/>
          </a:bodyPr>
          <a:lstStyle/>
          <a:p>
            <a:pPr marL="430637" lvl="1" indent="-171450">
              <a:lnSpc>
                <a:spcPct val="150000"/>
              </a:lnSpc>
              <a:buFont typeface="Arial" panose="020B0604020202020204" pitchFamily="34" charset="0"/>
              <a:buChar char="•"/>
            </a:pPr>
            <a:r>
              <a:rPr lang="en-AU" sz="1200" dirty="0"/>
              <a:t>Sequence construction operations</a:t>
            </a:r>
          </a:p>
          <a:p>
            <a:pPr marL="430637" lvl="1" indent="-171450">
              <a:lnSpc>
                <a:spcPct val="150000"/>
              </a:lnSpc>
              <a:buFont typeface="Arial" panose="020B0604020202020204" pitchFamily="34" charset="0"/>
              <a:buChar char="•"/>
            </a:pPr>
            <a:r>
              <a:rPr lang="en-AU" sz="1200" dirty="0"/>
              <a:t>Manually or electronically enter operations details into a project schedule or computer-based software package</a:t>
            </a:r>
          </a:p>
          <a:p>
            <a:pPr marL="430637" lvl="1" indent="-171450">
              <a:lnSpc>
                <a:spcPct val="150000"/>
              </a:lnSpc>
              <a:buFont typeface="Arial" panose="020B0604020202020204" pitchFamily="34" charset="0"/>
              <a:buChar char="•"/>
            </a:pPr>
            <a:r>
              <a:rPr lang="en-AU" sz="1200" dirty="0"/>
              <a:t>Define and revise the project’s critical path</a:t>
            </a:r>
          </a:p>
          <a:p>
            <a:pPr marL="430637" lvl="1" indent="-171450">
              <a:lnSpc>
                <a:spcPct val="150000"/>
              </a:lnSpc>
              <a:buFont typeface="Arial" panose="020B0604020202020204" pitchFamily="34" charset="0"/>
              <a:buChar char="•"/>
            </a:pPr>
            <a:r>
              <a:rPr lang="en-AU" sz="1200" dirty="0"/>
              <a:t>Adjust project timeframes to account for anticipated delays</a:t>
            </a:r>
          </a:p>
        </p:txBody>
      </p:sp>
      <p:sp>
        <p:nvSpPr>
          <p:cNvPr id="6" name="Rectangle 5"/>
          <p:cNvSpPr/>
          <p:nvPr/>
        </p:nvSpPr>
        <p:spPr>
          <a:xfrm>
            <a:off x="-1" y="551117"/>
            <a:ext cx="2938183" cy="276999"/>
          </a:xfrm>
          <a:prstGeom prst="rect">
            <a:avLst/>
          </a:prstGeom>
          <a:solidFill>
            <a:srgbClr val="3648CA"/>
          </a:solidFill>
          <a:ln w="6350">
            <a:solidFill>
              <a:schemeClr val="tx1"/>
            </a:solidFill>
          </a:ln>
        </p:spPr>
        <p:txBody>
          <a:bodyPr wrap="square">
            <a:spAutoFit/>
          </a:bodyPr>
          <a:lstStyle/>
          <a:p>
            <a:r>
              <a:rPr lang="en-US" sz="1200" b="1" dirty="0">
                <a:solidFill>
                  <a:schemeClr val="bg1"/>
                </a:solidFill>
              </a:rPr>
              <a:t>In this chapter you will learn how to:</a:t>
            </a:r>
            <a:endParaRPr lang="en-AU" sz="1400" b="1" dirty="0"/>
          </a:p>
        </p:txBody>
      </p:sp>
      <p:sp>
        <p:nvSpPr>
          <p:cNvPr id="8"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30472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21715" y="795113"/>
            <a:ext cx="4907585" cy="861774"/>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Sequencing construction operations</a:t>
            </a:r>
          </a:p>
          <a:p>
            <a:pPr algn="ctr"/>
            <a:endParaRPr lang="en-AU" sz="1800" b="1" dirty="0">
              <a:solidFill>
                <a:schemeClr val="tx1">
                  <a:lumMod val="40000"/>
                  <a:lumOff val="60000"/>
                </a:schemeClr>
              </a:solidFill>
            </a:endParaRPr>
          </a:p>
        </p:txBody>
      </p:sp>
      <p:sp>
        <p:nvSpPr>
          <p:cNvPr id="6" name="Rectangle 5"/>
          <p:cNvSpPr/>
          <p:nvPr/>
        </p:nvSpPr>
        <p:spPr>
          <a:xfrm>
            <a:off x="-1" y="675815"/>
            <a:ext cx="15773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47787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8493" y="1504950"/>
            <a:ext cx="2883069" cy="1735480"/>
          </a:xfrm>
          <a:prstGeom prst="rect">
            <a:avLst/>
          </a:prstGeom>
          <a:ln>
            <a:solidFill>
              <a:schemeClr val="bg1">
                <a:lumMod val="65000"/>
              </a:schemeClr>
            </a:solidFill>
          </a:ln>
          <a:effectLst/>
        </p:spPr>
      </p:pic>
      <p:sp>
        <p:nvSpPr>
          <p:cNvPr id="12"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Rectangle 8"/>
          <p:cNvSpPr/>
          <p:nvPr/>
        </p:nvSpPr>
        <p:spPr>
          <a:xfrm>
            <a:off x="795367" y="-9476"/>
            <a:ext cx="2060179" cy="369332"/>
          </a:xfrm>
          <a:prstGeom prst="rect">
            <a:avLst/>
          </a:prstGeom>
          <a:noFill/>
        </p:spPr>
        <p:txBody>
          <a:bodyPr wrap="none" lIns="91440" tIns="45720" rIns="91440" bIns="45720">
            <a:spAutoFit/>
          </a:bodyPr>
          <a:lstStyle/>
          <a:p>
            <a:pPr algn="ctr">
              <a:lnSpc>
                <a:spcPct val="150000"/>
              </a:lnSpc>
            </a:pPr>
            <a:r>
              <a:rPr lang="en-AU" sz="1200" dirty="0"/>
              <a:t>3. Prepare project schedule</a:t>
            </a:r>
          </a:p>
        </p:txBody>
      </p:sp>
    </p:spTree>
    <p:custDataLst>
      <p:tags r:id="rId1"/>
    </p:custDataLst>
    <p:extLst>
      <p:ext uri="{BB962C8B-B14F-4D97-AF65-F5344CB8AC3E}">
        <p14:creationId xmlns:p14="http://schemas.microsoft.com/office/powerpoint/2010/main" val="140391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25821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4"/>
            <a:ext cx="1158753"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1" name="Rectangle 10"/>
          <p:cNvSpPr/>
          <p:nvPr/>
        </p:nvSpPr>
        <p:spPr>
          <a:xfrm>
            <a:off x="500062" y="-4482"/>
            <a:ext cx="6337618" cy="324961"/>
          </a:xfrm>
          <a:prstGeom prst="rect">
            <a:avLst/>
          </a:prstGeom>
        </p:spPr>
        <p:txBody>
          <a:bodyPr wrap="square">
            <a:spAutoFit/>
          </a:bodyPr>
          <a:lstStyle/>
          <a:p>
            <a:pPr lvl="1">
              <a:lnSpc>
                <a:spcPct val="150000"/>
              </a:lnSpc>
            </a:pPr>
            <a:r>
              <a:rPr lang="en-AU" sz="1150" dirty="0"/>
              <a:t>General overview – Prepare project schedule</a:t>
            </a:r>
            <a:endParaRPr lang="en-AU" sz="1100" dirty="0"/>
          </a:p>
        </p:txBody>
      </p:sp>
      <p:sp>
        <p:nvSpPr>
          <p:cNvPr id="13" name="TextBox 12"/>
          <p:cNvSpPr txBox="1"/>
          <p:nvPr/>
        </p:nvSpPr>
        <p:spPr>
          <a:xfrm>
            <a:off x="796323" y="1088601"/>
            <a:ext cx="5522833" cy="2308324"/>
          </a:xfrm>
          <a:prstGeom prst="rect">
            <a:avLst/>
          </a:prstGeom>
          <a:noFill/>
        </p:spPr>
        <p:txBody>
          <a:bodyPr wrap="square" rtlCol="0">
            <a:spAutoFit/>
          </a:bodyPr>
          <a:lstStyle/>
          <a:p>
            <a:pPr algn="just"/>
            <a:r>
              <a:rPr lang="en-AU" sz="1200" b="1" dirty="0">
                <a:solidFill>
                  <a:srgbClr val="232F84"/>
                </a:solidFill>
              </a:rPr>
              <a:t>Project schedule </a:t>
            </a:r>
          </a:p>
          <a:p>
            <a:pPr algn="just"/>
            <a:r>
              <a:rPr lang="en-AU" sz="1200" dirty="0">
                <a:solidFill>
                  <a:srgbClr val="232F84"/>
                </a:solidFill>
              </a:rPr>
              <a:t>Now that we have covered off contract documentation and implementing construction strategies you need to prepare your </a:t>
            </a:r>
            <a:r>
              <a:rPr lang="en-AU" sz="1200" b="1" dirty="0">
                <a:solidFill>
                  <a:srgbClr val="232F84"/>
                </a:solidFill>
              </a:rPr>
              <a:t>project schedule.</a:t>
            </a:r>
          </a:p>
          <a:p>
            <a:pPr algn="just"/>
            <a:endParaRPr lang="en-AU" sz="1200" b="1" dirty="0">
              <a:solidFill>
                <a:srgbClr val="232F84"/>
              </a:solidFill>
            </a:endParaRPr>
          </a:p>
          <a:p>
            <a:pPr algn="just"/>
            <a:r>
              <a:rPr lang="en-AU" sz="1200" dirty="0">
                <a:solidFill>
                  <a:srgbClr val="232F84"/>
                </a:solidFill>
              </a:rPr>
              <a:t>When preparing your project schedule you must have an understanding of:</a:t>
            </a:r>
          </a:p>
          <a:p>
            <a:pPr algn="just"/>
            <a:endParaRPr lang="en-AU" sz="1200" b="1" dirty="0">
              <a:solidFill>
                <a:srgbClr val="232F84"/>
              </a:solidFill>
            </a:endParaRPr>
          </a:p>
          <a:p>
            <a:pPr marL="430637" lvl="1" indent="-171450" algn="just">
              <a:buFont typeface="Arial" panose="020B0604020202020204" pitchFamily="34" charset="0"/>
              <a:buChar char="•"/>
            </a:pPr>
            <a:r>
              <a:rPr lang="en-AU" sz="1200" dirty="0">
                <a:solidFill>
                  <a:srgbClr val="232F84"/>
                </a:solidFill>
              </a:rPr>
              <a:t>Human resource schedules</a:t>
            </a:r>
          </a:p>
          <a:p>
            <a:pPr marL="430637" lvl="1" indent="-171450" algn="just">
              <a:buFont typeface="Arial" panose="020B0604020202020204" pitchFamily="34" charset="0"/>
              <a:buChar char="•"/>
            </a:pPr>
            <a:r>
              <a:rPr lang="en-AU" sz="1200" dirty="0">
                <a:solidFill>
                  <a:srgbClr val="232F84"/>
                </a:solidFill>
              </a:rPr>
              <a:t>Materials delivery schedules</a:t>
            </a:r>
          </a:p>
          <a:p>
            <a:pPr marL="430637" lvl="1" indent="-171450" algn="just">
              <a:buFont typeface="Arial" panose="020B0604020202020204" pitchFamily="34" charset="0"/>
              <a:buChar char="•"/>
            </a:pPr>
            <a:r>
              <a:rPr lang="en-AU" sz="1200" dirty="0">
                <a:solidFill>
                  <a:srgbClr val="232F84"/>
                </a:solidFill>
              </a:rPr>
              <a:t>Project critical path</a:t>
            </a:r>
          </a:p>
          <a:p>
            <a:pPr marL="430637" lvl="1" indent="-171450" algn="just">
              <a:buFont typeface="Arial" panose="020B0604020202020204" pitchFamily="34" charset="0"/>
              <a:buChar char="•"/>
            </a:pPr>
            <a:r>
              <a:rPr lang="en-AU" sz="1200" dirty="0">
                <a:solidFill>
                  <a:srgbClr val="232F84"/>
                </a:solidFill>
              </a:rPr>
              <a:t>Project timeframes</a:t>
            </a:r>
          </a:p>
          <a:p>
            <a:pPr marL="430637" lvl="1" indent="-171450" algn="just">
              <a:buFont typeface="Arial" panose="020B0604020202020204" pitchFamily="34" charset="0"/>
              <a:buChar char="•"/>
            </a:pPr>
            <a:r>
              <a:rPr lang="en-AU" sz="1200" dirty="0">
                <a:solidFill>
                  <a:srgbClr val="232F84"/>
                </a:solidFill>
              </a:rPr>
              <a:t>Schedules of plant and equipment</a:t>
            </a:r>
          </a:p>
          <a:p>
            <a:pPr algn="just"/>
            <a:endParaRPr lang="en-AU" sz="1200" dirty="0"/>
          </a:p>
        </p:txBody>
      </p:sp>
    </p:spTree>
    <p:custDataLst>
      <p:tags r:id="rId1"/>
    </p:custDataLst>
    <p:extLst>
      <p:ext uri="{BB962C8B-B14F-4D97-AF65-F5344CB8AC3E}">
        <p14:creationId xmlns:p14="http://schemas.microsoft.com/office/powerpoint/2010/main" val="28300685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520688"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5"/>
            <a:ext cx="1520617" cy="276999"/>
          </a:xfrm>
          <a:prstGeom prst="rect">
            <a:avLst/>
          </a:prstGeom>
          <a:noFill/>
          <a:ln w="6350">
            <a:noFill/>
          </a:ln>
        </p:spPr>
        <p:txBody>
          <a:bodyPr wrap="square">
            <a:spAutoFit/>
          </a:bodyPr>
          <a:lstStyle/>
          <a:p>
            <a:r>
              <a:rPr lang="en-US" sz="1200" b="1" dirty="0">
                <a:solidFill>
                  <a:schemeClr val="bg1"/>
                </a:solidFill>
              </a:rPr>
              <a:t>Project schedule</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3" name="TextBox 12"/>
          <p:cNvSpPr txBox="1"/>
          <p:nvPr/>
        </p:nvSpPr>
        <p:spPr>
          <a:xfrm>
            <a:off x="642643" y="1004076"/>
            <a:ext cx="5522833" cy="2308324"/>
          </a:xfrm>
          <a:prstGeom prst="rect">
            <a:avLst/>
          </a:prstGeom>
          <a:noFill/>
        </p:spPr>
        <p:txBody>
          <a:bodyPr wrap="square" rtlCol="0">
            <a:spAutoFit/>
          </a:bodyPr>
          <a:lstStyle/>
          <a:p>
            <a:pPr algn="just"/>
            <a:r>
              <a:rPr lang="en-AU" sz="1200" dirty="0">
                <a:solidFill>
                  <a:srgbClr val="232F84"/>
                </a:solidFill>
              </a:rPr>
              <a:t>A project schedule is a plan of all the tasks and activities that need to be completed on your building project. It is a living document that:</a:t>
            </a:r>
          </a:p>
          <a:p>
            <a:pPr marL="430637" lvl="1" indent="-171450" algn="just">
              <a:buFont typeface="Arial" panose="020B0604020202020204" pitchFamily="34" charset="0"/>
              <a:buChar char="•"/>
            </a:pPr>
            <a:r>
              <a:rPr lang="en-AU" sz="1200" dirty="0">
                <a:solidFill>
                  <a:srgbClr val="232F84"/>
                </a:solidFill>
              </a:rPr>
              <a:t>Shows order of tasks</a:t>
            </a:r>
          </a:p>
          <a:p>
            <a:pPr marL="430637" lvl="1" indent="-171450" algn="just">
              <a:buFont typeface="Arial" panose="020B0604020202020204" pitchFamily="34" charset="0"/>
              <a:buChar char="•"/>
            </a:pPr>
            <a:r>
              <a:rPr lang="en-AU" sz="1200" dirty="0">
                <a:solidFill>
                  <a:srgbClr val="232F84"/>
                </a:solidFill>
              </a:rPr>
              <a:t>Provides a timescale </a:t>
            </a:r>
          </a:p>
          <a:p>
            <a:pPr marL="430637" lvl="1" indent="-171450" algn="just">
              <a:buFont typeface="Arial" panose="020B0604020202020204" pitchFamily="34" charset="0"/>
              <a:buChar char="•"/>
            </a:pPr>
            <a:r>
              <a:rPr lang="en-AU" sz="1200" dirty="0">
                <a:solidFill>
                  <a:srgbClr val="232F84"/>
                </a:solidFill>
              </a:rPr>
              <a:t>Can be tracked and revised</a:t>
            </a:r>
          </a:p>
          <a:p>
            <a:pPr algn="just"/>
            <a:endParaRPr lang="en-AU" sz="1200" dirty="0">
              <a:solidFill>
                <a:srgbClr val="232F84"/>
              </a:solidFill>
            </a:endParaRPr>
          </a:p>
          <a:p>
            <a:pPr algn="just"/>
            <a:r>
              <a:rPr lang="en-AU" sz="1200" dirty="0">
                <a:solidFill>
                  <a:srgbClr val="232F84"/>
                </a:solidFill>
              </a:rPr>
              <a:t>When you prepare a schedule you will plan and produce:</a:t>
            </a:r>
          </a:p>
          <a:p>
            <a:pPr marL="430637" lvl="1" indent="-171450" algn="just">
              <a:buFont typeface="Arial" panose="020B0604020202020204" pitchFamily="34" charset="0"/>
              <a:buChar char="•"/>
            </a:pPr>
            <a:r>
              <a:rPr lang="en-AU" sz="1200" dirty="0">
                <a:solidFill>
                  <a:srgbClr val="232F84"/>
                </a:solidFill>
              </a:rPr>
              <a:t>Material sourcing and ordering, planning on-site material delivery</a:t>
            </a:r>
          </a:p>
          <a:p>
            <a:pPr marL="430637" lvl="1" indent="-171450" algn="just">
              <a:buFont typeface="Arial" panose="020B0604020202020204" pitchFamily="34" charset="0"/>
              <a:buChar char="•"/>
            </a:pPr>
            <a:r>
              <a:rPr lang="en-AU" sz="1200" dirty="0">
                <a:solidFill>
                  <a:srgbClr val="232F84"/>
                </a:solidFill>
              </a:rPr>
              <a:t>Sequence of trades</a:t>
            </a:r>
          </a:p>
          <a:p>
            <a:pPr marL="430637" lvl="1" indent="-171450" algn="just">
              <a:buFont typeface="Arial" panose="020B0604020202020204" pitchFamily="34" charset="0"/>
              <a:buChar char="•"/>
            </a:pPr>
            <a:r>
              <a:rPr lang="en-AU" sz="1200" dirty="0">
                <a:solidFill>
                  <a:srgbClr val="232F84"/>
                </a:solidFill>
              </a:rPr>
              <a:t>Labour and materials schedule</a:t>
            </a:r>
          </a:p>
          <a:p>
            <a:pPr marL="430637" lvl="1" indent="-171450" algn="just">
              <a:buFont typeface="Arial" panose="020B0604020202020204" pitchFamily="34" charset="0"/>
              <a:buChar char="•"/>
            </a:pPr>
            <a:r>
              <a:rPr lang="en-AU" sz="1200" dirty="0">
                <a:solidFill>
                  <a:srgbClr val="232F84"/>
                </a:solidFill>
              </a:rPr>
              <a:t>A cash flow chart</a:t>
            </a:r>
          </a:p>
          <a:p>
            <a:pPr marL="430637" lvl="1" indent="-171450" algn="just">
              <a:buFont typeface="Arial" panose="020B0604020202020204" pitchFamily="34" charset="0"/>
              <a:buChar char="•"/>
            </a:pPr>
            <a:r>
              <a:rPr lang="en-AU" sz="1200" dirty="0">
                <a:solidFill>
                  <a:srgbClr val="232F84"/>
                </a:solidFill>
              </a:rPr>
              <a:t>And continue to revise and update your schedule</a:t>
            </a:r>
            <a:endParaRPr lang="en-AU" sz="1200" dirty="0"/>
          </a:p>
        </p:txBody>
      </p:sp>
      <p:sp>
        <p:nvSpPr>
          <p:cNvPr id="8" name="Rectangle 7"/>
          <p:cNvSpPr/>
          <p:nvPr/>
        </p:nvSpPr>
        <p:spPr>
          <a:xfrm>
            <a:off x="476376" y="-9476"/>
            <a:ext cx="3139321" cy="369332"/>
          </a:xfrm>
          <a:prstGeom prst="rect">
            <a:avLst/>
          </a:prstGeom>
          <a:noFill/>
        </p:spPr>
        <p:txBody>
          <a:bodyPr wrap="none" lIns="91440" tIns="45720" rIns="91440" bIns="45720">
            <a:spAutoFit/>
          </a:bodyPr>
          <a:lstStyle/>
          <a:p>
            <a:pPr lvl="1">
              <a:lnSpc>
                <a:spcPct val="150000"/>
              </a:lnSpc>
            </a:pPr>
            <a:r>
              <a:rPr lang="en-AU" sz="1200" dirty="0"/>
              <a:t>3.1 Sequencing construction operations</a:t>
            </a:r>
          </a:p>
        </p:txBody>
      </p:sp>
    </p:spTree>
    <p:custDataLst>
      <p:tags r:id="rId1"/>
    </p:custDataLst>
    <p:extLst>
      <p:ext uri="{BB962C8B-B14F-4D97-AF65-F5344CB8AC3E}">
        <p14:creationId xmlns:p14="http://schemas.microsoft.com/office/powerpoint/2010/main" val="298881550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 y="585275"/>
            <a:ext cx="299085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0" y="600665"/>
            <a:ext cx="3191427" cy="276999"/>
          </a:xfrm>
          <a:prstGeom prst="rect">
            <a:avLst/>
          </a:prstGeom>
          <a:noFill/>
          <a:ln w="6350">
            <a:noFill/>
          </a:ln>
        </p:spPr>
        <p:txBody>
          <a:bodyPr wrap="square">
            <a:spAutoFit/>
          </a:bodyPr>
          <a:lstStyle/>
          <a:p>
            <a:r>
              <a:rPr lang="en-US" sz="1200" b="1" dirty="0">
                <a:solidFill>
                  <a:schemeClr val="bg1"/>
                </a:solidFill>
              </a:rPr>
              <a:t>Sample construction activities list</a:t>
            </a:r>
            <a:endParaRPr lang="en-AU" sz="1200" dirty="0">
              <a:solidFill>
                <a:schemeClr val="bg1"/>
              </a:solidFill>
            </a:endParaRP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476376" y="-9476"/>
            <a:ext cx="3139321" cy="369332"/>
          </a:xfrm>
          <a:prstGeom prst="rect">
            <a:avLst/>
          </a:prstGeom>
          <a:noFill/>
        </p:spPr>
        <p:txBody>
          <a:bodyPr wrap="none" lIns="91440" tIns="45720" rIns="91440" bIns="45720">
            <a:spAutoFit/>
          </a:bodyPr>
          <a:lstStyle/>
          <a:p>
            <a:pPr lvl="1">
              <a:lnSpc>
                <a:spcPct val="150000"/>
              </a:lnSpc>
            </a:pPr>
            <a:r>
              <a:rPr lang="en-AU" sz="1200" dirty="0"/>
              <a:t>3.1 Sequencing construction operations</a:t>
            </a:r>
          </a:p>
        </p:txBody>
      </p:sp>
      <p:sp>
        <p:nvSpPr>
          <p:cNvPr id="3" name="Rectangle 2"/>
          <p:cNvSpPr/>
          <p:nvPr/>
        </p:nvSpPr>
        <p:spPr>
          <a:xfrm>
            <a:off x="338680" y="772763"/>
            <a:ext cx="3414712" cy="2917722"/>
          </a:xfrm>
          <a:prstGeom prst="rect">
            <a:avLst/>
          </a:prstGeom>
        </p:spPr>
        <p:txBody>
          <a:bodyPr wrap="square">
            <a:spAutoFit/>
          </a:bodyPr>
          <a:lstStyle/>
          <a:p>
            <a:r>
              <a:rPr lang="en-US" dirty="0"/>
              <a:t> </a:t>
            </a:r>
            <a:br>
              <a:rPr lang="en-US" dirty="0"/>
            </a:br>
            <a:r>
              <a:rPr lang="en-US" dirty="0"/>
              <a:t>1. Clear and establish site </a:t>
            </a:r>
            <a:br>
              <a:rPr lang="en-US" dirty="0"/>
            </a:br>
            <a:r>
              <a:rPr lang="en-US" dirty="0"/>
              <a:t>2. Arrange temporary services (e.g. electricity, water) </a:t>
            </a:r>
            <a:br>
              <a:rPr lang="en-US" dirty="0"/>
            </a:br>
            <a:r>
              <a:rPr lang="en-US" dirty="0"/>
              <a:t>3. Arrange sub-contractors and approximate dates </a:t>
            </a:r>
            <a:br>
              <a:rPr lang="en-US" dirty="0"/>
            </a:br>
            <a:r>
              <a:rPr lang="en-US" dirty="0"/>
              <a:t>4. Arrange materials and approximate delivery dates </a:t>
            </a:r>
            <a:br>
              <a:rPr lang="en-US" dirty="0"/>
            </a:br>
            <a:r>
              <a:rPr lang="en-US" dirty="0"/>
              <a:t>5. Set out </a:t>
            </a:r>
            <a:br>
              <a:rPr lang="en-US" dirty="0"/>
            </a:br>
            <a:r>
              <a:rPr lang="en-US" dirty="0"/>
              <a:t>6. Bulk and detailed excavation for footings </a:t>
            </a:r>
            <a:br>
              <a:rPr lang="en-US" dirty="0"/>
            </a:br>
            <a:r>
              <a:rPr lang="en-US" dirty="0"/>
              <a:t>7. Plumber to install pipes and drains                                                         </a:t>
            </a:r>
            <a:endParaRPr lang="en-AU" dirty="0"/>
          </a:p>
          <a:p>
            <a:r>
              <a:rPr lang="en-US" dirty="0"/>
              <a:t>8. Formwork to ground slab </a:t>
            </a:r>
            <a:br>
              <a:rPr lang="en-US" dirty="0"/>
            </a:br>
            <a:r>
              <a:rPr lang="en-US" dirty="0"/>
              <a:t>9. </a:t>
            </a:r>
            <a:r>
              <a:rPr lang="en-US" dirty="0" err="1"/>
              <a:t>Vapour</a:t>
            </a:r>
            <a:r>
              <a:rPr lang="en-US" dirty="0"/>
              <a:t> barrier/Termite treatment </a:t>
            </a:r>
            <a:br>
              <a:rPr lang="en-US" dirty="0"/>
            </a:br>
            <a:r>
              <a:rPr lang="en-US" dirty="0"/>
              <a:t>10 Notice to council for inspection </a:t>
            </a:r>
            <a:br>
              <a:rPr lang="en-US" dirty="0"/>
            </a:br>
            <a:r>
              <a:rPr lang="en-US" dirty="0"/>
              <a:t>11. Fix reinforcement </a:t>
            </a:r>
            <a:br>
              <a:rPr lang="en-US" dirty="0"/>
            </a:br>
            <a:r>
              <a:rPr lang="en-US" dirty="0"/>
              <a:t>12. Place and finish concrete to slab </a:t>
            </a:r>
            <a:br>
              <a:rPr lang="en-US" dirty="0"/>
            </a:br>
            <a:r>
              <a:rPr lang="en-US" dirty="0"/>
              <a:t>13. Cure slab </a:t>
            </a:r>
            <a:br>
              <a:rPr lang="en-US" dirty="0"/>
            </a:br>
            <a:r>
              <a:rPr lang="en-US" dirty="0"/>
              <a:t>14. Erect wall frames </a:t>
            </a:r>
            <a:br>
              <a:rPr lang="en-US" dirty="0"/>
            </a:br>
            <a:r>
              <a:rPr lang="en-US" dirty="0"/>
              <a:t>15.</a:t>
            </a:r>
            <a:r>
              <a:rPr lang="en-US" i="1" dirty="0"/>
              <a:t> </a:t>
            </a:r>
            <a:r>
              <a:rPr lang="en-US" dirty="0"/>
              <a:t>Arrange for inspection </a:t>
            </a:r>
            <a:br>
              <a:rPr lang="en-US" dirty="0"/>
            </a:br>
            <a:r>
              <a:rPr lang="en-US" dirty="0"/>
              <a:t>1 6. Erect roof trusses </a:t>
            </a:r>
          </a:p>
          <a:p>
            <a:r>
              <a:rPr lang="en-US" dirty="0"/>
              <a:t>17. Install windows and external door frames</a:t>
            </a:r>
            <a:endParaRPr lang="en-AU" dirty="0"/>
          </a:p>
        </p:txBody>
      </p:sp>
      <p:sp>
        <p:nvSpPr>
          <p:cNvPr id="4" name="Rectangle 3"/>
          <p:cNvSpPr/>
          <p:nvPr/>
        </p:nvSpPr>
        <p:spPr>
          <a:xfrm>
            <a:off x="3615697" y="929729"/>
            <a:ext cx="3019425" cy="2760756"/>
          </a:xfrm>
          <a:prstGeom prst="rect">
            <a:avLst/>
          </a:prstGeom>
        </p:spPr>
        <p:txBody>
          <a:bodyPr wrap="square">
            <a:spAutoFit/>
          </a:bodyPr>
          <a:lstStyle/>
          <a:p>
            <a:r>
              <a:rPr lang="en-US" dirty="0"/>
              <a:t>18. Roof plumbing </a:t>
            </a:r>
            <a:br>
              <a:rPr lang="en-US" dirty="0"/>
            </a:br>
            <a:r>
              <a:rPr lang="en-US" dirty="0"/>
              <a:t>19. Attach roof covering </a:t>
            </a:r>
            <a:br>
              <a:rPr lang="en-US" dirty="0"/>
            </a:br>
            <a:r>
              <a:rPr lang="en-US" dirty="0"/>
              <a:t>20. Construct external walls (brick veneer) </a:t>
            </a:r>
            <a:br>
              <a:rPr lang="en-US" dirty="0"/>
            </a:br>
            <a:r>
              <a:rPr lang="en-US" dirty="0"/>
              <a:t>21. Install external doors, decking and steps </a:t>
            </a:r>
            <a:br>
              <a:rPr lang="en-US" dirty="0"/>
            </a:br>
            <a:r>
              <a:rPr lang="en-US" dirty="0"/>
              <a:t>22. Electrical rough-in </a:t>
            </a:r>
            <a:br>
              <a:rPr lang="en-US" dirty="0"/>
            </a:br>
            <a:r>
              <a:rPr lang="en-US" dirty="0"/>
              <a:t>23. Plumbing rough-in </a:t>
            </a:r>
            <a:br>
              <a:rPr lang="en-US" dirty="0"/>
            </a:br>
            <a:r>
              <a:rPr lang="en-US" dirty="0"/>
              <a:t>24. Brick cleaning </a:t>
            </a:r>
            <a:br>
              <a:rPr lang="en-US" dirty="0"/>
            </a:br>
            <a:r>
              <a:rPr lang="en-US" dirty="0"/>
              <a:t>25.</a:t>
            </a:r>
            <a:r>
              <a:rPr lang="en-US" i="1" dirty="0"/>
              <a:t> </a:t>
            </a:r>
            <a:r>
              <a:rPr lang="en-US" dirty="0"/>
              <a:t>Wet area waterproofing </a:t>
            </a:r>
            <a:br>
              <a:rPr lang="en-US" dirty="0"/>
            </a:br>
            <a:r>
              <a:rPr lang="en-US" dirty="0"/>
              <a:t>26. Install wall insulation </a:t>
            </a:r>
            <a:br>
              <a:rPr lang="en-US" dirty="0"/>
            </a:br>
            <a:r>
              <a:rPr lang="en-US" dirty="0"/>
              <a:t>27. Fix internal linings </a:t>
            </a:r>
            <a:br>
              <a:rPr lang="en-US" dirty="0"/>
            </a:br>
            <a:r>
              <a:rPr lang="en-US" dirty="0"/>
              <a:t>28. Joinery and fit-out </a:t>
            </a:r>
            <a:br>
              <a:rPr lang="en-US" dirty="0"/>
            </a:br>
            <a:r>
              <a:rPr lang="en-US" dirty="0"/>
              <a:t>29. Wall and floor tiling </a:t>
            </a:r>
            <a:br>
              <a:rPr lang="en-US" dirty="0"/>
            </a:br>
            <a:r>
              <a:rPr lang="en-US" dirty="0"/>
              <a:t>30. Painting </a:t>
            </a:r>
            <a:br>
              <a:rPr lang="en-US" dirty="0"/>
            </a:br>
            <a:r>
              <a:rPr lang="en-US" dirty="0"/>
              <a:t>31. Plumber final fit-out </a:t>
            </a:r>
            <a:br>
              <a:rPr lang="en-US" dirty="0"/>
            </a:br>
            <a:r>
              <a:rPr lang="en-US" dirty="0"/>
              <a:t>32. Electrician final fit-out </a:t>
            </a:r>
            <a:br>
              <a:rPr lang="en-US" dirty="0"/>
            </a:br>
            <a:r>
              <a:rPr lang="en-US" dirty="0"/>
              <a:t>33. Install ceiling insulation </a:t>
            </a:r>
            <a:br>
              <a:rPr lang="en-US" dirty="0"/>
            </a:br>
            <a:r>
              <a:rPr lang="en-US" dirty="0"/>
              <a:t>34. Complete landscaping and erect fences </a:t>
            </a:r>
            <a:endParaRPr lang="en-AU" dirty="0"/>
          </a:p>
        </p:txBody>
      </p:sp>
    </p:spTree>
    <p:custDataLst>
      <p:tags r:id="rId1"/>
    </p:custDataLst>
    <p:extLst>
      <p:ext uri="{BB962C8B-B14F-4D97-AF65-F5344CB8AC3E}">
        <p14:creationId xmlns:p14="http://schemas.microsoft.com/office/powerpoint/2010/main" val="39861667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 y="585275"/>
            <a:ext cx="299085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0" y="600665"/>
            <a:ext cx="3191427" cy="276999"/>
          </a:xfrm>
          <a:prstGeom prst="rect">
            <a:avLst/>
          </a:prstGeom>
          <a:noFill/>
          <a:ln w="6350">
            <a:noFill/>
          </a:ln>
        </p:spPr>
        <p:txBody>
          <a:bodyPr wrap="square">
            <a:spAutoFit/>
          </a:bodyPr>
          <a:lstStyle/>
          <a:p>
            <a:r>
              <a:rPr lang="en-US" sz="1200" b="1" dirty="0">
                <a:solidFill>
                  <a:schemeClr val="bg1"/>
                </a:solidFill>
              </a:rPr>
              <a:t>Sample construction activities list</a:t>
            </a:r>
            <a:endParaRPr lang="en-AU" sz="1200" dirty="0">
              <a:solidFill>
                <a:schemeClr val="bg1"/>
              </a:solidFill>
            </a:endParaRP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476376" y="-9476"/>
            <a:ext cx="3139321" cy="369332"/>
          </a:xfrm>
          <a:prstGeom prst="rect">
            <a:avLst/>
          </a:prstGeom>
          <a:noFill/>
        </p:spPr>
        <p:txBody>
          <a:bodyPr wrap="none" lIns="91440" tIns="45720" rIns="91440" bIns="45720">
            <a:spAutoFit/>
          </a:bodyPr>
          <a:lstStyle/>
          <a:p>
            <a:pPr lvl="1">
              <a:lnSpc>
                <a:spcPct val="150000"/>
              </a:lnSpc>
            </a:pPr>
            <a:r>
              <a:rPr lang="en-AU" sz="1200" dirty="0"/>
              <a:t>3.1 Sequencing construction operations</a:t>
            </a:r>
          </a:p>
        </p:txBody>
      </p:sp>
      <p:sp>
        <p:nvSpPr>
          <p:cNvPr id="3" name="Rectangle 2"/>
          <p:cNvSpPr/>
          <p:nvPr/>
        </p:nvSpPr>
        <p:spPr>
          <a:xfrm>
            <a:off x="338680" y="772763"/>
            <a:ext cx="3414712" cy="2917722"/>
          </a:xfrm>
          <a:prstGeom prst="rect">
            <a:avLst/>
          </a:prstGeom>
        </p:spPr>
        <p:txBody>
          <a:bodyPr wrap="square">
            <a:spAutoFit/>
          </a:bodyPr>
          <a:lstStyle/>
          <a:p>
            <a:r>
              <a:rPr lang="en-US" dirty="0"/>
              <a:t> </a:t>
            </a:r>
            <a:br>
              <a:rPr lang="en-US" dirty="0"/>
            </a:br>
            <a:r>
              <a:rPr lang="en-US" dirty="0"/>
              <a:t>1. Clear and establish site </a:t>
            </a:r>
            <a:br>
              <a:rPr lang="en-US" dirty="0"/>
            </a:br>
            <a:r>
              <a:rPr lang="en-US" dirty="0"/>
              <a:t>2. Arrange temporary services; electricity, water, </a:t>
            </a:r>
            <a:r>
              <a:rPr lang="en-US" dirty="0" err="1"/>
              <a:t>etc</a:t>
            </a:r>
            <a:r>
              <a:rPr lang="en-US" dirty="0"/>
              <a:t> </a:t>
            </a:r>
            <a:br>
              <a:rPr lang="en-US" dirty="0"/>
            </a:br>
            <a:r>
              <a:rPr lang="en-US" dirty="0"/>
              <a:t>3. Arrange sub-contractors and approximate dates </a:t>
            </a:r>
            <a:br>
              <a:rPr lang="en-US" dirty="0"/>
            </a:br>
            <a:r>
              <a:rPr lang="en-US" dirty="0"/>
              <a:t>4. Arrange materials and approximate delivery dates </a:t>
            </a:r>
            <a:br>
              <a:rPr lang="en-US" dirty="0"/>
            </a:br>
            <a:r>
              <a:rPr lang="en-US" dirty="0"/>
              <a:t>5. Set out </a:t>
            </a:r>
            <a:br>
              <a:rPr lang="en-US" dirty="0"/>
            </a:br>
            <a:r>
              <a:rPr lang="en-US" dirty="0"/>
              <a:t>6. Bulk and detailed excavation for footings </a:t>
            </a:r>
            <a:br>
              <a:rPr lang="en-US" dirty="0"/>
            </a:br>
            <a:r>
              <a:rPr lang="en-US" dirty="0"/>
              <a:t>7. Plumber to install pipes and drains                                                         </a:t>
            </a:r>
            <a:endParaRPr lang="en-AU" dirty="0"/>
          </a:p>
          <a:p>
            <a:r>
              <a:rPr lang="en-US" dirty="0"/>
              <a:t>8. Formwork to ground slab </a:t>
            </a:r>
            <a:br>
              <a:rPr lang="en-US" dirty="0"/>
            </a:br>
            <a:r>
              <a:rPr lang="en-US" dirty="0"/>
              <a:t>9. </a:t>
            </a:r>
            <a:r>
              <a:rPr lang="en-US" dirty="0" err="1"/>
              <a:t>Vapour</a:t>
            </a:r>
            <a:r>
              <a:rPr lang="en-US" dirty="0"/>
              <a:t> barrier/Termite treatment </a:t>
            </a:r>
            <a:br>
              <a:rPr lang="en-US" dirty="0"/>
            </a:br>
            <a:r>
              <a:rPr lang="en-US" dirty="0"/>
              <a:t>10 Notice to council for inspection </a:t>
            </a:r>
            <a:br>
              <a:rPr lang="en-US" dirty="0"/>
            </a:br>
            <a:r>
              <a:rPr lang="en-US" dirty="0"/>
              <a:t>11. Fix reinforcement </a:t>
            </a:r>
            <a:br>
              <a:rPr lang="en-US" dirty="0"/>
            </a:br>
            <a:r>
              <a:rPr lang="en-US" dirty="0"/>
              <a:t>12. Place and finish concrete to slab </a:t>
            </a:r>
            <a:br>
              <a:rPr lang="en-US" dirty="0"/>
            </a:br>
            <a:r>
              <a:rPr lang="en-US" dirty="0"/>
              <a:t>13. Cure slab </a:t>
            </a:r>
            <a:br>
              <a:rPr lang="en-US" dirty="0"/>
            </a:br>
            <a:r>
              <a:rPr lang="en-US" dirty="0"/>
              <a:t>14. Erect wall frames </a:t>
            </a:r>
            <a:br>
              <a:rPr lang="en-US" dirty="0"/>
            </a:br>
            <a:r>
              <a:rPr lang="en-US" dirty="0"/>
              <a:t>15.</a:t>
            </a:r>
            <a:r>
              <a:rPr lang="en-US" i="1" dirty="0"/>
              <a:t> </a:t>
            </a:r>
            <a:r>
              <a:rPr lang="en-US" dirty="0"/>
              <a:t>Arrange for inspection </a:t>
            </a:r>
            <a:br>
              <a:rPr lang="en-US" dirty="0"/>
            </a:br>
            <a:r>
              <a:rPr lang="en-US" dirty="0"/>
              <a:t>1 6. Erect roof trusses </a:t>
            </a:r>
          </a:p>
          <a:p>
            <a:r>
              <a:rPr lang="en-US" dirty="0"/>
              <a:t>17. Install windows and external door frames</a:t>
            </a:r>
            <a:endParaRPr lang="en-AU" dirty="0"/>
          </a:p>
        </p:txBody>
      </p:sp>
      <p:sp>
        <p:nvSpPr>
          <p:cNvPr id="4" name="Rectangle 3"/>
          <p:cNvSpPr/>
          <p:nvPr/>
        </p:nvSpPr>
        <p:spPr>
          <a:xfrm>
            <a:off x="3615697" y="929729"/>
            <a:ext cx="3019425" cy="2760756"/>
          </a:xfrm>
          <a:prstGeom prst="rect">
            <a:avLst/>
          </a:prstGeom>
        </p:spPr>
        <p:txBody>
          <a:bodyPr wrap="square">
            <a:spAutoFit/>
          </a:bodyPr>
          <a:lstStyle/>
          <a:p>
            <a:r>
              <a:rPr lang="en-US" dirty="0"/>
              <a:t>18. Roof plumbing </a:t>
            </a:r>
            <a:br>
              <a:rPr lang="en-US" dirty="0"/>
            </a:br>
            <a:r>
              <a:rPr lang="en-US" dirty="0"/>
              <a:t>19. Attach roof covering </a:t>
            </a:r>
            <a:br>
              <a:rPr lang="en-US" dirty="0"/>
            </a:br>
            <a:r>
              <a:rPr lang="en-US" dirty="0"/>
              <a:t>20. Construct external walls (brick veneer) </a:t>
            </a:r>
            <a:br>
              <a:rPr lang="en-US" dirty="0"/>
            </a:br>
            <a:r>
              <a:rPr lang="en-US" dirty="0"/>
              <a:t>21. Install external doors, decking and steps </a:t>
            </a:r>
            <a:br>
              <a:rPr lang="en-US" dirty="0"/>
            </a:br>
            <a:r>
              <a:rPr lang="en-US" dirty="0"/>
              <a:t>22. Electrical rough-in </a:t>
            </a:r>
            <a:br>
              <a:rPr lang="en-US" dirty="0"/>
            </a:br>
            <a:r>
              <a:rPr lang="en-US" dirty="0"/>
              <a:t>23. Plumbing rough-in </a:t>
            </a:r>
            <a:br>
              <a:rPr lang="en-US" dirty="0"/>
            </a:br>
            <a:r>
              <a:rPr lang="en-US" dirty="0"/>
              <a:t>24. Brick cleaning </a:t>
            </a:r>
            <a:br>
              <a:rPr lang="en-US" dirty="0"/>
            </a:br>
            <a:r>
              <a:rPr lang="en-US" dirty="0"/>
              <a:t>25.</a:t>
            </a:r>
            <a:r>
              <a:rPr lang="en-US" i="1" dirty="0"/>
              <a:t> </a:t>
            </a:r>
            <a:r>
              <a:rPr lang="en-US" dirty="0"/>
              <a:t>Wet area waterproofing </a:t>
            </a:r>
            <a:br>
              <a:rPr lang="en-US" dirty="0"/>
            </a:br>
            <a:r>
              <a:rPr lang="en-US" dirty="0"/>
              <a:t>26. Install wall insulation </a:t>
            </a:r>
            <a:br>
              <a:rPr lang="en-US" dirty="0"/>
            </a:br>
            <a:r>
              <a:rPr lang="en-US" dirty="0"/>
              <a:t>27. Fix internal linings </a:t>
            </a:r>
            <a:br>
              <a:rPr lang="en-US" dirty="0"/>
            </a:br>
            <a:r>
              <a:rPr lang="en-US" dirty="0"/>
              <a:t>28. Joinery and fit-out </a:t>
            </a:r>
            <a:br>
              <a:rPr lang="en-US" dirty="0"/>
            </a:br>
            <a:r>
              <a:rPr lang="en-US" dirty="0"/>
              <a:t>29. Wall and floor tiling </a:t>
            </a:r>
            <a:br>
              <a:rPr lang="en-US" dirty="0"/>
            </a:br>
            <a:r>
              <a:rPr lang="en-US" dirty="0"/>
              <a:t>30. Painting </a:t>
            </a:r>
            <a:br>
              <a:rPr lang="en-US" dirty="0"/>
            </a:br>
            <a:r>
              <a:rPr lang="en-US" dirty="0"/>
              <a:t>31. Plumber final fit-out </a:t>
            </a:r>
            <a:br>
              <a:rPr lang="en-US" dirty="0"/>
            </a:br>
            <a:r>
              <a:rPr lang="en-US" dirty="0"/>
              <a:t>32. Electrician final fit-out </a:t>
            </a:r>
            <a:br>
              <a:rPr lang="en-US" dirty="0"/>
            </a:br>
            <a:r>
              <a:rPr lang="en-US" dirty="0"/>
              <a:t>33. Install ceiling insulation </a:t>
            </a:r>
            <a:br>
              <a:rPr lang="en-US" dirty="0"/>
            </a:br>
            <a:r>
              <a:rPr lang="en-US" dirty="0"/>
              <a:t>34. Complete landscaping and erect fences </a:t>
            </a:r>
            <a:endParaRPr lang="en-AU" dirty="0"/>
          </a:p>
        </p:txBody>
      </p:sp>
      <p:sp>
        <p:nvSpPr>
          <p:cNvPr id="2" name="Rectangle 1"/>
          <p:cNvSpPr/>
          <p:nvPr/>
        </p:nvSpPr>
        <p:spPr>
          <a:xfrm>
            <a:off x="714375" y="1321654"/>
            <a:ext cx="5539747" cy="1754326"/>
          </a:xfrm>
          <a:prstGeom prst="rect">
            <a:avLst/>
          </a:prstGeom>
          <a:solidFill>
            <a:schemeClr val="tx1">
              <a:lumMod val="50000"/>
            </a:schemeClr>
          </a:solidFill>
        </p:spPr>
        <p:txBody>
          <a:bodyPr wrap="square">
            <a:spAutoFit/>
          </a:bodyPr>
          <a:lstStyle/>
          <a:p>
            <a:pPr algn="just"/>
            <a:r>
              <a:rPr lang="en-US" sz="1200" b="1" dirty="0">
                <a:solidFill>
                  <a:schemeClr val="bg1"/>
                </a:solidFill>
              </a:rPr>
              <a:t>Notice that the list is in the order in which the activities need to occur. </a:t>
            </a:r>
            <a:br>
              <a:rPr lang="en-US" sz="1200" dirty="0">
                <a:solidFill>
                  <a:schemeClr val="bg1"/>
                </a:solidFill>
              </a:rPr>
            </a:br>
            <a:endParaRPr lang="en-US" sz="1200" dirty="0">
              <a:solidFill>
                <a:schemeClr val="bg1"/>
              </a:solidFill>
            </a:endParaRPr>
          </a:p>
          <a:p>
            <a:pPr algn="just"/>
            <a:r>
              <a:rPr lang="en-US" sz="1200" dirty="0">
                <a:solidFill>
                  <a:schemeClr val="bg1"/>
                </a:solidFill>
              </a:rPr>
              <a:t>It allows for a break up of activities where trades are required on more than one occasion – such as electrical, for the initial wiring, and then later, after the internal linings and finishes have been installed, for the final fix (e.g. power points, switches, light fittings, </a:t>
            </a:r>
            <a:r>
              <a:rPr lang="en-US" sz="1200" dirty="0" err="1">
                <a:solidFill>
                  <a:schemeClr val="bg1"/>
                </a:solidFill>
              </a:rPr>
              <a:t>etc</a:t>
            </a:r>
            <a:r>
              <a:rPr lang="en-US" sz="1200" dirty="0">
                <a:solidFill>
                  <a:schemeClr val="bg1"/>
                </a:solidFill>
              </a:rPr>
              <a:t>). </a:t>
            </a:r>
          </a:p>
          <a:p>
            <a:pPr algn="just"/>
            <a:endParaRPr lang="en-US" sz="1200" dirty="0">
              <a:solidFill>
                <a:schemeClr val="bg1"/>
              </a:solidFill>
            </a:endParaRPr>
          </a:p>
          <a:p>
            <a:pPr algn="just"/>
            <a:r>
              <a:rPr lang="en-US" sz="1200" dirty="0">
                <a:solidFill>
                  <a:schemeClr val="bg1"/>
                </a:solidFill>
              </a:rPr>
              <a:t>Attempts have been made to be inclusive of all activities. Omitting an activity could be disastrous for the progress of the project.</a:t>
            </a:r>
            <a:endParaRPr lang="en-AU" sz="1200" dirty="0">
              <a:solidFill>
                <a:schemeClr val="bg1"/>
              </a:solidFill>
            </a:endParaRPr>
          </a:p>
        </p:txBody>
      </p:sp>
    </p:spTree>
    <p:custDataLst>
      <p:tags r:id="rId1"/>
    </p:custDataLst>
    <p:extLst>
      <p:ext uri="{BB962C8B-B14F-4D97-AF65-F5344CB8AC3E}">
        <p14:creationId xmlns:p14="http://schemas.microsoft.com/office/powerpoint/2010/main" val="39064438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585275"/>
            <a:ext cx="1997766"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7" name="Rectangle 6"/>
          <p:cNvSpPr/>
          <p:nvPr/>
        </p:nvSpPr>
        <p:spPr>
          <a:xfrm>
            <a:off x="99461" y="600665"/>
            <a:ext cx="1898304" cy="276999"/>
          </a:xfrm>
          <a:prstGeom prst="rect">
            <a:avLst/>
          </a:prstGeom>
          <a:noFill/>
          <a:ln w="6350">
            <a:noFill/>
          </a:ln>
        </p:spPr>
        <p:txBody>
          <a:bodyPr wrap="square">
            <a:spAutoFit/>
          </a:bodyPr>
          <a:lstStyle/>
          <a:p>
            <a:r>
              <a:rPr lang="en-US" sz="1200" b="1" dirty="0">
                <a:solidFill>
                  <a:schemeClr val="bg1"/>
                </a:solidFill>
              </a:rPr>
              <a:t>Sequencing operations</a:t>
            </a:r>
            <a:endParaRPr lang="en-AU" sz="1400" b="1" dirty="0"/>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3" name="TextBox 12"/>
          <p:cNvSpPr txBox="1"/>
          <p:nvPr/>
        </p:nvSpPr>
        <p:spPr>
          <a:xfrm>
            <a:off x="642643" y="1004076"/>
            <a:ext cx="5522833" cy="1384995"/>
          </a:xfrm>
          <a:prstGeom prst="rect">
            <a:avLst/>
          </a:prstGeom>
          <a:noFill/>
        </p:spPr>
        <p:txBody>
          <a:bodyPr wrap="square" rtlCol="0">
            <a:spAutoFit/>
          </a:bodyPr>
          <a:lstStyle/>
          <a:p>
            <a:r>
              <a:rPr lang="en-AU" sz="1200" dirty="0"/>
              <a:t>Following is a list of some of the tasks that need to be completed in the internal fittings stage of a residential construction. The list has been designed using a 'network diagram' which illustrates the tasks as the must occur in sequence.</a:t>
            </a:r>
          </a:p>
          <a:p>
            <a:r>
              <a:rPr lang="en-AU" sz="1200" dirty="0"/>
              <a:t> </a:t>
            </a:r>
          </a:p>
          <a:p>
            <a:r>
              <a:rPr lang="en-AU" sz="1200" dirty="0"/>
              <a:t>The task on the left is the first to be completed, followed by the next task to the right and so on.</a:t>
            </a:r>
          </a:p>
          <a:p>
            <a:endParaRPr lang="en-AU" sz="1200" dirty="0"/>
          </a:p>
        </p:txBody>
      </p:sp>
      <p:sp>
        <p:nvSpPr>
          <p:cNvPr id="8" name="Rectangle 7"/>
          <p:cNvSpPr/>
          <p:nvPr/>
        </p:nvSpPr>
        <p:spPr>
          <a:xfrm>
            <a:off x="476376" y="-9476"/>
            <a:ext cx="3139321" cy="369332"/>
          </a:xfrm>
          <a:prstGeom prst="rect">
            <a:avLst/>
          </a:prstGeom>
          <a:noFill/>
        </p:spPr>
        <p:txBody>
          <a:bodyPr wrap="none" lIns="91440" tIns="45720" rIns="91440" bIns="45720">
            <a:spAutoFit/>
          </a:bodyPr>
          <a:lstStyle/>
          <a:p>
            <a:pPr lvl="1">
              <a:lnSpc>
                <a:spcPct val="150000"/>
              </a:lnSpc>
            </a:pPr>
            <a:r>
              <a:rPr lang="en-AU" sz="1200" dirty="0"/>
              <a:t>3.1 Sequencing construction operations</a:t>
            </a:r>
          </a:p>
        </p:txBody>
      </p:sp>
      <p:graphicFrame>
        <p:nvGraphicFramePr>
          <p:cNvPr id="2" name="Diagram 1"/>
          <p:cNvGraphicFramePr/>
          <p:nvPr>
            <p:extLst>
              <p:ext uri="{D42A27DB-BD31-4B8C-83A1-F6EECF244321}">
                <p14:modId xmlns:p14="http://schemas.microsoft.com/office/powerpoint/2010/main" val="1683942400"/>
              </p:ext>
            </p:extLst>
          </p:nvPr>
        </p:nvGraphicFramePr>
        <p:xfrm>
          <a:off x="308578" y="2108386"/>
          <a:ext cx="6787547" cy="15193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90746890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3" name="TextBox 12"/>
          <p:cNvSpPr txBox="1"/>
          <p:nvPr/>
        </p:nvSpPr>
        <p:spPr>
          <a:xfrm>
            <a:off x="642643" y="1004076"/>
            <a:ext cx="5522833" cy="1384995"/>
          </a:xfrm>
          <a:prstGeom prst="rect">
            <a:avLst/>
          </a:prstGeom>
          <a:noFill/>
        </p:spPr>
        <p:txBody>
          <a:bodyPr wrap="square" rtlCol="0">
            <a:spAutoFit/>
          </a:bodyPr>
          <a:lstStyle/>
          <a:p>
            <a:r>
              <a:rPr lang="en-AU" sz="1200" dirty="0"/>
              <a:t>However, this is not the most efficient way to do these jobs. The next diagram shows that the plumbing and electrical fit-offs can be done at the same time. This has the advantage of saving total job time and therefore saving money.  </a:t>
            </a:r>
          </a:p>
          <a:p>
            <a:endParaRPr lang="en-AU" sz="1200" dirty="0"/>
          </a:p>
          <a:p>
            <a:r>
              <a:rPr lang="en-AU" sz="1200" b="1" dirty="0"/>
              <a:t>Note:</a:t>
            </a:r>
            <a:r>
              <a:rPr lang="en-AU" sz="1200" dirty="0"/>
              <a:t> All the electrical work needs to be finished before painting starts but the plumbing needs to be completed prior to the floor finishing job.</a:t>
            </a:r>
          </a:p>
          <a:p>
            <a:endParaRPr lang="en-AU" sz="1200" dirty="0"/>
          </a:p>
        </p:txBody>
      </p:sp>
      <p:sp>
        <p:nvSpPr>
          <p:cNvPr id="8" name="Rectangle 7"/>
          <p:cNvSpPr/>
          <p:nvPr/>
        </p:nvSpPr>
        <p:spPr>
          <a:xfrm>
            <a:off x="476376" y="-9476"/>
            <a:ext cx="3139321" cy="369332"/>
          </a:xfrm>
          <a:prstGeom prst="rect">
            <a:avLst/>
          </a:prstGeom>
          <a:noFill/>
        </p:spPr>
        <p:txBody>
          <a:bodyPr wrap="none" lIns="91440" tIns="45720" rIns="91440" bIns="45720">
            <a:spAutoFit/>
          </a:bodyPr>
          <a:lstStyle/>
          <a:p>
            <a:pPr lvl="1">
              <a:lnSpc>
                <a:spcPct val="150000"/>
              </a:lnSpc>
            </a:pPr>
            <a:r>
              <a:rPr lang="en-AU" sz="1200" dirty="0"/>
              <a:t>3.1 Sequencing construction operations</a:t>
            </a:r>
          </a:p>
        </p:txBody>
      </p:sp>
      <p:grpSp>
        <p:nvGrpSpPr>
          <p:cNvPr id="3" name="Group 2"/>
          <p:cNvGrpSpPr/>
          <p:nvPr/>
        </p:nvGrpSpPr>
        <p:grpSpPr>
          <a:xfrm>
            <a:off x="670906" y="2256342"/>
            <a:ext cx="6052604" cy="1396332"/>
            <a:chOff x="727869" y="2395464"/>
            <a:chExt cx="6052604" cy="1396332"/>
          </a:xfrm>
        </p:grpSpPr>
        <p:sp>
          <p:nvSpPr>
            <p:cNvPr id="4" name="Freeform 3"/>
            <p:cNvSpPr/>
            <p:nvPr/>
          </p:nvSpPr>
          <p:spPr>
            <a:xfrm>
              <a:off x="913798" y="2395464"/>
              <a:ext cx="790196" cy="650099"/>
            </a:xfrm>
            <a:custGeom>
              <a:avLst/>
              <a:gdLst>
                <a:gd name="connsiteX0" fmla="*/ 0 w 743713"/>
                <a:gd name="connsiteY0" fmla="*/ 97515 h 650099"/>
                <a:gd name="connsiteX1" fmla="*/ 418664 w 743713"/>
                <a:gd name="connsiteY1" fmla="*/ 97515 h 650099"/>
                <a:gd name="connsiteX2" fmla="*/ 418664 w 743713"/>
                <a:gd name="connsiteY2" fmla="*/ 0 h 650099"/>
                <a:gd name="connsiteX3" fmla="*/ 743713 w 743713"/>
                <a:gd name="connsiteY3" fmla="*/ 325050 h 650099"/>
                <a:gd name="connsiteX4" fmla="*/ 418664 w 743713"/>
                <a:gd name="connsiteY4" fmla="*/ 650099 h 650099"/>
                <a:gd name="connsiteX5" fmla="*/ 418664 w 743713"/>
                <a:gd name="connsiteY5" fmla="*/ 552584 h 650099"/>
                <a:gd name="connsiteX6" fmla="*/ 0 w 743713"/>
                <a:gd name="connsiteY6" fmla="*/ 552584 h 650099"/>
                <a:gd name="connsiteX7" fmla="*/ 0 w 743713"/>
                <a:gd name="connsiteY7" fmla="*/ 97515 h 65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713" h="650099">
                  <a:moveTo>
                    <a:pt x="0" y="97515"/>
                  </a:moveTo>
                  <a:lnTo>
                    <a:pt x="418664" y="97515"/>
                  </a:lnTo>
                  <a:lnTo>
                    <a:pt x="418664" y="0"/>
                  </a:lnTo>
                  <a:lnTo>
                    <a:pt x="743713" y="325050"/>
                  </a:lnTo>
                  <a:lnTo>
                    <a:pt x="418664" y="650099"/>
                  </a:lnTo>
                  <a:lnTo>
                    <a:pt x="418664" y="552584"/>
                  </a:lnTo>
                  <a:lnTo>
                    <a:pt x="0" y="552584"/>
                  </a:lnTo>
                  <a:lnTo>
                    <a:pt x="0" y="9751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1168" tIns="101325" rIns="202845" bIns="101325" numCol="1" spcCol="1270" anchor="ctr" anchorCtr="0">
              <a:noAutofit/>
            </a:bodyPr>
            <a:lstStyle/>
            <a:p>
              <a:pPr lvl="0" algn="ctr" defTabSz="266700">
                <a:lnSpc>
                  <a:spcPct val="90000"/>
                </a:lnSpc>
                <a:spcBef>
                  <a:spcPct val="0"/>
                </a:spcBef>
                <a:spcAft>
                  <a:spcPct val="35000"/>
                </a:spcAft>
              </a:pPr>
              <a:r>
                <a:rPr lang="en-AU" sz="600" kern="1200" dirty="0"/>
                <a:t>Plastering</a:t>
              </a:r>
            </a:p>
          </p:txBody>
        </p:sp>
        <p:sp>
          <p:nvSpPr>
            <p:cNvPr id="5" name="Freeform 4"/>
            <p:cNvSpPr/>
            <p:nvPr/>
          </p:nvSpPr>
          <p:spPr>
            <a:xfrm>
              <a:off x="727869" y="2534585"/>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kern="1200" dirty="0"/>
                <a:t>1</a:t>
              </a:r>
            </a:p>
          </p:txBody>
        </p:sp>
        <p:sp>
          <p:nvSpPr>
            <p:cNvPr id="10" name="Freeform 9"/>
            <p:cNvSpPr/>
            <p:nvPr/>
          </p:nvSpPr>
          <p:spPr>
            <a:xfrm>
              <a:off x="1889922" y="2395464"/>
              <a:ext cx="743713" cy="650099"/>
            </a:xfrm>
            <a:custGeom>
              <a:avLst/>
              <a:gdLst>
                <a:gd name="connsiteX0" fmla="*/ 0 w 743713"/>
                <a:gd name="connsiteY0" fmla="*/ 97515 h 650099"/>
                <a:gd name="connsiteX1" fmla="*/ 418664 w 743713"/>
                <a:gd name="connsiteY1" fmla="*/ 97515 h 650099"/>
                <a:gd name="connsiteX2" fmla="*/ 418664 w 743713"/>
                <a:gd name="connsiteY2" fmla="*/ 0 h 650099"/>
                <a:gd name="connsiteX3" fmla="*/ 743713 w 743713"/>
                <a:gd name="connsiteY3" fmla="*/ 325050 h 650099"/>
                <a:gd name="connsiteX4" fmla="*/ 418664 w 743713"/>
                <a:gd name="connsiteY4" fmla="*/ 650099 h 650099"/>
                <a:gd name="connsiteX5" fmla="*/ 418664 w 743713"/>
                <a:gd name="connsiteY5" fmla="*/ 552584 h 650099"/>
                <a:gd name="connsiteX6" fmla="*/ 0 w 743713"/>
                <a:gd name="connsiteY6" fmla="*/ 552584 h 650099"/>
                <a:gd name="connsiteX7" fmla="*/ 0 w 743713"/>
                <a:gd name="connsiteY7" fmla="*/ 97515 h 65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713" h="650099">
                  <a:moveTo>
                    <a:pt x="0" y="97515"/>
                  </a:moveTo>
                  <a:lnTo>
                    <a:pt x="418664" y="97515"/>
                  </a:lnTo>
                  <a:lnTo>
                    <a:pt x="418664" y="0"/>
                  </a:lnTo>
                  <a:lnTo>
                    <a:pt x="743713" y="325050"/>
                  </a:lnTo>
                  <a:lnTo>
                    <a:pt x="418664" y="650099"/>
                  </a:lnTo>
                  <a:lnTo>
                    <a:pt x="418664" y="552584"/>
                  </a:lnTo>
                  <a:lnTo>
                    <a:pt x="0" y="552584"/>
                  </a:lnTo>
                  <a:lnTo>
                    <a:pt x="0" y="9751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1168" tIns="101325" rIns="202845" bIns="101325" numCol="1" spcCol="1270" anchor="ctr" anchorCtr="0">
              <a:noAutofit/>
            </a:bodyPr>
            <a:lstStyle/>
            <a:p>
              <a:pPr lvl="0" algn="ctr" defTabSz="266700">
                <a:lnSpc>
                  <a:spcPct val="90000"/>
                </a:lnSpc>
                <a:spcBef>
                  <a:spcPct val="0"/>
                </a:spcBef>
                <a:spcAft>
                  <a:spcPct val="35000"/>
                </a:spcAft>
              </a:pPr>
              <a:r>
                <a:rPr lang="en-AU" sz="600" kern="1200" dirty="0"/>
                <a:t>Tiling: wall, floor</a:t>
              </a:r>
            </a:p>
          </p:txBody>
        </p:sp>
        <p:sp>
          <p:nvSpPr>
            <p:cNvPr id="11" name="Freeform 10"/>
            <p:cNvSpPr/>
            <p:nvPr/>
          </p:nvSpPr>
          <p:spPr>
            <a:xfrm>
              <a:off x="1703994" y="2534585"/>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kern="1200" dirty="0"/>
                <a:t>2</a:t>
              </a:r>
            </a:p>
          </p:txBody>
        </p:sp>
        <p:sp>
          <p:nvSpPr>
            <p:cNvPr id="12" name="Freeform 11"/>
            <p:cNvSpPr/>
            <p:nvPr/>
          </p:nvSpPr>
          <p:spPr>
            <a:xfrm>
              <a:off x="2866046" y="2395464"/>
              <a:ext cx="743713" cy="650099"/>
            </a:xfrm>
            <a:custGeom>
              <a:avLst/>
              <a:gdLst>
                <a:gd name="connsiteX0" fmla="*/ 0 w 743713"/>
                <a:gd name="connsiteY0" fmla="*/ 97515 h 650099"/>
                <a:gd name="connsiteX1" fmla="*/ 418664 w 743713"/>
                <a:gd name="connsiteY1" fmla="*/ 97515 h 650099"/>
                <a:gd name="connsiteX2" fmla="*/ 418664 w 743713"/>
                <a:gd name="connsiteY2" fmla="*/ 0 h 650099"/>
                <a:gd name="connsiteX3" fmla="*/ 743713 w 743713"/>
                <a:gd name="connsiteY3" fmla="*/ 325050 h 650099"/>
                <a:gd name="connsiteX4" fmla="*/ 418664 w 743713"/>
                <a:gd name="connsiteY4" fmla="*/ 650099 h 650099"/>
                <a:gd name="connsiteX5" fmla="*/ 418664 w 743713"/>
                <a:gd name="connsiteY5" fmla="*/ 552584 h 650099"/>
                <a:gd name="connsiteX6" fmla="*/ 0 w 743713"/>
                <a:gd name="connsiteY6" fmla="*/ 552584 h 650099"/>
                <a:gd name="connsiteX7" fmla="*/ 0 w 743713"/>
                <a:gd name="connsiteY7" fmla="*/ 97515 h 65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713" h="650099">
                  <a:moveTo>
                    <a:pt x="0" y="97515"/>
                  </a:moveTo>
                  <a:lnTo>
                    <a:pt x="418664" y="97515"/>
                  </a:lnTo>
                  <a:lnTo>
                    <a:pt x="418664" y="0"/>
                  </a:lnTo>
                  <a:lnTo>
                    <a:pt x="743713" y="325050"/>
                  </a:lnTo>
                  <a:lnTo>
                    <a:pt x="418664" y="650099"/>
                  </a:lnTo>
                  <a:lnTo>
                    <a:pt x="418664" y="552584"/>
                  </a:lnTo>
                  <a:lnTo>
                    <a:pt x="0" y="552584"/>
                  </a:lnTo>
                  <a:lnTo>
                    <a:pt x="0" y="9751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1169" tIns="101325" rIns="202844" bIns="101325" numCol="1" spcCol="1270" anchor="ctr" anchorCtr="0">
              <a:noAutofit/>
            </a:bodyPr>
            <a:lstStyle/>
            <a:p>
              <a:pPr lvl="0" algn="ctr" defTabSz="266700">
                <a:lnSpc>
                  <a:spcPct val="90000"/>
                </a:lnSpc>
                <a:spcBef>
                  <a:spcPct val="0"/>
                </a:spcBef>
                <a:spcAft>
                  <a:spcPct val="35000"/>
                </a:spcAft>
              </a:pPr>
              <a:r>
                <a:rPr lang="en-AU" sz="600" kern="1200" dirty="0"/>
                <a:t>Elec fit-off</a:t>
              </a:r>
            </a:p>
          </p:txBody>
        </p:sp>
        <p:sp>
          <p:nvSpPr>
            <p:cNvPr id="14" name="Freeform 13"/>
            <p:cNvSpPr/>
            <p:nvPr/>
          </p:nvSpPr>
          <p:spPr>
            <a:xfrm>
              <a:off x="2680118" y="2534585"/>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kern="1200" dirty="0"/>
                <a:t>3</a:t>
              </a:r>
            </a:p>
          </p:txBody>
        </p:sp>
        <p:sp>
          <p:nvSpPr>
            <p:cNvPr id="15" name="Freeform 14"/>
            <p:cNvSpPr/>
            <p:nvPr/>
          </p:nvSpPr>
          <p:spPr>
            <a:xfrm>
              <a:off x="3367208" y="3141697"/>
              <a:ext cx="743713" cy="650099"/>
            </a:xfrm>
            <a:custGeom>
              <a:avLst/>
              <a:gdLst>
                <a:gd name="connsiteX0" fmla="*/ 0 w 743713"/>
                <a:gd name="connsiteY0" fmla="*/ 97515 h 650099"/>
                <a:gd name="connsiteX1" fmla="*/ 418664 w 743713"/>
                <a:gd name="connsiteY1" fmla="*/ 97515 h 650099"/>
                <a:gd name="connsiteX2" fmla="*/ 418664 w 743713"/>
                <a:gd name="connsiteY2" fmla="*/ 0 h 650099"/>
                <a:gd name="connsiteX3" fmla="*/ 743713 w 743713"/>
                <a:gd name="connsiteY3" fmla="*/ 325050 h 650099"/>
                <a:gd name="connsiteX4" fmla="*/ 418664 w 743713"/>
                <a:gd name="connsiteY4" fmla="*/ 650099 h 650099"/>
                <a:gd name="connsiteX5" fmla="*/ 418664 w 743713"/>
                <a:gd name="connsiteY5" fmla="*/ 552584 h 650099"/>
                <a:gd name="connsiteX6" fmla="*/ 0 w 743713"/>
                <a:gd name="connsiteY6" fmla="*/ 552584 h 650099"/>
                <a:gd name="connsiteX7" fmla="*/ 0 w 743713"/>
                <a:gd name="connsiteY7" fmla="*/ 97515 h 65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713" h="650099">
                  <a:moveTo>
                    <a:pt x="0" y="97515"/>
                  </a:moveTo>
                  <a:lnTo>
                    <a:pt x="418664" y="97515"/>
                  </a:lnTo>
                  <a:lnTo>
                    <a:pt x="418664" y="0"/>
                  </a:lnTo>
                  <a:lnTo>
                    <a:pt x="743713" y="325050"/>
                  </a:lnTo>
                  <a:lnTo>
                    <a:pt x="418664" y="650099"/>
                  </a:lnTo>
                  <a:lnTo>
                    <a:pt x="418664" y="552584"/>
                  </a:lnTo>
                  <a:lnTo>
                    <a:pt x="0" y="552584"/>
                  </a:lnTo>
                  <a:lnTo>
                    <a:pt x="0" y="9751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1169" tIns="101325" rIns="202844" bIns="101325" numCol="1" spcCol="1270" anchor="ctr" anchorCtr="0">
              <a:noAutofit/>
            </a:bodyPr>
            <a:lstStyle/>
            <a:p>
              <a:pPr lvl="0" algn="ctr" defTabSz="266700">
                <a:lnSpc>
                  <a:spcPct val="90000"/>
                </a:lnSpc>
                <a:spcBef>
                  <a:spcPct val="0"/>
                </a:spcBef>
                <a:spcAft>
                  <a:spcPct val="35000"/>
                </a:spcAft>
              </a:pPr>
              <a:r>
                <a:rPr lang="en-AU" sz="600" kern="1200" dirty="0"/>
                <a:t>Plumbing</a:t>
              </a:r>
            </a:p>
            <a:p>
              <a:pPr lvl="0" algn="ctr" defTabSz="266700">
                <a:lnSpc>
                  <a:spcPct val="90000"/>
                </a:lnSpc>
                <a:spcBef>
                  <a:spcPct val="0"/>
                </a:spcBef>
                <a:spcAft>
                  <a:spcPct val="35000"/>
                </a:spcAft>
              </a:pPr>
              <a:r>
                <a:rPr lang="en-AU" sz="600" kern="1200" dirty="0"/>
                <a:t>Fit-off</a:t>
              </a:r>
            </a:p>
          </p:txBody>
        </p:sp>
        <p:sp>
          <p:nvSpPr>
            <p:cNvPr id="16" name="Freeform 15"/>
            <p:cNvSpPr/>
            <p:nvPr/>
          </p:nvSpPr>
          <p:spPr>
            <a:xfrm>
              <a:off x="3181280" y="3280818"/>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dirty="0"/>
                <a:t>5</a:t>
              </a:r>
              <a:endParaRPr lang="en-AU" sz="1800" kern="1200" dirty="0"/>
            </a:p>
          </p:txBody>
        </p:sp>
        <p:sp>
          <p:nvSpPr>
            <p:cNvPr id="17" name="Freeform 16"/>
            <p:cNvSpPr/>
            <p:nvPr/>
          </p:nvSpPr>
          <p:spPr>
            <a:xfrm>
              <a:off x="3841797" y="2406122"/>
              <a:ext cx="743713" cy="650099"/>
            </a:xfrm>
            <a:custGeom>
              <a:avLst/>
              <a:gdLst>
                <a:gd name="connsiteX0" fmla="*/ 0 w 743713"/>
                <a:gd name="connsiteY0" fmla="*/ 97515 h 650099"/>
                <a:gd name="connsiteX1" fmla="*/ 418664 w 743713"/>
                <a:gd name="connsiteY1" fmla="*/ 97515 h 650099"/>
                <a:gd name="connsiteX2" fmla="*/ 418664 w 743713"/>
                <a:gd name="connsiteY2" fmla="*/ 0 h 650099"/>
                <a:gd name="connsiteX3" fmla="*/ 743713 w 743713"/>
                <a:gd name="connsiteY3" fmla="*/ 325050 h 650099"/>
                <a:gd name="connsiteX4" fmla="*/ 418664 w 743713"/>
                <a:gd name="connsiteY4" fmla="*/ 650099 h 650099"/>
                <a:gd name="connsiteX5" fmla="*/ 418664 w 743713"/>
                <a:gd name="connsiteY5" fmla="*/ 552584 h 650099"/>
                <a:gd name="connsiteX6" fmla="*/ 0 w 743713"/>
                <a:gd name="connsiteY6" fmla="*/ 552584 h 650099"/>
                <a:gd name="connsiteX7" fmla="*/ 0 w 743713"/>
                <a:gd name="connsiteY7" fmla="*/ 97515 h 65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713" h="650099">
                  <a:moveTo>
                    <a:pt x="0" y="97515"/>
                  </a:moveTo>
                  <a:lnTo>
                    <a:pt x="418664" y="97515"/>
                  </a:lnTo>
                  <a:lnTo>
                    <a:pt x="418664" y="0"/>
                  </a:lnTo>
                  <a:lnTo>
                    <a:pt x="743713" y="325050"/>
                  </a:lnTo>
                  <a:lnTo>
                    <a:pt x="418664" y="650099"/>
                  </a:lnTo>
                  <a:lnTo>
                    <a:pt x="418664" y="552584"/>
                  </a:lnTo>
                  <a:lnTo>
                    <a:pt x="0" y="552584"/>
                  </a:lnTo>
                  <a:lnTo>
                    <a:pt x="0" y="9751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1168" tIns="101325" rIns="202845" bIns="101325" numCol="1" spcCol="1270" anchor="ctr" anchorCtr="0">
              <a:noAutofit/>
            </a:bodyPr>
            <a:lstStyle/>
            <a:p>
              <a:pPr lvl="0" algn="ctr" defTabSz="266700">
                <a:lnSpc>
                  <a:spcPct val="90000"/>
                </a:lnSpc>
                <a:spcBef>
                  <a:spcPct val="0"/>
                </a:spcBef>
                <a:spcAft>
                  <a:spcPct val="35000"/>
                </a:spcAft>
              </a:pPr>
              <a:r>
                <a:rPr lang="en-AU" sz="600" kern="1200" dirty="0"/>
                <a:t>Painting</a:t>
              </a:r>
            </a:p>
          </p:txBody>
        </p:sp>
        <p:sp>
          <p:nvSpPr>
            <p:cNvPr id="18" name="Freeform 17"/>
            <p:cNvSpPr/>
            <p:nvPr/>
          </p:nvSpPr>
          <p:spPr>
            <a:xfrm>
              <a:off x="3655868" y="2545243"/>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dirty="0"/>
                <a:t>4</a:t>
              </a:r>
              <a:endParaRPr lang="en-AU" sz="1800" kern="1200" dirty="0"/>
            </a:p>
          </p:txBody>
        </p:sp>
        <p:sp>
          <p:nvSpPr>
            <p:cNvPr id="19" name="Freeform 18"/>
            <p:cNvSpPr/>
            <p:nvPr/>
          </p:nvSpPr>
          <p:spPr>
            <a:xfrm>
              <a:off x="4817921" y="2417084"/>
              <a:ext cx="743713" cy="650099"/>
            </a:xfrm>
            <a:custGeom>
              <a:avLst/>
              <a:gdLst>
                <a:gd name="connsiteX0" fmla="*/ 0 w 743713"/>
                <a:gd name="connsiteY0" fmla="*/ 97515 h 650099"/>
                <a:gd name="connsiteX1" fmla="*/ 418664 w 743713"/>
                <a:gd name="connsiteY1" fmla="*/ 97515 h 650099"/>
                <a:gd name="connsiteX2" fmla="*/ 418664 w 743713"/>
                <a:gd name="connsiteY2" fmla="*/ 0 h 650099"/>
                <a:gd name="connsiteX3" fmla="*/ 743713 w 743713"/>
                <a:gd name="connsiteY3" fmla="*/ 325050 h 650099"/>
                <a:gd name="connsiteX4" fmla="*/ 418664 w 743713"/>
                <a:gd name="connsiteY4" fmla="*/ 650099 h 650099"/>
                <a:gd name="connsiteX5" fmla="*/ 418664 w 743713"/>
                <a:gd name="connsiteY5" fmla="*/ 552584 h 650099"/>
                <a:gd name="connsiteX6" fmla="*/ 0 w 743713"/>
                <a:gd name="connsiteY6" fmla="*/ 552584 h 650099"/>
                <a:gd name="connsiteX7" fmla="*/ 0 w 743713"/>
                <a:gd name="connsiteY7" fmla="*/ 97515 h 65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713" h="650099">
                  <a:moveTo>
                    <a:pt x="0" y="97515"/>
                  </a:moveTo>
                  <a:lnTo>
                    <a:pt x="418664" y="97515"/>
                  </a:lnTo>
                  <a:lnTo>
                    <a:pt x="418664" y="0"/>
                  </a:lnTo>
                  <a:lnTo>
                    <a:pt x="743713" y="325050"/>
                  </a:lnTo>
                  <a:lnTo>
                    <a:pt x="418664" y="650099"/>
                  </a:lnTo>
                  <a:lnTo>
                    <a:pt x="418664" y="552584"/>
                  </a:lnTo>
                  <a:lnTo>
                    <a:pt x="0" y="552584"/>
                  </a:lnTo>
                  <a:lnTo>
                    <a:pt x="0" y="9751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1168" tIns="101325" rIns="202845" bIns="101325" numCol="1" spcCol="1270" anchor="ctr" anchorCtr="0">
              <a:noAutofit/>
            </a:bodyPr>
            <a:lstStyle/>
            <a:p>
              <a:pPr lvl="0" algn="ctr" defTabSz="266700">
                <a:lnSpc>
                  <a:spcPct val="90000"/>
                </a:lnSpc>
                <a:spcBef>
                  <a:spcPct val="0"/>
                </a:spcBef>
                <a:spcAft>
                  <a:spcPct val="35000"/>
                </a:spcAft>
              </a:pPr>
              <a:r>
                <a:rPr lang="en-AU" sz="600" kern="1200" dirty="0"/>
                <a:t>Floor finishing</a:t>
              </a:r>
            </a:p>
          </p:txBody>
        </p:sp>
        <p:sp>
          <p:nvSpPr>
            <p:cNvPr id="20" name="Freeform 19"/>
            <p:cNvSpPr/>
            <p:nvPr/>
          </p:nvSpPr>
          <p:spPr>
            <a:xfrm>
              <a:off x="4631992" y="2556205"/>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kern="1200" dirty="0"/>
                <a:t>6</a:t>
              </a:r>
            </a:p>
          </p:txBody>
        </p:sp>
        <p:sp>
          <p:nvSpPr>
            <p:cNvPr id="21" name="Right Arrow 20"/>
            <p:cNvSpPr/>
            <p:nvPr/>
          </p:nvSpPr>
          <p:spPr>
            <a:xfrm>
              <a:off x="6666901" y="2580551"/>
              <a:ext cx="113572" cy="344481"/>
            </a:xfrm>
            <a:prstGeom prst="rightArrow">
              <a:avLst>
                <a:gd name="adj1" fmla="val 70000"/>
                <a:gd name="adj2" fmla="val 50000"/>
              </a:avLst>
            </a:prstGeom>
            <a:solidFill>
              <a:schemeClr val="bg1">
                <a:alpha val="90000"/>
              </a:schemeClr>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2" name="Freeform 21"/>
            <p:cNvSpPr/>
            <p:nvPr/>
          </p:nvSpPr>
          <p:spPr>
            <a:xfrm>
              <a:off x="5608116" y="2556205"/>
              <a:ext cx="371856" cy="371856"/>
            </a:xfrm>
            <a:custGeom>
              <a:avLst/>
              <a:gdLst>
                <a:gd name="connsiteX0" fmla="*/ 0 w 371856"/>
                <a:gd name="connsiteY0" fmla="*/ 185928 h 371856"/>
                <a:gd name="connsiteX1" fmla="*/ 185928 w 371856"/>
                <a:gd name="connsiteY1" fmla="*/ 0 h 371856"/>
                <a:gd name="connsiteX2" fmla="*/ 371856 w 371856"/>
                <a:gd name="connsiteY2" fmla="*/ 185928 h 371856"/>
                <a:gd name="connsiteX3" fmla="*/ 185928 w 371856"/>
                <a:gd name="connsiteY3" fmla="*/ 371856 h 371856"/>
                <a:gd name="connsiteX4" fmla="*/ 0 w 371856"/>
                <a:gd name="connsiteY4" fmla="*/ 185928 h 37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856" h="371856">
                  <a:moveTo>
                    <a:pt x="0" y="185928"/>
                  </a:moveTo>
                  <a:cubicBezTo>
                    <a:pt x="0" y="83243"/>
                    <a:pt x="83243" y="0"/>
                    <a:pt x="185928" y="0"/>
                  </a:cubicBezTo>
                  <a:cubicBezTo>
                    <a:pt x="288613" y="0"/>
                    <a:pt x="371856" y="83243"/>
                    <a:pt x="371856" y="185928"/>
                  </a:cubicBezTo>
                  <a:cubicBezTo>
                    <a:pt x="371856" y="288613"/>
                    <a:pt x="288613" y="371856"/>
                    <a:pt x="185928" y="371856"/>
                  </a:cubicBezTo>
                  <a:cubicBezTo>
                    <a:pt x="83243" y="371856"/>
                    <a:pt x="0" y="288613"/>
                    <a:pt x="0" y="185928"/>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5887" tIns="65887" rIns="65887" bIns="65887" numCol="1" spcCol="1270" anchor="ctr" anchorCtr="0">
              <a:noAutofit/>
            </a:bodyPr>
            <a:lstStyle/>
            <a:p>
              <a:pPr lvl="0" algn="ctr" defTabSz="800100">
                <a:lnSpc>
                  <a:spcPct val="90000"/>
                </a:lnSpc>
                <a:spcBef>
                  <a:spcPct val="0"/>
                </a:spcBef>
                <a:spcAft>
                  <a:spcPct val="35000"/>
                </a:spcAft>
              </a:pPr>
              <a:r>
                <a:rPr lang="en-AU" sz="1800" kern="1200" dirty="0"/>
                <a:t>7</a:t>
              </a:r>
            </a:p>
          </p:txBody>
        </p:sp>
      </p:grpSp>
      <p:cxnSp>
        <p:nvCxnSpPr>
          <p:cNvPr id="24" name="Straight Arrow Connector 23"/>
          <p:cNvCxnSpPr>
            <a:stCxn id="10" idx="4"/>
            <a:endCxn id="16" idx="0"/>
          </p:cNvCxnSpPr>
          <p:nvPr/>
        </p:nvCxnSpPr>
        <p:spPr>
          <a:xfrm>
            <a:off x="2251623" y="2906441"/>
            <a:ext cx="872694" cy="42118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4060913" y="2906441"/>
            <a:ext cx="885972" cy="41842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1" y="585275"/>
            <a:ext cx="1997766"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27" name="Rectangle 26"/>
          <p:cNvSpPr/>
          <p:nvPr/>
        </p:nvSpPr>
        <p:spPr>
          <a:xfrm>
            <a:off x="99461" y="600665"/>
            <a:ext cx="1898304" cy="276999"/>
          </a:xfrm>
          <a:prstGeom prst="rect">
            <a:avLst/>
          </a:prstGeom>
          <a:noFill/>
          <a:ln w="6350">
            <a:noFill/>
          </a:ln>
        </p:spPr>
        <p:txBody>
          <a:bodyPr wrap="square">
            <a:spAutoFit/>
          </a:bodyPr>
          <a:lstStyle/>
          <a:p>
            <a:r>
              <a:rPr lang="en-US" sz="1200" b="1" dirty="0">
                <a:solidFill>
                  <a:schemeClr val="bg1"/>
                </a:solidFill>
              </a:rPr>
              <a:t>Sequencing operations</a:t>
            </a:r>
            <a:endParaRPr lang="en-AU" sz="1400" b="1" dirty="0"/>
          </a:p>
        </p:txBody>
      </p:sp>
    </p:spTree>
    <p:custDataLst>
      <p:tags r:id="rId1"/>
    </p:custDataLst>
    <p:extLst>
      <p:ext uri="{BB962C8B-B14F-4D97-AF65-F5344CB8AC3E}">
        <p14:creationId xmlns:p14="http://schemas.microsoft.com/office/powerpoint/2010/main" val="39702585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43661" y="795113"/>
            <a:ext cx="4885639" cy="1354217"/>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Manually or electronically entering operation details into a project schedule or computer-based software package</a:t>
            </a:r>
          </a:p>
          <a:p>
            <a:pPr algn="ctr"/>
            <a:endParaRPr lang="en-AU" sz="1800" b="1" dirty="0">
              <a:solidFill>
                <a:schemeClr val="tx1">
                  <a:lumMod val="40000"/>
                  <a:lumOff val="60000"/>
                </a:schemeClr>
              </a:solidFill>
            </a:endParaRPr>
          </a:p>
        </p:txBody>
      </p:sp>
      <p:sp>
        <p:nvSpPr>
          <p:cNvPr id="6" name="Rectangle 5"/>
          <p:cNvSpPr/>
          <p:nvPr/>
        </p:nvSpPr>
        <p:spPr>
          <a:xfrm>
            <a:off x="-1" y="675815"/>
            <a:ext cx="15773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47787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t="11501"/>
          <a:stretch/>
        </p:blipFill>
        <p:spPr>
          <a:xfrm>
            <a:off x="3162300" y="1962150"/>
            <a:ext cx="3364876" cy="1225587"/>
          </a:xfrm>
          <a:prstGeom prst="rect">
            <a:avLst/>
          </a:prstGeom>
          <a:ln>
            <a:solidFill>
              <a:schemeClr val="bg1">
                <a:lumMod val="65000"/>
              </a:schemeClr>
            </a:solidFill>
          </a:ln>
          <a:effectLst>
            <a:outerShdw blurRad="50800" dist="38100" dir="2700000" algn="tl" rotWithShape="0">
              <a:prstClr val="black">
                <a:alpha val="40000"/>
              </a:prstClr>
            </a:outerShdw>
          </a:effectLst>
        </p:spPr>
      </p:pic>
      <p:sp>
        <p:nvSpPr>
          <p:cNvPr id="12"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Rectangle 8"/>
          <p:cNvSpPr/>
          <p:nvPr/>
        </p:nvSpPr>
        <p:spPr>
          <a:xfrm>
            <a:off x="795367" y="-9476"/>
            <a:ext cx="2060179" cy="369332"/>
          </a:xfrm>
          <a:prstGeom prst="rect">
            <a:avLst/>
          </a:prstGeom>
          <a:noFill/>
        </p:spPr>
        <p:txBody>
          <a:bodyPr wrap="none" lIns="91440" tIns="45720" rIns="91440" bIns="45720">
            <a:spAutoFit/>
          </a:bodyPr>
          <a:lstStyle/>
          <a:p>
            <a:pPr algn="ctr">
              <a:lnSpc>
                <a:spcPct val="150000"/>
              </a:lnSpc>
            </a:pPr>
            <a:r>
              <a:rPr lang="en-AU" sz="1200" dirty="0"/>
              <a:t>3. Prepare project schedule</a:t>
            </a:r>
          </a:p>
        </p:txBody>
      </p:sp>
    </p:spTree>
    <p:custDataLst>
      <p:tags r:id="rId1"/>
    </p:custDataLst>
    <p:extLst>
      <p:ext uri="{BB962C8B-B14F-4D97-AF65-F5344CB8AC3E}">
        <p14:creationId xmlns:p14="http://schemas.microsoft.com/office/powerpoint/2010/main" val="259177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580607"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260838" y="587216"/>
            <a:ext cx="1340427"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TextBox 8"/>
          <p:cNvSpPr txBox="1"/>
          <p:nvPr/>
        </p:nvSpPr>
        <p:spPr>
          <a:xfrm>
            <a:off x="577880" y="1036602"/>
            <a:ext cx="5819774" cy="2123658"/>
          </a:xfrm>
          <a:prstGeom prst="rect">
            <a:avLst/>
          </a:prstGeom>
          <a:noFill/>
        </p:spPr>
        <p:txBody>
          <a:bodyPr wrap="square" rtlCol="0">
            <a:spAutoFit/>
          </a:bodyPr>
          <a:lstStyle/>
          <a:p>
            <a:pPr algn="just"/>
            <a:r>
              <a:rPr lang="en-AU" sz="1200" b="1" dirty="0"/>
              <a:t>Scheduling tasks</a:t>
            </a:r>
          </a:p>
          <a:p>
            <a:pPr algn="just"/>
            <a:r>
              <a:rPr lang="en-AU" sz="1200" dirty="0"/>
              <a:t>A network diagram is also known as a PERT Program Evaluation and Review Technique is a project management tool which is used to schedule tasks within a project. A PERT chart considers the relationships between tasks and assists in sequencing tasks which are dependent on others. A PERT chart may be drawn by hand or by computer using a software package such as Microsoft Project. </a:t>
            </a:r>
          </a:p>
          <a:p>
            <a:pPr algn="just"/>
            <a:endParaRPr lang="en-AU" sz="1200" dirty="0"/>
          </a:p>
          <a:p>
            <a:pPr algn="just"/>
            <a:r>
              <a:rPr lang="en-AU" sz="1200" dirty="0"/>
              <a:t>There are two different ways these diagrams can be presented:</a:t>
            </a:r>
          </a:p>
          <a:p>
            <a:pPr marL="430637" lvl="1" indent="-171450" algn="just">
              <a:buFont typeface="Arial" panose="020B0604020202020204" pitchFamily="34" charset="0"/>
              <a:buChar char="•"/>
            </a:pPr>
            <a:r>
              <a:rPr lang="en-AU" sz="1200" dirty="0"/>
              <a:t>Activity on the node</a:t>
            </a:r>
          </a:p>
          <a:p>
            <a:pPr marL="430637" lvl="1" indent="-171450" algn="just">
              <a:buFont typeface="Arial" panose="020B0604020202020204" pitchFamily="34" charset="0"/>
              <a:buChar char="•"/>
            </a:pPr>
            <a:r>
              <a:rPr lang="en-AU" sz="1200" dirty="0"/>
              <a:t>Activity on the arrow</a:t>
            </a:r>
          </a:p>
          <a:p>
            <a:pPr algn="just"/>
            <a:endParaRPr lang="en-AU" sz="1200" dirty="0"/>
          </a:p>
        </p:txBody>
      </p:sp>
      <p:sp>
        <p:nvSpPr>
          <p:cNvPr id="12" name="Rectangle 11"/>
          <p:cNvSpPr/>
          <p:nvPr/>
        </p:nvSpPr>
        <p:spPr>
          <a:xfrm>
            <a:off x="527581" y="-9476"/>
            <a:ext cx="5955798" cy="612155"/>
          </a:xfrm>
          <a:prstGeom prst="rect">
            <a:avLst/>
          </a:prstGeom>
          <a:noFill/>
        </p:spPr>
        <p:txBody>
          <a:bodyPr wrap="none" lIns="91440" tIns="45720" rIns="91440" bIns="45720">
            <a:spAutoFit/>
          </a:bodyPr>
          <a:lstStyle/>
          <a:p>
            <a:pPr lvl="1">
              <a:lnSpc>
                <a:spcPct val="150000"/>
              </a:lnSpc>
            </a:pPr>
            <a:r>
              <a:rPr lang="en-AU" sz="1200" dirty="0"/>
              <a:t>3.2 Enter operations details into a project schedule/computer software package</a:t>
            </a:r>
          </a:p>
          <a:p>
            <a:pPr lvl="1">
              <a:lnSpc>
                <a:spcPct val="150000"/>
              </a:lnSpc>
            </a:pPr>
            <a:endParaRPr lang="en-AU" sz="1200" dirty="0"/>
          </a:p>
        </p:txBody>
      </p:sp>
    </p:spTree>
    <p:custDataLst>
      <p:tags r:id="rId1"/>
    </p:custDataLst>
    <p:extLst>
      <p:ext uri="{BB962C8B-B14F-4D97-AF65-F5344CB8AC3E}">
        <p14:creationId xmlns:p14="http://schemas.microsoft.com/office/powerpoint/2010/main" val="1161199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21751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260838" y="587216"/>
            <a:ext cx="2357671" cy="276999"/>
          </a:xfrm>
          <a:prstGeom prst="rect">
            <a:avLst/>
          </a:prstGeom>
          <a:noFill/>
          <a:ln w="6350">
            <a:noFill/>
          </a:ln>
        </p:spPr>
        <p:txBody>
          <a:bodyPr wrap="square">
            <a:spAutoFit/>
          </a:bodyPr>
          <a:lstStyle/>
          <a:p>
            <a:r>
              <a:rPr lang="en-US" sz="1200" b="1" dirty="0">
                <a:solidFill>
                  <a:schemeClr val="bg1"/>
                </a:solidFill>
              </a:rPr>
              <a:t>Activity on the Node</a:t>
            </a:r>
            <a:endParaRPr lang="en-AU" sz="1400" b="1"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207"/>
          <a:stretch/>
        </p:blipFill>
        <p:spPr>
          <a:xfrm>
            <a:off x="799139" y="952347"/>
            <a:ext cx="5321528" cy="2216918"/>
          </a:xfrm>
          <a:prstGeom prst="rect">
            <a:avLst/>
          </a:prstGeom>
        </p:spPr>
      </p:pic>
      <p:sp>
        <p:nvSpPr>
          <p:cNvPr id="3" name="Rectangle 2"/>
          <p:cNvSpPr/>
          <p:nvPr/>
        </p:nvSpPr>
        <p:spPr>
          <a:xfrm>
            <a:off x="592230" y="3169265"/>
            <a:ext cx="5670312" cy="406265"/>
          </a:xfrm>
          <a:prstGeom prst="rect">
            <a:avLst/>
          </a:prstGeom>
          <a:ln>
            <a:solidFill>
              <a:schemeClr val="bg2">
                <a:lumMod val="40000"/>
                <a:lumOff val="60000"/>
              </a:schemeClr>
            </a:solidFill>
          </a:ln>
        </p:spPr>
        <p:txBody>
          <a:bodyPr wrap="square">
            <a:spAutoFit/>
          </a:bodyPr>
          <a:lstStyle/>
          <a:p>
            <a:pPr algn="ctr"/>
            <a:r>
              <a:rPr lang="en-AU" dirty="0"/>
              <a:t>In this diagram the activities are written inside the boxes and are linked by arrows. These arrows may or may not have the number of days to complete the task written on them.</a:t>
            </a:r>
          </a:p>
        </p:txBody>
      </p:sp>
      <p:sp>
        <p:nvSpPr>
          <p:cNvPr id="12" name="Rectangle 11"/>
          <p:cNvSpPr/>
          <p:nvPr/>
        </p:nvSpPr>
        <p:spPr>
          <a:xfrm>
            <a:off x="527581" y="-9476"/>
            <a:ext cx="5955798" cy="612155"/>
          </a:xfrm>
          <a:prstGeom prst="rect">
            <a:avLst/>
          </a:prstGeom>
          <a:noFill/>
        </p:spPr>
        <p:txBody>
          <a:bodyPr wrap="none" lIns="91440" tIns="45720" rIns="91440" bIns="45720">
            <a:spAutoFit/>
          </a:bodyPr>
          <a:lstStyle/>
          <a:p>
            <a:pPr lvl="1">
              <a:lnSpc>
                <a:spcPct val="150000"/>
              </a:lnSpc>
            </a:pPr>
            <a:r>
              <a:rPr lang="en-AU" sz="1200" dirty="0"/>
              <a:t>3.2 Enter operations details into a project schedule/computer software package</a:t>
            </a:r>
          </a:p>
          <a:p>
            <a:pPr lvl="1">
              <a:lnSpc>
                <a:spcPct val="150000"/>
              </a:lnSpc>
            </a:pPr>
            <a:endParaRPr lang="en-AU" sz="1200" dirty="0"/>
          </a:p>
        </p:txBody>
      </p:sp>
    </p:spTree>
    <p:custDataLst>
      <p:tags r:id="rId1"/>
    </p:custDataLst>
    <p:extLst>
      <p:ext uri="{BB962C8B-B14F-4D97-AF65-F5344CB8AC3E}">
        <p14:creationId xmlns:p14="http://schemas.microsoft.com/office/powerpoint/2010/main" val="303275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21" y="1457025"/>
            <a:ext cx="5302038" cy="2182131"/>
          </a:xfrm>
          <a:prstGeom prst="rect">
            <a:avLst/>
          </a:prstGeom>
        </p:spPr>
      </p:pic>
      <p:sp>
        <p:nvSpPr>
          <p:cNvPr id="3" name="Rectangle 2"/>
          <p:cNvSpPr/>
          <p:nvPr/>
        </p:nvSpPr>
        <p:spPr>
          <a:xfrm>
            <a:off x="4234070" y="763896"/>
            <a:ext cx="2558635" cy="1546577"/>
          </a:xfrm>
          <a:prstGeom prst="rect">
            <a:avLst/>
          </a:prstGeom>
        </p:spPr>
        <p:txBody>
          <a:bodyPr wrap="square">
            <a:spAutoFit/>
          </a:bodyPr>
          <a:lstStyle/>
          <a:p>
            <a:pPr marL="171450" indent="-171450" algn="just">
              <a:buFont typeface="Arial" panose="020B0604020202020204" pitchFamily="34" charset="0"/>
              <a:buChar char="•"/>
            </a:pPr>
            <a:r>
              <a:rPr lang="en-AU" sz="1050" dirty="0"/>
              <a:t>The more common method in use is </a:t>
            </a:r>
            <a:r>
              <a:rPr lang="en-AU" sz="1050" b="1" dirty="0"/>
              <a:t>Activity on the arrow</a:t>
            </a:r>
            <a:r>
              <a:rPr lang="en-AU" sz="1050" dirty="0"/>
              <a:t>. </a:t>
            </a:r>
          </a:p>
          <a:p>
            <a:pPr marL="171450" indent="-171450" algn="just">
              <a:buFont typeface="Arial" panose="020B0604020202020204" pitchFamily="34" charset="0"/>
              <a:buChar char="•"/>
            </a:pPr>
            <a:r>
              <a:rPr lang="en-AU" sz="1050" dirty="0"/>
              <a:t>Each of the numbered nodes (the circles) represents an activity which has been completed </a:t>
            </a:r>
          </a:p>
          <a:p>
            <a:pPr marL="171450" indent="-171450" algn="just">
              <a:buFont typeface="Arial" panose="020B0604020202020204" pitchFamily="34" charset="0"/>
              <a:buChar char="•"/>
            </a:pPr>
            <a:r>
              <a:rPr lang="en-AU" sz="1050" dirty="0"/>
              <a:t>Each arrow represents an activity that has taken place. </a:t>
            </a:r>
          </a:p>
          <a:p>
            <a:pPr marL="171450" indent="-171450" algn="just">
              <a:buFont typeface="Arial" panose="020B0604020202020204" pitchFamily="34" charset="0"/>
              <a:buChar char="•"/>
            </a:pPr>
            <a:r>
              <a:rPr lang="en-AU" sz="1050" dirty="0"/>
              <a:t>Times can be added to the arrows to give an overview of the total job time. </a:t>
            </a:r>
          </a:p>
        </p:txBody>
      </p:sp>
      <p:sp>
        <p:nvSpPr>
          <p:cNvPr id="8" name="Rectangle 7"/>
          <p:cNvSpPr/>
          <p:nvPr/>
        </p:nvSpPr>
        <p:spPr>
          <a:xfrm>
            <a:off x="-1" y="585275"/>
            <a:ext cx="21751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9" name="Rectangle 8"/>
          <p:cNvSpPr/>
          <p:nvPr/>
        </p:nvSpPr>
        <p:spPr>
          <a:xfrm>
            <a:off x="260838" y="587216"/>
            <a:ext cx="2357671" cy="276999"/>
          </a:xfrm>
          <a:prstGeom prst="rect">
            <a:avLst/>
          </a:prstGeom>
          <a:noFill/>
          <a:ln w="6350">
            <a:noFill/>
          </a:ln>
        </p:spPr>
        <p:txBody>
          <a:bodyPr wrap="square">
            <a:spAutoFit/>
          </a:bodyPr>
          <a:lstStyle/>
          <a:p>
            <a:r>
              <a:rPr lang="en-US" sz="1200" b="1" dirty="0">
                <a:solidFill>
                  <a:schemeClr val="bg1"/>
                </a:solidFill>
              </a:rPr>
              <a:t>Activity on the Arrow</a:t>
            </a:r>
            <a:endParaRPr lang="en-AU" sz="1400" b="1" dirty="0"/>
          </a:p>
        </p:txBody>
      </p:sp>
      <p:sp>
        <p:nvSpPr>
          <p:cNvPr id="15" name="Rectangle 14"/>
          <p:cNvSpPr/>
          <p:nvPr/>
        </p:nvSpPr>
        <p:spPr>
          <a:xfrm>
            <a:off x="527581" y="-9476"/>
            <a:ext cx="5955798" cy="612155"/>
          </a:xfrm>
          <a:prstGeom prst="rect">
            <a:avLst/>
          </a:prstGeom>
          <a:noFill/>
        </p:spPr>
        <p:txBody>
          <a:bodyPr wrap="none" lIns="91440" tIns="45720" rIns="91440" bIns="45720">
            <a:spAutoFit/>
          </a:bodyPr>
          <a:lstStyle/>
          <a:p>
            <a:pPr lvl="1">
              <a:lnSpc>
                <a:spcPct val="150000"/>
              </a:lnSpc>
            </a:pPr>
            <a:r>
              <a:rPr lang="en-AU" sz="1200" dirty="0"/>
              <a:t>3.2 Enter operations details into a project schedule/computer software package</a:t>
            </a:r>
          </a:p>
          <a:p>
            <a:pPr lvl="1">
              <a:lnSpc>
                <a:spcPct val="150000"/>
              </a:lnSpc>
            </a:pPr>
            <a:endParaRPr lang="en-AU" sz="1200" dirty="0"/>
          </a:p>
        </p:txBody>
      </p:sp>
    </p:spTree>
    <p:custDataLst>
      <p:tags r:id="rId1"/>
    </p:custDataLst>
    <p:extLst>
      <p:ext uri="{BB962C8B-B14F-4D97-AF65-F5344CB8AC3E}">
        <p14:creationId xmlns:p14="http://schemas.microsoft.com/office/powerpoint/2010/main" val="808928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3" name="Rectangle 2"/>
          <p:cNvSpPr/>
          <p:nvPr/>
        </p:nvSpPr>
        <p:spPr>
          <a:xfrm>
            <a:off x="260838" y="1031176"/>
            <a:ext cx="6306216" cy="2492990"/>
          </a:xfrm>
          <a:prstGeom prst="rect">
            <a:avLst/>
          </a:prstGeom>
        </p:spPr>
        <p:txBody>
          <a:bodyPr wrap="square">
            <a:spAutoFit/>
          </a:bodyPr>
          <a:lstStyle/>
          <a:p>
            <a:r>
              <a:rPr lang="en-AU" sz="1200" dirty="0"/>
              <a:t>There are a number of things you need to consider, including:</a:t>
            </a:r>
          </a:p>
          <a:p>
            <a:pPr marL="487787" lvl="1" indent="-228600">
              <a:buFont typeface="+mj-lt"/>
              <a:buAutoNum type="arabicPeriod"/>
            </a:pPr>
            <a:r>
              <a:rPr lang="en-AU" sz="1200" dirty="0"/>
              <a:t>Preceding events (a initial task before the current task)</a:t>
            </a:r>
          </a:p>
          <a:p>
            <a:pPr marL="487787" lvl="1" indent="-228600">
              <a:buFont typeface="+mj-lt"/>
              <a:buAutoNum type="arabicPeriod"/>
            </a:pPr>
            <a:r>
              <a:rPr lang="en-AU" sz="1200" dirty="0"/>
              <a:t>Can some proceeding events occur simultaneously?</a:t>
            </a:r>
          </a:p>
          <a:p>
            <a:pPr marL="487787" lvl="1" indent="-228600">
              <a:buFont typeface="+mj-lt"/>
              <a:buAutoNum type="arabicPeriod"/>
            </a:pPr>
            <a:r>
              <a:rPr lang="en-AU" sz="1200" dirty="0"/>
              <a:t>How do you plan to draw your chart (hand or by computer using a software package such as Microsoft Project)?</a:t>
            </a:r>
          </a:p>
          <a:p>
            <a:pPr marL="487787" lvl="1" indent="-228600">
              <a:buFont typeface="+mj-lt"/>
              <a:buAutoNum type="arabicPeriod"/>
            </a:pPr>
            <a:r>
              <a:rPr lang="en-AU" sz="1200" dirty="0"/>
              <a:t>Estimate task duration (0.5, 1, 4 days) based on:</a:t>
            </a:r>
          </a:p>
          <a:p>
            <a:pPr marL="746973" lvl="2" indent="-228600">
              <a:buFont typeface="Arial" panose="020B0604020202020204" pitchFamily="34" charset="0"/>
              <a:buChar char="•"/>
            </a:pPr>
            <a:r>
              <a:rPr lang="en-AU" sz="1200" dirty="0"/>
              <a:t>Your own construction experience</a:t>
            </a:r>
          </a:p>
          <a:p>
            <a:pPr marL="746973" lvl="2" indent="-228600">
              <a:buFont typeface="Arial" panose="020B0604020202020204" pitchFamily="34" charset="0"/>
              <a:buChar char="•"/>
            </a:pPr>
            <a:r>
              <a:rPr lang="en-AU" sz="1200" dirty="0"/>
              <a:t>The advice of a tradesperson</a:t>
            </a:r>
          </a:p>
          <a:p>
            <a:pPr marL="487787" lvl="1" indent="-228600">
              <a:buFont typeface="+mj-lt"/>
              <a:buAutoNum type="arabicPeriod"/>
            </a:pPr>
            <a:r>
              <a:rPr lang="en-AU" sz="1200" dirty="0"/>
              <a:t>Start dates (from the earliest to the latest start date, referred to as the ‘float’)</a:t>
            </a:r>
          </a:p>
          <a:p>
            <a:pPr marL="487787" lvl="1" indent="-228600">
              <a:buFont typeface="+mj-lt"/>
              <a:buAutoNum type="arabicPeriod"/>
            </a:pPr>
            <a:r>
              <a:rPr lang="en-AU" sz="1200" dirty="0"/>
              <a:t>The ‘critical path’ – the longest sequence of activities in a project (which determines the shortest possible completion time if all events are to be completed)</a:t>
            </a:r>
          </a:p>
          <a:p>
            <a:pPr marL="746973" lvl="2" indent="-228600">
              <a:buFont typeface="Arial" panose="020B0604020202020204" pitchFamily="34" charset="0"/>
              <a:buChar char="•"/>
            </a:pPr>
            <a:r>
              <a:rPr lang="en-AU" sz="1200" dirty="0"/>
              <a:t>Depending on the path you take will depend on how much float is in the job</a:t>
            </a:r>
          </a:p>
          <a:p>
            <a:pPr marL="746973" lvl="2" indent="-228600">
              <a:buFont typeface="Arial" panose="020B0604020202020204" pitchFamily="34" charset="0"/>
              <a:buChar char="•"/>
            </a:pPr>
            <a:r>
              <a:rPr lang="en-AU" sz="1200" dirty="0"/>
              <a:t>Delays in your critical path can cause an increase in time and money</a:t>
            </a:r>
          </a:p>
        </p:txBody>
      </p:sp>
      <p:sp>
        <p:nvSpPr>
          <p:cNvPr id="18" name="Rectangle 17"/>
          <p:cNvSpPr/>
          <p:nvPr/>
        </p:nvSpPr>
        <p:spPr>
          <a:xfrm>
            <a:off x="527581" y="-9476"/>
            <a:ext cx="5955798" cy="612155"/>
          </a:xfrm>
          <a:prstGeom prst="rect">
            <a:avLst/>
          </a:prstGeom>
          <a:noFill/>
        </p:spPr>
        <p:txBody>
          <a:bodyPr wrap="none" lIns="91440" tIns="45720" rIns="91440" bIns="45720">
            <a:spAutoFit/>
          </a:bodyPr>
          <a:lstStyle/>
          <a:p>
            <a:pPr lvl="1">
              <a:lnSpc>
                <a:spcPct val="150000"/>
              </a:lnSpc>
            </a:pPr>
            <a:r>
              <a:rPr lang="en-AU" sz="1200" dirty="0"/>
              <a:t>3.2 Enter operations details into a project schedule/computer software package</a:t>
            </a:r>
          </a:p>
          <a:p>
            <a:pPr lvl="1">
              <a:lnSpc>
                <a:spcPct val="150000"/>
              </a:lnSpc>
            </a:pPr>
            <a:endParaRPr lang="en-AU" sz="1200" dirty="0"/>
          </a:p>
        </p:txBody>
      </p:sp>
      <p:sp>
        <p:nvSpPr>
          <p:cNvPr id="19" name="Rectangle 18"/>
          <p:cNvSpPr/>
          <p:nvPr/>
        </p:nvSpPr>
        <p:spPr>
          <a:xfrm>
            <a:off x="-1" y="585275"/>
            <a:ext cx="274320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20" name="Rectangle 19"/>
          <p:cNvSpPr/>
          <p:nvPr/>
        </p:nvSpPr>
        <p:spPr>
          <a:xfrm>
            <a:off x="260838" y="587216"/>
            <a:ext cx="2357671" cy="276999"/>
          </a:xfrm>
          <a:prstGeom prst="rect">
            <a:avLst/>
          </a:prstGeom>
          <a:noFill/>
          <a:ln w="6350">
            <a:noFill/>
          </a:ln>
        </p:spPr>
        <p:txBody>
          <a:bodyPr wrap="square">
            <a:spAutoFit/>
          </a:bodyPr>
          <a:lstStyle/>
          <a:p>
            <a:r>
              <a:rPr lang="en-US" sz="1200" b="1" dirty="0">
                <a:solidFill>
                  <a:schemeClr val="bg1"/>
                </a:solidFill>
              </a:rPr>
              <a:t>Scheduling tasks on a chart</a:t>
            </a:r>
            <a:endParaRPr lang="en-AU" sz="1400" b="1" dirty="0"/>
          </a:p>
        </p:txBody>
      </p:sp>
    </p:spTree>
    <p:custDataLst>
      <p:tags r:id="rId1"/>
    </p:custDataLst>
    <p:extLst>
      <p:ext uri="{BB962C8B-B14F-4D97-AF65-F5344CB8AC3E}">
        <p14:creationId xmlns:p14="http://schemas.microsoft.com/office/powerpoint/2010/main" val="929514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animEffect transition="in" filter="fade">
                                      <p:cBhvr>
                                        <p:cTn id="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911928"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2047993" cy="276999"/>
          </a:xfrm>
          <a:prstGeom prst="rect">
            <a:avLst/>
          </a:prstGeom>
          <a:noFill/>
          <a:ln w="6350">
            <a:noFill/>
          </a:ln>
        </p:spPr>
        <p:txBody>
          <a:bodyPr wrap="square">
            <a:spAutoFit/>
          </a:bodyPr>
          <a:lstStyle/>
          <a:p>
            <a:r>
              <a:rPr lang="en-US" sz="1200" b="1" dirty="0">
                <a:solidFill>
                  <a:schemeClr val="bg1"/>
                </a:solidFill>
              </a:rPr>
              <a:t>Project schedules </a:t>
            </a:r>
            <a:endParaRPr lang="en-AU" sz="1400" b="1" dirty="0"/>
          </a:p>
        </p:txBody>
      </p:sp>
      <p:sp>
        <p:nvSpPr>
          <p:cNvPr id="13" name="Rectangle 12"/>
          <p:cNvSpPr/>
          <p:nvPr/>
        </p:nvSpPr>
        <p:spPr>
          <a:xfrm>
            <a:off x="527581" y="-9476"/>
            <a:ext cx="5955798" cy="612155"/>
          </a:xfrm>
          <a:prstGeom prst="rect">
            <a:avLst/>
          </a:prstGeom>
          <a:noFill/>
        </p:spPr>
        <p:txBody>
          <a:bodyPr wrap="none" lIns="91440" tIns="45720" rIns="91440" bIns="45720">
            <a:spAutoFit/>
          </a:bodyPr>
          <a:lstStyle/>
          <a:p>
            <a:pPr lvl="1">
              <a:lnSpc>
                <a:spcPct val="150000"/>
              </a:lnSpc>
            </a:pPr>
            <a:r>
              <a:rPr lang="en-AU" sz="1200" dirty="0"/>
              <a:t>3.2 Enter operations details into a project schedule/computer software package</a:t>
            </a:r>
          </a:p>
          <a:p>
            <a:pPr lvl="1">
              <a:lnSpc>
                <a:spcPct val="150000"/>
              </a:lnSpc>
            </a:pPr>
            <a:endParaRPr lang="en-AU" sz="1200"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TextBox 8"/>
          <p:cNvSpPr txBox="1"/>
          <p:nvPr/>
        </p:nvSpPr>
        <p:spPr>
          <a:xfrm>
            <a:off x="99462" y="968151"/>
            <a:ext cx="2532794" cy="2554545"/>
          </a:xfrm>
          <a:prstGeom prst="rect">
            <a:avLst/>
          </a:prstGeom>
          <a:noFill/>
        </p:spPr>
        <p:txBody>
          <a:bodyPr wrap="square" rtlCol="0">
            <a:spAutoFit/>
          </a:bodyPr>
          <a:lstStyle/>
          <a:p>
            <a:pPr algn="just"/>
            <a:r>
              <a:rPr lang="en-AU" sz="1000" dirty="0">
                <a:solidFill>
                  <a:srgbClr val="232F84"/>
                </a:solidFill>
              </a:rPr>
              <a:t>You can graphically represent a project schedule using a </a:t>
            </a:r>
            <a:r>
              <a:rPr lang="en-AU" sz="1000" b="1" dirty="0">
                <a:solidFill>
                  <a:srgbClr val="232F84"/>
                </a:solidFill>
              </a:rPr>
              <a:t>Gantt Chart.</a:t>
            </a:r>
          </a:p>
          <a:p>
            <a:pPr algn="just"/>
            <a:endParaRPr lang="en-AU" sz="1000" dirty="0">
              <a:solidFill>
                <a:srgbClr val="232F84"/>
              </a:solidFill>
            </a:endParaRPr>
          </a:p>
          <a:p>
            <a:pPr algn="just"/>
            <a:r>
              <a:rPr lang="en-AU" sz="1000" dirty="0">
                <a:solidFill>
                  <a:srgbClr val="232F84"/>
                </a:solidFill>
              </a:rPr>
              <a:t>A typical chart consists of rows and columns, with tasks in the first column followed by time intervals. </a:t>
            </a:r>
          </a:p>
          <a:p>
            <a:pPr algn="just"/>
            <a:endParaRPr lang="en-AU" sz="1000" dirty="0">
              <a:solidFill>
                <a:srgbClr val="232F84"/>
              </a:solidFill>
            </a:endParaRPr>
          </a:p>
          <a:p>
            <a:pPr algn="just"/>
            <a:r>
              <a:rPr lang="en-AU" sz="1000" dirty="0"/>
              <a:t>Relationships and dependencies between tasks are shown graphically by the positioning of the bars. For example, two parallel bars indicate that two tasks will be done at the same time. One bar following another indicates that the task associated with the first bar must be completed before the task belonging to the second bar can be started.</a:t>
            </a:r>
          </a:p>
        </p:txBody>
      </p:sp>
      <p:pic>
        <p:nvPicPr>
          <p:cNvPr id="2" name="Picture 1"/>
          <p:cNvPicPr>
            <a:picLocks noChangeAspect="1"/>
          </p:cNvPicPr>
          <p:nvPr/>
        </p:nvPicPr>
        <p:blipFill>
          <a:blip r:embed="rId3"/>
          <a:stretch>
            <a:fillRect/>
          </a:stretch>
        </p:blipFill>
        <p:spPr>
          <a:xfrm>
            <a:off x="2675037" y="585275"/>
            <a:ext cx="4119655" cy="3063668"/>
          </a:xfrm>
          <a:prstGeom prst="rect">
            <a:avLst/>
          </a:prstGeom>
        </p:spPr>
      </p:pic>
    </p:spTree>
    <p:custDataLst>
      <p:tags r:id="rId1"/>
    </p:custDataLst>
    <p:extLst>
      <p:ext uri="{BB962C8B-B14F-4D97-AF65-F5344CB8AC3E}">
        <p14:creationId xmlns:p14="http://schemas.microsoft.com/office/powerpoint/2010/main" val="2971185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911928"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2047993" cy="276999"/>
          </a:xfrm>
          <a:prstGeom prst="rect">
            <a:avLst/>
          </a:prstGeom>
          <a:noFill/>
          <a:ln w="6350">
            <a:noFill/>
          </a:ln>
        </p:spPr>
        <p:txBody>
          <a:bodyPr wrap="square">
            <a:spAutoFit/>
          </a:bodyPr>
          <a:lstStyle/>
          <a:p>
            <a:r>
              <a:rPr lang="en-US" sz="1200" b="1" dirty="0">
                <a:solidFill>
                  <a:schemeClr val="bg1"/>
                </a:solidFill>
              </a:rPr>
              <a:t>Project schedules </a:t>
            </a:r>
            <a:endParaRPr lang="en-AU" sz="1400" b="1" dirty="0"/>
          </a:p>
        </p:txBody>
      </p:sp>
      <p:sp>
        <p:nvSpPr>
          <p:cNvPr id="13" name="Rectangle 12"/>
          <p:cNvSpPr/>
          <p:nvPr/>
        </p:nvSpPr>
        <p:spPr>
          <a:xfrm>
            <a:off x="527581" y="-9476"/>
            <a:ext cx="5955798" cy="612155"/>
          </a:xfrm>
          <a:prstGeom prst="rect">
            <a:avLst/>
          </a:prstGeom>
          <a:noFill/>
        </p:spPr>
        <p:txBody>
          <a:bodyPr wrap="none" lIns="91440" tIns="45720" rIns="91440" bIns="45720">
            <a:spAutoFit/>
          </a:bodyPr>
          <a:lstStyle/>
          <a:p>
            <a:pPr lvl="1">
              <a:lnSpc>
                <a:spcPct val="150000"/>
              </a:lnSpc>
            </a:pPr>
            <a:r>
              <a:rPr lang="en-AU" sz="1200" dirty="0"/>
              <a:t>3.2 Enter operations details into a project schedule/computer software package</a:t>
            </a:r>
          </a:p>
          <a:p>
            <a:pPr lvl="1">
              <a:lnSpc>
                <a:spcPct val="150000"/>
              </a:lnSpc>
            </a:pPr>
            <a:endParaRPr lang="en-AU" sz="1200"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1390" y="602679"/>
            <a:ext cx="4796913" cy="2904230"/>
          </a:xfrm>
          <a:prstGeom prst="rect">
            <a:avLst/>
          </a:prstGeom>
        </p:spPr>
      </p:pic>
      <p:sp>
        <p:nvSpPr>
          <p:cNvPr id="3" name="Rectangle 2"/>
          <p:cNvSpPr/>
          <p:nvPr/>
        </p:nvSpPr>
        <p:spPr>
          <a:xfrm>
            <a:off x="132893" y="1334597"/>
            <a:ext cx="1695907" cy="1505027"/>
          </a:xfrm>
          <a:prstGeom prst="rect">
            <a:avLst/>
          </a:prstGeom>
        </p:spPr>
        <p:txBody>
          <a:bodyPr wrap="square">
            <a:spAutoFit/>
          </a:bodyPr>
          <a:lstStyle/>
          <a:p>
            <a:r>
              <a:rPr lang="en-AU" dirty="0">
                <a:latin typeface="Arial" panose="020B0604020202020204" pitchFamily="34" charset="0"/>
              </a:rPr>
              <a:t>Where resources (e.g. labour and equipment) allow, project managers often aim for work to be done on two or more tasks at the same time in order to shorten the overall duration of the project.</a:t>
            </a:r>
            <a:endParaRPr lang="en-AU" dirty="0"/>
          </a:p>
        </p:txBody>
      </p:sp>
    </p:spTree>
    <p:custDataLst>
      <p:tags r:id="rId1"/>
    </p:custDataLst>
    <p:extLst>
      <p:ext uri="{BB962C8B-B14F-4D97-AF65-F5344CB8AC3E}">
        <p14:creationId xmlns:p14="http://schemas.microsoft.com/office/powerpoint/2010/main" val="714790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Rectangle 7"/>
          <p:cNvSpPr/>
          <p:nvPr/>
        </p:nvSpPr>
        <p:spPr>
          <a:xfrm>
            <a:off x="500062" y="-4482"/>
            <a:ext cx="5644706" cy="314894"/>
          </a:xfrm>
          <a:prstGeom prst="rect">
            <a:avLst/>
          </a:prstGeom>
        </p:spPr>
        <p:txBody>
          <a:bodyPr wrap="square">
            <a:spAutoFit/>
          </a:bodyPr>
          <a:lstStyle/>
          <a:p>
            <a:pPr lvl="1">
              <a:lnSpc>
                <a:spcPct val="150000"/>
              </a:lnSpc>
            </a:pPr>
            <a:r>
              <a:rPr lang="en-AU" sz="1100" dirty="0"/>
              <a:t>2.5 Follow procedures for the control of multiple projects</a:t>
            </a:r>
          </a:p>
        </p:txBody>
      </p:sp>
      <p:pic>
        <p:nvPicPr>
          <p:cNvPr id="2" name="Picture 1">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32" y="423350"/>
            <a:ext cx="4806485" cy="2898272"/>
          </a:xfrm>
          <a:prstGeom prst="rect">
            <a:avLst/>
          </a:prstGeom>
        </p:spPr>
      </p:pic>
      <p:sp>
        <p:nvSpPr>
          <p:cNvPr id="3" name="Rectangle 2"/>
          <p:cNvSpPr/>
          <p:nvPr/>
        </p:nvSpPr>
        <p:spPr>
          <a:xfrm>
            <a:off x="1166714" y="3350197"/>
            <a:ext cx="4692303" cy="249299"/>
          </a:xfrm>
          <a:prstGeom prst="rect">
            <a:avLst/>
          </a:prstGeom>
        </p:spPr>
        <p:txBody>
          <a:bodyPr wrap="square">
            <a:spAutoFit/>
          </a:bodyPr>
          <a:lstStyle/>
          <a:p>
            <a:r>
              <a:rPr lang="en-AU" dirty="0"/>
              <a:t>View this video to learn how to: </a:t>
            </a:r>
            <a:r>
              <a:rPr lang="en-AU" b="1" dirty="0">
                <a:hlinkClick r:id="rId3"/>
              </a:rPr>
              <a:t>Create a Gantt Chart in Excel </a:t>
            </a:r>
            <a:r>
              <a:rPr lang="en-AU" dirty="0"/>
              <a:t>(9:56mins)</a:t>
            </a:r>
          </a:p>
        </p:txBody>
      </p:sp>
    </p:spTree>
    <p:custDataLst>
      <p:tags r:id="rId1"/>
    </p:custDataLst>
    <p:extLst>
      <p:ext uri="{BB962C8B-B14F-4D97-AF65-F5344CB8AC3E}">
        <p14:creationId xmlns:p14="http://schemas.microsoft.com/office/powerpoint/2010/main" val="325757409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1240" y="795113"/>
            <a:ext cx="4751192" cy="861774"/>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Defining and revising the project’s critical path</a:t>
            </a:r>
          </a:p>
          <a:p>
            <a:pPr algn="ctr"/>
            <a:endParaRPr lang="en-AU" sz="1800" b="1" dirty="0">
              <a:solidFill>
                <a:schemeClr val="tx1">
                  <a:lumMod val="40000"/>
                  <a:lumOff val="60000"/>
                </a:schemeClr>
              </a:solidFill>
            </a:endParaRPr>
          </a:p>
        </p:txBody>
      </p:sp>
      <p:sp>
        <p:nvSpPr>
          <p:cNvPr id="6" name="Rectangle 5"/>
          <p:cNvSpPr/>
          <p:nvPr/>
        </p:nvSpPr>
        <p:spPr>
          <a:xfrm>
            <a:off x="-1" y="675815"/>
            <a:ext cx="164592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54645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2350" y="1510368"/>
            <a:ext cx="2947350" cy="1871567"/>
          </a:xfrm>
          <a:prstGeom prst="rect">
            <a:avLst/>
          </a:prstGeom>
          <a:ln>
            <a:solidFill>
              <a:schemeClr val="bg1">
                <a:lumMod val="65000"/>
              </a:schemeClr>
            </a:solidFill>
          </a:ln>
          <a:effectLst/>
        </p:spPr>
      </p:pic>
      <p:sp>
        <p:nvSpPr>
          <p:cNvPr id="10" name="Rectangle 9"/>
          <p:cNvSpPr/>
          <p:nvPr/>
        </p:nvSpPr>
        <p:spPr>
          <a:xfrm>
            <a:off x="795367" y="-9476"/>
            <a:ext cx="2060179" cy="369332"/>
          </a:xfrm>
          <a:prstGeom prst="rect">
            <a:avLst/>
          </a:prstGeom>
          <a:noFill/>
        </p:spPr>
        <p:txBody>
          <a:bodyPr wrap="none" lIns="91440" tIns="45720" rIns="91440" bIns="45720">
            <a:spAutoFit/>
          </a:bodyPr>
          <a:lstStyle/>
          <a:p>
            <a:pPr algn="ctr">
              <a:lnSpc>
                <a:spcPct val="150000"/>
              </a:lnSpc>
            </a:pPr>
            <a:r>
              <a:rPr lang="en-AU" sz="1200" dirty="0"/>
              <a:t>3. Prepare project schedule</a:t>
            </a:r>
          </a:p>
        </p:txBody>
      </p:sp>
    </p:spTree>
    <p:custDataLst>
      <p:tags r:id="rId1"/>
    </p:custDataLst>
    <p:extLst>
      <p:ext uri="{BB962C8B-B14F-4D97-AF65-F5344CB8AC3E}">
        <p14:creationId xmlns:p14="http://schemas.microsoft.com/office/powerpoint/2010/main" val="75671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3" name="Rectangle 2"/>
          <p:cNvSpPr/>
          <p:nvPr/>
        </p:nvSpPr>
        <p:spPr>
          <a:xfrm>
            <a:off x="119270" y="1026743"/>
            <a:ext cx="4800599" cy="2631490"/>
          </a:xfrm>
          <a:prstGeom prst="rect">
            <a:avLst/>
          </a:prstGeom>
        </p:spPr>
        <p:txBody>
          <a:bodyPr wrap="square">
            <a:spAutoFit/>
          </a:bodyPr>
          <a:lstStyle/>
          <a:p>
            <a:pPr algn="just"/>
            <a:r>
              <a:rPr lang="en-AU" sz="1100" dirty="0"/>
              <a:t>The ‘critical path’ is defined as the shortest completion time possible to complete a job. Critical path information:</a:t>
            </a:r>
          </a:p>
          <a:p>
            <a:pPr marL="171450" indent="-171450" algn="just">
              <a:buFont typeface="Arial" panose="020B0604020202020204" pitchFamily="34" charset="0"/>
              <a:buChar char="•"/>
            </a:pPr>
            <a:r>
              <a:rPr lang="en-AU" sz="1100" dirty="0"/>
              <a:t>Sets out the build and its stages </a:t>
            </a:r>
          </a:p>
          <a:p>
            <a:pPr marL="171450" indent="-171450" algn="just">
              <a:buFont typeface="Arial" panose="020B0604020202020204" pitchFamily="34" charset="0"/>
              <a:buChar char="•"/>
            </a:pPr>
            <a:r>
              <a:rPr lang="en-AU" sz="1100" dirty="0"/>
              <a:t>Details and records the build timelines</a:t>
            </a:r>
          </a:p>
          <a:p>
            <a:pPr marL="171450" indent="-171450" algn="just">
              <a:buFont typeface="Arial" panose="020B0604020202020204" pitchFamily="34" charset="0"/>
              <a:buChar char="•"/>
            </a:pPr>
            <a:r>
              <a:rPr lang="en-AU" sz="1100" dirty="0"/>
              <a:t>Shows when sub contractors are due on site and for how long </a:t>
            </a:r>
          </a:p>
          <a:p>
            <a:pPr marL="171450" indent="-171450" algn="just">
              <a:buFont typeface="Arial" panose="020B0604020202020204" pitchFamily="34" charset="0"/>
              <a:buChar char="•"/>
            </a:pPr>
            <a:r>
              <a:rPr lang="en-AU" sz="1100" dirty="0"/>
              <a:t>Structures the supply chain of materials </a:t>
            </a:r>
          </a:p>
          <a:p>
            <a:pPr marL="171450" indent="-171450" algn="just">
              <a:buFont typeface="Arial" panose="020B0604020202020204" pitchFamily="34" charset="0"/>
              <a:buChar char="•"/>
            </a:pPr>
            <a:r>
              <a:rPr lang="en-AU" sz="1100" dirty="0"/>
              <a:t>Allows for delays and other supply chain problems </a:t>
            </a:r>
          </a:p>
          <a:p>
            <a:pPr marL="171450" indent="-171450" algn="just">
              <a:buFont typeface="Arial" panose="020B0604020202020204" pitchFamily="34" charset="0"/>
              <a:buChar char="•"/>
            </a:pPr>
            <a:r>
              <a:rPr lang="en-AU" sz="1100" dirty="0"/>
              <a:t>Caters for things like inclement weather cycles, other unpredictable problems and issues causing deferment and changes in the timelines, deferring supply of materials and labour </a:t>
            </a:r>
          </a:p>
          <a:p>
            <a:pPr marL="0" lvl="1"/>
            <a:endParaRPr lang="en-AU" sz="1100" dirty="0"/>
          </a:p>
          <a:p>
            <a:pPr marL="0" lvl="2"/>
            <a:r>
              <a:rPr lang="en-AU" sz="1100" dirty="0"/>
              <a:t>Depending on the path you take will depend on how much float is in the job. </a:t>
            </a:r>
          </a:p>
          <a:p>
            <a:pPr marL="0" lvl="2"/>
            <a:endParaRPr lang="en-AU" sz="1100" dirty="0"/>
          </a:p>
          <a:p>
            <a:pPr marL="0" lvl="2"/>
            <a:r>
              <a:rPr lang="en-AU" sz="1100" dirty="0"/>
              <a:t>Delays in your critical path can cause an increase in time and money.</a:t>
            </a:r>
            <a:endParaRPr lang="en-AU" sz="1000" dirty="0"/>
          </a:p>
        </p:txBody>
      </p:sp>
      <p:sp>
        <p:nvSpPr>
          <p:cNvPr id="19" name="Rectangle 18"/>
          <p:cNvSpPr/>
          <p:nvPr/>
        </p:nvSpPr>
        <p:spPr>
          <a:xfrm>
            <a:off x="0" y="585275"/>
            <a:ext cx="1648692" cy="278940"/>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20" name="Rectangle 19"/>
          <p:cNvSpPr/>
          <p:nvPr/>
        </p:nvSpPr>
        <p:spPr>
          <a:xfrm>
            <a:off x="260838" y="587216"/>
            <a:ext cx="2357671"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7" name="Rectangle 6"/>
          <p:cNvSpPr/>
          <p:nvPr/>
        </p:nvSpPr>
        <p:spPr>
          <a:xfrm>
            <a:off x="546433" y="-7315"/>
            <a:ext cx="3582199" cy="335156"/>
          </a:xfrm>
          <a:prstGeom prst="rect">
            <a:avLst/>
          </a:prstGeom>
          <a:noFill/>
        </p:spPr>
        <p:txBody>
          <a:bodyPr wrap="none" lIns="91440" tIns="45720" rIns="91440" bIns="45720">
            <a:spAutoFit/>
          </a:bodyPr>
          <a:lstStyle/>
          <a:p>
            <a:pPr lvl="1">
              <a:lnSpc>
                <a:spcPct val="150000"/>
              </a:lnSpc>
            </a:pPr>
            <a:r>
              <a:rPr lang="en-AU" sz="1200" dirty="0"/>
              <a:t>3.3 Define and revise the project’s critical path</a:t>
            </a:r>
          </a:p>
        </p:txBody>
      </p:sp>
      <p:sp>
        <p:nvSpPr>
          <p:cNvPr id="8" name="Rectangle 7"/>
          <p:cNvSpPr/>
          <p:nvPr/>
        </p:nvSpPr>
        <p:spPr>
          <a:xfrm>
            <a:off x="5039138" y="974892"/>
            <a:ext cx="1635111" cy="251607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just"/>
            <a:r>
              <a:rPr lang="en-AU" sz="1050" dirty="0">
                <a:solidFill>
                  <a:schemeClr val="bg1"/>
                </a:solidFill>
              </a:rPr>
              <a:t>It is a daily exercise to manage the project critical path for it is a living working document for the entire life cycle of the build. </a:t>
            </a:r>
          </a:p>
          <a:p>
            <a:pPr algn="just"/>
            <a:endParaRPr lang="en-AU" sz="1050" dirty="0">
              <a:solidFill>
                <a:schemeClr val="bg1"/>
              </a:solidFill>
            </a:endParaRPr>
          </a:p>
          <a:p>
            <a:pPr algn="just"/>
            <a:r>
              <a:rPr lang="en-AU" sz="1050" dirty="0">
                <a:solidFill>
                  <a:schemeClr val="bg1"/>
                </a:solidFill>
              </a:rPr>
              <a:t>Remember to keep the client well informed when things go awry in order to avoid any  possible dispute/s down the track when contract timeframes fall behind and are not being met.</a:t>
            </a:r>
          </a:p>
        </p:txBody>
      </p:sp>
    </p:spTree>
    <p:custDataLst>
      <p:tags r:id="rId1"/>
    </p:custDataLst>
    <p:extLst>
      <p:ext uri="{BB962C8B-B14F-4D97-AF65-F5344CB8AC3E}">
        <p14:creationId xmlns:p14="http://schemas.microsoft.com/office/powerpoint/2010/main" val="790284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animEffect transition="in" filter="fade">
                                      <p:cBhvr>
                                        <p:cTn id="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91133" y="795113"/>
            <a:ext cx="4731765" cy="1107996"/>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Adjusting project timeframes to account for anticipated delays</a:t>
            </a:r>
          </a:p>
          <a:p>
            <a:pPr algn="ctr"/>
            <a:endParaRPr lang="en-AU" sz="1800" b="1" dirty="0">
              <a:solidFill>
                <a:schemeClr val="tx1">
                  <a:lumMod val="40000"/>
                  <a:lumOff val="60000"/>
                </a:schemeClr>
              </a:solidFill>
            </a:endParaRPr>
          </a:p>
        </p:txBody>
      </p:sp>
      <p:sp>
        <p:nvSpPr>
          <p:cNvPr id="6" name="Rectangle 5"/>
          <p:cNvSpPr/>
          <p:nvPr/>
        </p:nvSpPr>
        <p:spPr>
          <a:xfrm>
            <a:off x="-1" y="675815"/>
            <a:ext cx="164592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46412"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12"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7150" y="1611292"/>
            <a:ext cx="2594162" cy="1918561"/>
          </a:xfrm>
          <a:prstGeom prst="rect">
            <a:avLst/>
          </a:prstGeom>
          <a:ln>
            <a:solidFill>
              <a:schemeClr val="bg1">
                <a:lumMod val="65000"/>
              </a:schemeClr>
            </a:solidFill>
          </a:ln>
          <a:effectLst/>
        </p:spPr>
      </p:pic>
      <p:sp>
        <p:nvSpPr>
          <p:cNvPr id="10" name="Rectangle 9"/>
          <p:cNvSpPr/>
          <p:nvPr/>
        </p:nvSpPr>
        <p:spPr>
          <a:xfrm>
            <a:off x="795367" y="-9476"/>
            <a:ext cx="2060179" cy="369332"/>
          </a:xfrm>
          <a:prstGeom prst="rect">
            <a:avLst/>
          </a:prstGeom>
          <a:noFill/>
        </p:spPr>
        <p:txBody>
          <a:bodyPr wrap="none" lIns="91440" tIns="45720" rIns="91440" bIns="45720">
            <a:spAutoFit/>
          </a:bodyPr>
          <a:lstStyle/>
          <a:p>
            <a:pPr algn="ctr">
              <a:lnSpc>
                <a:spcPct val="150000"/>
              </a:lnSpc>
            </a:pPr>
            <a:r>
              <a:rPr lang="en-AU" sz="1200" dirty="0"/>
              <a:t>3. Prepare project schedule</a:t>
            </a:r>
          </a:p>
        </p:txBody>
      </p:sp>
    </p:spTree>
    <p:custDataLst>
      <p:tags r:id="rId1"/>
    </p:custDataLst>
    <p:extLst>
      <p:ext uri="{BB962C8B-B14F-4D97-AF65-F5344CB8AC3E}">
        <p14:creationId xmlns:p14="http://schemas.microsoft.com/office/powerpoint/2010/main" val="363411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3" name="Rectangle 2"/>
          <p:cNvSpPr/>
          <p:nvPr/>
        </p:nvSpPr>
        <p:spPr>
          <a:xfrm>
            <a:off x="476375" y="1077229"/>
            <a:ext cx="6090679" cy="2123658"/>
          </a:xfrm>
          <a:prstGeom prst="rect">
            <a:avLst/>
          </a:prstGeom>
        </p:spPr>
        <p:txBody>
          <a:bodyPr wrap="square">
            <a:spAutoFit/>
          </a:bodyPr>
          <a:lstStyle/>
          <a:p>
            <a:r>
              <a:rPr lang="en-AU" sz="1200" dirty="0"/>
              <a:t>When monitoring your start and finish dates refer to your project schedule. You will get a very clear idea as tasks are falling behind of the impact it will have on your schedule.</a:t>
            </a:r>
          </a:p>
          <a:p>
            <a:endParaRPr lang="en-AU" sz="1200" dirty="0"/>
          </a:p>
          <a:p>
            <a:r>
              <a:rPr lang="en-AU" sz="1200" dirty="0"/>
              <a:t>Delays are inevitable so you must be ready for them! The most common types of delays include:</a:t>
            </a:r>
          </a:p>
          <a:p>
            <a:pPr marL="430637" lvl="1" indent="-171450">
              <a:buFont typeface="Arial" panose="020B0604020202020204" pitchFamily="34" charset="0"/>
              <a:buChar char="•"/>
            </a:pPr>
            <a:r>
              <a:rPr lang="en-AU" sz="1200" dirty="0"/>
              <a:t>Poor project management: Issues with planning and time management</a:t>
            </a:r>
          </a:p>
          <a:p>
            <a:pPr marL="430637" lvl="1" indent="-171450">
              <a:buFont typeface="Arial" panose="020B0604020202020204" pitchFamily="34" charset="0"/>
              <a:buChar char="•"/>
            </a:pPr>
            <a:r>
              <a:rPr lang="en-AU" sz="1200" dirty="0"/>
              <a:t>Material delivery: Too many or too few materials on-site</a:t>
            </a:r>
          </a:p>
          <a:p>
            <a:pPr marL="430637" lvl="1" indent="-171450">
              <a:buFont typeface="Arial" panose="020B0604020202020204" pitchFamily="34" charset="0"/>
              <a:buChar char="•"/>
            </a:pPr>
            <a:r>
              <a:rPr lang="en-AU" sz="1200" dirty="0"/>
              <a:t>Resources: Unreliable labour or poor workmanship</a:t>
            </a:r>
          </a:p>
          <a:p>
            <a:pPr marL="430637" lvl="1" indent="-171450">
              <a:buFont typeface="Arial" panose="020B0604020202020204" pitchFamily="34" charset="0"/>
              <a:buChar char="•"/>
            </a:pPr>
            <a:r>
              <a:rPr lang="en-AU" sz="1200" dirty="0"/>
              <a:t>Unexpected delays: Strikes, illness, mistakes</a:t>
            </a:r>
          </a:p>
          <a:p>
            <a:pPr marL="430637" lvl="1" indent="-171450">
              <a:buFont typeface="Arial" panose="020B0604020202020204" pitchFamily="34" charset="0"/>
              <a:buChar char="•"/>
            </a:pPr>
            <a:r>
              <a:rPr lang="en-AU" sz="1200" dirty="0"/>
              <a:t>Building inspections: Failing inspections</a:t>
            </a:r>
          </a:p>
          <a:p>
            <a:pPr marL="430637" lvl="1" indent="-171450">
              <a:buFont typeface="Arial" panose="020B0604020202020204" pitchFamily="34" charset="0"/>
              <a:buChar char="•"/>
            </a:pPr>
            <a:r>
              <a:rPr lang="en-AU" sz="1200" dirty="0"/>
              <a:t>Weather: Can spend time waiting for weather to pass or for the site to recover</a:t>
            </a:r>
            <a:endParaRPr lang="en-AU" dirty="0"/>
          </a:p>
        </p:txBody>
      </p:sp>
      <p:sp>
        <p:nvSpPr>
          <p:cNvPr id="8" name="Rectangle 7"/>
          <p:cNvSpPr/>
          <p:nvPr/>
        </p:nvSpPr>
        <p:spPr>
          <a:xfrm>
            <a:off x="-1" y="585275"/>
            <a:ext cx="21751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9" name="Rectangle 8"/>
          <p:cNvSpPr/>
          <p:nvPr/>
        </p:nvSpPr>
        <p:spPr>
          <a:xfrm>
            <a:off x="260838" y="587216"/>
            <a:ext cx="2357671" cy="276999"/>
          </a:xfrm>
          <a:prstGeom prst="rect">
            <a:avLst/>
          </a:prstGeom>
          <a:noFill/>
          <a:ln w="6350">
            <a:noFill/>
          </a:ln>
        </p:spPr>
        <p:txBody>
          <a:bodyPr wrap="square">
            <a:spAutoFit/>
          </a:bodyPr>
          <a:lstStyle/>
          <a:p>
            <a:r>
              <a:rPr lang="en-US" sz="1200" b="1" dirty="0">
                <a:solidFill>
                  <a:schemeClr val="bg1"/>
                </a:solidFill>
              </a:rPr>
              <a:t>Project monitoring</a:t>
            </a:r>
            <a:endParaRPr lang="en-AU" sz="1400" b="1" dirty="0"/>
          </a:p>
        </p:txBody>
      </p:sp>
      <p:sp>
        <p:nvSpPr>
          <p:cNvPr id="10" name="Rectangle 9"/>
          <p:cNvSpPr/>
          <p:nvPr/>
        </p:nvSpPr>
        <p:spPr>
          <a:xfrm>
            <a:off x="531808" y="-9448"/>
            <a:ext cx="4671343" cy="335156"/>
          </a:xfrm>
          <a:prstGeom prst="rect">
            <a:avLst/>
          </a:prstGeom>
          <a:noFill/>
        </p:spPr>
        <p:txBody>
          <a:bodyPr wrap="none" lIns="91440" tIns="45720" rIns="91440" bIns="45720">
            <a:spAutoFit/>
          </a:bodyPr>
          <a:lstStyle/>
          <a:p>
            <a:pPr lvl="1">
              <a:lnSpc>
                <a:spcPct val="150000"/>
              </a:lnSpc>
            </a:pPr>
            <a:r>
              <a:rPr lang="en-AU" sz="1200" dirty="0"/>
              <a:t>3.4 Adjust project timeframes to account for anticipated delays</a:t>
            </a:r>
          </a:p>
        </p:txBody>
      </p:sp>
    </p:spTree>
    <p:custDataLst>
      <p:tags r:id="rId1"/>
    </p:custDataLst>
    <p:extLst>
      <p:ext uri="{BB962C8B-B14F-4D97-AF65-F5344CB8AC3E}">
        <p14:creationId xmlns:p14="http://schemas.microsoft.com/office/powerpoint/2010/main" val="194643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0"/>
          <p:cNvSpPr txBox="1">
            <a:spLocks/>
          </p:cNvSpPr>
          <p:nvPr/>
        </p:nvSpPr>
        <p:spPr>
          <a:xfrm>
            <a:off x="848514" y="1014285"/>
            <a:ext cx="5997960" cy="2542025"/>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pPr marL="0" indent="0">
              <a:buNone/>
            </a:pPr>
            <a:r>
              <a:rPr lang="en-AU" sz="1200" b="1" dirty="0">
                <a:solidFill>
                  <a:srgbClr val="232F84"/>
                </a:solidFill>
              </a:rPr>
              <a:t>TOPIC 1: Appraise contract documentation to identify operational requirements</a:t>
            </a:r>
            <a:endParaRPr lang="en-AU" sz="1200" b="1" dirty="0">
              <a:solidFill>
                <a:schemeClr val="bg1">
                  <a:lumMod val="75000"/>
                </a:schemeClr>
              </a:solidFill>
            </a:endParaRPr>
          </a:p>
          <a:p>
            <a:pPr marL="0" indent="0">
              <a:buNone/>
            </a:pPr>
            <a:r>
              <a:rPr lang="en-AU" sz="1200" b="1" dirty="0">
                <a:solidFill>
                  <a:srgbClr val="232F84"/>
                </a:solidFill>
              </a:rPr>
              <a:t>TOPIC 2: Implement strategies for construction operations</a:t>
            </a:r>
          </a:p>
          <a:p>
            <a:pPr marL="0" indent="0">
              <a:buNone/>
            </a:pPr>
            <a:endParaRPr lang="en-AU" sz="600" b="1" dirty="0">
              <a:solidFill>
                <a:srgbClr val="232F84"/>
              </a:solidFill>
            </a:endParaRPr>
          </a:p>
          <a:p>
            <a:pPr marL="0" indent="0">
              <a:buNone/>
            </a:pPr>
            <a:r>
              <a:rPr lang="en-AU" sz="1200" b="1" dirty="0">
                <a:solidFill>
                  <a:srgbClr val="232F84"/>
                </a:solidFill>
              </a:rPr>
              <a:t>TOPIC 3: Prepare project schedule</a:t>
            </a:r>
          </a:p>
          <a:p>
            <a:pPr marL="259187" lvl="1" indent="0">
              <a:buNone/>
            </a:pPr>
            <a:r>
              <a:rPr lang="en-AU" sz="900" dirty="0"/>
              <a:t>3.1 Sequence construction operations</a:t>
            </a:r>
          </a:p>
          <a:p>
            <a:pPr marL="259187" lvl="1" indent="0">
              <a:buNone/>
            </a:pPr>
            <a:r>
              <a:rPr lang="en-AU" sz="900" dirty="0"/>
              <a:t>3.2 Manually or electronically enter operations details into project schedule or computer software package</a:t>
            </a:r>
          </a:p>
          <a:p>
            <a:pPr marL="259187" lvl="1" indent="0">
              <a:buNone/>
            </a:pPr>
            <a:r>
              <a:rPr lang="en-AU" sz="900" dirty="0"/>
              <a:t>3.3 Define and revise the project’s critical path</a:t>
            </a:r>
          </a:p>
          <a:p>
            <a:pPr marL="259187" lvl="1" indent="0">
              <a:buNone/>
            </a:pPr>
            <a:r>
              <a:rPr lang="en-AU" sz="900" dirty="0"/>
              <a:t>3.4 Adjust project timeframes to account for anticipated delays</a:t>
            </a:r>
          </a:p>
          <a:p>
            <a:pPr marL="259187" lvl="1" indent="0">
              <a:buNone/>
            </a:pPr>
            <a:endParaRPr lang="en-AU" sz="900" b="1" dirty="0">
              <a:solidFill>
                <a:schemeClr val="bg1">
                  <a:lumMod val="75000"/>
                </a:schemeClr>
              </a:solidFill>
            </a:endParaRPr>
          </a:p>
          <a:p>
            <a:pPr marL="64797" indent="0">
              <a:buNone/>
            </a:pPr>
            <a:r>
              <a:rPr lang="en-AU" sz="1200" b="1" dirty="0">
                <a:solidFill>
                  <a:schemeClr val="bg1">
                    <a:lumMod val="75000"/>
                  </a:schemeClr>
                </a:solidFill>
              </a:rPr>
              <a:t>TOPIC 4: Determine required resources</a:t>
            </a:r>
            <a:endParaRPr lang="en-AU" sz="1200" dirty="0">
              <a:solidFill>
                <a:schemeClr val="bg1">
                  <a:lumMod val="75000"/>
                </a:schemeClr>
              </a:solidFill>
            </a:endParaRPr>
          </a:p>
          <a:p>
            <a:pPr marL="64797" indent="0">
              <a:buNone/>
            </a:pPr>
            <a:r>
              <a:rPr lang="en-AU" sz="1200" b="1" dirty="0">
                <a:solidFill>
                  <a:schemeClr val="bg1">
                    <a:lumMod val="75000"/>
                  </a:schemeClr>
                </a:solidFill>
              </a:rPr>
              <a:t>TOPIC 5: Prepare and submit condition reports</a:t>
            </a:r>
            <a:endParaRPr lang="en-AU" sz="1200" dirty="0">
              <a:solidFill>
                <a:schemeClr val="bg1">
                  <a:lumMod val="75000"/>
                </a:schemeClr>
              </a:solidFill>
            </a:endParaRPr>
          </a:p>
          <a:p>
            <a:pPr marL="0" indent="0">
              <a:buNone/>
            </a:pPr>
            <a:endParaRPr lang="en-AU" sz="1200" b="1" dirty="0">
              <a:solidFill>
                <a:schemeClr val="bg1">
                  <a:lumMod val="75000"/>
                </a:schemeClr>
              </a:solidFill>
            </a:endParaRPr>
          </a:p>
          <a:p>
            <a:pPr marL="0" indent="0">
              <a:buNone/>
            </a:pPr>
            <a:endParaRPr lang="en-US" sz="500" dirty="0">
              <a:solidFill>
                <a:schemeClr val="bg1">
                  <a:lumMod val="75000"/>
                </a:schemeClr>
              </a:solidFill>
            </a:endParaRPr>
          </a:p>
          <a:p>
            <a:pPr marL="0" lvl="1" indent="0">
              <a:buNone/>
            </a:pPr>
            <a:endParaRPr lang="en-AU" sz="900" dirty="0"/>
          </a:p>
          <a:p>
            <a:pPr marL="0" lvl="1" indent="0">
              <a:buNone/>
            </a:pPr>
            <a:endParaRPr lang="en-AU" sz="800" dirty="0"/>
          </a:p>
          <a:p>
            <a:pPr marL="0" indent="0">
              <a:buNone/>
            </a:pPr>
            <a:endParaRPr lang="en-US" sz="1050" dirty="0">
              <a:solidFill>
                <a:schemeClr val="bg2"/>
              </a:solidFill>
            </a:endParaRPr>
          </a:p>
          <a:p>
            <a:pPr marL="0" indent="0">
              <a:buFont typeface="Arial"/>
              <a:buNone/>
            </a:pPr>
            <a:endParaRPr lang="en-AU" sz="1400" b="1" dirty="0">
              <a:solidFill>
                <a:schemeClr val="bg1">
                  <a:lumMod val="75000"/>
                </a:schemeClr>
              </a:solidFill>
            </a:endParaRPr>
          </a:p>
          <a:p>
            <a:pPr marL="0" indent="0">
              <a:buFont typeface="Arial"/>
              <a:buNone/>
            </a:pPr>
            <a:endParaRPr lang="en-AU" sz="1600" dirty="0"/>
          </a:p>
          <a:p>
            <a:pPr>
              <a:buFont typeface="+mj-lt"/>
              <a:buAutoNum type="arabicPeriod"/>
            </a:pPr>
            <a:endParaRPr lang="en-AU" sz="1600" dirty="0"/>
          </a:p>
          <a:p>
            <a:pPr>
              <a:buFont typeface="+mj-lt"/>
              <a:buAutoNum type="arabicPeriod"/>
            </a:pPr>
            <a:endParaRPr lang="en-AU" sz="1600" dirty="0"/>
          </a:p>
        </p:txBody>
      </p:sp>
      <p:sp>
        <p:nvSpPr>
          <p:cNvPr id="9" name="Rectangle 8"/>
          <p:cNvSpPr/>
          <p:nvPr/>
        </p:nvSpPr>
        <p:spPr>
          <a:xfrm>
            <a:off x="131159" y="541203"/>
            <a:ext cx="4572000" cy="246221"/>
          </a:xfrm>
          <a:prstGeom prst="rect">
            <a:avLst/>
          </a:prstGeom>
        </p:spPr>
        <p:txBody>
          <a:bodyPr>
            <a:spAutoFit/>
          </a:bodyPr>
          <a:lstStyle/>
          <a:p>
            <a:r>
              <a:rPr lang="en-AU" sz="1000" dirty="0"/>
              <a:t>So far through this session you have learnt how to:</a:t>
            </a:r>
          </a:p>
        </p:txBody>
      </p:sp>
      <p:sp>
        <p:nvSpPr>
          <p:cNvPr id="17" name="TextBox 16"/>
          <p:cNvSpPr txBox="1"/>
          <p:nvPr/>
        </p:nvSpPr>
        <p:spPr>
          <a:xfrm>
            <a:off x="330822" y="1821075"/>
            <a:ext cx="561380" cy="707886"/>
          </a:xfrm>
          <a:prstGeom prst="rect">
            <a:avLst/>
          </a:prstGeom>
          <a:noFill/>
        </p:spPr>
        <p:txBody>
          <a:bodyPr wrap="square" rtlCol="0">
            <a:spAutoFit/>
          </a:bodyPr>
          <a:lstStyle/>
          <a:p>
            <a:r>
              <a:rPr lang="en-AU" sz="4000" dirty="0">
                <a:solidFill>
                  <a:srgbClr val="002060"/>
                </a:solidFill>
                <a:sym typeface="Wingdings" panose="05000000000000000000" pitchFamily="2" charset="2"/>
              </a:rPr>
              <a:t></a:t>
            </a:r>
            <a:endParaRPr lang="en-AU" sz="4000" dirty="0">
              <a:solidFill>
                <a:srgbClr val="002060"/>
              </a:solidFill>
            </a:endParaRPr>
          </a:p>
        </p:txBody>
      </p:sp>
      <p:sp>
        <p:nvSpPr>
          <p:cNvPr id="11" name="Rectangle 10"/>
          <p:cNvSpPr/>
          <p:nvPr/>
        </p:nvSpPr>
        <p:spPr>
          <a:xfrm>
            <a:off x="2558394" y="-5938"/>
            <a:ext cx="1809983" cy="369332"/>
          </a:xfrm>
          <a:prstGeom prst="rect">
            <a:avLst/>
          </a:prstGeom>
          <a:noFill/>
        </p:spPr>
        <p:txBody>
          <a:bodyPr wrap="none" lIns="91440" tIns="45720" rIns="91440" bIns="45720">
            <a:spAutoFit/>
          </a:bodyPr>
          <a:lstStyle/>
          <a:p>
            <a:pPr algn="ctr">
              <a:lnSpc>
                <a:spcPct val="150000"/>
              </a:lnSpc>
            </a:pPr>
            <a:r>
              <a:rPr lang="en-AU" sz="1200" dirty="0"/>
              <a:t>Summary – Topic Three</a:t>
            </a:r>
            <a:endParaRPr lang="en-US" sz="1200" dirty="0"/>
          </a:p>
        </p:txBody>
      </p:sp>
      <p:sp>
        <p:nvSpPr>
          <p:cNvPr id="14" name="Footer Placeholder 1"/>
          <p:cNvSpPr>
            <a:spLocks noGrp="1"/>
          </p:cNvSpPr>
          <p:nvPr>
            <p:ph type="ftr" sz="quarter" idx="3"/>
          </p:nvPr>
        </p:nvSpPr>
        <p:spPr>
          <a:xfrm>
            <a:off x="-35508" y="3864058"/>
            <a:ext cx="5767896" cy="206989"/>
          </a:xfrm>
        </p:spPr>
        <p:txBody>
          <a:bodyPr/>
          <a:lstStyle/>
          <a:p>
            <a:r>
              <a:rPr lang="en-AU" dirty="0"/>
              <a:t>CPCCBC4007A</a:t>
            </a:r>
            <a:r>
              <a:rPr lang="en-US" dirty="0"/>
              <a:t> - © Construction Skills Training Centre</a:t>
            </a:r>
          </a:p>
        </p:txBody>
      </p:sp>
      <p:sp>
        <p:nvSpPr>
          <p:cNvPr id="10" name="TextBox 9"/>
          <p:cNvSpPr txBox="1"/>
          <p:nvPr/>
        </p:nvSpPr>
        <p:spPr>
          <a:xfrm flipV="1">
            <a:off x="480814" y="2873140"/>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3" name="TextBox 12"/>
          <p:cNvSpPr txBox="1"/>
          <p:nvPr/>
        </p:nvSpPr>
        <p:spPr>
          <a:xfrm>
            <a:off x="460170" y="956472"/>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5" name="TextBox 14"/>
          <p:cNvSpPr txBox="1"/>
          <p:nvPr/>
        </p:nvSpPr>
        <p:spPr>
          <a:xfrm>
            <a:off x="460170" y="1231817"/>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6" name="TextBox 15"/>
          <p:cNvSpPr txBox="1"/>
          <p:nvPr/>
        </p:nvSpPr>
        <p:spPr>
          <a:xfrm flipV="1">
            <a:off x="480814" y="3138831"/>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Tree>
    <p:custDataLst>
      <p:tags r:id="rId1"/>
    </p:custDataLst>
    <p:extLst>
      <p:ext uri="{BB962C8B-B14F-4D97-AF65-F5344CB8AC3E}">
        <p14:creationId xmlns:p14="http://schemas.microsoft.com/office/powerpoint/2010/main" val="13795940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35516" y="1305903"/>
            <a:ext cx="3480509" cy="1030043"/>
          </a:xfrm>
        </p:spPr>
        <p:txBody>
          <a:bodyPr>
            <a:noAutofit/>
          </a:bodyPr>
          <a:lstStyle/>
          <a:p>
            <a:pPr>
              <a:lnSpc>
                <a:spcPct val="150000"/>
              </a:lnSpc>
            </a:pPr>
            <a:br>
              <a:rPr lang="en-AU" sz="1800" dirty="0">
                <a:solidFill>
                  <a:srgbClr val="FF00FF"/>
                </a:solidFill>
              </a:rPr>
            </a:br>
            <a:br>
              <a:rPr lang="en-AU" sz="1800" dirty="0">
                <a:solidFill>
                  <a:srgbClr val="FF00FF"/>
                </a:solidFill>
              </a:rPr>
            </a:br>
            <a:r>
              <a:rPr lang="en-AU" sz="1800" dirty="0"/>
              <a:t>Determine required resources</a:t>
            </a:r>
          </a:p>
        </p:txBody>
      </p:sp>
      <p:sp>
        <p:nvSpPr>
          <p:cNvPr id="4" name="Footer Placeholder 3"/>
          <p:cNvSpPr>
            <a:spLocks noGrp="1"/>
          </p:cNvSpPr>
          <p:nvPr>
            <p:ph type="ftr" sz="quarter" idx="11"/>
          </p:nvPr>
        </p:nvSpPr>
        <p:spPr>
          <a:xfrm>
            <a:off x="2554355" y="3680799"/>
            <a:ext cx="2451418" cy="206989"/>
          </a:xfrm>
        </p:spPr>
        <p:txBody>
          <a:bodyPr/>
          <a:lstStyle/>
          <a:p>
            <a:r>
              <a:rPr lang="en-US" dirty="0"/>
              <a:t>CPCCBC4007A - © Construction Skills Training Centre</a:t>
            </a:r>
          </a:p>
        </p:txBody>
      </p:sp>
      <p:sp>
        <p:nvSpPr>
          <p:cNvPr id="6" name="Subtitle 5"/>
          <p:cNvSpPr>
            <a:spLocks noGrp="1"/>
          </p:cNvSpPr>
          <p:nvPr>
            <p:ph type="subTitle" idx="1"/>
          </p:nvPr>
        </p:nvSpPr>
        <p:spPr>
          <a:xfrm>
            <a:off x="3409126" y="1191625"/>
            <a:ext cx="2706768" cy="584775"/>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four</a:t>
            </a:r>
          </a:p>
        </p:txBody>
      </p:sp>
    </p:spTree>
    <p:custDataLst>
      <p:tags r:id="rId1"/>
    </p:custDataLst>
    <p:extLst>
      <p:ext uri="{BB962C8B-B14F-4D97-AF65-F5344CB8AC3E}">
        <p14:creationId xmlns:p14="http://schemas.microsoft.com/office/powerpoint/2010/main" val="18473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grpId="0"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79467" y="-9476"/>
            <a:ext cx="2383987" cy="369332"/>
          </a:xfrm>
          <a:prstGeom prst="rect">
            <a:avLst/>
          </a:prstGeom>
          <a:noFill/>
        </p:spPr>
        <p:txBody>
          <a:bodyPr wrap="none" lIns="91440" tIns="45720" rIns="91440" bIns="45720">
            <a:spAutoFit/>
          </a:bodyPr>
          <a:lstStyle/>
          <a:p>
            <a:pPr algn="ctr">
              <a:lnSpc>
                <a:spcPct val="150000"/>
              </a:lnSpc>
            </a:pPr>
            <a:r>
              <a:rPr lang="en-AU" sz="1200" dirty="0"/>
              <a:t>4. Determine required resources</a:t>
            </a:r>
          </a:p>
        </p:txBody>
      </p:sp>
      <p:sp>
        <p:nvSpPr>
          <p:cNvPr id="7" name="Rectangle 6"/>
          <p:cNvSpPr/>
          <p:nvPr/>
        </p:nvSpPr>
        <p:spPr>
          <a:xfrm>
            <a:off x="40240" y="1013196"/>
            <a:ext cx="6748272" cy="1477328"/>
          </a:xfrm>
          <a:prstGeom prst="rect">
            <a:avLst/>
          </a:prstGeom>
        </p:spPr>
        <p:txBody>
          <a:bodyPr wrap="square">
            <a:spAutoFit/>
          </a:bodyPr>
          <a:lstStyle/>
          <a:p>
            <a:pPr marL="430637" lvl="1" indent="-171450">
              <a:lnSpc>
                <a:spcPct val="150000"/>
              </a:lnSpc>
              <a:buFont typeface="Arial" panose="020B0604020202020204" pitchFamily="34" charset="0"/>
              <a:buChar char="•"/>
            </a:pPr>
            <a:r>
              <a:rPr lang="en-AU" sz="1200" dirty="0"/>
              <a:t>Determine and document temporary services and site accommodation requirements</a:t>
            </a:r>
          </a:p>
          <a:p>
            <a:pPr marL="430637" lvl="1" indent="-171450">
              <a:lnSpc>
                <a:spcPct val="150000"/>
              </a:lnSpc>
              <a:buFont typeface="Arial" panose="020B0604020202020204" pitchFamily="34" charset="0"/>
              <a:buChar char="•"/>
            </a:pPr>
            <a:r>
              <a:rPr lang="en-AU" sz="1200" dirty="0"/>
              <a:t>Determine and document plant requirements and availability dates with reference to contract documentation</a:t>
            </a:r>
          </a:p>
          <a:p>
            <a:pPr marL="430637" lvl="1" indent="-171450">
              <a:lnSpc>
                <a:spcPct val="150000"/>
              </a:lnSpc>
              <a:buFont typeface="Arial" panose="020B0604020202020204" pitchFamily="34" charset="0"/>
              <a:buChar char="•"/>
            </a:pPr>
            <a:r>
              <a:rPr lang="en-AU" sz="1200" dirty="0"/>
              <a:t>Determine and document on-site labour requirements with reference to contract documentation</a:t>
            </a:r>
          </a:p>
        </p:txBody>
      </p:sp>
      <p:sp>
        <p:nvSpPr>
          <p:cNvPr id="6" name="Rectangle 5"/>
          <p:cNvSpPr/>
          <p:nvPr/>
        </p:nvSpPr>
        <p:spPr>
          <a:xfrm>
            <a:off x="-1" y="551117"/>
            <a:ext cx="2938183" cy="276999"/>
          </a:xfrm>
          <a:prstGeom prst="rect">
            <a:avLst/>
          </a:prstGeom>
          <a:solidFill>
            <a:srgbClr val="3648CA"/>
          </a:solidFill>
          <a:ln w="6350">
            <a:solidFill>
              <a:schemeClr val="tx1"/>
            </a:solidFill>
          </a:ln>
        </p:spPr>
        <p:txBody>
          <a:bodyPr wrap="square">
            <a:spAutoFit/>
          </a:bodyPr>
          <a:lstStyle/>
          <a:p>
            <a:r>
              <a:rPr lang="en-US" sz="1200" b="1" dirty="0">
                <a:solidFill>
                  <a:schemeClr val="bg1"/>
                </a:solidFill>
              </a:rPr>
              <a:t>In this chapter you will learn how to:</a:t>
            </a:r>
            <a:endParaRPr lang="en-AU" sz="1400" b="1" dirty="0"/>
          </a:p>
        </p:txBody>
      </p:sp>
      <p:sp>
        <p:nvSpPr>
          <p:cNvPr id="8"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1739424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43661" y="795113"/>
            <a:ext cx="4885639" cy="1107996"/>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Determining and documenting temporary services and site accommodation requirements</a:t>
            </a:r>
          </a:p>
          <a:p>
            <a:pPr algn="ctr"/>
            <a:endParaRPr lang="en-AU" sz="1800" b="1" dirty="0">
              <a:solidFill>
                <a:schemeClr val="tx1">
                  <a:lumMod val="40000"/>
                  <a:lumOff val="60000"/>
                </a:schemeClr>
              </a:solidFill>
            </a:endParaRPr>
          </a:p>
        </p:txBody>
      </p:sp>
      <p:sp>
        <p:nvSpPr>
          <p:cNvPr id="6" name="Rectangle 5"/>
          <p:cNvSpPr/>
          <p:nvPr/>
        </p:nvSpPr>
        <p:spPr>
          <a:xfrm>
            <a:off x="-1" y="675815"/>
            <a:ext cx="15773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47787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9869" y="1792224"/>
            <a:ext cx="2662532" cy="1716996"/>
          </a:xfrm>
          <a:prstGeom prst="rect">
            <a:avLst/>
          </a:prstGeom>
          <a:ln>
            <a:solidFill>
              <a:schemeClr val="bg1">
                <a:lumMod val="65000"/>
              </a:schemeClr>
            </a:solidFill>
          </a:ln>
          <a:effectLst/>
        </p:spPr>
      </p:pic>
      <p:sp>
        <p:nvSpPr>
          <p:cNvPr id="12"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Rectangle 8"/>
          <p:cNvSpPr/>
          <p:nvPr/>
        </p:nvSpPr>
        <p:spPr>
          <a:xfrm>
            <a:off x="810203" y="-9476"/>
            <a:ext cx="2383986" cy="369332"/>
          </a:xfrm>
          <a:prstGeom prst="rect">
            <a:avLst/>
          </a:prstGeom>
          <a:noFill/>
        </p:spPr>
        <p:txBody>
          <a:bodyPr wrap="none" lIns="91440" tIns="45720" rIns="91440" bIns="45720">
            <a:spAutoFit/>
          </a:bodyPr>
          <a:lstStyle/>
          <a:p>
            <a:pPr algn="ctr">
              <a:lnSpc>
                <a:spcPct val="150000"/>
              </a:lnSpc>
            </a:pPr>
            <a:r>
              <a:rPr lang="en-AU" sz="1200" dirty="0"/>
              <a:t>4. Determine required resources</a:t>
            </a:r>
          </a:p>
        </p:txBody>
      </p:sp>
    </p:spTree>
    <p:custDataLst>
      <p:tags r:id="rId1"/>
    </p:custDataLst>
    <p:extLst>
      <p:ext uri="{BB962C8B-B14F-4D97-AF65-F5344CB8AC3E}">
        <p14:creationId xmlns:p14="http://schemas.microsoft.com/office/powerpoint/2010/main" val="127158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3043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1340427" cy="276999"/>
          </a:xfrm>
          <a:prstGeom prst="rect">
            <a:avLst/>
          </a:prstGeom>
          <a:noFill/>
          <a:ln w="6350">
            <a:noFill/>
          </a:ln>
        </p:spPr>
        <p:txBody>
          <a:bodyPr wrap="square">
            <a:spAutoFit/>
          </a:bodyPr>
          <a:lstStyle/>
          <a:p>
            <a:r>
              <a:rPr lang="en-US" sz="1200" b="1" dirty="0">
                <a:solidFill>
                  <a:schemeClr val="bg1"/>
                </a:solidFill>
              </a:rPr>
              <a:t>Services</a:t>
            </a:r>
            <a:endParaRPr lang="en-AU" sz="1400" b="1" dirty="0"/>
          </a:p>
        </p:txBody>
      </p:sp>
      <p:sp>
        <p:nvSpPr>
          <p:cNvPr id="13" name="Rectangle 12"/>
          <p:cNvSpPr/>
          <p:nvPr/>
        </p:nvSpPr>
        <p:spPr>
          <a:xfrm>
            <a:off x="527581" y="-9476"/>
            <a:ext cx="5470087" cy="335156"/>
          </a:xfrm>
          <a:prstGeom prst="rect">
            <a:avLst/>
          </a:prstGeom>
          <a:noFill/>
        </p:spPr>
        <p:txBody>
          <a:bodyPr wrap="none" lIns="91440" tIns="45720" rIns="91440" bIns="45720">
            <a:spAutoFit/>
          </a:bodyPr>
          <a:lstStyle/>
          <a:p>
            <a:pPr lvl="1">
              <a:lnSpc>
                <a:spcPct val="150000"/>
              </a:lnSpc>
            </a:pPr>
            <a:r>
              <a:rPr lang="en-AU" sz="1200" dirty="0"/>
              <a:t>4.1 Determine and document temporary services and site accommodation</a:t>
            </a:r>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268357" y="934503"/>
            <a:ext cx="6370982" cy="2516073"/>
          </a:xfrm>
          <a:prstGeom prst="rect">
            <a:avLst/>
          </a:prstGeom>
          <a:noFill/>
        </p:spPr>
        <p:txBody>
          <a:bodyPr wrap="square" rtlCol="0">
            <a:spAutoFit/>
          </a:bodyPr>
          <a:lstStyle/>
          <a:p>
            <a:r>
              <a:rPr lang="en-AU" sz="1050" dirty="0"/>
              <a:t>The following temporary services should be supplied from the start of the building process:</a:t>
            </a:r>
          </a:p>
          <a:p>
            <a:pPr marL="171450" indent="-171450">
              <a:buFont typeface="Arial" panose="020B0604020202020204" pitchFamily="34" charset="0"/>
              <a:buChar char="•"/>
            </a:pPr>
            <a:r>
              <a:rPr lang="en-AU" sz="1050" b="1" dirty="0"/>
              <a:t>Temporary electrical pole</a:t>
            </a:r>
            <a:r>
              <a:rPr lang="en-AU" sz="1050" dirty="0"/>
              <a:t> or power box built into its permanent position. If a slab is being poured on the ground, the power is brought on-site and the power board is put into its permanent place. Sometimes the location of the existing service will determine this. The set back distance and overhead or underground supply need to be considered</a:t>
            </a:r>
          </a:p>
          <a:p>
            <a:pPr marL="171450" indent="-171450">
              <a:buFont typeface="Arial" panose="020B0604020202020204" pitchFamily="34" charset="0"/>
              <a:buChar char="•"/>
            </a:pPr>
            <a:r>
              <a:rPr lang="en-AU" sz="1050" b="1" dirty="0"/>
              <a:t>Water tapping </a:t>
            </a:r>
            <a:r>
              <a:rPr lang="en-AU" sz="1050" dirty="0"/>
              <a:t>to supply water to the site. This may be a short tapping (on the same side of the street) or a long tapping which requires piping under the road (if supply is on the other side of the street)</a:t>
            </a:r>
          </a:p>
          <a:p>
            <a:pPr marL="171450" indent="-171450">
              <a:buFont typeface="Arial" panose="020B0604020202020204" pitchFamily="34" charset="0"/>
              <a:buChar char="•"/>
            </a:pPr>
            <a:r>
              <a:rPr lang="en-AU" sz="1050" b="1" dirty="0"/>
              <a:t>Temporary fencing</a:t>
            </a:r>
            <a:r>
              <a:rPr lang="en-AU" sz="1050" dirty="0"/>
              <a:t> around the site so that the public does not have access</a:t>
            </a:r>
          </a:p>
          <a:p>
            <a:pPr marL="171450" indent="-171450">
              <a:buFont typeface="Arial" panose="020B0604020202020204" pitchFamily="34" charset="0"/>
              <a:buChar char="•"/>
            </a:pPr>
            <a:r>
              <a:rPr lang="en-AU" sz="1050" b="1" dirty="0"/>
              <a:t>Barricades</a:t>
            </a:r>
            <a:r>
              <a:rPr lang="en-AU" sz="1050" dirty="0"/>
              <a:t> to meet the local municipal by-laws. If the site cut is over one metre, a barricade is erected to prevent public access. If the site cut is less than one metre, a temporary fence is erected.</a:t>
            </a:r>
          </a:p>
          <a:p>
            <a:pPr marL="171450" indent="-171450">
              <a:buFont typeface="Arial" panose="020B0604020202020204" pitchFamily="34" charset="0"/>
              <a:buChar char="•"/>
            </a:pPr>
            <a:r>
              <a:rPr lang="en-AU" sz="1050" b="1" dirty="0"/>
              <a:t>Waste bin</a:t>
            </a:r>
            <a:endParaRPr lang="en-AU" sz="1050" dirty="0"/>
          </a:p>
          <a:p>
            <a:pPr marL="171450" indent="-171450">
              <a:buFont typeface="Arial" panose="020B0604020202020204" pitchFamily="34" charset="0"/>
              <a:buChar char="•"/>
            </a:pPr>
            <a:r>
              <a:rPr lang="en-AU" sz="1050" b="1" dirty="0"/>
              <a:t>Seepage barriers</a:t>
            </a:r>
            <a:r>
              <a:rPr lang="en-AU" sz="1050" dirty="0"/>
              <a:t> (in some cases) across the front of the site to stop water and soil running onto the footpath</a:t>
            </a:r>
          </a:p>
          <a:p>
            <a:pPr marL="171450" indent="-171450">
              <a:buFont typeface="Arial" panose="020B0604020202020204" pitchFamily="34" charset="0"/>
              <a:buChar char="•"/>
            </a:pPr>
            <a:r>
              <a:rPr lang="en-AU" sz="1050" b="1" dirty="0"/>
              <a:t>'Tiger strips'</a:t>
            </a:r>
            <a:r>
              <a:rPr lang="en-AU" sz="1050" dirty="0"/>
              <a:t> if work is to take place close to overhead powerlines</a:t>
            </a:r>
          </a:p>
        </p:txBody>
      </p:sp>
    </p:spTree>
    <p:custDataLst>
      <p:tags r:id="rId1"/>
    </p:custDataLst>
    <p:extLst>
      <p:ext uri="{BB962C8B-B14F-4D97-AF65-F5344CB8AC3E}">
        <p14:creationId xmlns:p14="http://schemas.microsoft.com/office/powerpoint/2010/main" val="12578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3043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1340427" cy="276999"/>
          </a:xfrm>
          <a:prstGeom prst="rect">
            <a:avLst/>
          </a:prstGeom>
          <a:noFill/>
          <a:ln w="6350">
            <a:noFill/>
          </a:ln>
        </p:spPr>
        <p:txBody>
          <a:bodyPr wrap="square">
            <a:spAutoFit/>
          </a:bodyPr>
          <a:lstStyle/>
          <a:p>
            <a:r>
              <a:rPr lang="en-US" sz="1200" b="1" dirty="0">
                <a:solidFill>
                  <a:schemeClr val="bg1"/>
                </a:solidFill>
              </a:rPr>
              <a:t>Amenities</a:t>
            </a:r>
            <a:endParaRPr lang="en-AU" sz="1400" b="1" dirty="0"/>
          </a:p>
        </p:txBody>
      </p:sp>
      <p:sp>
        <p:nvSpPr>
          <p:cNvPr id="13" name="Rectangle 12"/>
          <p:cNvSpPr/>
          <p:nvPr/>
        </p:nvSpPr>
        <p:spPr>
          <a:xfrm>
            <a:off x="527581" y="-9476"/>
            <a:ext cx="5470087" cy="335156"/>
          </a:xfrm>
          <a:prstGeom prst="rect">
            <a:avLst/>
          </a:prstGeom>
          <a:noFill/>
        </p:spPr>
        <p:txBody>
          <a:bodyPr wrap="none" lIns="91440" tIns="45720" rIns="91440" bIns="45720">
            <a:spAutoFit/>
          </a:bodyPr>
          <a:lstStyle/>
          <a:p>
            <a:pPr lvl="1">
              <a:lnSpc>
                <a:spcPct val="150000"/>
              </a:lnSpc>
            </a:pPr>
            <a:r>
              <a:rPr lang="en-AU" sz="1200" dirty="0"/>
              <a:t>4.1 Determine and document temporary services and site accommodation</a:t>
            </a:r>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268357" y="934503"/>
            <a:ext cx="6370982" cy="577081"/>
          </a:xfrm>
          <a:prstGeom prst="rect">
            <a:avLst/>
          </a:prstGeom>
          <a:noFill/>
        </p:spPr>
        <p:txBody>
          <a:bodyPr wrap="square" rtlCol="0">
            <a:spAutoFit/>
          </a:bodyPr>
          <a:lstStyle/>
          <a:p>
            <a:r>
              <a:rPr lang="en-AU" sz="1050" dirty="0"/>
              <a:t>Under work health and safety requirements, principal contractors are to provide various amenities for those performing construction work. Under Schedule 5A of the </a:t>
            </a:r>
            <a:r>
              <a:rPr lang="en-AU" sz="1050" i="1" dirty="0"/>
              <a:t>Work Health and Safety Regulation, </a:t>
            </a:r>
            <a:r>
              <a:rPr lang="en-AU" sz="1050" dirty="0"/>
              <a:t>this includes:</a:t>
            </a:r>
          </a:p>
        </p:txBody>
      </p:sp>
      <p:graphicFrame>
        <p:nvGraphicFramePr>
          <p:cNvPr id="2" name="Table 1"/>
          <p:cNvGraphicFramePr>
            <a:graphicFrameLocks noGrp="1"/>
          </p:cNvGraphicFramePr>
          <p:nvPr>
            <p:extLst>
              <p:ext uri="{D42A27DB-BD31-4B8C-83A1-F6EECF244321}">
                <p14:modId xmlns:p14="http://schemas.microsoft.com/office/powerpoint/2010/main" val="3527071060"/>
              </p:ext>
            </p:extLst>
          </p:nvPr>
        </p:nvGraphicFramePr>
        <p:xfrm>
          <a:off x="416499" y="1561385"/>
          <a:ext cx="6222839" cy="1645920"/>
        </p:xfrm>
        <a:graphic>
          <a:graphicData uri="http://schemas.openxmlformats.org/drawingml/2006/table">
            <a:tbl>
              <a:tblPr firstRow="1" bandRow="1">
                <a:tableStyleId>{5C22544A-7EE6-4342-B048-85BDC9FD1C3A}</a:tableStyleId>
              </a:tblPr>
              <a:tblGrid>
                <a:gridCol w="935223">
                  <a:extLst>
                    <a:ext uri="{9D8B030D-6E8A-4147-A177-3AD203B41FA5}">
                      <a16:colId xmlns:a16="http://schemas.microsoft.com/office/drawing/2014/main" val="20000"/>
                    </a:ext>
                  </a:extLst>
                </a:gridCol>
                <a:gridCol w="5287616">
                  <a:extLst>
                    <a:ext uri="{9D8B030D-6E8A-4147-A177-3AD203B41FA5}">
                      <a16:colId xmlns:a16="http://schemas.microsoft.com/office/drawing/2014/main" val="20001"/>
                    </a:ext>
                  </a:extLst>
                </a:gridCol>
              </a:tblGrid>
              <a:tr h="0">
                <a:tc>
                  <a:txBody>
                    <a:bodyPr/>
                    <a:lstStyle/>
                    <a:p>
                      <a:r>
                        <a:rPr lang="en-AU" sz="1000" dirty="0"/>
                        <a:t>Amenity</a:t>
                      </a:r>
                    </a:p>
                  </a:txBody>
                  <a:tcPr/>
                </a:tc>
                <a:tc>
                  <a:txBody>
                    <a:bodyPr/>
                    <a:lstStyle/>
                    <a:p>
                      <a:r>
                        <a:rPr lang="en-AU" sz="1000" dirty="0"/>
                        <a:t>Requirements</a:t>
                      </a:r>
                    </a:p>
                  </a:txBody>
                  <a:tcPr/>
                </a:tc>
                <a:extLst>
                  <a:ext uri="{0D108BD9-81ED-4DB2-BD59-A6C34878D82A}">
                    <a16:rowId xmlns:a16="http://schemas.microsoft.com/office/drawing/2014/main" val="10000"/>
                  </a:ext>
                </a:extLst>
              </a:tr>
              <a:tr h="370840">
                <a:tc>
                  <a:txBody>
                    <a:bodyPr/>
                    <a:lstStyle/>
                    <a:p>
                      <a:r>
                        <a:rPr lang="en-AU" sz="1000" dirty="0"/>
                        <a:t>Toilets</a:t>
                      </a:r>
                    </a:p>
                  </a:txBody>
                  <a:tcPr/>
                </a:tc>
                <a:tc>
                  <a:txBody>
                    <a:bodyPr/>
                    <a:lstStyle/>
                    <a:p>
                      <a:pPr marL="171450" indent="-171450">
                        <a:buFont typeface="Arial" panose="020B0604020202020204" pitchFamily="34" charset="0"/>
                        <a:buChar char="•"/>
                      </a:pPr>
                      <a:r>
                        <a:rPr lang="en-AU" sz="1000" dirty="0"/>
                        <a:t>There must be at least 1 toilet for each 15 construction</a:t>
                      </a:r>
                      <a:r>
                        <a:rPr lang="en-AU" sz="1000" baseline="0" dirty="0"/>
                        <a:t> persons. If there are at least 15 persons, each toilet must be connected (if a sewerage or septic connection is available) </a:t>
                      </a:r>
                    </a:p>
                    <a:p>
                      <a:pPr marL="171450" indent="-171450">
                        <a:buFont typeface="Arial" panose="020B0604020202020204" pitchFamily="34" charset="0"/>
                        <a:buChar char="•"/>
                      </a:pPr>
                      <a:r>
                        <a:rPr lang="en-AU" sz="1000" baseline="0" dirty="0"/>
                        <a:t>For workplaces at least four levels high, a toilet must be at ground level, fourth level (not counting ground), each third level after the fourth level. </a:t>
                      </a:r>
                      <a:endParaRPr lang="en-AU" sz="1000" dirty="0"/>
                    </a:p>
                  </a:txBody>
                  <a:tcPr/>
                </a:tc>
                <a:extLst>
                  <a:ext uri="{0D108BD9-81ED-4DB2-BD59-A6C34878D82A}">
                    <a16:rowId xmlns:a16="http://schemas.microsoft.com/office/drawing/2014/main" val="10001"/>
                  </a:ext>
                </a:extLst>
              </a:tr>
              <a:tr h="370840">
                <a:tc>
                  <a:txBody>
                    <a:bodyPr/>
                    <a:lstStyle/>
                    <a:p>
                      <a:r>
                        <a:rPr lang="en-AU" sz="1000" dirty="0"/>
                        <a:t>Area to eat meals</a:t>
                      </a:r>
                    </a:p>
                  </a:txBody>
                  <a:tcPr/>
                </a:tc>
                <a:tc>
                  <a:txBody>
                    <a:bodyPr/>
                    <a:lstStyle/>
                    <a:p>
                      <a:pPr marL="171450" indent="-171450">
                        <a:buFont typeface="Arial" panose="020B0604020202020204" pitchFamily="34" charset="0"/>
                        <a:buChar char="•"/>
                      </a:pPr>
                      <a:r>
                        <a:rPr lang="en-AU" sz="1000" dirty="0"/>
                        <a:t>A room or sheltered area to eat</a:t>
                      </a:r>
                      <a:r>
                        <a:rPr lang="en-AU" sz="1000" baseline="0" dirty="0"/>
                        <a:t> meals and take breaks in, that is hygienic and separated from work activity</a:t>
                      </a:r>
                    </a:p>
                    <a:p>
                      <a:pPr marL="171450" indent="-171450">
                        <a:buFont typeface="Arial" panose="020B0604020202020204" pitchFamily="34" charset="0"/>
                        <a:buChar char="•"/>
                      </a:pPr>
                      <a:r>
                        <a:rPr lang="en-AU" sz="1000" baseline="0" dirty="0"/>
                        <a:t>If there are at least 15 construction persons, appropriate facilities for washing and storing utensils, boiling water and storing food in a cool place.</a:t>
                      </a:r>
                      <a:endParaRPr lang="en-AU" sz="1000" dirty="0"/>
                    </a:p>
                  </a:txBody>
                  <a:tcPr/>
                </a:tc>
                <a:extLst>
                  <a:ext uri="{0D108BD9-81ED-4DB2-BD59-A6C34878D82A}">
                    <a16:rowId xmlns:a16="http://schemas.microsoft.com/office/drawing/2014/main" val="10002"/>
                  </a:ext>
                </a:extLst>
              </a:tr>
            </a:tbl>
          </a:graphicData>
        </a:graphic>
      </p:graphicFrame>
    </p:spTree>
    <p:custDataLst>
      <p:tags r:id="rId1"/>
    </p:custDataLst>
    <p:extLst>
      <p:ext uri="{BB962C8B-B14F-4D97-AF65-F5344CB8AC3E}">
        <p14:creationId xmlns:p14="http://schemas.microsoft.com/office/powerpoint/2010/main" val="1245453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3043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1340427" cy="276999"/>
          </a:xfrm>
          <a:prstGeom prst="rect">
            <a:avLst/>
          </a:prstGeom>
          <a:noFill/>
          <a:ln w="6350">
            <a:noFill/>
          </a:ln>
        </p:spPr>
        <p:txBody>
          <a:bodyPr wrap="square">
            <a:spAutoFit/>
          </a:bodyPr>
          <a:lstStyle/>
          <a:p>
            <a:r>
              <a:rPr lang="en-US" sz="1200" b="1" dirty="0">
                <a:solidFill>
                  <a:schemeClr val="bg1"/>
                </a:solidFill>
              </a:rPr>
              <a:t>Amenities</a:t>
            </a:r>
            <a:endParaRPr lang="en-AU" sz="1400" b="1" dirty="0"/>
          </a:p>
        </p:txBody>
      </p:sp>
      <p:sp>
        <p:nvSpPr>
          <p:cNvPr id="13" name="Rectangle 12"/>
          <p:cNvSpPr/>
          <p:nvPr/>
        </p:nvSpPr>
        <p:spPr>
          <a:xfrm>
            <a:off x="527581" y="-9476"/>
            <a:ext cx="5470087" cy="335156"/>
          </a:xfrm>
          <a:prstGeom prst="rect">
            <a:avLst/>
          </a:prstGeom>
          <a:noFill/>
        </p:spPr>
        <p:txBody>
          <a:bodyPr wrap="none" lIns="91440" tIns="45720" rIns="91440" bIns="45720">
            <a:spAutoFit/>
          </a:bodyPr>
          <a:lstStyle/>
          <a:p>
            <a:pPr lvl="1">
              <a:lnSpc>
                <a:spcPct val="150000"/>
              </a:lnSpc>
            </a:pPr>
            <a:r>
              <a:rPr lang="en-AU" sz="1200" dirty="0"/>
              <a:t>4.1 Determine and document temporary services and site accommodation</a:t>
            </a:r>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268357" y="934503"/>
            <a:ext cx="6370982" cy="577081"/>
          </a:xfrm>
          <a:prstGeom prst="rect">
            <a:avLst/>
          </a:prstGeom>
          <a:noFill/>
        </p:spPr>
        <p:txBody>
          <a:bodyPr wrap="square" rtlCol="0">
            <a:spAutoFit/>
          </a:bodyPr>
          <a:lstStyle/>
          <a:p>
            <a:r>
              <a:rPr lang="en-AU" sz="1050" dirty="0"/>
              <a:t>Under work health and safety requirements, principal contractors are to provide various amenities for those performing construction work. Under Schedule 5A of the </a:t>
            </a:r>
            <a:r>
              <a:rPr lang="en-AU" sz="1050" i="1" dirty="0"/>
              <a:t>Work Health and Safety Regulation, </a:t>
            </a:r>
            <a:r>
              <a:rPr lang="en-AU" sz="1050" dirty="0"/>
              <a:t>this includes:</a:t>
            </a:r>
          </a:p>
        </p:txBody>
      </p:sp>
      <p:graphicFrame>
        <p:nvGraphicFramePr>
          <p:cNvPr id="2" name="Table 1"/>
          <p:cNvGraphicFramePr>
            <a:graphicFrameLocks noGrp="1"/>
          </p:cNvGraphicFramePr>
          <p:nvPr>
            <p:extLst>
              <p:ext uri="{D42A27DB-BD31-4B8C-83A1-F6EECF244321}">
                <p14:modId xmlns:p14="http://schemas.microsoft.com/office/powerpoint/2010/main" val="2529284466"/>
              </p:ext>
            </p:extLst>
          </p:nvPr>
        </p:nvGraphicFramePr>
        <p:xfrm>
          <a:off x="416499" y="1561385"/>
          <a:ext cx="6222839" cy="1188720"/>
        </p:xfrm>
        <a:graphic>
          <a:graphicData uri="http://schemas.openxmlformats.org/drawingml/2006/table">
            <a:tbl>
              <a:tblPr firstRow="1" bandRow="1">
                <a:tableStyleId>{5C22544A-7EE6-4342-B048-85BDC9FD1C3A}</a:tableStyleId>
              </a:tblPr>
              <a:tblGrid>
                <a:gridCol w="935223">
                  <a:extLst>
                    <a:ext uri="{9D8B030D-6E8A-4147-A177-3AD203B41FA5}">
                      <a16:colId xmlns:a16="http://schemas.microsoft.com/office/drawing/2014/main" val="20000"/>
                    </a:ext>
                  </a:extLst>
                </a:gridCol>
                <a:gridCol w="5287616">
                  <a:extLst>
                    <a:ext uri="{9D8B030D-6E8A-4147-A177-3AD203B41FA5}">
                      <a16:colId xmlns:a16="http://schemas.microsoft.com/office/drawing/2014/main" val="20001"/>
                    </a:ext>
                  </a:extLst>
                </a:gridCol>
              </a:tblGrid>
              <a:tr h="0">
                <a:tc>
                  <a:txBody>
                    <a:bodyPr/>
                    <a:lstStyle/>
                    <a:p>
                      <a:r>
                        <a:rPr lang="en-AU" sz="1000" dirty="0"/>
                        <a:t>Amenity</a:t>
                      </a:r>
                    </a:p>
                  </a:txBody>
                  <a:tcPr/>
                </a:tc>
                <a:tc>
                  <a:txBody>
                    <a:bodyPr/>
                    <a:lstStyle/>
                    <a:p>
                      <a:r>
                        <a:rPr lang="en-AU" sz="1000" dirty="0"/>
                        <a:t>Requirements</a:t>
                      </a:r>
                    </a:p>
                  </a:txBody>
                  <a:tcPr/>
                </a:tc>
                <a:extLst>
                  <a:ext uri="{0D108BD9-81ED-4DB2-BD59-A6C34878D82A}">
                    <a16:rowId xmlns:a16="http://schemas.microsoft.com/office/drawing/2014/main" val="10000"/>
                  </a:ext>
                </a:extLst>
              </a:tr>
              <a:tr h="370840">
                <a:tc>
                  <a:txBody>
                    <a:bodyPr/>
                    <a:lstStyle/>
                    <a:p>
                      <a:r>
                        <a:rPr lang="en-AU" sz="1000" dirty="0"/>
                        <a:t>Hand and</a:t>
                      </a:r>
                      <a:r>
                        <a:rPr lang="en-AU" sz="1000" baseline="0" dirty="0"/>
                        <a:t> face washing facilities</a:t>
                      </a:r>
                      <a:endParaRPr lang="en-AU" sz="1000" dirty="0"/>
                    </a:p>
                  </a:txBody>
                  <a:tcPr/>
                </a:tc>
                <a:tc>
                  <a:txBody>
                    <a:bodyPr/>
                    <a:lstStyle/>
                    <a:p>
                      <a:r>
                        <a:rPr lang="en-AU" sz="1000" dirty="0"/>
                        <a:t>Adequate clean water for washing hands and face</a:t>
                      </a:r>
                    </a:p>
                  </a:txBody>
                  <a:tcPr/>
                </a:tc>
                <a:extLst>
                  <a:ext uri="{0D108BD9-81ED-4DB2-BD59-A6C34878D82A}">
                    <a16:rowId xmlns:a16="http://schemas.microsoft.com/office/drawing/2014/main" val="10001"/>
                  </a:ext>
                </a:extLst>
              </a:tr>
              <a:tr h="370840">
                <a:tc>
                  <a:txBody>
                    <a:bodyPr/>
                    <a:lstStyle/>
                    <a:p>
                      <a:r>
                        <a:rPr lang="en-AU" sz="1000" dirty="0"/>
                        <a:t>Drinking water</a:t>
                      </a:r>
                    </a:p>
                  </a:txBody>
                  <a:tcPr/>
                </a:tc>
                <a:tc>
                  <a:txBody>
                    <a:bodyPr/>
                    <a:lstStyle/>
                    <a:p>
                      <a:r>
                        <a:rPr lang="en-AU" sz="1000" dirty="0"/>
                        <a:t>Adequate</a:t>
                      </a:r>
                      <a:r>
                        <a:rPr lang="en-AU" sz="1000" baseline="0" dirty="0"/>
                        <a:t> supply of potable, clean and cool drinking water</a:t>
                      </a:r>
                    </a:p>
                    <a:p>
                      <a:r>
                        <a:rPr lang="en-AU" sz="1000" baseline="0" dirty="0"/>
                        <a:t>Water supply must not be located in toilets</a:t>
                      </a:r>
                      <a:endParaRPr lang="en-AU" sz="1000" dirty="0"/>
                    </a:p>
                  </a:txBody>
                  <a:tcPr/>
                </a:tc>
                <a:extLst>
                  <a:ext uri="{0D108BD9-81ED-4DB2-BD59-A6C34878D82A}">
                    <a16:rowId xmlns:a16="http://schemas.microsoft.com/office/drawing/2014/main" val="10002"/>
                  </a:ext>
                </a:extLst>
              </a:tr>
            </a:tbl>
          </a:graphicData>
        </a:graphic>
      </p:graphicFrame>
      <p:sp>
        <p:nvSpPr>
          <p:cNvPr id="3" name="Rectangle 2"/>
          <p:cNvSpPr/>
          <p:nvPr/>
        </p:nvSpPr>
        <p:spPr>
          <a:xfrm>
            <a:off x="416499" y="3156475"/>
            <a:ext cx="6222839" cy="3222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AU" dirty="0"/>
              <a:t>Refer to </a:t>
            </a:r>
            <a:r>
              <a:rPr lang="en-AU" i="1" dirty="0"/>
              <a:t>Managing the work environment and facilities Code of Practice (Qld) </a:t>
            </a:r>
            <a:r>
              <a:rPr lang="en-AU" dirty="0"/>
              <a:t>for more detail</a:t>
            </a:r>
          </a:p>
        </p:txBody>
      </p:sp>
    </p:spTree>
    <p:custDataLst>
      <p:tags r:id="rId1"/>
    </p:custDataLst>
    <p:extLst>
      <p:ext uri="{BB962C8B-B14F-4D97-AF65-F5344CB8AC3E}">
        <p14:creationId xmlns:p14="http://schemas.microsoft.com/office/powerpoint/2010/main" val="101764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620079"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1659764" cy="276999"/>
          </a:xfrm>
          <a:prstGeom prst="rect">
            <a:avLst/>
          </a:prstGeom>
          <a:noFill/>
          <a:ln w="6350">
            <a:noFill/>
          </a:ln>
        </p:spPr>
        <p:txBody>
          <a:bodyPr wrap="square">
            <a:spAutoFit/>
          </a:bodyPr>
          <a:lstStyle/>
          <a:p>
            <a:r>
              <a:rPr lang="en-US" sz="1200" b="1" dirty="0">
                <a:solidFill>
                  <a:schemeClr val="bg1"/>
                </a:solidFill>
              </a:rPr>
              <a:t>Accommodation</a:t>
            </a:r>
            <a:endParaRPr lang="en-AU" sz="1400" b="1" dirty="0"/>
          </a:p>
        </p:txBody>
      </p:sp>
      <p:sp>
        <p:nvSpPr>
          <p:cNvPr id="13" name="Rectangle 12"/>
          <p:cNvSpPr/>
          <p:nvPr/>
        </p:nvSpPr>
        <p:spPr>
          <a:xfrm>
            <a:off x="527581" y="-9476"/>
            <a:ext cx="5470087" cy="335156"/>
          </a:xfrm>
          <a:prstGeom prst="rect">
            <a:avLst/>
          </a:prstGeom>
          <a:noFill/>
        </p:spPr>
        <p:txBody>
          <a:bodyPr wrap="none" lIns="91440" tIns="45720" rIns="91440" bIns="45720">
            <a:spAutoFit/>
          </a:bodyPr>
          <a:lstStyle/>
          <a:p>
            <a:pPr lvl="1">
              <a:lnSpc>
                <a:spcPct val="150000"/>
              </a:lnSpc>
            </a:pPr>
            <a:r>
              <a:rPr lang="en-AU" sz="1200" dirty="0"/>
              <a:t>4.1 Determine and document temporary services and site accommodation</a:t>
            </a:r>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8" name="TextBox 7"/>
          <p:cNvSpPr txBox="1"/>
          <p:nvPr/>
        </p:nvSpPr>
        <p:spPr>
          <a:xfrm>
            <a:off x="268357" y="934503"/>
            <a:ext cx="2932043" cy="2192908"/>
          </a:xfrm>
          <a:prstGeom prst="rect">
            <a:avLst/>
          </a:prstGeom>
          <a:noFill/>
        </p:spPr>
        <p:txBody>
          <a:bodyPr wrap="square" rtlCol="0">
            <a:spAutoFit/>
          </a:bodyPr>
          <a:lstStyle/>
          <a:p>
            <a:r>
              <a:rPr lang="en-AU" sz="1050" dirty="0"/>
              <a:t>If a business has workers working in regional and remote areas, accommodation may need to be provided while the work is being carried out. An example of such arrangements would be where accommodation is provided to workers engaged in construction work at a remote location.</a:t>
            </a:r>
          </a:p>
          <a:p>
            <a:endParaRPr lang="en-AU" sz="1050" dirty="0"/>
          </a:p>
          <a:p>
            <a:r>
              <a:rPr lang="en-AU" sz="1050" dirty="0"/>
              <a:t>Where reasonably practicable, the accommodation should be separated from any hazards at the workplace likely to adversely affect the health and safety of a worker using the accommodation. </a:t>
            </a:r>
          </a:p>
        </p:txBody>
      </p:sp>
      <p:sp>
        <p:nvSpPr>
          <p:cNvPr id="2" name="Rectangle 1"/>
          <p:cNvSpPr/>
          <p:nvPr/>
        </p:nvSpPr>
        <p:spPr>
          <a:xfrm>
            <a:off x="3262624" y="862274"/>
            <a:ext cx="3419061" cy="2534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000" dirty="0"/>
              <a:t>The accommodation facilities should:</a:t>
            </a:r>
          </a:p>
          <a:p>
            <a:pPr marL="171450" indent="-171450">
              <a:buFont typeface="Arial" panose="020B0604020202020204" pitchFamily="34" charset="0"/>
              <a:buChar char="•"/>
            </a:pPr>
            <a:r>
              <a:rPr lang="en-AU" sz="1000" dirty="0"/>
              <a:t>Be lockable, with safe entry and exit</a:t>
            </a:r>
          </a:p>
          <a:p>
            <a:pPr marL="171450" indent="-171450">
              <a:buFont typeface="Arial" panose="020B0604020202020204" pitchFamily="34" charset="0"/>
              <a:buChar char="•"/>
            </a:pPr>
            <a:r>
              <a:rPr lang="en-AU" sz="1000" dirty="0"/>
              <a:t>Meet all relevant structural and stability requirements </a:t>
            </a:r>
          </a:p>
          <a:p>
            <a:pPr marL="171450" indent="-171450">
              <a:buFont typeface="Arial" panose="020B0604020202020204" pitchFamily="34" charset="0"/>
              <a:buChar char="•"/>
            </a:pPr>
            <a:r>
              <a:rPr lang="en-AU" sz="1000" dirty="0"/>
              <a:t>Meet electrical and fire safety standards </a:t>
            </a:r>
          </a:p>
          <a:p>
            <a:pPr marL="171450" indent="-171450">
              <a:buFont typeface="Arial" panose="020B0604020202020204" pitchFamily="34" charset="0"/>
              <a:buChar char="•"/>
            </a:pPr>
            <a:r>
              <a:rPr lang="en-AU" sz="1000" dirty="0"/>
              <a:t>Have a supply of drinking water </a:t>
            </a:r>
          </a:p>
          <a:p>
            <a:pPr marL="171450" indent="-171450">
              <a:buFont typeface="Arial" panose="020B0604020202020204" pitchFamily="34" charset="0"/>
              <a:buChar char="•"/>
            </a:pPr>
            <a:r>
              <a:rPr lang="en-AU" sz="1000" dirty="0"/>
              <a:t>Have appropriate toilets, washing and laundry facilities </a:t>
            </a:r>
          </a:p>
          <a:p>
            <a:pPr marL="171450" indent="-171450">
              <a:buFont typeface="Arial" panose="020B0604020202020204" pitchFamily="34" charset="0"/>
              <a:buChar char="•"/>
            </a:pPr>
            <a:r>
              <a:rPr lang="en-AU" sz="1000" dirty="0"/>
              <a:t>Be regularly cleaned and have rubbish collected </a:t>
            </a:r>
          </a:p>
          <a:p>
            <a:pPr marL="171450" indent="-171450">
              <a:buFont typeface="Arial" panose="020B0604020202020204" pitchFamily="34" charset="0"/>
              <a:buChar char="•"/>
            </a:pPr>
            <a:r>
              <a:rPr lang="en-AU" sz="1000" dirty="0"/>
              <a:t>Be provided with suitable sleeping quarters shielded from noise and vibration </a:t>
            </a:r>
          </a:p>
          <a:p>
            <a:pPr marL="171450" indent="-171450">
              <a:buFont typeface="Arial" panose="020B0604020202020204" pitchFamily="34" charset="0"/>
              <a:buChar char="•"/>
            </a:pPr>
            <a:r>
              <a:rPr lang="en-AU" sz="1000" dirty="0"/>
              <a:t>Have crockery, utensils and dining facilities </a:t>
            </a:r>
          </a:p>
          <a:p>
            <a:pPr marL="171450" indent="-171450">
              <a:buFont typeface="Arial" panose="020B0604020202020204" pitchFamily="34" charset="0"/>
              <a:buChar char="•"/>
            </a:pPr>
            <a:r>
              <a:rPr lang="en-AU" sz="1000" dirty="0"/>
              <a:t>Have adequate lighting, heating, cooling and ventilation </a:t>
            </a:r>
          </a:p>
          <a:p>
            <a:pPr marL="171450" indent="-171450">
              <a:buFont typeface="Arial" panose="020B0604020202020204" pitchFamily="34" charset="0"/>
              <a:buChar char="•"/>
            </a:pPr>
            <a:r>
              <a:rPr lang="en-AU" sz="1000" dirty="0"/>
              <a:t>Have storage cupboards and other suitable furniture </a:t>
            </a:r>
          </a:p>
          <a:p>
            <a:pPr marL="171450" indent="-171450">
              <a:buFont typeface="Arial" panose="020B0604020202020204" pitchFamily="34" charset="0"/>
              <a:buChar char="•"/>
            </a:pPr>
            <a:r>
              <a:rPr lang="en-AU" sz="1000" dirty="0"/>
              <a:t>Be provided with a refrigerator or cool room </a:t>
            </a:r>
          </a:p>
          <a:p>
            <a:pPr marL="171450" indent="-171450">
              <a:buFont typeface="Arial" panose="020B0604020202020204" pitchFamily="34" charset="0"/>
              <a:buChar char="•"/>
            </a:pPr>
            <a:r>
              <a:rPr lang="en-AU" sz="1000" dirty="0"/>
              <a:t>Have all fittings, appliances and equipment in good condition.</a:t>
            </a:r>
          </a:p>
        </p:txBody>
      </p:sp>
    </p:spTree>
    <p:custDataLst>
      <p:tags r:id="rId1"/>
    </p:custDataLst>
    <p:extLst>
      <p:ext uri="{BB962C8B-B14F-4D97-AF65-F5344CB8AC3E}">
        <p14:creationId xmlns:p14="http://schemas.microsoft.com/office/powerpoint/2010/main" val="401115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1240" y="795113"/>
            <a:ext cx="4751192" cy="1354217"/>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Determining and documenting plant requirements and availability dates with reference to contract documentation</a:t>
            </a:r>
          </a:p>
          <a:p>
            <a:pPr algn="ctr"/>
            <a:endParaRPr lang="en-AU" sz="1800" b="1" dirty="0">
              <a:solidFill>
                <a:schemeClr val="tx1">
                  <a:lumMod val="40000"/>
                  <a:lumOff val="60000"/>
                </a:schemeClr>
              </a:solidFill>
            </a:endParaRPr>
          </a:p>
        </p:txBody>
      </p:sp>
      <p:sp>
        <p:nvSpPr>
          <p:cNvPr id="6" name="Rectangle 5"/>
          <p:cNvSpPr/>
          <p:nvPr/>
        </p:nvSpPr>
        <p:spPr>
          <a:xfrm>
            <a:off x="-1" y="675815"/>
            <a:ext cx="164592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54645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t="11590"/>
          <a:stretch/>
        </p:blipFill>
        <p:spPr>
          <a:xfrm>
            <a:off x="3737115" y="1914524"/>
            <a:ext cx="2778586" cy="1638861"/>
          </a:xfrm>
          <a:prstGeom prst="rect">
            <a:avLst/>
          </a:prstGeom>
          <a:ln>
            <a:solidFill>
              <a:schemeClr val="bg1">
                <a:lumMod val="65000"/>
              </a:schemeClr>
            </a:solidFill>
          </a:ln>
          <a:effectLst/>
        </p:spPr>
      </p:pic>
      <p:sp>
        <p:nvSpPr>
          <p:cNvPr id="12" name="Rectangle 11"/>
          <p:cNvSpPr/>
          <p:nvPr/>
        </p:nvSpPr>
        <p:spPr>
          <a:xfrm>
            <a:off x="810203" y="-9476"/>
            <a:ext cx="2383986" cy="369332"/>
          </a:xfrm>
          <a:prstGeom prst="rect">
            <a:avLst/>
          </a:prstGeom>
          <a:noFill/>
        </p:spPr>
        <p:txBody>
          <a:bodyPr wrap="none" lIns="91440" tIns="45720" rIns="91440" bIns="45720">
            <a:spAutoFit/>
          </a:bodyPr>
          <a:lstStyle/>
          <a:p>
            <a:pPr algn="ctr">
              <a:lnSpc>
                <a:spcPct val="150000"/>
              </a:lnSpc>
            </a:pPr>
            <a:r>
              <a:rPr lang="en-AU" sz="1200" dirty="0"/>
              <a:t>4. Determine required resources</a:t>
            </a:r>
          </a:p>
        </p:txBody>
      </p:sp>
    </p:spTree>
    <p:custDataLst>
      <p:tags r:id="rId1"/>
    </p:custDataLst>
    <p:extLst>
      <p:ext uri="{BB962C8B-B14F-4D97-AF65-F5344CB8AC3E}">
        <p14:creationId xmlns:p14="http://schemas.microsoft.com/office/powerpoint/2010/main" val="404279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462" y="453792"/>
            <a:ext cx="2397371" cy="261610"/>
          </a:xfrm>
          <a:prstGeom prst="rect">
            <a:avLst/>
          </a:prstGeom>
          <a:noFill/>
          <a:ln w="6350">
            <a:noFill/>
          </a:ln>
        </p:spPr>
        <p:txBody>
          <a:bodyPr wrap="square">
            <a:spAutoFit/>
          </a:bodyPr>
          <a:lstStyle/>
          <a:p>
            <a:r>
              <a:rPr lang="en-US" sz="1100" b="1" dirty="0">
                <a:solidFill>
                  <a:schemeClr val="bg1"/>
                </a:solidFill>
              </a:rPr>
              <a:t>Sample materials list</a:t>
            </a:r>
            <a:endParaRPr lang="en-AU" sz="1200" b="1" dirty="0"/>
          </a:p>
        </p:txBody>
      </p:sp>
      <p:sp>
        <p:nvSpPr>
          <p:cNvPr id="20" name="Rectangle 19"/>
          <p:cNvSpPr/>
          <p:nvPr/>
        </p:nvSpPr>
        <p:spPr>
          <a:xfrm>
            <a:off x="546433" y="-7315"/>
            <a:ext cx="5202386" cy="335156"/>
          </a:xfrm>
          <a:prstGeom prst="rect">
            <a:avLst/>
          </a:prstGeom>
          <a:noFill/>
        </p:spPr>
        <p:txBody>
          <a:bodyPr wrap="none" lIns="91440" tIns="45720" rIns="91440" bIns="45720">
            <a:spAutoFit/>
          </a:bodyPr>
          <a:lstStyle/>
          <a:p>
            <a:pPr lvl="1">
              <a:lnSpc>
                <a:spcPct val="150000"/>
              </a:lnSpc>
            </a:pPr>
            <a:r>
              <a:rPr lang="en-AU" sz="1200" dirty="0"/>
              <a:t>4.2 Determine and document plant requirements and availability dates</a:t>
            </a:r>
          </a:p>
        </p:txBody>
      </p:sp>
      <p:sp>
        <p:nvSpPr>
          <p:cNvPr id="21" name="Rectangle 20"/>
          <p:cNvSpPr/>
          <p:nvPr/>
        </p:nvSpPr>
        <p:spPr>
          <a:xfrm>
            <a:off x="0" y="585275"/>
            <a:ext cx="1298148" cy="29238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22" name="Rectangle 21"/>
          <p:cNvSpPr/>
          <p:nvPr/>
        </p:nvSpPr>
        <p:spPr>
          <a:xfrm>
            <a:off x="99461" y="600665"/>
            <a:ext cx="1299033" cy="276999"/>
          </a:xfrm>
          <a:prstGeom prst="rect">
            <a:avLst/>
          </a:prstGeom>
          <a:noFill/>
          <a:ln w="6350">
            <a:noFill/>
          </a:ln>
        </p:spPr>
        <p:txBody>
          <a:bodyPr wrap="square">
            <a:spAutoFit/>
          </a:bodyPr>
          <a:lstStyle/>
          <a:p>
            <a:r>
              <a:rPr lang="en-AU" sz="1200" b="1" dirty="0">
                <a:solidFill>
                  <a:schemeClr val="bg1"/>
                </a:solidFill>
              </a:rPr>
              <a:t>Introduction</a:t>
            </a:r>
            <a:endParaRPr lang="en-AU" sz="1400" b="1" dirty="0">
              <a:solidFill>
                <a:schemeClr val="bg1"/>
              </a:solidFill>
            </a:endParaRP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3" name="TextBox 2"/>
          <p:cNvSpPr txBox="1"/>
          <p:nvPr/>
        </p:nvSpPr>
        <p:spPr>
          <a:xfrm>
            <a:off x="450292" y="1207606"/>
            <a:ext cx="2968769" cy="1938992"/>
          </a:xfrm>
          <a:prstGeom prst="rect">
            <a:avLst/>
          </a:prstGeom>
          <a:noFill/>
        </p:spPr>
        <p:txBody>
          <a:bodyPr wrap="square" rtlCol="0">
            <a:spAutoFit/>
          </a:bodyPr>
          <a:lstStyle/>
          <a:p>
            <a:pPr algn="just"/>
            <a:r>
              <a:rPr lang="en-AU" sz="1200" dirty="0"/>
              <a:t>When organising plant for hire, it is essential to refer back to project management documentation, such as the Gantt Chart, to establish the dates they are required on site. </a:t>
            </a:r>
          </a:p>
          <a:p>
            <a:pPr algn="just"/>
            <a:endParaRPr lang="en-AU" sz="1200" dirty="0"/>
          </a:p>
          <a:p>
            <a:pPr algn="just"/>
            <a:r>
              <a:rPr lang="en-AU" sz="1200" dirty="0"/>
              <a:t>In much the same way as you plan your materials order supply and arrival to site, so too will you need to do the same for your plant and equipment requirements</a:t>
            </a:r>
            <a:r>
              <a:rPr lang="en-AU" dirty="0"/>
              <a:t>.</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6626" y="1273620"/>
            <a:ext cx="2610805" cy="1871567"/>
          </a:xfrm>
          <a:prstGeom prst="rect">
            <a:avLst/>
          </a:prstGeom>
          <a:ln>
            <a:solidFill>
              <a:schemeClr val="bg1">
                <a:lumMod val="65000"/>
              </a:schemeClr>
            </a:solidFill>
          </a:ln>
          <a:effectLst/>
        </p:spPr>
      </p:pic>
    </p:spTree>
    <p:custDataLst>
      <p:tags r:id="rId1"/>
    </p:custDataLst>
    <p:extLst>
      <p:ext uri="{BB962C8B-B14F-4D97-AF65-F5344CB8AC3E}">
        <p14:creationId xmlns:p14="http://schemas.microsoft.com/office/powerpoint/2010/main" val="203297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2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animBg="1"/>
      <p:bldP spid="2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91133" y="795113"/>
            <a:ext cx="4731765" cy="1354217"/>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Determining and documenting on-site labour requirements with reference to contract documentation</a:t>
            </a:r>
          </a:p>
          <a:p>
            <a:pPr algn="ctr"/>
            <a:endParaRPr lang="en-AU" sz="1800" b="1" dirty="0">
              <a:solidFill>
                <a:schemeClr val="tx1">
                  <a:lumMod val="40000"/>
                  <a:lumOff val="60000"/>
                </a:schemeClr>
              </a:solidFill>
            </a:endParaRPr>
          </a:p>
        </p:txBody>
      </p:sp>
      <p:sp>
        <p:nvSpPr>
          <p:cNvPr id="6" name="Rectangle 5"/>
          <p:cNvSpPr/>
          <p:nvPr/>
        </p:nvSpPr>
        <p:spPr>
          <a:xfrm>
            <a:off x="-1" y="675815"/>
            <a:ext cx="164592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0" y="691204"/>
            <a:ext cx="1546412"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12"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9456" y="1931012"/>
            <a:ext cx="2161856" cy="1598841"/>
          </a:xfrm>
          <a:prstGeom prst="rect">
            <a:avLst/>
          </a:prstGeom>
          <a:ln>
            <a:solidFill>
              <a:schemeClr val="bg1">
                <a:lumMod val="65000"/>
              </a:schemeClr>
            </a:solidFill>
          </a:ln>
          <a:effectLst/>
        </p:spPr>
      </p:pic>
      <p:sp>
        <p:nvSpPr>
          <p:cNvPr id="13" name="Rectangle 12"/>
          <p:cNvSpPr/>
          <p:nvPr/>
        </p:nvSpPr>
        <p:spPr>
          <a:xfrm>
            <a:off x="810203" y="-9476"/>
            <a:ext cx="2383986" cy="369332"/>
          </a:xfrm>
          <a:prstGeom prst="rect">
            <a:avLst/>
          </a:prstGeom>
          <a:noFill/>
        </p:spPr>
        <p:txBody>
          <a:bodyPr wrap="none" lIns="91440" tIns="45720" rIns="91440" bIns="45720">
            <a:spAutoFit/>
          </a:bodyPr>
          <a:lstStyle/>
          <a:p>
            <a:pPr algn="ctr">
              <a:lnSpc>
                <a:spcPct val="150000"/>
              </a:lnSpc>
            </a:pPr>
            <a:r>
              <a:rPr lang="en-AU" sz="1200" dirty="0"/>
              <a:t>4. Determine required resources</a:t>
            </a:r>
          </a:p>
        </p:txBody>
      </p:sp>
    </p:spTree>
    <p:custDataLst>
      <p:tags r:id="rId1"/>
    </p:custDataLst>
    <p:extLst>
      <p:ext uri="{BB962C8B-B14F-4D97-AF65-F5344CB8AC3E}">
        <p14:creationId xmlns:p14="http://schemas.microsoft.com/office/powerpoint/2010/main" val="66296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462" y="453792"/>
            <a:ext cx="2397371" cy="261610"/>
          </a:xfrm>
          <a:prstGeom prst="rect">
            <a:avLst/>
          </a:prstGeom>
          <a:noFill/>
          <a:ln w="6350">
            <a:noFill/>
          </a:ln>
        </p:spPr>
        <p:txBody>
          <a:bodyPr wrap="square">
            <a:spAutoFit/>
          </a:bodyPr>
          <a:lstStyle/>
          <a:p>
            <a:r>
              <a:rPr lang="en-US" sz="1100" b="1" dirty="0">
                <a:solidFill>
                  <a:schemeClr val="bg1"/>
                </a:solidFill>
              </a:rPr>
              <a:t>Sample materials list</a:t>
            </a:r>
            <a:endParaRPr lang="en-AU" sz="1200" b="1" dirty="0"/>
          </a:p>
        </p:txBody>
      </p:sp>
      <p:sp>
        <p:nvSpPr>
          <p:cNvPr id="20" name="Rectangle 19"/>
          <p:cNvSpPr/>
          <p:nvPr/>
        </p:nvSpPr>
        <p:spPr>
          <a:xfrm>
            <a:off x="531808" y="-9448"/>
            <a:ext cx="5085366" cy="335156"/>
          </a:xfrm>
          <a:prstGeom prst="rect">
            <a:avLst/>
          </a:prstGeom>
          <a:noFill/>
        </p:spPr>
        <p:txBody>
          <a:bodyPr wrap="none" lIns="91440" tIns="45720" rIns="91440" bIns="45720">
            <a:spAutoFit/>
          </a:bodyPr>
          <a:lstStyle/>
          <a:p>
            <a:pPr lvl="1">
              <a:lnSpc>
                <a:spcPct val="150000"/>
              </a:lnSpc>
            </a:pPr>
            <a:r>
              <a:rPr lang="en-AU" sz="1200" dirty="0"/>
              <a:t>4.3 Determine and document on-site labour requirements in contract</a:t>
            </a: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99462" y="453792"/>
            <a:ext cx="2397371" cy="261610"/>
          </a:xfrm>
          <a:prstGeom prst="rect">
            <a:avLst/>
          </a:prstGeom>
          <a:noFill/>
          <a:ln w="6350">
            <a:noFill/>
          </a:ln>
        </p:spPr>
        <p:txBody>
          <a:bodyPr wrap="square">
            <a:spAutoFit/>
          </a:bodyPr>
          <a:lstStyle/>
          <a:p>
            <a:r>
              <a:rPr lang="en-US" sz="1100" b="1" dirty="0">
                <a:solidFill>
                  <a:schemeClr val="bg1"/>
                </a:solidFill>
              </a:rPr>
              <a:t>Sample materials list</a:t>
            </a:r>
            <a:endParaRPr lang="en-AU" sz="1200" b="1" dirty="0"/>
          </a:p>
        </p:txBody>
      </p:sp>
      <p:sp>
        <p:nvSpPr>
          <p:cNvPr id="13" name="Rectangle 12"/>
          <p:cNvSpPr/>
          <p:nvPr/>
        </p:nvSpPr>
        <p:spPr>
          <a:xfrm>
            <a:off x="0" y="585275"/>
            <a:ext cx="1298148" cy="29238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4" name="Rectangle 13"/>
          <p:cNvSpPr/>
          <p:nvPr/>
        </p:nvSpPr>
        <p:spPr>
          <a:xfrm>
            <a:off x="99461" y="600665"/>
            <a:ext cx="1299033" cy="276999"/>
          </a:xfrm>
          <a:prstGeom prst="rect">
            <a:avLst/>
          </a:prstGeom>
          <a:noFill/>
          <a:ln w="6350">
            <a:noFill/>
          </a:ln>
        </p:spPr>
        <p:txBody>
          <a:bodyPr wrap="square">
            <a:spAutoFit/>
          </a:bodyPr>
          <a:lstStyle/>
          <a:p>
            <a:r>
              <a:rPr lang="en-AU" sz="1200" b="1" dirty="0">
                <a:solidFill>
                  <a:schemeClr val="bg1"/>
                </a:solidFill>
              </a:rPr>
              <a:t>Introduction</a:t>
            </a:r>
            <a:endParaRPr lang="en-AU" sz="1400" b="1" dirty="0">
              <a:solidFill>
                <a:schemeClr val="bg1"/>
              </a:solidFill>
            </a:endParaRPr>
          </a:p>
        </p:txBody>
      </p:sp>
      <p:sp>
        <p:nvSpPr>
          <p:cNvPr id="2" name="TextBox 1"/>
          <p:cNvSpPr txBox="1"/>
          <p:nvPr/>
        </p:nvSpPr>
        <p:spPr>
          <a:xfrm>
            <a:off x="968333" y="1166372"/>
            <a:ext cx="5048265" cy="1754326"/>
          </a:xfrm>
          <a:prstGeom prst="rect">
            <a:avLst/>
          </a:prstGeom>
          <a:noFill/>
        </p:spPr>
        <p:txBody>
          <a:bodyPr wrap="square" rtlCol="0">
            <a:spAutoFit/>
          </a:bodyPr>
          <a:lstStyle/>
          <a:p>
            <a:pPr algn="just"/>
            <a:r>
              <a:rPr lang="en-AU" sz="1200" dirty="0"/>
              <a:t>As part of the project planning, the site supervisor would have read through the site files (including contract and specifications) to determine the type of labour required to carry out the construction of the project. </a:t>
            </a:r>
          </a:p>
          <a:p>
            <a:pPr algn="just"/>
            <a:endParaRPr lang="en-AU" sz="1200" dirty="0"/>
          </a:p>
          <a:p>
            <a:pPr algn="just"/>
            <a:r>
              <a:rPr lang="en-AU" sz="1200" dirty="0"/>
              <a:t>Referring to the Gantt Chart, it is able to determine exactly when subcontractors need to be on site. Check that your contractors are available when you need them. Even if a contractor suits your requirements there is no point in employing them if they are not available to work in the timeframe required.</a:t>
            </a:r>
          </a:p>
        </p:txBody>
      </p:sp>
    </p:spTree>
    <p:custDataLst>
      <p:tags r:id="rId1"/>
    </p:custDataLst>
    <p:extLst>
      <p:ext uri="{BB962C8B-B14F-4D97-AF65-F5344CB8AC3E}">
        <p14:creationId xmlns:p14="http://schemas.microsoft.com/office/powerpoint/2010/main" val="330681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animBg="1"/>
      <p:bldP spid="14"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462" y="453792"/>
            <a:ext cx="2397371" cy="261610"/>
          </a:xfrm>
          <a:prstGeom prst="rect">
            <a:avLst/>
          </a:prstGeom>
          <a:noFill/>
          <a:ln w="6350">
            <a:noFill/>
          </a:ln>
        </p:spPr>
        <p:txBody>
          <a:bodyPr wrap="square">
            <a:spAutoFit/>
          </a:bodyPr>
          <a:lstStyle/>
          <a:p>
            <a:r>
              <a:rPr lang="en-US" sz="1100" b="1" dirty="0">
                <a:solidFill>
                  <a:schemeClr val="bg1"/>
                </a:solidFill>
              </a:rPr>
              <a:t>Sample materials list</a:t>
            </a:r>
            <a:endParaRPr lang="en-AU" sz="1200" b="1" dirty="0"/>
          </a:p>
        </p:txBody>
      </p:sp>
      <p:sp>
        <p:nvSpPr>
          <p:cNvPr id="20" name="Rectangle 19"/>
          <p:cNvSpPr/>
          <p:nvPr/>
        </p:nvSpPr>
        <p:spPr>
          <a:xfrm>
            <a:off x="531808" y="-9448"/>
            <a:ext cx="5085366" cy="335156"/>
          </a:xfrm>
          <a:prstGeom prst="rect">
            <a:avLst/>
          </a:prstGeom>
          <a:noFill/>
        </p:spPr>
        <p:txBody>
          <a:bodyPr wrap="none" lIns="91440" tIns="45720" rIns="91440" bIns="45720">
            <a:spAutoFit/>
          </a:bodyPr>
          <a:lstStyle/>
          <a:p>
            <a:pPr lvl="1">
              <a:lnSpc>
                <a:spcPct val="150000"/>
              </a:lnSpc>
            </a:pPr>
            <a:r>
              <a:rPr lang="en-AU" sz="1200" dirty="0"/>
              <a:t>4.3 Determine and document on-site labour requirements in contract</a:t>
            </a: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12" name="Rectangle 11"/>
          <p:cNvSpPr/>
          <p:nvPr/>
        </p:nvSpPr>
        <p:spPr>
          <a:xfrm>
            <a:off x="99462" y="453792"/>
            <a:ext cx="2397371" cy="261610"/>
          </a:xfrm>
          <a:prstGeom prst="rect">
            <a:avLst/>
          </a:prstGeom>
          <a:noFill/>
          <a:ln w="6350">
            <a:noFill/>
          </a:ln>
        </p:spPr>
        <p:txBody>
          <a:bodyPr wrap="square">
            <a:spAutoFit/>
          </a:bodyPr>
          <a:lstStyle/>
          <a:p>
            <a:r>
              <a:rPr lang="en-US" sz="1100" b="1" dirty="0">
                <a:solidFill>
                  <a:schemeClr val="bg1"/>
                </a:solidFill>
              </a:rPr>
              <a:t>Sample materials list</a:t>
            </a:r>
            <a:endParaRPr lang="en-AU" sz="1200" b="1" dirty="0"/>
          </a:p>
        </p:txBody>
      </p:sp>
      <p:sp>
        <p:nvSpPr>
          <p:cNvPr id="13" name="Rectangle 12"/>
          <p:cNvSpPr/>
          <p:nvPr/>
        </p:nvSpPr>
        <p:spPr>
          <a:xfrm>
            <a:off x="0" y="585275"/>
            <a:ext cx="1298148" cy="29238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4" name="Rectangle 13"/>
          <p:cNvSpPr/>
          <p:nvPr/>
        </p:nvSpPr>
        <p:spPr>
          <a:xfrm>
            <a:off x="99461" y="600665"/>
            <a:ext cx="1299033" cy="276999"/>
          </a:xfrm>
          <a:prstGeom prst="rect">
            <a:avLst/>
          </a:prstGeom>
          <a:noFill/>
          <a:ln w="6350">
            <a:noFill/>
          </a:ln>
        </p:spPr>
        <p:txBody>
          <a:bodyPr wrap="square">
            <a:spAutoFit/>
          </a:bodyPr>
          <a:lstStyle/>
          <a:p>
            <a:r>
              <a:rPr lang="en-AU" sz="1200" b="1" dirty="0">
                <a:solidFill>
                  <a:schemeClr val="bg1"/>
                </a:solidFill>
              </a:rPr>
              <a:t>Introduction</a:t>
            </a:r>
            <a:endParaRPr lang="en-AU" sz="1400" b="1" dirty="0">
              <a:solidFill>
                <a:schemeClr val="bg1"/>
              </a:solidFill>
            </a:endParaRPr>
          </a:p>
        </p:txBody>
      </p:sp>
      <p:sp>
        <p:nvSpPr>
          <p:cNvPr id="2" name="TextBox 1"/>
          <p:cNvSpPr txBox="1"/>
          <p:nvPr/>
        </p:nvSpPr>
        <p:spPr>
          <a:xfrm>
            <a:off x="968333" y="1166372"/>
            <a:ext cx="5048265" cy="1569660"/>
          </a:xfrm>
          <a:prstGeom prst="rect">
            <a:avLst/>
          </a:prstGeom>
          <a:noFill/>
        </p:spPr>
        <p:txBody>
          <a:bodyPr wrap="square" rtlCol="0">
            <a:spAutoFit/>
          </a:bodyPr>
          <a:lstStyle/>
          <a:p>
            <a:r>
              <a:rPr lang="en-AU" sz="1200" dirty="0"/>
              <a:t>The following methods may be used to let orders of contracts for labour:</a:t>
            </a:r>
          </a:p>
          <a:p>
            <a:pPr marL="171450" indent="-171450">
              <a:buFont typeface="Arial" panose="020B0604020202020204" pitchFamily="34" charset="0"/>
              <a:buChar char="•"/>
            </a:pPr>
            <a:r>
              <a:rPr lang="en-AU" sz="1200" dirty="0"/>
              <a:t>A written quote is signed and this authorises it as a contractual agreement</a:t>
            </a:r>
          </a:p>
          <a:p>
            <a:pPr marL="171450" indent="-171450">
              <a:buFont typeface="Arial" panose="020B0604020202020204" pitchFamily="34" charset="0"/>
              <a:buChar char="•"/>
            </a:pPr>
            <a:r>
              <a:rPr lang="en-AU" sz="1200" dirty="0"/>
              <a:t>A formal purchase order is provided</a:t>
            </a:r>
          </a:p>
          <a:p>
            <a:pPr marL="171450" indent="-171450">
              <a:buFont typeface="Arial" panose="020B0604020202020204" pitchFamily="34" charset="0"/>
              <a:buChar char="•"/>
            </a:pPr>
            <a:r>
              <a:rPr lang="en-AU" sz="1200" dirty="0"/>
              <a:t>A formal letter of request is provided confirming the quote</a:t>
            </a:r>
          </a:p>
          <a:p>
            <a:pPr marL="171450" indent="-171450">
              <a:buFont typeface="Arial" panose="020B0604020202020204" pitchFamily="34" charset="0"/>
              <a:buChar char="•"/>
            </a:pPr>
            <a:r>
              <a:rPr lang="en-AU" sz="1200" dirty="0"/>
              <a:t>A sub-contract agreement is signed (standard forms - these are available from Master Builders Association (MBA) or Housing Industry Association (HIA)).</a:t>
            </a:r>
          </a:p>
        </p:txBody>
      </p:sp>
    </p:spTree>
    <p:custDataLst>
      <p:tags r:id="rId1"/>
    </p:custDataLst>
    <p:extLst>
      <p:ext uri="{BB962C8B-B14F-4D97-AF65-F5344CB8AC3E}">
        <p14:creationId xmlns:p14="http://schemas.microsoft.com/office/powerpoint/2010/main" val="2190019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animBg="1"/>
      <p:bldP spid="1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0"/>
          <p:cNvSpPr txBox="1">
            <a:spLocks/>
          </p:cNvSpPr>
          <p:nvPr/>
        </p:nvSpPr>
        <p:spPr>
          <a:xfrm>
            <a:off x="848514" y="1014285"/>
            <a:ext cx="5997960" cy="2542025"/>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pPr marL="0" indent="0">
              <a:buNone/>
            </a:pPr>
            <a:r>
              <a:rPr lang="en-AU" sz="1200" b="1" dirty="0">
                <a:solidFill>
                  <a:srgbClr val="232F84"/>
                </a:solidFill>
              </a:rPr>
              <a:t>TOPIC 1: Appraise contract documentation to identify operational requirements</a:t>
            </a:r>
            <a:endParaRPr lang="en-AU" sz="1200" b="1" dirty="0">
              <a:solidFill>
                <a:schemeClr val="bg1">
                  <a:lumMod val="75000"/>
                </a:schemeClr>
              </a:solidFill>
            </a:endParaRPr>
          </a:p>
          <a:p>
            <a:pPr marL="0" indent="0">
              <a:buNone/>
            </a:pPr>
            <a:r>
              <a:rPr lang="en-AU" sz="1200" b="1" dirty="0">
                <a:solidFill>
                  <a:srgbClr val="232F84"/>
                </a:solidFill>
              </a:rPr>
              <a:t>TOPIC 2: Implement strategies for construction operations</a:t>
            </a:r>
            <a:endParaRPr lang="en-AU" sz="600" b="1" dirty="0">
              <a:solidFill>
                <a:srgbClr val="232F84"/>
              </a:solidFill>
            </a:endParaRPr>
          </a:p>
          <a:p>
            <a:pPr marL="0" indent="0">
              <a:buNone/>
            </a:pPr>
            <a:r>
              <a:rPr lang="en-AU" sz="1200" b="1" dirty="0">
                <a:solidFill>
                  <a:srgbClr val="232F84"/>
                </a:solidFill>
              </a:rPr>
              <a:t>TOPIC 3: Prepare project schedule</a:t>
            </a:r>
          </a:p>
          <a:p>
            <a:pPr marL="0" indent="0">
              <a:buNone/>
            </a:pPr>
            <a:r>
              <a:rPr lang="en-AU" sz="1200" b="1" dirty="0">
                <a:solidFill>
                  <a:srgbClr val="232F84"/>
                </a:solidFill>
              </a:rPr>
              <a:t>TOPIC 4: Determine required resources</a:t>
            </a:r>
          </a:p>
          <a:p>
            <a:pPr marL="259187" lvl="1" indent="0">
              <a:buNone/>
            </a:pPr>
            <a:r>
              <a:rPr lang="en-AU" sz="900" dirty="0"/>
              <a:t>4.1     Determine and document temporary services and site accommodation requirements</a:t>
            </a:r>
          </a:p>
          <a:p>
            <a:pPr marL="259187" lvl="1" indent="0">
              <a:buNone/>
            </a:pPr>
            <a:r>
              <a:rPr lang="en-AU" sz="900" dirty="0"/>
              <a:t>4.2     Determine and document plant requirements and availability dates with reference to contract </a:t>
            </a:r>
          </a:p>
          <a:p>
            <a:pPr marL="259187" lvl="1" indent="0">
              <a:buNone/>
            </a:pPr>
            <a:r>
              <a:rPr lang="en-AU" sz="900" dirty="0"/>
              <a:t>          documentation</a:t>
            </a:r>
          </a:p>
          <a:p>
            <a:pPr marL="259187" lvl="1" indent="0">
              <a:buNone/>
            </a:pPr>
            <a:r>
              <a:rPr lang="en-AU" sz="900" dirty="0"/>
              <a:t>4.3     Determine and document on-site labour requirements with reference to contract documentation</a:t>
            </a:r>
          </a:p>
          <a:p>
            <a:pPr marL="259187" lvl="1" indent="0">
              <a:buNone/>
            </a:pPr>
            <a:endParaRPr lang="en-AU" sz="900" dirty="0">
              <a:solidFill>
                <a:schemeClr val="bg1">
                  <a:lumMod val="75000"/>
                </a:schemeClr>
              </a:solidFill>
            </a:endParaRPr>
          </a:p>
          <a:p>
            <a:pPr marL="64797" indent="0">
              <a:buNone/>
            </a:pPr>
            <a:r>
              <a:rPr lang="en-AU" sz="1200" b="1" dirty="0">
                <a:solidFill>
                  <a:schemeClr val="bg1">
                    <a:lumMod val="75000"/>
                  </a:schemeClr>
                </a:solidFill>
              </a:rPr>
              <a:t>TOPIC 5: Prepare and submit condition reports</a:t>
            </a:r>
            <a:endParaRPr lang="en-AU" sz="1200" dirty="0">
              <a:solidFill>
                <a:schemeClr val="bg1">
                  <a:lumMod val="75000"/>
                </a:schemeClr>
              </a:solidFill>
            </a:endParaRPr>
          </a:p>
          <a:p>
            <a:pPr marL="0" indent="0">
              <a:buNone/>
            </a:pPr>
            <a:endParaRPr lang="en-AU" sz="1200" b="1" dirty="0">
              <a:solidFill>
                <a:srgbClr val="232F84"/>
              </a:solidFill>
            </a:endParaRPr>
          </a:p>
          <a:p>
            <a:pPr marL="0" indent="0">
              <a:buNone/>
            </a:pPr>
            <a:endParaRPr lang="en-US" sz="500" dirty="0">
              <a:solidFill>
                <a:schemeClr val="bg1">
                  <a:lumMod val="75000"/>
                </a:schemeClr>
              </a:solidFill>
            </a:endParaRPr>
          </a:p>
          <a:p>
            <a:pPr marL="0" lvl="1" indent="0">
              <a:buNone/>
            </a:pPr>
            <a:endParaRPr lang="en-AU" sz="900" dirty="0"/>
          </a:p>
          <a:p>
            <a:pPr marL="0" lvl="1" indent="0">
              <a:buNone/>
            </a:pPr>
            <a:endParaRPr lang="en-AU" sz="800" dirty="0"/>
          </a:p>
          <a:p>
            <a:pPr marL="0" indent="0">
              <a:buNone/>
            </a:pPr>
            <a:endParaRPr lang="en-US" sz="1050" dirty="0">
              <a:solidFill>
                <a:schemeClr val="bg2"/>
              </a:solidFill>
            </a:endParaRPr>
          </a:p>
          <a:p>
            <a:pPr marL="0" indent="0">
              <a:buFont typeface="Arial"/>
              <a:buNone/>
            </a:pPr>
            <a:endParaRPr lang="en-AU" sz="1400" b="1" dirty="0">
              <a:solidFill>
                <a:schemeClr val="bg1">
                  <a:lumMod val="75000"/>
                </a:schemeClr>
              </a:solidFill>
            </a:endParaRPr>
          </a:p>
          <a:p>
            <a:pPr marL="0" indent="0">
              <a:buFont typeface="Arial"/>
              <a:buNone/>
            </a:pPr>
            <a:endParaRPr lang="en-AU" sz="1600" dirty="0"/>
          </a:p>
          <a:p>
            <a:pPr>
              <a:buFont typeface="+mj-lt"/>
              <a:buAutoNum type="arabicPeriod"/>
            </a:pPr>
            <a:endParaRPr lang="en-AU" sz="1600" dirty="0"/>
          </a:p>
          <a:p>
            <a:pPr>
              <a:buFont typeface="+mj-lt"/>
              <a:buAutoNum type="arabicPeriod"/>
            </a:pPr>
            <a:endParaRPr lang="en-AU" sz="1600" dirty="0"/>
          </a:p>
        </p:txBody>
      </p:sp>
      <p:sp>
        <p:nvSpPr>
          <p:cNvPr id="9" name="Rectangle 8"/>
          <p:cNvSpPr/>
          <p:nvPr/>
        </p:nvSpPr>
        <p:spPr>
          <a:xfrm>
            <a:off x="131159" y="541203"/>
            <a:ext cx="4572000" cy="246221"/>
          </a:xfrm>
          <a:prstGeom prst="rect">
            <a:avLst/>
          </a:prstGeom>
        </p:spPr>
        <p:txBody>
          <a:bodyPr>
            <a:spAutoFit/>
          </a:bodyPr>
          <a:lstStyle/>
          <a:p>
            <a:r>
              <a:rPr lang="en-AU" sz="1000" dirty="0"/>
              <a:t>So far through this session you have learnt how to:</a:t>
            </a:r>
          </a:p>
        </p:txBody>
      </p:sp>
      <p:sp>
        <p:nvSpPr>
          <p:cNvPr id="17" name="TextBox 16"/>
          <p:cNvSpPr txBox="1"/>
          <p:nvPr/>
        </p:nvSpPr>
        <p:spPr>
          <a:xfrm>
            <a:off x="330822" y="2074647"/>
            <a:ext cx="561380" cy="707886"/>
          </a:xfrm>
          <a:prstGeom prst="rect">
            <a:avLst/>
          </a:prstGeom>
          <a:noFill/>
        </p:spPr>
        <p:txBody>
          <a:bodyPr wrap="square" rtlCol="0">
            <a:spAutoFit/>
          </a:bodyPr>
          <a:lstStyle/>
          <a:p>
            <a:r>
              <a:rPr lang="en-AU" sz="4000" dirty="0">
                <a:solidFill>
                  <a:srgbClr val="002060"/>
                </a:solidFill>
                <a:sym typeface="Wingdings" panose="05000000000000000000" pitchFamily="2" charset="2"/>
              </a:rPr>
              <a:t></a:t>
            </a:r>
            <a:endParaRPr lang="en-AU" sz="4000" dirty="0">
              <a:solidFill>
                <a:srgbClr val="002060"/>
              </a:solidFill>
            </a:endParaRPr>
          </a:p>
        </p:txBody>
      </p:sp>
      <p:sp>
        <p:nvSpPr>
          <p:cNvPr id="11" name="Rectangle 10"/>
          <p:cNvSpPr/>
          <p:nvPr/>
        </p:nvSpPr>
        <p:spPr>
          <a:xfrm>
            <a:off x="2599494" y="-5938"/>
            <a:ext cx="1727782" cy="369332"/>
          </a:xfrm>
          <a:prstGeom prst="rect">
            <a:avLst/>
          </a:prstGeom>
          <a:noFill/>
        </p:spPr>
        <p:txBody>
          <a:bodyPr wrap="none" lIns="91440" tIns="45720" rIns="91440" bIns="45720">
            <a:spAutoFit/>
          </a:bodyPr>
          <a:lstStyle/>
          <a:p>
            <a:pPr algn="ctr">
              <a:lnSpc>
                <a:spcPct val="150000"/>
              </a:lnSpc>
            </a:pPr>
            <a:r>
              <a:rPr lang="en-AU" sz="1200" dirty="0"/>
              <a:t>Summary – Topic Four</a:t>
            </a:r>
            <a:endParaRPr lang="en-US" sz="1200" dirty="0"/>
          </a:p>
        </p:txBody>
      </p:sp>
      <p:sp>
        <p:nvSpPr>
          <p:cNvPr id="14" name="Footer Placeholder 1"/>
          <p:cNvSpPr>
            <a:spLocks noGrp="1"/>
          </p:cNvSpPr>
          <p:nvPr>
            <p:ph type="ftr" sz="quarter" idx="3"/>
          </p:nvPr>
        </p:nvSpPr>
        <p:spPr>
          <a:xfrm>
            <a:off x="-35508" y="3864058"/>
            <a:ext cx="5767896" cy="206989"/>
          </a:xfrm>
        </p:spPr>
        <p:txBody>
          <a:bodyPr/>
          <a:lstStyle/>
          <a:p>
            <a:r>
              <a:rPr lang="en-AU" dirty="0"/>
              <a:t>CPCCBC4007A</a:t>
            </a:r>
            <a:r>
              <a:rPr lang="en-US" dirty="0"/>
              <a:t> - © Construction Skills Training Centre</a:t>
            </a:r>
          </a:p>
        </p:txBody>
      </p:sp>
      <p:sp>
        <p:nvSpPr>
          <p:cNvPr id="10" name="TextBox 9"/>
          <p:cNvSpPr txBox="1"/>
          <p:nvPr/>
        </p:nvSpPr>
        <p:spPr>
          <a:xfrm flipV="1">
            <a:off x="480814" y="2980716"/>
            <a:ext cx="368761" cy="400110"/>
          </a:xfrm>
          <a:prstGeom prst="rect">
            <a:avLst/>
          </a:prstGeom>
          <a:noFill/>
        </p:spPr>
        <p:txBody>
          <a:bodyPr wrap="square" rtlCol="0">
            <a:spAutoFit/>
          </a:bodyPr>
          <a:lstStyle/>
          <a:p>
            <a:r>
              <a:rPr lang="en-AU" sz="2000" dirty="0">
                <a:solidFill>
                  <a:schemeClr val="bg1">
                    <a:lumMod val="75000"/>
                  </a:schemeClr>
                </a:solidFill>
                <a:sym typeface="Wingdings" panose="05000000000000000000" pitchFamily="2" charset="2"/>
              </a:rPr>
              <a:t></a:t>
            </a:r>
            <a:endParaRPr lang="en-AU" sz="2000" dirty="0">
              <a:solidFill>
                <a:schemeClr val="bg1">
                  <a:lumMod val="75000"/>
                </a:schemeClr>
              </a:solidFill>
            </a:endParaRPr>
          </a:p>
        </p:txBody>
      </p:sp>
      <p:sp>
        <p:nvSpPr>
          <p:cNvPr id="13" name="TextBox 12"/>
          <p:cNvSpPr txBox="1"/>
          <p:nvPr/>
        </p:nvSpPr>
        <p:spPr>
          <a:xfrm>
            <a:off x="460170" y="956472"/>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5" name="TextBox 14"/>
          <p:cNvSpPr txBox="1"/>
          <p:nvPr/>
        </p:nvSpPr>
        <p:spPr>
          <a:xfrm>
            <a:off x="460170" y="1231817"/>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2" name="TextBox 11"/>
          <p:cNvSpPr txBox="1"/>
          <p:nvPr/>
        </p:nvSpPr>
        <p:spPr>
          <a:xfrm>
            <a:off x="457762" y="1494435"/>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Tree>
    <p:custDataLst>
      <p:tags r:id="rId1"/>
    </p:custDataLst>
    <p:extLst>
      <p:ext uri="{BB962C8B-B14F-4D97-AF65-F5344CB8AC3E}">
        <p14:creationId xmlns:p14="http://schemas.microsoft.com/office/powerpoint/2010/main" val="245550273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35516" y="1305903"/>
            <a:ext cx="3480509" cy="1391193"/>
          </a:xfrm>
        </p:spPr>
        <p:txBody>
          <a:bodyPr>
            <a:noAutofit/>
          </a:bodyPr>
          <a:lstStyle/>
          <a:p>
            <a:pPr>
              <a:lnSpc>
                <a:spcPct val="150000"/>
              </a:lnSpc>
            </a:pPr>
            <a:br>
              <a:rPr lang="en-AU" sz="1800" dirty="0">
                <a:solidFill>
                  <a:srgbClr val="FF00FF"/>
                </a:solidFill>
              </a:rPr>
            </a:br>
            <a:br>
              <a:rPr lang="en-AU" sz="1800" dirty="0">
                <a:solidFill>
                  <a:srgbClr val="FF00FF"/>
                </a:solidFill>
              </a:rPr>
            </a:br>
            <a:r>
              <a:rPr lang="en-AU" sz="1800" dirty="0"/>
              <a:t>Prepare and submit condition reports</a:t>
            </a:r>
          </a:p>
        </p:txBody>
      </p:sp>
      <p:sp>
        <p:nvSpPr>
          <p:cNvPr id="4" name="Footer Placeholder 3"/>
          <p:cNvSpPr>
            <a:spLocks noGrp="1"/>
          </p:cNvSpPr>
          <p:nvPr>
            <p:ph type="ftr" sz="quarter" idx="11"/>
          </p:nvPr>
        </p:nvSpPr>
        <p:spPr>
          <a:xfrm>
            <a:off x="2554355" y="3680799"/>
            <a:ext cx="2451418" cy="206989"/>
          </a:xfrm>
        </p:spPr>
        <p:txBody>
          <a:bodyPr/>
          <a:lstStyle/>
          <a:p>
            <a:r>
              <a:rPr lang="en-US" dirty="0"/>
              <a:t>CPCCBC4007A - © Construction Skills Training Centre</a:t>
            </a:r>
          </a:p>
        </p:txBody>
      </p:sp>
      <p:sp>
        <p:nvSpPr>
          <p:cNvPr id="6" name="Subtitle 5"/>
          <p:cNvSpPr>
            <a:spLocks noGrp="1"/>
          </p:cNvSpPr>
          <p:nvPr>
            <p:ph type="subTitle" idx="1"/>
          </p:nvPr>
        </p:nvSpPr>
        <p:spPr>
          <a:xfrm>
            <a:off x="3534161" y="1191625"/>
            <a:ext cx="2456698" cy="584775"/>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Topic five</a:t>
            </a:r>
          </a:p>
        </p:txBody>
      </p:sp>
    </p:spTree>
    <p:custDataLst>
      <p:tags r:id="rId1"/>
    </p:custDataLst>
    <p:extLst>
      <p:ext uri="{BB962C8B-B14F-4D97-AF65-F5344CB8AC3E}">
        <p14:creationId xmlns:p14="http://schemas.microsoft.com/office/powerpoint/2010/main" val="923590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grpId="0"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6339" y="-15368"/>
            <a:ext cx="2871300" cy="369332"/>
          </a:xfrm>
          <a:prstGeom prst="rect">
            <a:avLst/>
          </a:prstGeom>
          <a:noFill/>
        </p:spPr>
        <p:txBody>
          <a:bodyPr wrap="none" lIns="91440" tIns="45720" rIns="91440" bIns="45720">
            <a:spAutoFit/>
          </a:bodyPr>
          <a:lstStyle/>
          <a:p>
            <a:pPr algn="ctr">
              <a:lnSpc>
                <a:spcPct val="150000"/>
              </a:lnSpc>
            </a:pPr>
            <a:r>
              <a:rPr lang="en-AU" sz="1200" dirty="0"/>
              <a:t>5. Prepare and submit condition reports</a:t>
            </a:r>
          </a:p>
        </p:txBody>
      </p:sp>
      <p:sp>
        <p:nvSpPr>
          <p:cNvPr id="7" name="Rectangle 6"/>
          <p:cNvSpPr/>
          <p:nvPr/>
        </p:nvSpPr>
        <p:spPr>
          <a:xfrm>
            <a:off x="40240" y="1013196"/>
            <a:ext cx="6748272" cy="1200329"/>
          </a:xfrm>
          <a:prstGeom prst="rect">
            <a:avLst/>
          </a:prstGeom>
        </p:spPr>
        <p:txBody>
          <a:bodyPr wrap="square">
            <a:spAutoFit/>
          </a:bodyPr>
          <a:lstStyle/>
          <a:p>
            <a:pPr marL="430637" lvl="1" indent="-171450">
              <a:lnSpc>
                <a:spcPct val="150000"/>
              </a:lnSpc>
              <a:buFont typeface="Arial" panose="020B0604020202020204" pitchFamily="34" charset="0"/>
              <a:buChar char="•"/>
            </a:pPr>
            <a:r>
              <a:rPr lang="en-AU" sz="1200" dirty="0"/>
              <a:t>Complete reports on the condition of existing buildings and structure on adjacent site boundaries</a:t>
            </a:r>
          </a:p>
          <a:p>
            <a:pPr marL="430637" lvl="1" indent="-171450">
              <a:lnSpc>
                <a:spcPct val="150000"/>
              </a:lnSpc>
              <a:buFont typeface="Arial" panose="020B0604020202020204" pitchFamily="34" charset="0"/>
              <a:buChar char="•"/>
            </a:pPr>
            <a:r>
              <a:rPr lang="en-AU" sz="1200" dirty="0"/>
              <a:t>Commence construction after copies of condition reports are forwarded to the owners of adjacent buildings</a:t>
            </a:r>
          </a:p>
        </p:txBody>
      </p:sp>
      <p:sp>
        <p:nvSpPr>
          <p:cNvPr id="6" name="Rectangle 5"/>
          <p:cNvSpPr/>
          <p:nvPr/>
        </p:nvSpPr>
        <p:spPr>
          <a:xfrm>
            <a:off x="-1" y="551117"/>
            <a:ext cx="2938183" cy="276999"/>
          </a:xfrm>
          <a:prstGeom prst="rect">
            <a:avLst/>
          </a:prstGeom>
          <a:solidFill>
            <a:srgbClr val="3648CA"/>
          </a:solidFill>
          <a:ln w="6350">
            <a:solidFill>
              <a:schemeClr val="tx1"/>
            </a:solidFill>
          </a:ln>
        </p:spPr>
        <p:txBody>
          <a:bodyPr wrap="square">
            <a:spAutoFit/>
          </a:bodyPr>
          <a:lstStyle/>
          <a:p>
            <a:r>
              <a:rPr lang="en-US" sz="1200" b="1" dirty="0">
                <a:solidFill>
                  <a:schemeClr val="bg1"/>
                </a:solidFill>
              </a:rPr>
              <a:t>In this chapter you will learn how to:</a:t>
            </a:r>
            <a:endParaRPr lang="en-AU" sz="1400" b="1" dirty="0"/>
          </a:p>
        </p:txBody>
      </p:sp>
      <p:sp>
        <p:nvSpPr>
          <p:cNvPr id="8"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80535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43661" y="795113"/>
            <a:ext cx="4885639" cy="1354217"/>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Completing reports on the condition of existing buildings and structure on adjacent site boundaries</a:t>
            </a:r>
          </a:p>
          <a:p>
            <a:pPr algn="ctr"/>
            <a:endParaRPr lang="en-AU" sz="1800" b="1" dirty="0">
              <a:solidFill>
                <a:schemeClr val="tx1">
                  <a:lumMod val="40000"/>
                  <a:lumOff val="60000"/>
                </a:schemeClr>
              </a:solidFill>
            </a:endParaRPr>
          </a:p>
        </p:txBody>
      </p:sp>
      <p:sp>
        <p:nvSpPr>
          <p:cNvPr id="6" name="Rectangle 5"/>
          <p:cNvSpPr/>
          <p:nvPr/>
        </p:nvSpPr>
        <p:spPr>
          <a:xfrm>
            <a:off x="-1" y="675815"/>
            <a:ext cx="157734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47787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7184" y="1792224"/>
            <a:ext cx="2187902" cy="1716996"/>
          </a:xfrm>
          <a:prstGeom prst="rect">
            <a:avLst/>
          </a:prstGeom>
          <a:ln>
            <a:solidFill>
              <a:schemeClr val="bg1">
                <a:lumMod val="65000"/>
              </a:schemeClr>
            </a:solidFill>
          </a:ln>
          <a:effectLst/>
        </p:spPr>
      </p:pic>
      <p:sp>
        <p:nvSpPr>
          <p:cNvPr id="12"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9" name="Rectangle 8"/>
          <p:cNvSpPr/>
          <p:nvPr/>
        </p:nvSpPr>
        <p:spPr>
          <a:xfrm>
            <a:off x="827810" y="-9476"/>
            <a:ext cx="2871300" cy="369332"/>
          </a:xfrm>
          <a:prstGeom prst="rect">
            <a:avLst/>
          </a:prstGeom>
          <a:noFill/>
        </p:spPr>
        <p:txBody>
          <a:bodyPr wrap="none" lIns="91440" tIns="45720" rIns="91440" bIns="45720">
            <a:spAutoFit/>
          </a:bodyPr>
          <a:lstStyle/>
          <a:p>
            <a:pPr algn="ctr">
              <a:lnSpc>
                <a:spcPct val="150000"/>
              </a:lnSpc>
            </a:pPr>
            <a:r>
              <a:rPr lang="en-AU" sz="1200" dirty="0"/>
              <a:t>5. Prepare and submit condition reports</a:t>
            </a:r>
          </a:p>
        </p:txBody>
      </p:sp>
    </p:spTree>
    <p:custDataLst>
      <p:tags r:id="rId1"/>
    </p:custDataLst>
    <p:extLst>
      <p:ext uri="{BB962C8B-B14F-4D97-AF65-F5344CB8AC3E}">
        <p14:creationId xmlns:p14="http://schemas.microsoft.com/office/powerpoint/2010/main" val="313578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585275"/>
            <a:ext cx="1304365"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11" name="Rectangle 10"/>
          <p:cNvSpPr/>
          <p:nvPr/>
        </p:nvSpPr>
        <p:spPr>
          <a:xfrm>
            <a:off x="99462" y="587216"/>
            <a:ext cx="1340427" cy="276999"/>
          </a:xfrm>
          <a:prstGeom prst="rect">
            <a:avLst/>
          </a:prstGeom>
          <a:noFill/>
          <a:ln w="6350">
            <a:noFill/>
          </a:ln>
        </p:spPr>
        <p:txBody>
          <a:bodyPr wrap="square">
            <a:spAutoFit/>
          </a:bodyPr>
          <a:lstStyle/>
          <a:p>
            <a:r>
              <a:rPr lang="en-US" sz="1200" b="1" dirty="0">
                <a:solidFill>
                  <a:schemeClr val="bg1"/>
                </a:solidFill>
              </a:rPr>
              <a:t>Introduction</a:t>
            </a:r>
            <a:endParaRPr lang="en-AU" sz="1400" b="1" dirty="0"/>
          </a:p>
        </p:txBody>
      </p:sp>
      <p:sp>
        <p:nvSpPr>
          <p:cNvPr id="13" name="Rectangle 12"/>
          <p:cNvSpPr/>
          <p:nvPr/>
        </p:nvSpPr>
        <p:spPr>
          <a:xfrm>
            <a:off x="527581" y="-9476"/>
            <a:ext cx="5795497" cy="335156"/>
          </a:xfrm>
          <a:prstGeom prst="rect">
            <a:avLst/>
          </a:prstGeom>
          <a:noFill/>
        </p:spPr>
        <p:txBody>
          <a:bodyPr wrap="none" lIns="91440" tIns="45720" rIns="91440" bIns="45720">
            <a:spAutoFit/>
          </a:bodyPr>
          <a:lstStyle/>
          <a:p>
            <a:pPr lvl="1">
              <a:lnSpc>
                <a:spcPct val="150000"/>
              </a:lnSpc>
            </a:pPr>
            <a:r>
              <a:rPr lang="en-AU" sz="1200" dirty="0"/>
              <a:t>5.1 Complete reports on the condition of existing structures on site boundaries </a:t>
            </a:r>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2" name="TextBox 1"/>
          <p:cNvSpPr txBox="1"/>
          <p:nvPr/>
        </p:nvSpPr>
        <p:spPr>
          <a:xfrm>
            <a:off x="297060" y="996619"/>
            <a:ext cx="6342279" cy="2123658"/>
          </a:xfrm>
          <a:prstGeom prst="rect">
            <a:avLst/>
          </a:prstGeom>
          <a:noFill/>
        </p:spPr>
        <p:txBody>
          <a:bodyPr wrap="square" rtlCol="0">
            <a:spAutoFit/>
          </a:bodyPr>
          <a:lstStyle/>
          <a:p>
            <a:pPr algn="just"/>
            <a:r>
              <a:rPr lang="en-AU" sz="1100" dirty="0"/>
              <a:t>If work is to affect neighbouring properties, you are required to compile a report on the condition of existing buildings and structures on adjacent site boundaries. Take photos to support your report – it will be helpful in the event of a dispute with a neighbour.</a:t>
            </a:r>
          </a:p>
          <a:p>
            <a:pPr algn="just"/>
            <a:endParaRPr lang="en-AU" sz="1100" dirty="0"/>
          </a:p>
          <a:p>
            <a:pPr algn="just"/>
            <a:r>
              <a:rPr lang="en-AU" sz="1100" dirty="0"/>
              <a:t>As part of this process:</a:t>
            </a:r>
          </a:p>
          <a:p>
            <a:pPr marL="171450" indent="-171450">
              <a:buFont typeface="Arial" panose="020B0604020202020204" pitchFamily="34" charset="0"/>
              <a:buChar char="•"/>
            </a:pPr>
            <a:r>
              <a:rPr lang="en-AU" sz="1100" dirty="0"/>
              <a:t>Take note of fences and structures on the boundary line (e.g. garage walls) – observing height, length, general condition and any defects.</a:t>
            </a:r>
          </a:p>
          <a:p>
            <a:pPr marL="171450" indent="-171450">
              <a:buFont typeface="Arial" panose="020B0604020202020204" pitchFamily="34" charset="0"/>
              <a:buChar char="•"/>
            </a:pPr>
            <a:r>
              <a:rPr lang="en-AU" sz="1100" dirty="0"/>
              <a:t>Sketch the location of each adjacent residence, taking note of window positions, front and side setbacks, wall length dimensions and taking note of window positions.</a:t>
            </a:r>
          </a:p>
          <a:p>
            <a:pPr marL="171450" indent="-171450">
              <a:buFont typeface="Arial" panose="020B0604020202020204" pitchFamily="34" charset="0"/>
              <a:buChar char="•"/>
            </a:pPr>
            <a:r>
              <a:rPr lang="en-AU" sz="1100" dirty="0"/>
              <a:t>Sketch and dimension the location of any significant trees within three meters of the fence line.</a:t>
            </a:r>
          </a:p>
          <a:p>
            <a:pPr marL="171450" indent="-171450">
              <a:buFont typeface="Arial" panose="020B0604020202020204" pitchFamily="34" charset="0"/>
              <a:buChar char="•"/>
            </a:pPr>
            <a:r>
              <a:rPr lang="en-AU" sz="1100" dirty="0"/>
              <a:t>Sketch the location of any swimming pools, spas and special gardens between the adjacent house and the boundary.</a:t>
            </a:r>
          </a:p>
        </p:txBody>
      </p:sp>
    </p:spTree>
    <p:custDataLst>
      <p:tags r:id="rId1"/>
    </p:custDataLst>
    <p:extLst>
      <p:ext uri="{BB962C8B-B14F-4D97-AF65-F5344CB8AC3E}">
        <p14:creationId xmlns:p14="http://schemas.microsoft.com/office/powerpoint/2010/main" val="334003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1240" y="795113"/>
            <a:ext cx="4751192" cy="1354217"/>
          </a:xfrm>
          <a:prstGeom prst="rect">
            <a:avLst/>
          </a:prstGeom>
          <a:noFill/>
          <a:ln w="6350">
            <a:solidFill>
              <a:srgbClr val="232F84"/>
            </a:solidFill>
          </a:ln>
        </p:spPr>
        <p:txBody>
          <a:bodyPr wrap="square">
            <a:spAutoFit/>
          </a:bodyPr>
          <a:lstStyle/>
          <a:p>
            <a:pPr algn="ctr"/>
            <a:endParaRPr lang="en-US" sz="1600" b="1" dirty="0">
              <a:solidFill>
                <a:schemeClr val="tx1">
                  <a:lumMod val="40000"/>
                  <a:lumOff val="60000"/>
                </a:schemeClr>
              </a:solidFill>
            </a:endParaRPr>
          </a:p>
          <a:p>
            <a:pPr algn="ctr"/>
            <a:r>
              <a:rPr lang="en-US" sz="1600" b="1" dirty="0">
                <a:solidFill>
                  <a:schemeClr val="tx1">
                    <a:lumMod val="40000"/>
                    <a:lumOff val="60000"/>
                  </a:schemeClr>
                </a:solidFill>
              </a:rPr>
              <a:t>Commencing construction after copies of condition reports are forwarded to the owners of adjacent buildings</a:t>
            </a:r>
          </a:p>
          <a:p>
            <a:pPr algn="ctr"/>
            <a:endParaRPr lang="en-AU" sz="1800" b="1" dirty="0">
              <a:solidFill>
                <a:schemeClr val="tx1">
                  <a:lumMod val="40000"/>
                  <a:lumOff val="60000"/>
                </a:schemeClr>
              </a:solidFill>
            </a:endParaRPr>
          </a:p>
        </p:txBody>
      </p:sp>
      <p:sp>
        <p:nvSpPr>
          <p:cNvPr id="6" name="Rectangle 5"/>
          <p:cNvSpPr/>
          <p:nvPr/>
        </p:nvSpPr>
        <p:spPr>
          <a:xfrm>
            <a:off x="-1" y="675815"/>
            <a:ext cx="1645921" cy="27699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8" name="Rectangle 7"/>
          <p:cNvSpPr/>
          <p:nvPr/>
        </p:nvSpPr>
        <p:spPr>
          <a:xfrm>
            <a:off x="99462" y="684480"/>
            <a:ext cx="1546458" cy="276999"/>
          </a:xfrm>
          <a:prstGeom prst="rect">
            <a:avLst/>
          </a:prstGeom>
          <a:noFill/>
          <a:ln w="6350">
            <a:noFill/>
          </a:ln>
        </p:spPr>
        <p:txBody>
          <a:bodyPr wrap="square">
            <a:spAutoFit/>
          </a:bodyPr>
          <a:lstStyle/>
          <a:p>
            <a:pPr algn="r"/>
            <a:r>
              <a:rPr lang="en-US" sz="1200" b="1" dirty="0">
                <a:solidFill>
                  <a:schemeClr val="bg1"/>
                </a:solidFill>
              </a:rPr>
              <a:t>Let's talk about…</a:t>
            </a:r>
            <a:endParaRPr lang="en-AU" sz="1400" b="1" dirty="0"/>
          </a:p>
        </p:txBody>
      </p:sp>
      <p:sp>
        <p:nvSpPr>
          <p:cNvPr id="1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t="15162"/>
          <a:stretch/>
        </p:blipFill>
        <p:spPr>
          <a:xfrm>
            <a:off x="3739989" y="1936376"/>
            <a:ext cx="2721045" cy="1468611"/>
          </a:xfrm>
          <a:prstGeom prst="rect">
            <a:avLst/>
          </a:prstGeom>
          <a:ln>
            <a:solidFill>
              <a:schemeClr val="bg1">
                <a:lumMod val="65000"/>
              </a:schemeClr>
            </a:solidFill>
          </a:ln>
          <a:effectLst/>
        </p:spPr>
      </p:pic>
      <p:sp>
        <p:nvSpPr>
          <p:cNvPr id="10" name="Rectangle 9"/>
          <p:cNvSpPr/>
          <p:nvPr/>
        </p:nvSpPr>
        <p:spPr>
          <a:xfrm>
            <a:off x="827810" y="-9476"/>
            <a:ext cx="2871300" cy="369332"/>
          </a:xfrm>
          <a:prstGeom prst="rect">
            <a:avLst/>
          </a:prstGeom>
          <a:noFill/>
        </p:spPr>
        <p:txBody>
          <a:bodyPr wrap="none" lIns="91440" tIns="45720" rIns="91440" bIns="45720">
            <a:spAutoFit/>
          </a:bodyPr>
          <a:lstStyle/>
          <a:p>
            <a:pPr algn="ctr">
              <a:lnSpc>
                <a:spcPct val="150000"/>
              </a:lnSpc>
            </a:pPr>
            <a:r>
              <a:rPr lang="en-AU" sz="1200" dirty="0"/>
              <a:t>5. Prepare and submit condition reports</a:t>
            </a:r>
          </a:p>
        </p:txBody>
      </p:sp>
    </p:spTree>
    <p:custDataLst>
      <p:tags r:id="rId1"/>
    </p:custDataLst>
    <p:extLst>
      <p:ext uri="{BB962C8B-B14F-4D97-AF65-F5344CB8AC3E}">
        <p14:creationId xmlns:p14="http://schemas.microsoft.com/office/powerpoint/2010/main" val="438085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par>
                                <p:cTn id="10" presetID="10" presetClass="entr" presetSubtype="0" fill="hold" grpId="0" nodeType="withEffect">
                                  <p:stCondLst>
                                    <p:cond delay="12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9462" y="453792"/>
            <a:ext cx="2397371" cy="261610"/>
          </a:xfrm>
          <a:prstGeom prst="rect">
            <a:avLst/>
          </a:prstGeom>
          <a:noFill/>
          <a:ln w="6350">
            <a:noFill/>
          </a:ln>
        </p:spPr>
        <p:txBody>
          <a:bodyPr wrap="square">
            <a:spAutoFit/>
          </a:bodyPr>
          <a:lstStyle/>
          <a:p>
            <a:r>
              <a:rPr lang="en-US" sz="1100" b="1" dirty="0">
                <a:solidFill>
                  <a:schemeClr val="bg1"/>
                </a:solidFill>
              </a:rPr>
              <a:t>Sample materials list</a:t>
            </a:r>
            <a:endParaRPr lang="en-AU" sz="1200" b="1" dirty="0"/>
          </a:p>
        </p:txBody>
      </p:sp>
      <p:sp>
        <p:nvSpPr>
          <p:cNvPr id="20" name="Rectangle 19"/>
          <p:cNvSpPr/>
          <p:nvPr/>
        </p:nvSpPr>
        <p:spPr>
          <a:xfrm>
            <a:off x="546433" y="-7315"/>
            <a:ext cx="5664051" cy="369332"/>
          </a:xfrm>
          <a:prstGeom prst="rect">
            <a:avLst/>
          </a:prstGeom>
          <a:noFill/>
        </p:spPr>
        <p:txBody>
          <a:bodyPr wrap="none" lIns="91440" tIns="45720" rIns="91440" bIns="45720">
            <a:spAutoFit/>
          </a:bodyPr>
          <a:lstStyle/>
          <a:p>
            <a:pPr lvl="1">
              <a:lnSpc>
                <a:spcPct val="150000"/>
              </a:lnSpc>
            </a:pPr>
            <a:r>
              <a:rPr lang="en-AU" sz="1200" dirty="0"/>
              <a:t>5.2 Commence construction after forwarding condition report to neighbours</a:t>
            </a:r>
          </a:p>
        </p:txBody>
      </p:sp>
      <p:sp>
        <p:nvSpPr>
          <p:cNvPr id="21" name="Rectangle 20"/>
          <p:cNvSpPr/>
          <p:nvPr/>
        </p:nvSpPr>
        <p:spPr>
          <a:xfrm>
            <a:off x="0" y="585275"/>
            <a:ext cx="1298148" cy="292389"/>
          </a:xfrm>
          <a:prstGeom prst="rect">
            <a:avLst/>
          </a:prstGeom>
          <a:solidFill>
            <a:srgbClr val="3648CA"/>
          </a:solidFill>
          <a:ln w="6350">
            <a:solidFill>
              <a:schemeClr val="tx1"/>
            </a:solidFill>
          </a:ln>
        </p:spPr>
        <p:txBody>
          <a:bodyPr wrap="square">
            <a:spAutoFit/>
          </a:bodyPr>
          <a:lstStyle/>
          <a:p>
            <a:pPr algn="r"/>
            <a:endParaRPr lang="en-AU" sz="1200" b="1" dirty="0"/>
          </a:p>
        </p:txBody>
      </p:sp>
      <p:sp>
        <p:nvSpPr>
          <p:cNvPr id="22" name="Rectangle 21"/>
          <p:cNvSpPr/>
          <p:nvPr/>
        </p:nvSpPr>
        <p:spPr>
          <a:xfrm>
            <a:off x="99461" y="600665"/>
            <a:ext cx="1299033" cy="276999"/>
          </a:xfrm>
          <a:prstGeom prst="rect">
            <a:avLst/>
          </a:prstGeom>
          <a:noFill/>
          <a:ln w="6350">
            <a:noFill/>
          </a:ln>
        </p:spPr>
        <p:txBody>
          <a:bodyPr wrap="square">
            <a:spAutoFit/>
          </a:bodyPr>
          <a:lstStyle/>
          <a:p>
            <a:r>
              <a:rPr lang="en-AU" sz="1200" b="1" dirty="0">
                <a:solidFill>
                  <a:schemeClr val="bg1"/>
                </a:solidFill>
              </a:rPr>
              <a:t>Introduction</a:t>
            </a:r>
            <a:endParaRPr lang="en-AU" sz="1400" b="1" dirty="0">
              <a:solidFill>
                <a:schemeClr val="bg1"/>
              </a:solidFill>
            </a:endParaRPr>
          </a:p>
        </p:txBody>
      </p:sp>
      <p:sp>
        <p:nvSpPr>
          <p:cNvPr id="9"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
        <p:nvSpPr>
          <p:cNvPr id="2" name="TextBox 1"/>
          <p:cNvSpPr txBox="1"/>
          <p:nvPr/>
        </p:nvSpPr>
        <p:spPr>
          <a:xfrm>
            <a:off x="318660" y="1212604"/>
            <a:ext cx="6262902" cy="830997"/>
          </a:xfrm>
          <a:prstGeom prst="rect">
            <a:avLst/>
          </a:prstGeom>
          <a:noFill/>
        </p:spPr>
        <p:txBody>
          <a:bodyPr wrap="square" rtlCol="0">
            <a:spAutoFit/>
          </a:bodyPr>
          <a:lstStyle/>
          <a:p>
            <a:pPr algn="just"/>
            <a:r>
              <a:rPr lang="en-AU" sz="1200" dirty="0">
                <a:latin typeface="+mj-lt"/>
              </a:rPr>
              <a:t>Condition reports should be forwarded onto owners of adjacent buildings prior to commencing construction. That way, all parties are aware of the site status before work commences, and can easily identify if any damage has occurred through the construction process. </a:t>
            </a:r>
            <a:endParaRPr lang="en-AU" sz="900" i="1" dirty="0">
              <a:solidFill>
                <a:schemeClr val="bg2"/>
              </a:solidFill>
              <a:latin typeface="+mj-lt"/>
            </a:endParaRPr>
          </a:p>
        </p:txBody>
      </p:sp>
    </p:spTree>
    <p:custDataLst>
      <p:tags r:id="rId1"/>
    </p:custDataLst>
    <p:extLst>
      <p:ext uri="{BB962C8B-B14F-4D97-AF65-F5344CB8AC3E}">
        <p14:creationId xmlns:p14="http://schemas.microsoft.com/office/powerpoint/2010/main" val="96464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animBg="1"/>
      <p:bldP spid="22"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0"/>
          <p:cNvSpPr txBox="1">
            <a:spLocks/>
          </p:cNvSpPr>
          <p:nvPr/>
        </p:nvSpPr>
        <p:spPr>
          <a:xfrm>
            <a:off x="848514" y="1014285"/>
            <a:ext cx="5997960" cy="2542025"/>
          </a:xfrm>
          <a:prstGeom prst="rect">
            <a:avLst/>
          </a:prstGeom>
        </p:spPr>
        <p:txBody>
          <a:bodyPr>
            <a:noAutofit/>
          </a:bodyPr>
          <a:lstStyle>
            <a:lvl1pPr marL="121494" indent="-121494" algn="l" defTabSz="194390" rtl="0" eaLnBrk="1" latinLnBrk="0" hangingPunct="1">
              <a:spcBef>
                <a:spcPct val="20000"/>
              </a:spcBef>
              <a:spcAft>
                <a:spcPts val="255"/>
              </a:spcAft>
              <a:buClr>
                <a:schemeClr val="accent1">
                  <a:lumMod val="75000"/>
                </a:schemeClr>
              </a:buClr>
              <a:buSzPct val="145000"/>
              <a:buFont typeface="Arial"/>
              <a:buChar char="•"/>
              <a:defRPr sz="1020" kern="1200" cap="none">
                <a:solidFill>
                  <a:schemeClr val="tx1"/>
                </a:solidFill>
                <a:effectLst/>
                <a:latin typeface="Arial" panose="020B0604020202020204" pitchFamily="34" charset="0"/>
                <a:ea typeface="+mn-ea"/>
                <a:cs typeface="Arial" panose="020B0604020202020204" pitchFamily="34" charset="0"/>
              </a:defRPr>
            </a:lvl1pPr>
            <a:lvl2pPr marL="315884" indent="-121494" algn="l" defTabSz="194390" rtl="0" eaLnBrk="1" latinLnBrk="0" hangingPunct="1">
              <a:spcBef>
                <a:spcPct val="20000"/>
              </a:spcBef>
              <a:spcAft>
                <a:spcPts val="255"/>
              </a:spcAft>
              <a:buClr>
                <a:schemeClr val="accent1">
                  <a:lumMod val="75000"/>
                </a:schemeClr>
              </a:buClr>
              <a:buSzPct val="145000"/>
              <a:buFont typeface="Arial"/>
              <a:buChar char="•"/>
              <a:defRPr sz="850" kern="1200" cap="none">
                <a:solidFill>
                  <a:schemeClr val="tx1"/>
                </a:solidFill>
                <a:effectLst/>
                <a:latin typeface="Arial" panose="020B0604020202020204" pitchFamily="34" charset="0"/>
                <a:ea typeface="+mn-ea"/>
                <a:cs typeface="Arial" panose="020B0604020202020204" pitchFamily="34" charset="0"/>
              </a:defRPr>
            </a:lvl2pPr>
            <a:lvl3pPr marL="510274" indent="-121494" algn="l" defTabSz="194390" rtl="0" eaLnBrk="1" latinLnBrk="0" hangingPunct="1">
              <a:spcBef>
                <a:spcPct val="20000"/>
              </a:spcBef>
              <a:spcAft>
                <a:spcPts val="255"/>
              </a:spcAft>
              <a:buClr>
                <a:schemeClr val="accent1">
                  <a:lumMod val="75000"/>
                </a:schemeClr>
              </a:buClr>
              <a:buSzPct val="145000"/>
              <a:buFont typeface="Arial"/>
              <a:buChar char="•"/>
              <a:defRPr sz="765" kern="1200" cap="none">
                <a:solidFill>
                  <a:schemeClr val="tx1"/>
                </a:solidFill>
                <a:effectLst/>
                <a:latin typeface="Arial" panose="020B0604020202020204" pitchFamily="34" charset="0"/>
                <a:ea typeface="+mn-ea"/>
                <a:cs typeface="Arial" panose="020B0604020202020204" pitchFamily="34" charset="0"/>
              </a:defRPr>
            </a:lvl3pPr>
            <a:lvl4pPr marL="656067" indent="-72897" algn="l" defTabSz="194390" rtl="0" eaLnBrk="1" latinLnBrk="0" hangingPunct="1">
              <a:spcBef>
                <a:spcPct val="20000"/>
              </a:spcBef>
              <a:spcAft>
                <a:spcPts val="255"/>
              </a:spcAft>
              <a:buClr>
                <a:schemeClr val="accent1">
                  <a:lumMod val="75000"/>
                </a:schemeClr>
              </a:buClr>
              <a:buSzPct val="145000"/>
              <a:buFont typeface="Arial"/>
              <a:buChar char="•"/>
              <a:defRPr sz="680" kern="1200" cap="none">
                <a:solidFill>
                  <a:schemeClr val="tx1"/>
                </a:solidFill>
                <a:effectLst/>
                <a:latin typeface="Arial" panose="020B0604020202020204" pitchFamily="34" charset="0"/>
                <a:ea typeface="+mn-ea"/>
                <a:cs typeface="Arial" panose="020B0604020202020204" pitchFamily="34" charset="0"/>
              </a:defRPr>
            </a:lvl4pPr>
            <a:lvl5pPr marL="850457" indent="-72897"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Arial" panose="020B0604020202020204" pitchFamily="34" charset="0"/>
                <a:ea typeface="+mn-ea"/>
                <a:cs typeface="Arial" panose="020B0604020202020204" pitchFamily="34" charset="0"/>
              </a:defRPr>
            </a:lvl5pPr>
            <a:lvl6pPr marL="106914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6pPr>
            <a:lvl7pPr marL="126353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7pPr>
            <a:lvl8pPr marL="145792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8pPr>
            <a:lvl9pPr marL="1652315" indent="-97195" algn="l" defTabSz="194390" rtl="0" eaLnBrk="1" latinLnBrk="0" hangingPunct="1">
              <a:spcBef>
                <a:spcPct val="20000"/>
              </a:spcBef>
              <a:spcAft>
                <a:spcPts val="255"/>
              </a:spcAft>
              <a:buClr>
                <a:schemeClr val="accent1">
                  <a:lumMod val="75000"/>
                </a:schemeClr>
              </a:buClr>
              <a:buSzPct val="145000"/>
              <a:buFont typeface="Arial"/>
              <a:buChar char="•"/>
              <a:defRPr sz="595" kern="1200" cap="none">
                <a:solidFill>
                  <a:schemeClr val="tx1"/>
                </a:solidFill>
                <a:effectLst/>
                <a:latin typeface="+mn-lt"/>
                <a:ea typeface="+mn-ea"/>
                <a:cs typeface="+mn-cs"/>
              </a:defRPr>
            </a:lvl9pPr>
          </a:lstStyle>
          <a:p>
            <a:pPr marL="0" indent="0">
              <a:buNone/>
            </a:pPr>
            <a:r>
              <a:rPr lang="en-AU" sz="1200" b="1" dirty="0">
                <a:solidFill>
                  <a:srgbClr val="232F84"/>
                </a:solidFill>
              </a:rPr>
              <a:t>TOPIC 1: Appraise contract documentation to identify operational requirements</a:t>
            </a:r>
            <a:endParaRPr lang="en-AU" sz="1200" b="1" dirty="0">
              <a:solidFill>
                <a:schemeClr val="bg1">
                  <a:lumMod val="75000"/>
                </a:schemeClr>
              </a:solidFill>
            </a:endParaRPr>
          </a:p>
          <a:p>
            <a:pPr marL="0" indent="0">
              <a:buNone/>
            </a:pPr>
            <a:r>
              <a:rPr lang="en-AU" sz="1200" b="1" dirty="0">
                <a:solidFill>
                  <a:srgbClr val="232F84"/>
                </a:solidFill>
              </a:rPr>
              <a:t>TOPIC 2: Implement strategies for construction operations</a:t>
            </a:r>
            <a:endParaRPr lang="en-AU" sz="600" b="1" dirty="0">
              <a:solidFill>
                <a:srgbClr val="232F84"/>
              </a:solidFill>
            </a:endParaRPr>
          </a:p>
          <a:p>
            <a:pPr marL="0" indent="0">
              <a:buNone/>
            </a:pPr>
            <a:r>
              <a:rPr lang="en-AU" sz="1200" b="1" dirty="0">
                <a:solidFill>
                  <a:srgbClr val="232F84"/>
                </a:solidFill>
              </a:rPr>
              <a:t>TOPIC 3: Prepare project schedule</a:t>
            </a:r>
          </a:p>
          <a:p>
            <a:pPr marL="0" indent="0">
              <a:buNone/>
            </a:pPr>
            <a:r>
              <a:rPr lang="en-AU" sz="1200" b="1" dirty="0">
                <a:solidFill>
                  <a:srgbClr val="232F84"/>
                </a:solidFill>
              </a:rPr>
              <a:t>TOPIC 4: Determine required resources</a:t>
            </a:r>
          </a:p>
          <a:p>
            <a:pPr marL="0" indent="0">
              <a:buNone/>
            </a:pPr>
            <a:endParaRPr lang="en-AU" sz="900" dirty="0">
              <a:solidFill>
                <a:schemeClr val="bg1">
                  <a:lumMod val="75000"/>
                </a:schemeClr>
              </a:solidFill>
            </a:endParaRPr>
          </a:p>
          <a:p>
            <a:pPr marL="0" indent="0">
              <a:buNone/>
            </a:pPr>
            <a:r>
              <a:rPr lang="en-AU" sz="1200" b="1" dirty="0">
                <a:solidFill>
                  <a:srgbClr val="232F84"/>
                </a:solidFill>
              </a:rPr>
              <a:t>TOPIC 5: Prepare and submit condition reports</a:t>
            </a:r>
          </a:p>
          <a:p>
            <a:pPr marL="259187" lvl="1" indent="0">
              <a:buNone/>
            </a:pPr>
            <a:r>
              <a:rPr lang="en-AU" sz="900" dirty="0"/>
              <a:t>5.1     Complete reports on the condition of existing buildings and structure on adjacent site boundaries</a:t>
            </a:r>
          </a:p>
          <a:p>
            <a:pPr marL="259187" lvl="1" indent="0">
              <a:buNone/>
            </a:pPr>
            <a:r>
              <a:rPr lang="en-AU" sz="900" dirty="0"/>
              <a:t>5.2     Commence construction after copies of condition reports are forwarded to the owners of adjacent </a:t>
            </a:r>
          </a:p>
          <a:p>
            <a:pPr marL="259187" lvl="1" indent="0">
              <a:buNone/>
            </a:pPr>
            <a:r>
              <a:rPr lang="en-AU" sz="900" dirty="0"/>
              <a:t>          buildings</a:t>
            </a:r>
          </a:p>
          <a:p>
            <a:pPr marL="0" indent="0">
              <a:buNone/>
            </a:pPr>
            <a:endParaRPr lang="en-AU" sz="1200" dirty="0">
              <a:solidFill>
                <a:srgbClr val="232F84"/>
              </a:solidFill>
            </a:endParaRPr>
          </a:p>
          <a:p>
            <a:pPr marL="0" indent="0">
              <a:buNone/>
            </a:pPr>
            <a:endParaRPr lang="en-AU" sz="1200" b="1" dirty="0">
              <a:solidFill>
                <a:srgbClr val="232F84"/>
              </a:solidFill>
            </a:endParaRPr>
          </a:p>
          <a:p>
            <a:pPr marL="0" indent="0">
              <a:buNone/>
            </a:pPr>
            <a:endParaRPr lang="en-US" sz="500" dirty="0">
              <a:solidFill>
                <a:schemeClr val="bg1">
                  <a:lumMod val="75000"/>
                </a:schemeClr>
              </a:solidFill>
            </a:endParaRPr>
          </a:p>
          <a:p>
            <a:pPr marL="0" lvl="1" indent="0">
              <a:buNone/>
            </a:pPr>
            <a:endParaRPr lang="en-AU" sz="900" dirty="0"/>
          </a:p>
          <a:p>
            <a:pPr marL="0" lvl="1" indent="0">
              <a:buNone/>
            </a:pPr>
            <a:endParaRPr lang="en-AU" sz="800" dirty="0"/>
          </a:p>
          <a:p>
            <a:pPr marL="0" indent="0">
              <a:buNone/>
            </a:pPr>
            <a:endParaRPr lang="en-US" sz="1050" dirty="0">
              <a:solidFill>
                <a:schemeClr val="bg2"/>
              </a:solidFill>
            </a:endParaRPr>
          </a:p>
          <a:p>
            <a:pPr marL="0" indent="0">
              <a:buFont typeface="Arial"/>
              <a:buNone/>
            </a:pPr>
            <a:endParaRPr lang="en-AU" sz="1400" b="1" dirty="0">
              <a:solidFill>
                <a:schemeClr val="bg1">
                  <a:lumMod val="75000"/>
                </a:schemeClr>
              </a:solidFill>
            </a:endParaRPr>
          </a:p>
          <a:p>
            <a:pPr marL="0" indent="0">
              <a:buFont typeface="Arial"/>
              <a:buNone/>
            </a:pPr>
            <a:endParaRPr lang="en-AU" sz="1600" dirty="0"/>
          </a:p>
          <a:p>
            <a:pPr>
              <a:buFont typeface="+mj-lt"/>
              <a:buAutoNum type="arabicPeriod"/>
            </a:pPr>
            <a:endParaRPr lang="en-AU" sz="1600" dirty="0"/>
          </a:p>
          <a:p>
            <a:pPr>
              <a:buFont typeface="+mj-lt"/>
              <a:buAutoNum type="arabicPeriod"/>
            </a:pPr>
            <a:endParaRPr lang="en-AU" sz="1600" dirty="0"/>
          </a:p>
        </p:txBody>
      </p:sp>
      <p:sp>
        <p:nvSpPr>
          <p:cNvPr id="9" name="Rectangle 8"/>
          <p:cNvSpPr/>
          <p:nvPr/>
        </p:nvSpPr>
        <p:spPr>
          <a:xfrm>
            <a:off x="131159" y="541203"/>
            <a:ext cx="4572000" cy="246221"/>
          </a:xfrm>
          <a:prstGeom prst="rect">
            <a:avLst/>
          </a:prstGeom>
        </p:spPr>
        <p:txBody>
          <a:bodyPr>
            <a:spAutoFit/>
          </a:bodyPr>
          <a:lstStyle/>
          <a:p>
            <a:r>
              <a:rPr lang="en-AU" sz="1000" dirty="0"/>
              <a:t>So far through this session you have learnt how to:</a:t>
            </a:r>
          </a:p>
        </p:txBody>
      </p:sp>
      <p:sp>
        <p:nvSpPr>
          <p:cNvPr id="17" name="TextBox 16"/>
          <p:cNvSpPr txBox="1"/>
          <p:nvPr/>
        </p:nvSpPr>
        <p:spPr>
          <a:xfrm>
            <a:off x="330822" y="2343587"/>
            <a:ext cx="561380" cy="707886"/>
          </a:xfrm>
          <a:prstGeom prst="rect">
            <a:avLst/>
          </a:prstGeom>
          <a:noFill/>
        </p:spPr>
        <p:txBody>
          <a:bodyPr wrap="square" rtlCol="0">
            <a:spAutoFit/>
          </a:bodyPr>
          <a:lstStyle/>
          <a:p>
            <a:r>
              <a:rPr lang="en-AU" sz="4000" dirty="0">
                <a:solidFill>
                  <a:srgbClr val="002060"/>
                </a:solidFill>
                <a:sym typeface="Wingdings" panose="05000000000000000000" pitchFamily="2" charset="2"/>
              </a:rPr>
              <a:t></a:t>
            </a:r>
            <a:endParaRPr lang="en-AU" sz="4000" dirty="0">
              <a:solidFill>
                <a:srgbClr val="002060"/>
              </a:solidFill>
            </a:endParaRPr>
          </a:p>
        </p:txBody>
      </p:sp>
      <p:sp>
        <p:nvSpPr>
          <p:cNvPr id="11" name="Rectangle 10"/>
          <p:cNvSpPr/>
          <p:nvPr/>
        </p:nvSpPr>
        <p:spPr>
          <a:xfrm>
            <a:off x="2612318" y="-5938"/>
            <a:ext cx="1702134" cy="369332"/>
          </a:xfrm>
          <a:prstGeom prst="rect">
            <a:avLst/>
          </a:prstGeom>
          <a:noFill/>
        </p:spPr>
        <p:txBody>
          <a:bodyPr wrap="none" lIns="91440" tIns="45720" rIns="91440" bIns="45720">
            <a:spAutoFit/>
          </a:bodyPr>
          <a:lstStyle/>
          <a:p>
            <a:pPr algn="ctr">
              <a:lnSpc>
                <a:spcPct val="150000"/>
              </a:lnSpc>
            </a:pPr>
            <a:r>
              <a:rPr lang="en-AU" sz="1200" dirty="0"/>
              <a:t>Summary – Topic Five</a:t>
            </a:r>
            <a:endParaRPr lang="en-US" sz="1200" dirty="0"/>
          </a:p>
        </p:txBody>
      </p:sp>
      <p:sp>
        <p:nvSpPr>
          <p:cNvPr id="14" name="Footer Placeholder 1"/>
          <p:cNvSpPr>
            <a:spLocks noGrp="1"/>
          </p:cNvSpPr>
          <p:nvPr>
            <p:ph type="ftr" sz="quarter" idx="3"/>
          </p:nvPr>
        </p:nvSpPr>
        <p:spPr>
          <a:xfrm>
            <a:off x="-35508" y="3864058"/>
            <a:ext cx="5767896" cy="206989"/>
          </a:xfrm>
        </p:spPr>
        <p:txBody>
          <a:bodyPr/>
          <a:lstStyle/>
          <a:p>
            <a:r>
              <a:rPr lang="en-AU" dirty="0"/>
              <a:t>CPCCBC4007A</a:t>
            </a:r>
            <a:r>
              <a:rPr lang="en-US" dirty="0"/>
              <a:t> - © Construction Skills Training Centre</a:t>
            </a:r>
          </a:p>
        </p:txBody>
      </p:sp>
      <p:sp>
        <p:nvSpPr>
          <p:cNvPr id="13" name="TextBox 12"/>
          <p:cNvSpPr txBox="1"/>
          <p:nvPr/>
        </p:nvSpPr>
        <p:spPr>
          <a:xfrm>
            <a:off x="460170" y="956472"/>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5" name="TextBox 14"/>
          <p:cNvSpPr txBox="1"/>
          <p:nvPr/>
        </p:nvSpPr>
        <p:spPr>
          <a:xfrm>
            <a:off x="460170" y="1231817"/>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2" name="TextBox 11"/>
          <p:cNvSpPr txBox="1"/>
          <p:nvPr/>
        </p:nvSpPr>
        <p:spPr>
          <a:xfrm>
            <a:off x="457762" y="1494435"/>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
        <p:nvSpPr>
          <p:cNvPr id="16" name="TextBox 15"/>
          <p:cNvSpPr txBox="1"/>
          <p:nvPr/>
        </p:nvSpPr>
        <p:spPr>
          <a:xfrm>
            <a:off x="457762" y="1743506"/>
            <a:ext cx="561380" cy="400110"/>
          </a:xfrm>
          <a:prstGeom prst="rect">
            <a:avLst/>
          </a:prstGeom>
          <a:noFill/>
        </p:spPr>
        <p:txBody>
          <a:bodyPr wrap="square" rtlCol="0">
            <a:spAutoFit/>
          </a:bodyPr>
          <a:lstStyle/>
          <a:p>
            <a:r>
              <a:rPr lang="en-AU" sz="2000" dirty="0">
                <a:solidFill>
                  <a:srgbClr val="002060"/>
                </a:solidFill>
                <a:sym typeface="Wingdings" panose="05000000000000000000" pitchFamily="2" charset="2"/>
              </a:rPr>
              <a:t></a:t>
            </a:r>
            <a:endParaRPr lang="en-AU" sz="2000" dirty="0">
              <a:solidFill>
                <a:srgbClr val="002060"/>
              </a:solidFill>
            </a:endParaRPr>
          </a:p>
        </p:txBody>
      </p:sp>
    </p:spTree>
    <p:custDataLst>
      <p:tags r:id="rId1"/>
    </p:custDataLst>
    <p:extLst>
      <p:ext uri="{BB962C8B-B14F-4D97-AF65-F5344CB8AC3E}">
        <p14:creationId xmlns:p14="http://schemas.microsoft.com/office/powerpoint/2010/main" val="321954238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54801" y="721202"/>
            <a:ext cx="4508937" cy="1615827"/>
          </a:xfrm>
          <a:prstGeom prst="rect">
            <a:avLst/>
          </a:prstGeom>
          <a:noFill/>
        </p:spPr>
        <p:txBody>
          <a:bodyPr wrap="square" rtlCol="0">
            <a:spAutoFit/>
          </a:bodyPr>
          <a:lstStyle/>
          <a:p>
            <a:endParaRPr lang="en-US" sz="1500" dirty="0">
              <a:solidFill>
                <a:srgbClr val="002060"/>
              </a:solidFill>
              <a:latin typeface="Colored Crayons" pitchFamily="2" charset="0"/>
            </a:endParaRPr>
          </a:p>
          <a:p>
            <a:pPr algn="ctr"/>
            <a:r>
              <a:rPr lang="en-US" sz="1500" dirty="0">
                <a:solidFill>
                  <a:srgbClr val="002060"/>
                </a:solidFill>
                <a:latin typeface="AR CENA" panose="02000000000000000000" pitchFamily="2" charset="0"/>
              </a:rPr>
              <a:t>This completes your study session for CPCCBC4007A </a:t>
            </a:r>
          </a:p>
          <a:p>
            <a:pPr algn="ctr"/>
            <a:endParaRPr lang="en-US" sz="1500" dirty="0">
              <a:solidFill>
                <a:srgbClr val="002060"/>
              </a:solidFill>
              <a:latin typeface="AR CENA" panose="02000000000000000000" pitchFamily="2" charset="0"/>
            </a:endParaRPr>
          </a:p>
          <a:p>
            <a:pPr algn="ctr"/>
            <a:r>
              <a:rPr lang="en-US" sz="2400" dirty="0">
                <a:solidFill>
                  <a:srgbClr val="002060"/>
                </a:solidFill>
                <a:latin typeface="AR CENA" panose="02000000000000000000" pitchFamily="2" charset="0"/>
              </a:rPr>
              <a:t>Plan building or construction work</a:t>
            </a:r>
          </a:p>
          <a:p>
            <a:endParaRPr lang="en-US" sz="1500" dirty="0">
              <a:solidFill>
                <a:srgbClr val="002060"/>
              </a:solidFill>
              <a:latin typeface="AR CENA" panose="02000000000000000000" pitchFamily="2" charset="0"/>
            </a:endParaRPr>
          </a:p>
          <a:p>
            <a:endParaRPr lang="en-US" sz="1500" dirty="0">
              <a:solidFill>
                <a:srgbClr val="002060"/>
              </a:solidFill>
              <a:latin typeface="AR CENA" panose="02000000000000000000" pitchFamily="2" charset="0"/>
            </a:endParaRPr>
          </a:p>
        </p:txBody>
      </p:sp>
      <p:sp>
        <p:nvSpPr>
          <p:cNvPr id="4" name="Footer Placeholder 1"/>
          <p:cNvSpPr>
            <a:spLocks noGrp="1"/>
          </p:cNvSpPr>
          <p:nvPr>
            <p:ph type="ftr" sz="quarter" idx="3"/>
          </p:nvPr>
        </p:nvSpPr>
        <p:spPr>
          <a:xfrm>
            <a:off x="-35508" y="3695010"/>
            <a:ext cx="5767896" cy="206989"/>
          </a:xfrm>
        </p:spPr>
        <p:txBody>
          <a:bodyPr/>
          <a:lstStyle/>
          <a:p>
            <a:r>
              <a:rPr lang="en-AU" dirty="0"/>
              <a:t>CPCCBC4007A</a:t>
            </a:r>
            <a:r>
              <a:rPr lang="en-US" dirty="0"/>
              <a:t> - © Construction Skills Training Centre</a:t>
            </a:r>
          </a:p>
        </p:txBody>
      </p:sp>
    </p:spTree>
    <p:custDataLst>
      <p:tags r:id="rId1"/>
    </p:custDataLst>
    <p:extLst>
      <p:ext uri="{BB962C8B-B14F-4D97-AF65-F5344CB8AC3E}">
        <p14:creationId xmlns:p14="http://schemas.microsoft.com/office/powerpoint/2010/main" val="6796406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7D2172E-454E-404A-AC22-2571051BD3E6"/>
  <p:tag name="ISPRING_SCORM_RATE_SLIDES" val="1"/>
  <p:tag name="ISPRING_SCORM_RATE_QUIZZES" val="0"/>
  <p:tag name="ISPRING_SCORM_PASSING_SCORE" val="100.0000000000"/>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Content List"/>
  <p:tag name="ISPRING_PLAYERS_CUSTOMIZATION" val="UEsDBBQAAgAIAIOZ9UTOggk37AIAAIgIAAAUAAAAdW5pdmVyc2FsL3BsYXllci54bWytVU1v2zAMPafA/oOhe62kXdc0kFt0BYod1qFA1m23QLUZW4tteZJcN/31o/xtz+lWYAcDNsX3SPGRNLt6TmLnCZQWMvXIwp0TB1JfBiINPfLw9fZ4Sa4u3x2xLOZ7UI4IPJKnwgJ4TJwAtK9EZhB8z03kkZ7BRWbiZEpIJcweuc+Qu4u0JO+OZuiSao9ExmQrSouicIVGRBpqGeeWRLu+TGimQENqQNEqDeI02JX5OxqfRKbU7DPQPWRm3h64Jmk5nrUYkBSnrlQhPZnPF/TH3ee1H0HCj0WqDU99IA5WclaW8pH7uzsZ5DFoa5uxKsk1GGOTKG0zZlZisUwdrXyPVA6bBLTmIWg3TkNCKyydALNtzHVU8+gBreXVO1Hzln4b+71p3ErlaOec5Y+x0BEe9SGddRLI6DAqS8rrlh300HTQrWUijoJfuVAQlJ/f2haZL0gVsO24Mk9XFz4e4Nst941U+xuEYRfVCrqtaG4lmluCWg63jb7uKEhz2y1wkytoSjVjTyIA+YUrxW1bXBqVA6MjY42lQzCj1ZVrkTpBWGSS+OwftLF+I2l+6teUKQH/Q5hPSNTWRKQBPN8K9DGQYE0NYLGtzTVZ7NqYXU46f0x6fT0wVTnWouBFHMNVCDiGATecdnZ6CAqKa3TxczXC9g4OgiMRRjE+ZpJhfHqQJuFqN8nQOzgIjqW/m4C25raMdFzHUTO1HcToxDphfq6NTMRL2Z6DPWNWZR++NnLN0XUm2oPz+R+jOIjRDOaWTKwu+9bbV83hvZ1TozufTVZZBt2K8wAmzyqvZhbybOQTwJbnsbnp59Tswx50lPPUdExzfcd+l8VavIBTiMD+6RantiYR2J7xyIflaY8B9cTtMghfmqYiMlpLUql5SDmGtXkSUFSYalY+ouqhknkajLRxs+7noGPcVdcKuBPDFjNdnGDzycwj7/GlvsvF2UV3lfPFRYMt87qvAle5vGFV1wl3nUHrfm0vwuqZx9ffUEsDBBQAAgAIABdSB0WHchRrmSsAACpXAAAXAAAAdW5pdmVyc2FsL3VuaXZlcnNhbC5wbmftfHtUk1e6tx2+0V4QpmOtBIGMU8e7YIiKQEim1UIvKrWKqIREGxEVSYQQIZBLW1uYqUBEhYAKqUVFE0kGrYaEkNRS8yIBXpViRC4RQ4gSIeQNIffkS0BH7DjrO99a56x1zln+wQoh+9n7t5/r7yHv3n//bGPczDcD35w2bdrMjz9a9/m0ab9HT5vmk/X6dM9fKhsjSjwvr5E/j/tgGr896LHnzf9JfX/D+9Om1bHecuz6vef9Gwc/2k6eNs2vyfvzGkC6sHvatK2yj9e9vyUHN9yrZ41kJ2szXAvc09zTZo3s/WH3lez1ethm4vDqRduT3/WZv79zZUZt4Ip5JuUfly0I+GL2rK2KPW+MrJ7edP+Dwj/+4dO/X3vn/u9TzatOx1urSCojHU9ua7VijY0h4EAJkuw8mTZ42jhPe2NVRzZ2ma3PLM02DJ4i4SQG+Vy21DlM8vEAnHb6bB1hT0frNdGT2n5k4tZs786m1ftfzigOLQD1DHODZuZr3j+NHD9QyW7SypzdstKIaRODWJep0iZh/cQ0ecfajMEqa3t2y9LJ4dUHqvQX+JMDQV/OwkXuN1wyh0K2TDAxPjcfnLXb8n88v315SlTab7xYU5XbXIM2LW7qnYn6rh8pi4fb7wEtukxrgpIC1eNtd9gtuuJS7WWH8WrWE2MQFCB00rwrleu35oNw2xm42NLFcXYJ5ReyZfbeOayY8XvnhsYP5L3TlMoAH+rwbttattaJZTzRJ4/kdYP0SJqrmeVo1pDn6lVZFskR7VueyX6iCVfT+EC1716MS41hWIdAjWYspHO0QsUxHSw3A/X1Esdn2THzi29fEY8E5Md74dPFV/qR4ZeKSpb4PPJ3j/rj+1aH84u6NWIJhp9UnAG3Nsf1iVFQy52M5D48o8ew5CdJ5VdPDsMdDzTpUAa5K8AkT1FLAbSwAbqQD9LSlT5ai3h5GKjMormsUUWCjCoCka3SGnKsFJSZVptpn4PL6a8FQliz1GnbYzaGCgYOqdVhmgR5JwE4w8wvY5VoLzNWLfMq2QxU0nh5u9e1PFrFYHwhb9LwMOzqvfy5azstW3WFm0SkvhChgqK4ntkTSgIs96jRPl316SGphafUkQPqoq+M5drVxLw53v2z6hwxLQIrjUyVMkTLSFodYoT9NtIcrNQM+55TW4uBNuUy81xWTB+chWRgoFW1IdolHjEA5+obRMgJcFvqXqt23l112AQsRa0fB3YkfMmHuBR2yWIlq26ZT8cK4ikdck3K7kDCr0frlgiTcGVmJHdw2FCuFvcwfLFUSUZDs/Muq9QeYu8ZuVMdhDbaV+N2VeCNIi1kehQxvaWZTu7KyZP8gIQYIUi8zGCHWxubNWrEF47Iix40VJyuH8leXqBrbj4JoMfAWwHxZLvG6HX3BwzxcRIF/OkqjaIKuBb+Wa3GJllCKkwhrFFYfgwKL5BgRoSuekW3drXCzlfBi+lEHSDawMq0tO5cwxBAaXIAi0a7aXzYG4ByEb5JUqmTK4moPQNOVDtUernEXvw2dbHQi0EE2swIdq0Mpz7UBIklHJ3xEHqknlT1aVVeqIKczLro1U4PPHsciUb+qSjxflFiQuiMJknMCJIRzC5K/F1svjyD00woVtyFZ0dm1s64XJitS3RpbIVJAEqY0d0wuqgANByS+sHsECMU3vQA6iwpEawlYogRfSFydax0qzqplydgurADtqEM/mUXvQg1nrm7yGFVpBS4YC3GAHAVuFR404jv8/d6tl3dng8WfiSiSfaHVt/P/HKH3y5YeVn1vZyrD3IKEftTjrakA0ALofDtA9hsr7GbTaLeHKYv3QPG4ErO+bUpFa2iVRFutWkIllaKQrChr50O/OG0EKDUeeJgjU7gtjjFRf1XbI1tdmpxL+eMgWYUsbTIEILD6tXEA5cnMyAJvwZUloUvSHG0dIsYtLkZy4BfsOySfVhh0P3w03uOBiqLXkvrIWHZdq26SGe0KLpjp18xrBE5c9onYmpRPqjRb5fKqcxChohGm1nGYUrvqs0rwTBl0S7yNjQxH5Bg5PpagduWwf/cKZUnsIKTPGEERrBiiMe7w+A+E6rQbM2PJyqrA9DenLPTm9CaR9/wgowgWFDvT2SCafWwJu0b4bTfeRNJ2+TIL3sRE++nNRAmkt20Q8Ck2JPi/lne13vBTQu9r/+InpxjZ3afIYJpjJgzkTnzvviPSvlyvK8/jfz/Lbui90iYNMfQslSAlYzfT5tz7MSVP6V+0J4/1Lrmm4mB5UNv4S0/35hLkhh2jhw9Cz9xZV7qOsqhrInlftrihsLc0M6HR88K2cgfoqKjJtDsXPLxELe9eHKl8k+OiblXqidhnD92lj/05NEExi8vzr/IeyXy30PkjvNRZyK+MWe8KzWsz1hlxuYqG/oohvZsqfHsQGSRlq09qb1E31IZ/NRtSjfKfP/GwrhyIldXXUalqrXoKRPXqI7Ho7f7HTG/X9Uwwuzsuj3pi5sfj0XfIKVhtlTZETHmHrJ/353FL8y4/zNJPD8pFiSM1DRMAV3J0M0zSEUbCWOSEWeWMCE1btKX15/rIEX+OVQjO+36+a0wVH2nBJf7+JxC+3kMsOZHzSNqpf3xCG8qqkxfbNRVrjag4MeQGP9GTsiGqdCS/L9uupgQAzzixoJrR2riEp87eZSTu2nFxtqhSPnWxKKqMx0Xp2LrXBRQs9UUpOZeiwVvPX5xP+8UbublFm/q/HdChN551amPsqaqDr/qTbkXxrZDjx7BoiqnWOhxYtHXGfsTQESsEhaztmbzS/DFikf+nVDxv5Pp+2ZjzXNvybIlVO88vaOTLHmjcuNU9fBir6/x6C5n1kunNyzIippqF0Hg79W/cqvUG16+uRzo5kKFIvrlSO8g1DUvhVR4mwLEvxRVgIKPZAy9XI/ZjywXX6r86qGjhs0vVYk8gfLvINRek/8bCMmJRZyXb8jvYiCG8oJ6SDGv+4Fo+5PDSa16kbZqKYcQdD/X8euL3qMJyIEn12h+i17xtgEtJhJ+OxqAMx3phIf0Ei1jPew3y+krUqsWx92w/wlMNsum7qrRNsTzEuVtkcs8UaxFZfe6p6aERT4P7Sq3K3Mn6kMqPxZ0TllwPuX5An/5OPm5Qj7+fErgHPs14X+YyLluXRrefv/GW2GS0dXaWzyBNNcqGlRyM+hRY4deMO+wqRUJYiXGSj3tFBCS9+ThOTYu9yCvYwloXd2y08rPbtQ97Erl0A/ebNKoJdoYvYgWjT/Ok7dhq3SUHVNXTPPlKMJf3zOqWJTzXe9gs2XgeDwO5bKo/fvy6gtloCdVarqTBJaVtKo9UxxvnJsPjjmMIB5XlUgf7O5HThu83MOQQAjZoHOecG7K/Fa6nKK7fZCajMsQSRiou/VoePYJs1EiT79z19gM3NSu4CexdVCOwn4WNZhpScaMQAhAuf8E+BdORz2jsKZao31XrbvYXfvc+3pxsD6uh5Alh4KL5lBNhIHS72E2+U7LWEc8Hi2vZ/iWU2drvC6j0Ml5cQAF9nsjg69wGg8Ro1vUsSFhwpsmgiMIjJDt+euTqjj0oT5QoPBwf3CVObks8etBRJw1gPB9KxlmhsGRShaUITdRT2MjpJVoMA0FYDEeih0i7p1qg1JDuu/fP4Wp5cIvU0cV6WWCnNaja/jwIkSYZpxAWy9CsY4roHuKTQjWqW7WrgwUZxPxFCuixVQ9Qh2wFbKSUgba6LHqyFCMSmNM8qtbXD2Ys1GddlWCZnHsAxlKzqct5GT8+VOJz52FKCgkwobCJcs1EAJbjCB11ccTI3Z/2ZqyWLbniYIHRzpq4Ut9HkBSUTpjg4hRWLiYzQI2KLSZzcYAVl4C4VGQQNxqTGZIVlZ1BOxTFimgOmgcsg6Qg82CqniTqbNtSskSKgOGrnHzRRJO4uehM6TNe9cE+nxBPJW4ZTBDTqjVzxGFamyGQy0UxbxMK1aszWgerShT3a+yL8OwPNPnuHTyFOs29eyaNNiGmRzWFFKQlZfyjS5WuL9cUS8MmWEc7i35ihQzkjKq4GGApQvYqtgqaPihejZb5LrVT9ZRz64tAGlPDFzQISaiaiRRWU4HoD0BYctUqzmZHFSB42QGxVlr7qRnGadah/JktMK+XBaDkoUC17ERuPcroGEt4cvWgAozueFEf5gQrmcBMA3D05etfRzwjiA35PGtfmQRqQSP1t+GEEhsLJoxwBChNU4UR1NfcT0b5UbF8uGs0ttZ1qu3hxNesEqxYlPdEsIXlFOFFJjjz4Q+qJQtisfdWMPH++XBZiCnF+syGxDY87RLGju1RxNQsQkhhAmGenJDRCrIWQvlUHtMvE0dUGQtx21LK+8uQqzMTB5BtgA3ja0Uaw/vTEKE4BWNfCXyHxfB5Q1fndGRP7+x8fTbz/N2o+XhkTkq50g2fH3QsbHDmasHCi/8c7KRI3jHwxs6gcy1c+jo2SMK5LzUtZQ9QT//1/R+v53gp48td9jSLEMbiWF8eFWJazhbkGdsi1DZ7g/oxsxMt1mjNESh7V0gztEPd/Xf2BwfQzEoZA7FnHiU4ReixjgXitSSBdIFTwomtxO6toqvEsqcw0fm4Gl1jpOH0I5+f7ZPvyhHn6fKs666IF395PDTLhPuNsDhrTlR5wlyUPLzlUAfcBPOuZ1eVO9+WrJhI1lXoPRRTzM6p0Wgv09yyEknfB5E2gcWYrYzautVT4eJKyH177gC/R0yGJPox9SGqsZx9MbnHzdKLTfCyvDqXXr3a9WnvP2OQgAzs58l3EQGbr9pVbEjsZV3naVXsKZdkBJ78P8sf4LG8R3WVcVkt6Ae/tDIcdOsV9WM8KcV+VDDUHevyiw1lxLgmAfdveYbkxWecsDDKJShuJz+bz+l5nV5OQXV+mlY49iDY3qhFCUrBi4MjKvVlzDyyxn22zbn7QQh7wBdUotjWDVCehHLyQp0tggcLRrhl+4e0NnzPhuYgbFcV+j+LGwYEn/CBwlblTMVLBFDIpE5cpSlnK/ErvsZTNikG/KTcKXmCTbiYSratVUM2+MZQovr+3KFt89D1Q/Ya8M8ZRjYphjmUAcrFEKjLqGomyW3w4LYyZSGlrtA95DHCWjdyjXVO1eNUeR/dYhAOl9Cs9ZT7aWJOJGEth3tCljqHot3j10/RxGhWVc6LeWwSBlUKkDVj81wXoc7rieBjwOs2y/oBHDz8acWj0oZa11U3o9serAi/xZiZUgUbXBcjfAwqTqFrooG3RSGKnihxrRQUJBYqiOs7AONLbzYuMReIk1yDqUk5BluzIHbAmXmRv3yOGk7NPuKooQcQxssrawGaYNIts+ewl2ZvjUiZz0RFcsIZmtsH8E2AZpP1QmVhN3BbC3hrBLPdMYKHK3gB8mM4XrZUw8pKHs70/c0iHE7Dn8qw/eBGlhYx5km7WXDEGh6UP52OFur5LWYEIF6ACq9kNg7ci2J0ZAnf7j/QfQvmZbWv4mkNF8O4UHro0jiLNifkOvOmwIq6sI1So33X2DANpz0x6A4NltrbHPeVX3BDPboRJ0GOPdM5o+oHw37QQSRP1dwr3WUsqRJ62EjWgqO0kBrvXrqR8chc01VLjfI4oeY3m4YajGkDyj6ydb94FBpmbq0nGP5ZWGIWDIXjTw/OHwOsXcwSQt8H4WDndSRoE/Ac5I/5lhTT9hvPvXJvYQvL8UqfgwKrRYPJ7BrGgLQwNJNANAwdKj0VBkp2+3QYjyFsyDQJ3U66FtUcjsjkia/kFvIm95OtFxqAYKFitdz52DUSCiIi+H1hE1GCHdtA6spNddtVzGt4wHv87qLtJKsDmh4JMK62rzN7zT1xp4W4RXMdx5OMZuj69YmnFO8vZJdS8pOhhXxMIIe+LNp5jb12zABJyCXxcqhRjft6kN/2092HLhjSNd7VW6f+CrDm3o0F7IvaH6qMAP1a6SmGLZ29vfV+w8GsQzRMmO0f3LfTI4iMZuvWS1S2RDIlvMm5reugBeX0q2UNznYSrbGiZUGrQQurMkXriQmFpVnr6KdNwT0DhMbTCtyknX95MJj1RlWS2QVLBb5TbFd293eYXnXmkHt2W1p1a7agR7JSdjvwi4nMQsL5bopGtGdQByQXDYaALgsaKkxzeNPHjf1rSgRsvWJqk88AEt7FhaZ43TmjpyqzuEl6jrSnQ14a30ImiDhhhcpkOhQ/MyT9uXMMC6noWsmJ3EVUWYyEKMsfhznk1QF5kqP/7OFykgp+OJywnws0563g1UGg/NuI2OcYx1s1pWgW5+73lKJJMfsZw2uvU5GC9DosbPhXsRiwY+XpjeuLeJoRY6uk7BI4Fa9q+KUYtPKlBOXGKGpu33bCJfibvcwUIyUHjRIkNzJOoEYuxYLWkYLMFhXhYax4mnuIza0zRvtkejp+qXu1kzMM5op7JUzH2lPa2bLOjlJGzlPs2y2yoZZ9ks/hIzjYYSn0U853IhU5XaqwuJicj2z5Cle+MQR9xV3E6uJBh3nLHM/ybz/NFZzV9If+MAXeUSkvc5/5uHbYxUg7XyQaU2rFuO2QmBYjeJpqxXXsVQg+dwvN2jQ05ktdzsyxc8mynIq3Ta8YhOrz1PVElxWTdbT9Dn2yNajRScW5wbJhQ2qsGcMYIf5fpog2ZWT761sqAi/Xc8IAC9XXRQRKh39NuzElD40yelx1k+p/yUt69XOUyQpdbJqe/OxpYZpW7gzFcqOZgLGbDrvOSO5ZtMyXdojJLouaQ5JYpAf/nT+8EVHb7vK4EhWcf/Jb7i10HcrPrYL7A24f67YuTU//jFqUsMNV0r7N0exJnGNHEixnGh/b2LUP6KTYOhzxsn/iz9p/xcRp9TTLWMloz+/NYfpAJiOsnj60OY5HsozB97zA/hMSriKxtAsxVMVrZAB+ceP8x7j3SZ8GBoqYWFRHnc+5x5XuboPJxFTJ1R+KJV3ypcDC3APCVxDmbSbK46/tkA2WLoP2fLXE9pj+HMxJ2QEa14pRsmx92hDAk1GLUpga6VwXGM1cGwuZXLH2dfEN0crvkI2KS4XImFf7JFARgXeBWlGlwyfM5gfc3eRIwsPMbXPdkw53o/EpK4QWLBsBRuTt+Lw+umnt7nX/yzZn46dozAsUGrG1S61uDAGlqxksc3GOrynkkOGs/a7SBBFjhwMwz8WhTLl/tTOmomIuFdZS7R9B/qGWk3cXQua9spPIdYNjsMWxFGv7hgQZ3RvCokgbMzn+J6EfYCEBpxYdEiYYGy9aENIGk0igd+hL2dK/a1IWvPwVIDLmXJt7rS2P1XoyjBkpBCuCuEkpvFlCehqTU7pHnmbBDPCAdoB2NrUFkJhYuWg2HAoUPDN8ZG0yS81Zyb1ZlnWq5NA5OeDs9nq2ZWKRLwfLLXMZ4P8psYEOyj3tHZhstIYkvYyt7BapIc6z1IlPGJYbwGkjWDyhdJOugPuq7gta3lmV8CPA5vNFgwEFZHWxsMIcuHZsOX42xW7FrJTJDBVFCd87NIMTo+Lm7HQDDaLl/mkRUz/uAbrIhbK4hKsdoT8tuYRPuWZzQkFoO9y2BJlyjew99ps3XeQd3Y339y5Y2apiCgJXKneOyJbptSsrkZtDJ3LaggpgILYcLyYVbSL7NgOT3nUqjqDnSPqhWz/tH/UIUtrc/mucBWjqiRcvnQ1sDTKaIwGAmZ5cqGwzQnwfoXSRqLz2zSvR7XwIoBtUbGgIUe3KQvVl/l6C7k2hEyV9aCFj3ExC2O4UGo4ky3/SZSS5lj51Ps765pS5aUIRmgc27QUxT7clrlzvchdH+qzW37LsOROzyGrMaYj4C8AHbpHGLjZTTi4gRpCeCdYg/AUJkMZGMmqC4k7t3kRc6MxldzM0TiCt7uCC3ny+GdhFxxN+ySqCBoa0FhEtL+YwqeEo10VgBEExhx/5mm+nDvU3U/VuLSpJitkMtH1drWMLq6Me6aPcNon2pL/p8jQRL65K5SaHsR8nLfsX/JNrqd9CJO6TAK8NND3Xo0jGFSZav+n9XFiHNNpOoKxX8E0WGpVtlpPj3YDL/G2MG/1kK0Np2Ud1oZKmXpK3k43QYowvKcnmjWHhXGt+cdma3SVTJc0NWXHYWy3Mxe9Nv4XplL4HMT+pYLxb4xHXxybsOroNPuPCc8rQVKC+vV/xL84pPgXlusR6zK5Ux9tv/bi2I92B9jlEdLrG+kPZ3EWMVVdwikmuM8NjPt5VETKB42/WeKjALS5bZRadW0KPN7+oDeatFIYGuzYOmW7CUXv7bL0RDRpqfenVhFuxnxfjn2PBfVbrN/0kz39mHbfVFfhyktW0EZO9RtR6QlTqk7nmj/mg3QkrarmFehXoP83gY7eY3Fg3Fq3pK0G43ws5CeppMY02XiaRpN4E7DdKkBnWccT4PpquPPRuSExz5tNSDEjkAvjNmKY++hW+rV/3duwp51OuYQNPNxPiWv9qNMz071IdLtnluMcx4B3lmX6K0HRbLi+HIj58CUbKA5G8xSEyKDB0hKZ9ZSMGhlYnLi5uH+FXntItIEr/6VngVIrRrXX02LWFSuMCLIVUhfqMrfz54IpWPSAlNpjuPdpmMwB3UjF2LsU3Zfg2dQGjbpS/BLjCE3fgYgF5x0nFeEBsfJfCvNVtrvC0LgmGi+3rz0FNn8zUeYIKKkzMN16N53KYVoKmDmPuh8Dw5sZbQDcJ+Us4jPGEwK8wZEjcudcMrzZOc8MNyd7WsxoIUgYWK2GehaCy+FkbJmQt8n0zsv0f8gSJCgOkh8th9Lyb67M/8m3APYmQNhCeLxD3mKoJ8xv6+4crejPsF6JQO4s/ir88IBNHKD3J/yElTU6ctQQinMCDziVcO2Jl0zeMEyiwJUpi1p3rgmFCy60llco2D799eAOaWOM4FqQhwS9R1hFCw07ojm4/SqN2EkvI4XB87BVZp6cvrH3X/1QGOcZrRH7niQ4gsyiT6aDki9W+uztE+SDvtUKjo84KBRIj1LYl6mk+y2SIWOD/0s8PIbbj2zaLW83MKTDMYQ9fRsJ2zw9zTEWAqkarEo8Mji83xKk+gSDm32yJMuXrdZ+U0yqBY0BmLCsxUKYYFmwT2ooCPAY8tQqMIchCl0OKDe/3AXJutJitdi3VJGBaNo5HdhEjMhv9j2uMBdI/px1oiRD8sFKVoODylGPi2g9q30G6+khEXDClqKqktvhLHYJ0hxsBm9VKMhOCEIVGCKXc1T0f7x0neN20qu89gr0K9D//UA3j95kOH+Jd6yz2tulL0CPRxnWRXoI7bGXEeL5/0KIeWw8o4uH3qWFslEvfMLVwV398FDGsJJRG7T+S/typtCYLfkv6geizsssR2Q7tWdTnqsqeHN+HYmmnvvk14Vow99nyDrumJ9/cztUPqGuX8XPVyq+6bVNfO2rQa8G/U8dBPhyvF+M3PA+4nHELNHGsCe+TlK26s6xceK7xm19aNmgk0tjKIe/nYOrd1Ccp/lix6/cFyc+1DpqtahZeL9sGPRnUurrldurAEpsi2YYuU5qG+KxSYI8bbTK+qC2aQeaGEL25SoUAjsWTpkSe8c9aYcfTWMMp+EbgnyMusuao+zrYWrcJfzHFfZkSm89zXoPRBlbk8wwEqsMvpAfOMuYkakK8NFC494HatayokPChMl+HIVWKnFeXsihQQ/rgJA8HcKos0EaYGMBaqT60vMESAinjXTXCSytB9kkKp5dt8IHzwdv1dNWPaoPfW8nP0/Z0Ge6m1MhBDSitisgOo/K8WVZc7yPn+hirQGieHTsiCxoVhzsj+TenFBqnm+Rety6Sl/TQ6RJaJcQtD2otm515CBaHRmqSBExvdQ3MZnxSI1umZKDFnjSdTCStudSkM+u2AbfbwhrWpcGstW7Y+U9C2Qe2dlHFzfty5cVMhQK4zbYos0j3idd7IuFN52xInfALHbKOixjLmMkQn43w+6IqmKaejaj79rUy0nRO9Aj80hwWz3r8r/aWwd90uL7DWwsnDg4fBUxrlFSOjUiEFLezsHAF8YqEBnbY9t9j6hnnyHsTO5j0BxDCDmg0FDz0nshhB/Vfgugn3ie5inrvdx4xEOr/2HzhxWR/PH+xxThUMrYXM2w4ZM2jbAt9RJW+pDclYMRDLQ+iNpR/PfE0u4B6iCBDwASTmLOoC1Fra7l2BOWw81Hhf70nrjtzysdsNtDlHV+HMKJIMHp9bDlANjeKuRrk656bCo2pGup0Sljio/EUpTgVlD1YEKT1rJGjZ5QjaaujLCHyGZld1rKtVGx92jFijMUa5DRcfe9fS3qAQgl0wD1Q9BauHnT1ue1DAHz0lASBfyInRFavXN3/dy1qYGEVH5S8feL1w7Uq6DZpzymyFFrc/lAq8YOW2C0qOvKPEZRL+OkjXAU0Gn5sFGXU2yloPZUAZA65Wwypl1MS8/stZwsZGV0ah4ffYn2ijiGi/SEF1G0jV78bXT4cnYkvhr0atD/jkEplt0yl9bt4Pgzas7pE//3P4f6SuSVyCuRVyKvRF6JvBJ5JfJK5JXIK5FXIq9EXom8EvlvLmK6nyaIKV89//GwZsrhnqEbc/ASy0i2zO69L+E3FylkeZ+CDfM+aTZjc8H8ZGzVG5FzuUj1H/5zT/i8ZAJjMYlp7/7PvmxCe6HfeErlGLzBcdzkYB02gdt2YwZ69KsjC6tyHg4MUDVWDXXQupUzY/I2mEw2d/UZ+59BDNplYOHTGlrSyZwM91Cd/gjK3dAzwo+hMUw8fKNFxLGLoJtVXJQKpR8yvjZxc4sFYstol8N+bvj7gURrDxekLhaKSA0986C83GYtM1kZgmaas5lC2tc1oWCDjUYcIsDt984Nia9ynF2cRu+Jp7FriolrLB5erKkSj5WwaAPpSnK297iOUDrOsf1aEyImWu3HupcLklr0XfW9SpnLVMCfy4bb7LmdnJJuS0DvMNpy3Z/IqIq46mAOENXMs8X0BPNFlPcSFf7CsP0NRUygkuvPtDRptI0nureYew87+vrG35ojiKH1KRMiJ4D92eeOv/OWf3Lxx52mNO/tRd2hir0nFcjLN1iOZhbWJZYGZ7+Ht/tWWU/K7L16RpqjtX4NI+whwHQAgqBassxx0j54SC12iJrLy3XyboV9KxfzntCAuEZkg6tYHIxCxKDKujOVgndAAjxzTVWL0avAXOiD4ws5tMsO4b2qLRz75xROzE29IV164dH9plTT2ZEjQ8bIrfk/+H5mXbX2c8qpc4V7OheVJlqWA+dRd+exgDaNThr0tnE/UFhJzYvx2zPQrk/oa98WwwDlB6OIbIy/evZPsD+yBe0TZ8YyUcF8GzLzCdCsXdHXJ05Gaw1aKz8fjDN8YliL66QvAX087qS7md2V4J7efWqIjOeOXImwNvLRZkIAmrVS+hfLrTPhTV2ZEvF3iTR0lDVmu7sv5U+tAt37USRWImHP6aAmwvRfMk4FMEPCl/DxjRVmIYMkmFyy20q+30v0/V6hIHYnS1sym4EL6PE7k1byY3Oc25z2NBYXZF4Ug30Dqk6hyYieyYlYGXthSHxO8gPR+l3DJ/JrBu4HIzhTXkQ+aHq9XKhU7yrs9lcjeN3ZTQ8TmLFEG8KvMdnsIP5gs+fM4bIat/RqQ7fA53o3pRDG6K3aXH4C/vC5IXTeCRJVgHbrwml9twLOcHVld5s6PpfzsaQx2o9cVUOFR/eWXRYU1lTH5tqxnXDHdfgJIWadqc7j9fXSGDdAW9Kp3OmBiqM71PAw2XTlLovkDOKDBOVM67iGRzx+G4lJqrN1FffU0hpsmQdwrkIQi5ZWxpRh1OTFQrhqSYhaSxq8bNjWdBe09Hg01MHKeDTsy8E8WlCd+hQy1WXVKpjk4e0myjaPIVKZTiUzmRHstyrdgs1+RInYREdHUJpHKzaRHetvXS3cp8YsQV6asXgkVtoOmwboNzDC5PUVuxCyMNh5YE1M/i1H1PSfNXRojeJ9BEENoXWGjIt2ZGYr0MxR6FDszXPR3kNkP0pouvUey3g8kZJI79FdQK/2GKjAPpQos33kip5Zc962Y1mCueuKA9bM+XYoLeP1Ju3MlHWBh+8k3FXtQRWSMvC6EFb3cQFFWoqS34rkK+6t4St4ywCNwl1/O+BDYLhMlk0426qxUtK2tOrzKNQgOwIqJ6yPGRAdKBJEJDjpkk/8rrJxuY9bZPbE5JBOAOfZ/IhJiZdZSvHWUuhaAXcSkwLMueRqpPxN8n3KcDZDm90nRrtdyTjz3+NpDx9GMNQRfeOk65r0Mij5azWCqw9oJWjEDrGUv5m+vIxrz4KwUGRo2FwQwYnrA7Ul5qUiNF4maXRExYZEsLUqSGG/FGy8GkCEvI74UyXPhd6a+Yc9OUHLBXP1LPzSCVxI7/EU84NaPYsTYWW+y2PN9OTlXdCVYB4zLXiIK7ewmXm4TpWjTfUj6/gc3YDNoFeaZHDv4TwsDh17Q3dBGvJpJz2qWmMpR2RSu3Je+zyBDy46XebGtb9+Uq4k8GiSnsFtgEsS37TwoJYrYzVt1XUvZ9ZugeddFMcHuv09DqFhXigOxkys/Vc9yT1OUjBTk+MCCdjdo1jc6nxQE8AugSbPCvqW7bOuSVP/fqUicfOgdLH7PLZv/LNO5W7PXKknQBL2UOdoJF9QaB8wtsvYwGhDSA6gzNalZRc6ui5IFyT5TurBL6lIx3uqgSuua984ZNsiJep73pDyGqax2yKorzE9Wo37tkLI60eijRWgZ7fyn35c1VeU+H5oXDvi8lbV75h/G0q7vKW35soBWjvgy0FIi9XjOsGuns7RCsxcD6Yj/bPqyZ0qYBcvg25KO2e751HUEitcQIgDJ52ycUi1TVkafivlyyOIvYO/DxUxIltT6o+Y0uXqLcsBqWHJbQOpGeHb15n9h63mx2dpfCrR6oDebOPlgxSdIbOwcZ/1zTvnGgLR1baTBxA0oqVBZm84UsNh2CD/Xz4PVVA66V8Kf7Nd8gVHryBUMBmhOBPpkk7MNcAHYU09Acs3T7/uoIEamVOugY2WlQkGgw7vY7TRN0tn07DM5EktL9RQWWA0R5vQpIWMhTScAtjBOJLHx+MiAtBuGaUAlz2rU7v55oUKzCUWxmW5UYAeO3ME7+zE05vDHD+HYR2/xjt/1aT7fn/rt8D+5mBt9Rs38f4qyE3YO5GoHk0cz3JXUoL3Wb8DESMzCeVzBT1B7z3IHfi0NycC91oFE1lMIuPdbFDgUYEnqh+fNVALOZ+eNHdY7hea2Wbe7pUbCCtxLlrHLhqdlGdp5RR5bHZjVAQVkWjqhxhHgftgJHHQfyiBYRcy7dBqUfrI5ph3R+kTZjN5Qn3rRBauQfo9+TEIY0zrw6vQ3ElH7eC4sqz6S7qPkqq7cy2FhuVDOjfXPk/dC5VWJ9Lt5jNcwU1PEtoYyAGg2aceRzVpLf6/015TXM92/vC9x2jG1Emz8QdmV2KMSMzm4srSntXmiyFvWaRDekKKQ3agWkNROw1PXcevziFo1H4G2tXMRdzuxAkDNnm5Ua6VVLv2XO3t2kA0ILxYg5h+3tEdxrq6emSOurRqn5N7W8edDNJ91tNXUovueixHDgo/MKg7LvhwYLgnldYHKwIIQLIvx4rcRI+Jyge/9V4RCCXdU6r3aFVuO5NpiGOOxc1x65jOsJEKjKMJI3GUTMcun4E1mTVRnqBOvPmaaNUSHIU6EdbgmTK19vLQtU5guochrPAQuQiWi+Xz4XRh7Wvh7va29DIMDxk+oIEQfxsc5i3Ts+cdxKJjrxMS8CxPaatECUzK91RQlQLgrSI7LUF3M0/RNkDjtqRuQL0bPpddJNBviHswj/kulPqDLdfDgN+yst7VpObyC9ocgy6z26UK0wybTG6NzME+4nZw3OTISxk2bh2rIIGJ51fb7PV/Kdjhd3NIXIs8M6FZ/ntMtzJByHtaKbplzm5IlZSXOJFmn/R6D5Cx8UfWrp+LTr2A5pzjuB5zpLSrXZm/th5rDGnJ7IJWU0XDMnu2eyRdqGZcyEeHbHXSRcVDenXyZCFaq3HXBQrWJW/tvWa751kDC3qJ7Qn34P0rQ7p/bOlNBRlekumICmoZFY3eI7BiVu6NXXXihu0QZpyA2dpX3JE4k466ZLNnBnscs+Ez+hOPngrq94+t7xyeTNmmGOvAcY2sYZxrC/RWN54jsYflfNd8fVS004KK77wFNHFlYcpNnuL01mS4zeFOCtK91Pg2aJeQuILrHqyNNg8jxjJm8ptGRZ/ReXmM86rcRUnu0/GqIYYsYS3cn+eSYoFqC/wirXCIEFY5SQMPWmGsTpls/ILN4SEcT24bQQye4VKmWLCWTk/0QxjimPfwIKloNzWPTnepY70eb7xVLnduerYza0VQp+pmd1Yz6FxTqn3Niw31HROs/PopjRNa9UNp/hyzSXOjQPKm7grH+UTTfCVkdTTGehxDNeTJzHmaC/J9drhbzZSkD6h3uQ0YFwDpFZQek3DBQJ0R4QnlrKcUUZHds9X9bvcRx3rFkBHXks61j3zIYPFA+zYP49frfmY82uHguDqYYsu3eMu3mQ8uDVwTxZu2/eQ/kEruueH+SIMQGMmYjRqqZ/MHY/LcVE7BgcQ8hkaXLCn3MF8t3bH2UGVYj/cWUJzrEmhu1NM1tyId457qpknP7O6pyZ24YJMYjzt4GTAYbw3vF6hJ6JqGHMTtqwVgPS9xfe+3BNy3pfOQGD1S9fAUXlmtDXPeCUtmvHWQj8z1tkuoKPM+dtQvFCGP7HYI1J6WCUuzdXCklgczMDkGrxPNZ2vEQ+iJVov271ovKpAtNVZC3htqp31pX3RKG91HM7ZBnzx/L/WAL02caNB64rpQqgyD28idnM3/MuW8oh/p9OYIxdzJITO61sSRZnIeN6icI957/zb1TTSDD95J6Wi9Zj0cGuqCh1cjrlZFTZtA8vGHG9fxP9j59f8FUEsDBBQAAgAIABdSB0WRdQmITAAAAGsAAAAbAAAAdW5pdmVyc2FsL3VuaXZlcnNhbC5wbmcueG1ss7GvyM1RKEstKs7Mz7NVMtQzULK34+WyKShKLctMLVeoAIoBBSFASaHSVsnECMEtz0wpyQCqMDAxQAhmpGamZ5TYKplbIAT1gWYCAFBLAQIAABQAAgAIAIOZ9UTOggk37AIAAIgIAAAUAAAAAAAAAAEAAAAAAAAAAAB1bml2ZXJzYWwvcGxheWVyLnhtbFBLAQIAABQAAgAIABdSB0WHchRrmSsAACpXAAAXAAAAAAAAAAAAAAAAAB4DAAB1bml2ZXJzYWwvdW5pdmVyc2FsLnBuZ1BLAQIAABQAAgAIABdSB0WRdQmITAAAAGsAAAAbAAAAAAAAAAEAAAAAAOwuAAB1bml2ZXJzYWwvdW5pdmVyc2FsLnBuZy54bWxQSwUGAAAAAAMAAwDQAAAAcS8AAAAA"/>
  <p:tag name="ISPRING_PRESENTATION_TITLE" val="Presentation5"/>
  <p:tag name="ISPRING_RESOURCE_PATHS_HASH_PRESENTER" val="32d8f6cbfde0a7f0bdd96ae356eb855e73af7b82"/>
  <p:tag name="MMPROD_NEXTUNIQUEID" val="10009"/>
  <p:tag name="MMPROD_UIDATA" val="&lt;database version=&quot;8.0&quot;&gt;&lt;object type=&quot;1&quot; unique_id=&quot;10001&quot;&gt;&lt;object type=&quot;8&quot; unique_id=&quot;10002&quot;&gt;&lt;/object&gt;&lt;object type=&quot;2&quot; unique_id=&quot;10003&quot;&gt;&lt;object type=&quot;3&quot; unique_id=&quot;10263&quot;&gt;&lt;property id=&quot;20148&quot; value=&quot;5&quot;/&gt;&lt;property id=&quot;20300&quot; value=&quot;Slide 1&quot;/&gt;&lt;property id=&quot;20307&quot; value=&quot;265&quot;/&gt;&lt;/object&gt;&lt;object type=&quot;3&quot; unique_id=&quot;10264&quot;&gt;&lt;property id=&quot;20148&quot; value=&quot;5&quot;/&gt;&lt;property id=&quot;20300&quot; value=&quot;Slide 2&quot;/&gt;&lt;property id=&quot;20307&quot; value=&quot;266&quot;/&gt;&lt;/object&gt;&lt;object type=&quot;3&quot; unique_id=&quot;10265&quot;&gt;&lt;property id=&quot;20148&quot; value=&quot;5&quot;/&gt;&lt;property id=&quot;20300&quot; value=&quot;Slide 3&quot;/&gt;&lt;property id=&quot;20307&quot; value=&quot;267&quot;/&gt;&lt;/object&gt;&lt;object type=&quot;3&quot; unique_id=&quot;10346&quot;&gt;&lt;property id=&quot;20148&quot; value=&quot;5&quot;/&gt;&lt;property id=&quot;20300&quot; value=&quot;Slide 4&quot;/&gt;&lt;property id=&quot;20307&quot; value=&quot;268&quot;/&gt;&lt;/object&gt;&lt;object type=&quot;3&quot; unique_id=&quot;10347&quot;&gt;&lt;property id=&quot;20148&quot; value=&quot;5&quot;/&gt;&lt;property id=&quot;20300&quot; value=&quot;Slide 5&quot;/&gt;&lt;property id=&quot;20307&quot; value=&quot;269&quot;/&gt;&lt;/object&gt;&lt;/object&gt;&lt;/object&gt;&lt;/database&gt;"/>
  <p:tag name="SECTOMILLISECCONVERTED" val="1"/>
  <p:tag name="TAG_BACKING_FORM_KEY" val="21038798-s:\iminen\current projects\cert iv building and construction\core units\cpccbc4005a – produce labour and material schedules for ordering\cpccbc4005a_ppt_v1.1.pptx"/>
  <p:tag name="ARTICULATE_PRESENTER_VERSION" val="7"/>
  <p:tag name="ARTICULATE_USED_PAGE_ORIENTATION" val="1"/>
  <p:tag name="ARTICULATE_USED_PAGE_SIZE" val="7"/>
  <p:tag name="ARTICULATE_SLIDE_COUNT" val="97"/>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USED_LAYOUT" val="1"/>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USED_LAYOUT" val="1"/>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USED_LAYOUT" val="3"/>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USED_LAYOUT" val="3"/>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USED_LAYOUT" val="3"/>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USED_LAYOUT" val="3"/>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5.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7.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ags/tag98.xml><?xml version="1.0" encoding="utf-8"?>
<p:tagLst xmlns:a="http://schemas.openxmlformats.org/drawingml/2006/main" xmlns:r="http://schemas.openxmlformats.org/officeDocument/2006/relationships" xmlns:p="http://schemas.openxmlformats.org/presentationml/2006/main">
  <p:tag name="ARTICULATE_USED_LAYOUT" val="4"/>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STC">
  <a:themeElements>
    <a:clrScheme name="Custom 4">
      <a:dk1>
        <a:srgbClr val="232F84"/>
      </a:dk1>
      <a:lt1>
        <a:sysClr val="window" lastClr="FFFFFF"/>
      </a:lt1>
      <a:dk2>
        <a:srgbClr val="212121"/>
      </a:dk2>
      <a:lt2>
        <a:srgbClr val="232F84"/>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Custom 1">
      <a:majorFont>
        <a:latin typeface="Arial"/>
        <a:ea typeface=""/>
        <a:cs typeface=""/>
      </a:majorFont>
      <a:minorFont>
        <a:latin typeface="Arial"/>
        <a:ea typeface=""/>
        <a:cs typeface=""/>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CPCCBC4002A" id="{E57A026A-551F-4AC6-A05A-A7BC0F4627BE}" vid="{95CA2CE6-86A7-442C-9436-AF861BCFF7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tns:customPropertyEditors xmlns:tns="http://schemas.microsoft.com/office/2006/customDocumentInformationPanel">
  <tns:showOnOpen>false</tns:showOnOpen>
  <tns:defaultPropertyEditorNamespace>Standard properties</tns:defaultPropertyEditorNamespace>
</tns:customPropertyEditors>
</file>

<file path=customXml/itemProps1.xml><?xml version="1.0" encoding="utf-8"?>
<ds:datastoreItem xmlns:ds="http://schemas.openxmlformats.org/officeDocument/2006/customXml" ds:itemID="{A5F3DB02-115F-423F-9214-C9BA91FF2C6B}">
  <ds:schemaRefs>
    <ds:schemaRef ds:uri="http://schemas.microsoft.com/office/2006/customDocumentInformationPanel"/>
  </ds:schemaRefs>
</ds:datastoreItem>
</file>

<file path=docProps/app.xml><?xml version="1.0" encoding="utf-8"?>
<Properties xmlns="http://schemas.openxmlformats.org/officeDocument/2006/extended-properties" xmlns:vt="http://schemas.openxmlformats.org/officeDocument/2006/docPropsVTypes">
  <Template>CPCCBC4002A_v1</Template>
  <TotalTime>43178</TotalTime>
  <Words>9629</Words>
  <Application>Microsoft Office PowerPoint</Application>
  <PresentationFormat>Custom</PresentationFormat>
  <Paragraphs>969</Paragraphs>
  <Slides>97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97</vt:i4>
      </vt:variant>
    </vt:vector>
  </HeadingPairs>
  <TitlesOfParts>
    <vt:vector size="102" baseType="lpstr">
      <vt:lpstr>AR CENA</vt:lpstr>
      <vt:lpstr>Arial</vt:lpstr>
      <vt:lpstr>Calibri</vt:lpstr>
      <vt:lpstr>Colored Crayons</vt:lpstr>
      <vt:lpstr>CSTC</vt:lpstr>
      <vt:lpstr>Plan building or construction work</vt:lpstr>
      <vt:lpstr>PowerPoint Presentation</vt:lpstr>
      <vt:lpstr> Appraise contract documentation to identify operational requirements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Implement strategies for construction operations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Prepare project schedule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Determine required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Prepare and submit condition reports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CPC Unit name</dc:title>
  <dc:creator>Darlene Lavett</dc:creator>
  <cp:lastModifiedBy>Michelle Curro</cp:lastModifiedBy>
  <cp:revision>893</cp:revision>
  <dcterms:created xsi:type="dcterms:W3CDTF">2015-05-21T22:49:21Z</dcterms:created>
  <dcterms:modified xsi:type="dcterms:W3CDTF">2020-06-18T04:50:24Z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T001 PowerPoint Template (16-9).v1.5</vt:lpwstr>
  </property>
  <property fmtid="{D5CDD505-2E9C-101B-9397-08002B2CF9AE}" pid="3" name="ArticulateProjectVersion">
    <vt:lpwstr>7</vt:lpwstr>
  </property>
  <property fmtid="{D5CDD505-2E9C-101B-9397-08002B2CF9AE}" pid="4" name="ArticulateUseProject">
    <vt:lpwstr>1</vt:lpwstr>
  </property>
  <property fmtid="{D5CDD505-2E9C-101B-9397-08002B2CF9AE}" pid="5" name="ArticulateGUID">
    <vt:lpwstr>3CDADE4F-C8E4-4B3B-86B3-956F9DC3788E</vt:lpwstr>
  </property>
  <property fmtid="{D5CDD505-2E9C-101B-9397-08002B2CF9AE}" pid="6" name="ArticulateProjectFull">
    <vt:lpwstr>S:\Library Source\aXcelerate Library\Training Related\CPCCBC\CPCCBC4007A\CPCCBC4007A_PPT_1-4.ppta</vt:lpwstr>
  </property>
</Properties>
</file>