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71" r:id="rId8"/>
    <p:sldId id="272" r:id="rId9"/>
    <p:sldId id="273" r:id="rId10"/>
    <p:sldId id="276" r:id="rId11"/>
    <p:sldId id="274" r:id="rId12"/>
    <p:sldId id="275" r:id="rId13"/>
    <p:sldId id="278" r:id="rId14"/>
    <p:sldId id="277" r:id="rId15"/>
    <p:sldId id="279" r:id="rId16"/>
    <p:sldId id="270" r:id="rId17"/>
    <p:sldId id="267" r:id="rId18"/>
    <p:sldId id="264" r:id="rId19"/>
    <p:sldId id="265" r:id="rId20"/>
    <p:sldId id="266" r:id="rId21"/>
    <p:sldId id="269" r:id="rId22"/>
    <p:sldId id="268" r:id="rId23"/>
    <p:sldId id="282" r:id="rId24"/>
    <p:sldId id="280" r:id="rId25"/>
    <p:sldId id="258"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92" d="100"/>
          <a:sy n="92" d="100"/>
        </p:scale>
        <p:origin x="82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0" y="2489200"/>
            <a:ext cx="7747000" cy="3323987"/>
          </a:xfrm>
          <a:prstGeom prst="rect">
            <a:avLst/>
          </a:prstGeom>
          <a:noFill/>
        </p:spPr>
        <p:txBody>
          <a:bodyPr wrap="square" rtlCol="0">
            <a:spAutoFit/>
          </a:bodyPr>
          <a:lstStyle/>
          <a:p>
            <a:r>
              <a:rPr lang="en-AU" dirty="0" smtClean="0"/>
              <a:t/>
            </a:r>
            <a:br>
              <a:rPr lang="en-AU" dirty="0" smtClean="0"/>
            </a:br>
            <a:r>
              <a:rPr lang="en-AU" sz="3200" dirty="0" smtClean="0"/>
              <a:t>WORKPLACE AMENITIES</a:t>
            </a:r>
          </a:p>
          <a:p>
            <a:endParaRPr lang="en-AU" sz="3200" dirty="0"/>
          </a:p>
          <a:p>
            <a:endParaRPr lang="en-AU" sz="3200" dirty="0" smtClean="0"/>
          </a:p>
          <a:p>
            <a:endParaRPr lang="en-AU" sz="3200" dirty="0"/>
          </a:p>
          <a:p>
            <a:endParaRPr lang="en-AU" sz="3200" dirty="0" smtClean="0"/>
          </a:p>
          <a:p>
            <a:r>
              <a:rPr lang="en-AU" sz="3200" dirty="0" smtClean="0"/>
              <a:t>WORK HEALTH AND SAFETY OFFICER</a:t>
            </a:r>
            <a:endParaRPr lang="en-AU" sz="32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92500" lnSpcReduction="20000"/>
          </a:bodyPr>
          <a:lstStyle/>
          <a:p>
            <a:pPr lvl="0"/>
            <a:r>
              <a:rPr lang="en-AU" dirty="0"/>
              <a:t>Describe the statutory requirements relating to workplace amenities. </a:t>
            </a:r>
          </a:p>
          <a:p>
            <a:pPr marL="0" indent="0">
              <a:buNone/>
            </a:pPr>
            <a:endParaRPr lang="en-AU" dirty="0"/>
          </a:p>
          <a:p>
            <a:pPr lvl="0"/>
            <a:r>
              <a:rPr lang="en-AU" dirty="0"/>
              <a:t>Describe at least five topics that are listed under the Work Health and Safety Regulations 2011 Schedule 5A regarding amenities. </a:t>
            </a:r>
          </a:p>
          <a:p>
            <a:pPr marL="0" indent="0">
              <a:buNone/>
            </a:pPr>
            <a:endParaRPr lang="en-AU" dirty="0"/>
          </a:p>
          <a:p>
            <a:pPr lvl="0"/>
            <a:r>
              <a:rPr lang="en-AU" dirty="0"/>
              <a:t>Discuss the principles of the General Workplace Management requirements of Part 3.2 of the WHS Regulations 2011. </a:t>
            </a:r>
          </a:p>
          <a:p>
            <a:pPr marL="0" indent="0">
              <a:buNone/>
            </a:pPr>
            <a:endParaRPr lang="en-AU" dirty="0"/>
          </a:p>
        </p:txBody>
      </p:sp>
    </p:spTree>
    <p:extLst>
      <p:ext uri="{BB962C8B-B14F-4D97-AF65-F5344CB8AC3E}">
        <p14:creationId xmlns:p14="http://schemas.microsoft.com/office/powerpoint/2010/main" val="1422348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normAutofit/>
          </a:bodyPr>
          <a:lstStyle/>
          <a:p>
            <a:r>
              <a:rPr lang="en-AU" dirty="0" smtClean="0"/>
              <a:t>PCBU</a:t>
            </a:r>
          </a:p>
          <a:p>
            <a:r>
              <a:rPr lang="en-AU" dirty="0" smtClean="0"/>
              <a:t>Officers</a:t>
            </a:r>
          </a:p>
          <a:p>
            <a:r>
              <a:rPr lang="en-AU" dirty="0" smtClean="0"/>
              <a:t>Workers</a:t>
            </a:r>
            <a:endParaRPr lang="en-AU" dirty="0"/>
          </a:p>
          <a:p>
            <a:pPr marL="0" indent="0">
              <a:buNone/>
            </a:pPr>
            <a:endParaRPr lang="en-AU" dirty="0"/>
          </a:p>
        </p:txBody>
      </p:sp>
    </p:spTree>
    <p:extLst>
      <p:ext uri="{BB962C8B-B14F-4D97-AF65-F5344CB8AC3E}">
        <p14:creationId xmlns:p14="http://schemas.microsoft.com/office/powerpoint/2010/main" val="745732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5386"/>
            <a:ext cx="8229600" cy="1143000"/>
          </a:xfrm>
        </p:spPr>
        <p:txBody>
          <a:bodyPr>
            <a:normAutofit fontScale="90000"/>
          </a:bodyPr>
          <a:lstStyle/>
          <a:p>
            <a:r>
              <a:rPr lang="en-AU" dirty="0" smtClean="0"/>
              <a:t>Identifying what facilities are needed</a:t>
            </a:r>
            <a:endParaRPr lang="en-AU" dirty="0"/>
          </a:p>
        </p:txBody>
      </p:sp>
      <p:sp>
        <p:nvSpPr>
          <p:cNvPr id="3" name="Content Placeholder 2"/>
          <p:cNvSpPr>
            <a:spLocks noGrp="1"/>
          </p:cNvSpPr>
          <p:nvPr>
            <p:ph idx="1"/>
          </p:nvPr>
        </p:nvSpPr>
        <p:spPr>
          <a:xfrm>
            <a:off x="457200" y="1993307"/>
            <a:ext cx="8229600" cy="4525963"/>
          </a:xfrm>
        </p:spPr>
        <p:txBody>
          <a:bodyPr>
            <a:normAutofit fontScale="92500" lnSpcReduction="20000"/>
          </a:bodyPr>
          <a:lstStyle/>
          <a:p>
            <a:pPr marL="0" indent="0">
              <a:buNone/>
            </a:pPr>
            <a:r>
              <a:rPr lang="en-AU" dirty="0" smtClean="0"/>
              <a:t>Decisions about facilities and work environment depend on:</a:t>
            </a:r>
          </a:p>
          <a:p>
            <a:r>
              <a:rPr lang="en-AU" dirty="0" smtClean="0"/>
              <a:t>The industry the business is operating in</a:t>
            </a:r>
          </a:p>
          <a:p>
            <a:r>
              <a:rPr lang="en-AU" dirty="0" smtClean="0"/>
              <a:t>The nature of the work carried out</a:t>
            </a:r>
          </a:p>
          <a:p>
            <a:r>
              <a:rPr lang="en-AU" dirty="0" smtClean="0"/>
              <a:t>The size and location of the workplace</a:t>
            </a:r>
          </a:p>
          <a:p>
            <a:r>
              <a:rPr lang="en-AU" dirty="0" smtClean="0"/>
              <a:t>The number and composition of workers at the workplace</a:t>
            </a:r>
          </a:p>
          <a:p>
            <a:endParaRPr lang="en-AU" dirty="0"/>
          </a:p>
          <a:p>
            <a:pPr marL="0" indent="0">
              <a:buNone/>
            </a:pPr>
            <a:r>
              <a:rPr lang="en-AU" b="1" dirty="0" smtClean="0"/>
              <a:t>Consult with </a:t>
            </a:r>
            <a:r>
              <a:rPr lang="en-AU" b="1" dirty="0" smtClean="0"/>
              <a:t>workers </a:t>
            </a:r>
            <a:r>
              <a:rPr lang="en-AU" b="1" dirty="0" smtClean="0"/>
              <a:t>and other duty holders</a:t>
            </a:r>
            <a:endParaRPr lang="en-AU" b="1" dirty="0"/>
          </a:p>
        </p:txBody>
      </p:sp>
    </p:spTree>
    <p:extLst>
      <p:ext uri="{BB962C8B-B14F-4D97-AF65-F5344CB8AC3E}">
        <p14:creationId xmlns:p14="http://schemas.microsoft.com/office/powerpoint/2010/main" val="2527005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0599"/>
            <a:ext cx="8229600" cy="1143000"/>
          </a:xfrm>
        </p:spPr>
        <p:txBody>
          <a:bodyPr/>
          <a:lstStyle/>
          <a:p>
            <a:r>
              <a:rPr lang="en-AU" dirty="0" smtClean="0"/>
              <a:t>Nature of the Work</a:t>
            </a:r>
            <a:endParaRPr lang="en-AU" dirty="0"/>
          </a:p>
        </p:txBody>
      </p:sp>
      <p:sp>
        <p:nvSpPr>
          <p:cNvPr id="3" name="Content Placeholder 2"/>
          <p:cNvSpPr>
            <a:spLocks noGrp="1"/>
          </p:cNvSpPr>
          <p:nvPr>
            <p:ph idx="1"/>
          </p:nvPr>
        </p:nvSpPr>
        <p:spPr/>
        <p:txBody>
          <a:bodyPr>
            <a:normAutofit fontScale="70000" lnSpcReduction="20000"/>
          </a:bodyPr>
          <a:lstStyle/>
          <a:p>
            <a:endParaRPr lang="en-AU" dirty="0"/>
          </a:p>
          <a:p>
            <a:r>
              <a:rPr lang="en-AU" dirty="0" smtClean="0"/>
              <a:t>Does </a:t>
            </a:r>
            <a:r>
              <a:rPr lang="en-AU" dirty="0"/>
              <a:t>the work involve exposure to infectious material or contaminants? If so, workers may need access to shower facilities before they leave the workplace. </a:t>
            </a:r>
          </a:p>
          <a:p>
            <a:r>
              <a:rPr lang="en-AU" dirty="0" smtClean="0"/>
              <a:t>Do </a:t>
            </a:r>
            <a:r>
              <a:rPr lang="en-AU" dirty="0"/>
              <a:t>workers need to change out of their clothes? If so, they may need change rooms and appropriate personal storage. </a:t>
            </a:r>
          </a:p>
          <a:p>
            <a:r>
              <a:rPr lang="en-AU" dirty="0" smtClean="0"/>
              <a:t>Is </a:t>
            </a:r>
            <a:r>
              <a:rPr lang="en-AU" dirty="0"/>
              <a:t>the work mostly conducted standing or seated? If so, floor coverings and seats should be considered. </a:t>
            </a:r>
          </a:p>
          <a:p>
            <a:r>
              <a:rPr lang="en-AU" dirty="0" smtClean="0"/>
              <a:t>Is </a:t>
            </a:r>
            <a:r>
              <a:rPr lang="en-AU" dirty="0"/>
              <a:t>the work sedentary or physically active? If so, this may affect the ideal comfortable air temperature. </a:t>
            </a:r>
          </a:p>
          <a:p>
            <a:r>
              <a:rPr lang="en-AU" dirty="0" smtClean="0"/>
              <a:t>Is </a:t>
            </a:r>
            <a:r>
              <a:rPr lang="en-AU" dirty="0"/>
              <a:t>the work done in shifts? If so, cleaning and maintenance schedules may need to take into account the times when the facilities are used. </a:t>
            </a:r>
          </a:p>
          <a:p>
            <a:pPr marL="0" indent="0">
              <a:buNone/>
            </a:pPr>
            <a:endParaRPr lang="en-AU" dirty="0"/>
          </a:p>
        </p:txBody>
      </p:sp>
    </p:spTree>
    <p:extLst>
      <p:ext uri="{BB962C8B-B14F-4D97-AF65-F5344CB8AC3E}">
        <p14:creationId xmlns:p14="http://schemas.microsoft.com/office/powerpoint/2010/main" val="3886371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75531"/>
            <a:ext cx="8229600" cy="636662"/>
          </a:xfrm>
        </p:spPr>
        <p:txBody>
          <a:bodyPr>
            <a:noAutofit/>
          </a:bodyPr>
          <a:lstStyle/>
          <a:p>
            <a:r>
              <a:rPr lang="en-AU" sz="3300" dirty="0" smtClean="0"/>
              <a:t>Size, location and nature of the workplace</a:t>
            </a:r>
            <a:endParaRPr lang="en-AU" sz="3300" dirty="0"/>
          </a:p>
        </p:txBody>
      </p:sp>
      <p:sp>
        <p:nvSpPr>
          <p:cNvPr id="3" name="Content Placeholder 2"/>
          <p:cNvSpPr>
            <a:spLocks noGrp="1"/>
          </p:cNvSpPr>
          <p:nvPr>
            <p:ph idx="1"/>
          </p:nvPr>
        </p:nvSpPr>
        <p:spPr>
          <a:xfrm>
            <a:off x="457200" y="1446375"/>
            <a:ext cx="8229600" cy="3185445"/>
          </a:xfrm>
        </p:spPr>
        <p:txBody>
          <a:bodyPr>
            <a:normAutofit fontScale="70000" lnSpcReduction="20000"/>
          </a:bodyPr>
          <a:lstStyle/>
          <a:p>
            <a:endParaRPr lang="en-AU" dirty="0"/>
          </a:p>
          <a:p>
            <a:r>
              <a:rPr lang="en-AU" dirty="0" smtClean="0"/>
              <a:t>Does </a:t>
            </a:r>
            <a:r>
              <a:rPr lang="en-AU" dirty="0"/>
              <a:t>the workplace cover an extensive area, or is work undertaken in a single location? </a:t>
            </a:r>
          </a:p>
          <a:p>
            <a:r>
              <a:rPr lang="en-AU" dirty="0" smtClean="0"/>
              <a:t>Do </a:t>
            </a:r>
            <a:r>
              <a:rPr lang="en-AU" dirty="0"/>
              <a:t>the workers travel between workplaces, to numerous work sites or to other locations? </a:t>
            </a:r>
          </a:p>
          <a:p>
            <a:r>
              <a:rPr lang="en-AU" dirty="0" smtClean="0"/>
              <a:t>Is </a:t>
            </a:r>
            <a:r>
              <a:rPr lang="en-AU" dirty="0"/>
              <a:t>the workplace permanent or temporary? </a:t>
            </a:r>
          </a:p>
          <a:p>
            <a:r>
              <a:rPr lang="en-AU" dirty="0" smtClean="0"/>
              <a:t>Is </a:t>
            </a:r>
            <a:r>
              <a:rPr lang="en-AU" dirty="0"/>
              <a:t>the workplace close to appropriate welfare facilities? </a:t>
            </a:r>
          </a:p>
          <a:p>
            <a:r>
              <a:rPr lang="en-AU" dirty="0" smtClean="0"/>
              <a:t>Will </a:t>
            </a:r>
            <a:r>
              <a:rPr lang="en-AU" dirty="0"/>
              <a:t>the facilities be available at the times workers need to use them, for example during a night shift? </a:t>
            </a:r>
          </a:p>
          <a:p>
            <a:r>
              <a:rPr lang="en-AU" dirty="0" smtClean="0"/>
              <a:t>Is </a:t>
            </a:r>
            <a:r>
              <a:rPr lang="en-AU" dirty="0"/>
              <a:t>the means of access safe? </a:t>
            </a:r>
          </a:p>
          <a:p>
            <a:pPr marL="0" indent="0">
              <a:buNone/>
            </a:pPr>
            <a:endParaRPr lang="en-AU" dirty="0"/>
          </a:p>
        </p:txBody>
      </p:sp>
      <p:sp>
        <p:nvSpPr>
          <p:cNvPr id="4" name="Title 1"/>
          <p:cNvSpPr txBox="1">
            <a:spLocks/>
          </p:cNvSpPr>
          <p:nvPr/>
        </p:nvSpPr>
        <p:spPr>
          <a:xfrm>
            <a:off x="378865" y="4863269"/>
            <a:ext cx="8229600" cy="636662"/>
          </a:xfrm>
          <a:prstGeom prst="rect">
            <a:avLst/>
          </a:prstGeom>
        </p:spPr>
        <p:txBody>
          <a:bodyPr vert="horz" lIns="91440" tIns="45720" rIns="91440" bIns="45720" rtlCol="0" anchor="ctr">
            <a:normAutofit fontScale="7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AU" dirty="0" smtClean="0"/>
              <a:t>Number and composition of the workforce</a:t>
            </a:r>
          </a:p>
        </p:txBody>
      </p:sp>
      <p:sp>
        <p:nvSpPr>
          <p:cNvPr id="5" name="TextBox 4"/>
          <p:cNvSpPr txBox="1"/>
          <p:nvPr/>
        </p:nvSpPr>
        <p:spPr>
          <a:xfrm>
            <a:off x="649480" y="5602481"/>
            <a:ext cx="7733944" cy="707886"/>
          </a:xfrm>
          <a:prstGeom prst="rect">
            <a:avLst/>
          </a:prstGeom>
          <a:noFill/>
        </p:spPr>
        <p:txBody>
          <a:bodyPr wrap="square" rtlCol="0">
            <a:spAutoFit/>
          </a:bodyPr>
          <a:lstStyle/>
          <a:p>
            <a:r>
              <a:rPr lang="en-AU" sz="2000" dirty="0"/>
              <a:t>The number of workers at the workplace will determine the size and type of facilities required. </a:t>
            </a:r>
          </a:p>
        </p:txBody>
      </p:sp>
    </p:spTree>
    <p:extLst>
      <p:ext uri="{BB962C8B-B14F-4D97-AF65-F5344CB8AC3E}">
        <p14:creationId xmlns:p14="http://schemas.microsoft.com/office/powerpoint/2010/main" val="1063702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normAutofit fontScale="90000"/>
          </a:bodyPr>
          <a:lstStyle/>
          <a:p>
            <a:r>
              <a:rPr lang="en-AU" dirty="0" smtClean="0"/>
              <a:t>Maintaining the work environment and facilities</a:t>
            </a:r>
            <a:endParaRPr lang="en-AU" dirty="0"/>
          </a:p>
        </p:txBody>
      </p:sp>
      <p:sp>
        <p:nvSpPr>
          <p:cNvPr id="3" name="Content Placeholder 2"/>
          <p:cNvSpPr>
            <a:spLocks noGrp="1"/>
          </p:cNvSpPr>
          <p:nvPr>
            <p:ph idx="1"/>
          </p:nvPr>
        </p:nvSpPr>
        <p:spPr>
          <a:xfrm>
            <a:off x="457200" y="1745479"/>
            <a:ext cx="8229600" cy="4525963"/>
          </a:xfrm>
        </p:spPr>
        <p:txBody>
          <a:bodyPr/>
          <a:lstStyle/>
          <a:p>
            <a:pPr marL="0" indent="0">
              <a:buNone/>
            </a:pPr>
            <a:r>
              <a:rPr lang="en-AU" sz="2800" dirty="0"/>
              <a:t>The work environment should be maintained so that it remains in a clean and safe condition. </a:t>
            </a:r>
            <a:endParaRPr lang="en-AU" sz="2800" dirty="0" smtClean="0"/>
          </a:p>
          <a:p>
            <a:pPr marL="0" indent="0">
              <a:buNone/>
            </a:pPr>
            <a:endParaRPr lang="en-AU" dirty="0"/>
          </a:p>
          <a:p>
            <a:pPr marL="0" indent="0">
              <a:buNone/>
            </a:pPr>
            <a:endParaRPr lang="en-AU"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945" y="2751745"/>
            <a:ext cx="3916110" cy="3916110"/>
          </a:xfrm>
          <a:prstGeom prst="rect">
            <a:avLst/>
          </a:prstGeom>
        </p:spPr>
      </p:pic>
    </p:spTree>
    <p:extLst>
      <p:ext uri="{BB962C8B-B14F-4D97-AF65-F5344CB8AC3E}">
        <p14:creationId xmlns:p14="http://schemas.microsoft.com/office/powerpoint/2010/main" val="7339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Entry and exit </a:t>
            </a:r>
            <a:endParaRPr lang="en-AU" dirty="0"/>
          </a:p>
        </p:txBody>
      </p:sp>
      <p:sp>
        <p:nvSpPr>
          <p:cNvPr id="3" name="Content Placeholder 2"/>
          <p:cNvSpPr>
            <a:spLocks noGrp="1"/>
          </p:cNvSpPr>
          <p:nvPr>
            <p:ph idx="1"/>
          </p:nvPr>
        </p:nvSpPr>
        <p:spPr/>
        <p:txBody>
          <a:bodyPr>
            <a:normAutofit/>
          </a:bodyPr>
          <a:lstStyle/>
          <a:p>
            <a:pPr marL="0" indent="0">
              <a:buNone/>
            </a:pPr>
            <a:r>
              <a:rPr lang="en-AU" sz="2400" dirty="0"/>
              <a:t>The means of entry and exit to and from the workplace must be safe. This may include ensuring that workers with special needs or disabilities can safely enter and leave the workplace. </a:t>
            </a:r>
            <a:endParaRPr lang="en-AU"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1787" y="3005360"/>
            <a:ext cx="3400425" cy="3752850"/>
          </a:xfrm>
          <a:prstGeom prst="rect">
            <a:avLst/>
          </a:prstGeom>
        </p:spPr>
      </p:pic>
    </p:spTree>
    <p:extLst>
      <p:ext uri="{BB962C8B-B14F-4D97-AF65-F5344CB8AC3E}">
        <p14:creationId xmlns:p14="http://schemas.microsoft.com/office/powerpoint/2010/main" val="325661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Housekeeping</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a:t>An untidy workplace can cause injuries in particular, injuries resulting from slips and trips, therefore good housekeeping practices are essential for all workplaces. </a:t>
            </a:r>
            <a:endParaRPr lang="en-AU" dirty="0" smtClean="0"/>
          </a:p>
          <a:p>
            <a:pPr marL="0" indent="0">
              <a:buNone/>
            </a:pPr>
            <a:r>
              <a:rPr lang="en-AU" dirty="0" smtClean="0"/>
              <a:t>For </a:t>
            </a:r>
            <a:r>
              <a:rPr lang="en-AU" dirty="0"/>
              <a:t>example: </a:t>
            </a:r>
          </a:p>
          <a:p>
            <a:r>
              <a:rPr lang="en-AU" dirty="0" smtClean="0"/>
              <a:t>spills </a:t>
            </a:r>
            <a:r>
              <a:rPr lang="en-AU" dirty="0"/>
              <a:t>on floors should be cleaned up immediately </a:t>
            </a:r>
          </a:p>
          <a:p>
            <a:r>
              <a:rPr lang="en-AU" dirty="0" smtClean="0"/>
              <a:t>walkways </a:t>
            </a:r>
            <a:r>
              <a:rPr lang="en-AU" dirty="0"/>
              <a:t>should be kept clear of obstructions </a:t>
            </a:r>
          </a:p>
          <a:p>
            <a:r>
              <a:rPr lang="en-AU" dirty="0" smtClean="0"/>
              <a:t>work </a:t>
            </a:r>
            <a:r>
              <a:rPr lang="en-AU" dirty="0"/>
              <a:t>materials should be neatly stored </a:t>
            </a:r>
          </a:p>
          <a:p>
            <a:r>
              <a:rPr lang="en-AU" dirty="0" smtClean="0"/>
              <a:t>any </a:t>
            </a:r>
            <a:r>
              <a:rPr lang="en-AU" dirty="0"/>
              <a:t>waste should be regularly removed. </a:t>
            </a:r>
          </a:p>
          <a:p>
            <a:pPr marL="0" indent="0">
              <a:buNone/>
            </a:pPr>
            <a:endParaRPr lang="en-AU" dirty="0"/>
          </a:p>
        </p:txBody>
      </p:sp>
    </p:spTree>
    <p:extLst>
      <p:ext uri="{BB962C8B-B14F-4D97-AF65-F5344CB8AC3E}">
        <p14:creationId xmlns:p14="http://schemas.microsoft.com/office/powerpoint/2010/main" val="3048702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 areas</a:t>
            </a:r>
            <a:endParaRPr lang="en-AU" dirty="0"/>
          </a:p>
        </p:txBody>
      </p:sp>
      <p:sp>
        <p:nvSpPr>
          <p:cNvPr id="3" name="Content Placeholder 2"/>
          <p:cNvSpPr>
            <a:spLocks noGrp="1"/>
          </p:cNvSpPr>
          <p:nvPr>
            <p:ph idx="1"/>
          </p:nvPr>
        </p:nvSpPr>
        <p:spPr>
          <a:xfrm>
            <a:off x="457200" y="1600200"/>
            <a:ext cx="8229600" cy="2501781"/>
          </a:xfrm>
        </p:spPr>
        <p:txBody>
          <a:bodyPr>
            <a:normAutofit fontScale="92500" lnSpcReduction="20000"/>
          </a:bodyPr>
          <a:lstStyle/>
          <a:p>
            <a:pPr marL="0" indent="0">
              <a:buNone/>
            </a:pPr>
            <a:r>
              <a:rPr lang="en-AU" dirty="0"/>
              <a:t>The layout of work areas should be designed to provide sufficient clear space between furniture, fixtures and fittings so that workers can move about freely without strain or injury and also evacuate quickly in case of an emergency. </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7525" y="3859850"/>
            <a:ext cx="3028950" cy="2590800"/>
          </a:xfrm>
          <a:prstGeom prst="rect">
            <a:avLst/>
          </a:prstGeom>
        </p:spPr>
      </p:pic>
    </p:spTree>
    <p:extLst>
      <p:ext uri="{BB962C8B-B14F-4D97-AF65-F5344CB8AC3E}">
        <p14:creationId xmlns:p14="http://schemas.microsoft.com/office/powerpoint/2010/main" val="275104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Floors and other surfaces</a:t>
            </a:r>
            <a:endParaRPr lang="en-AU" dirty="0"/>
          </a:p>
        </p:txBody>
      </p:sp>
      <p:sp>
        <p:nvSpPr>
          <p:cNvPr id="3" name="Content Placeholder 2"/>
          <p:cNvSpPr>
            <a:spLocks noGrp="1"/>
          </p:cNvSpPr>
          <p:nvPr>
            <p:ph idx="1"/>
          </p:nvPr>
        </p:nvSpPr>
        <p:spPr>
          <a:xfrm>
            <a:off x="457200" y="1600200"/>
            <a:ext cx="4644639" cy="4552771"/>
          </a:xfrm>
        </p:spPr>
        <p:txBody>
          <a:bodyPr>
            <a:normAutofit fontScale="85000" lnSpcReduction="10000"/>
          </a:bodyPr>
          <a:lstStyle/>
          <a:p>
            <a:pPr marL="0" indent="0">
              <a:buNone/>
            </a:pPr>
            <a:r>
              <a:rPr lang="en-AU" dirty="0"/>
              <a:t>Floor surfaces should be suitable for the work area. The choice of floor surfaces or coverings will depend on the type of work carried out at the workplace, as well as the materials used during the work process, the likelihood of spills and other contaminants, including dust, and the need for cleaning. </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394" y="1981790"/>
            <a:ext cx="3413260" cy="3461882"/>
          </a:xfrm>
          <a:prstGeom prst="rect">
            <a:avLst/>
          </a:prstGeom>
        </p:spPr>
      </p:pic>
    </p:spTree>
    <p:extLst>
      <p:ext uri="{BB962C8B-B14F-4D97-AF65-F5344CB8AC3E}">
        <p14:creationId xmlns:p14="http://schemas.microsoft.com/office/powerpoint/2010/main" val="2737976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Workstations</a:t>
            </a:r>
            <a:endParaRPr lang="en-AU" dirty="0"/>
          </a:p>
        </p:txBody>
      </p:sp>
      <p:sp>
        <p:nvSpPr>
          <p:cNvPr id="3" name="Content Placeholder 2"/>
          <p:cNvSpPr>
            <a:spLocks noGrp="1"/>
          </p:cNvSpPr>
          <p:nvPr>
            <p:ph idx="1"/>
          </p:nvPr>
        </p:nvSpPr>
        <p:spPr/>
        <p:txBody>
          <a:bodyPr/>
          <a:lstStyle/>
          <a:p>
            <a:pPr marL="0" indent="0">
              <a:buNone/>
            </a:pPr>
            <a:r>
              <a:rPr lang="en-AU" dirty="0"/>
              <a:t>Workstations should be designed so that workers can carry out their work in a comfortable, upright position with shoulders relaxed and upper arms close to the body. </a:t>
            </a:r>
            <a:endParaRPr lang="en-AU" dirty="0"/>
          </a:p>
        </p:txBody>
      </p:sp>
    </p:spTree>
    <p:extLst>
      <p:ext uri="{BB962C8B-B14F-4D97-AF65-F5344CB8AC3E}">
        <p14:creationId xmlns:p14="http://schemas.microsoft.com/office/powerpoint/2010/main" val="177537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Lighting</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Sufficient lighting must be provided, whether it is from a natural or artificial source, to allow safe movement around the workplace and to allow workers to perform their job without having to adopt awkward postures or strain their eyes to see. </a:t>
            </a:r>
            <a:endParaRPr lang="en-AU" dirty="0" smtClean="0"/>
          </a:p>
          <a:p>
            <a:pPr marL="0" indent="0">
              <a:buNone/>
            </a:pPr>
            <a:endParaRPr lang="en-AU" dirty="0"/>
          </a:p>
          <a:p>
            <a:pPr marL="0" indent="0">
              <a:buNone/>
            </a:pPr>
            <a:r>
              <a:rPr lang="en-AU" dirty="0"/>
              <a:t>The following factors should be taken into account: </a:t>
            </a:r>
          </a:p>
          <a:p>
            <a:r>
              <a:rPr lang="en-AU" dirty="0" smtClean="0"/>
              <a:t>the </a:t>
            </a:r>
            <a:r>
              <a:rPr lang="en-AU" dirty="0"/>
              <a:t>nature of the work activity </a:t>
            </a:r>
          </a:p>
          <a:p>
            <a:r>
              <a:rPr lang="en-AU" dirty="0" smtClean="0"/>
              <a:t>the </a:t>
            </a:r>
            <a:r>
              <a:rPr lang="en-AU" dirty="0"/>
              <a:t>nature of hazards and risks in the workplace </a:t>
            </a:r>
          </a:p>
          <a:p>
            <a:r>
              <a:rPr lang="en-AU" dirty="0" smtClean="0"/>
              <a:t>the </a:t>
            </a:r>
            <a:r>
              <a:rPr lang="en-AU" dirty="0"/>
              <a:t>work environment </a:t>
            </a:r>
          </a:p>
          <a:p>
            <a:r>
              <a:rPr lang="en-AU" dirty="0" smtClean="0"/>
              <a:t>illumination </a:t>
            </a:r>
            <a:r>
              <a:rPr lang="en-AU" dirty="0"/>
              <a:t>levels, including both natural and artificial light </a:t>
            </a:r>
          </a:p>
          <a:p>
            <a:r>
              <a:rPr lang="en-AU" dirty="0" smtClean="0"/>
              <a:t>the </a:t>
            </a:r>
            <a:r>
              <a:rPr lang="en-AU" dirty="0"/>
              <a:t>transition of natural light over the day </a:t>
            </a:r>
          </a:p>
          <a:p>
            <a:r>
              <a:rPr lang="en-AU" dirty="0" smtClean="0"/>
              <a:t>glare </a:t>
            </a:r>
            <a:endParaRPr lang="en-AU" dirty="0"/>
          </a:p>
          <a:p>
            <a:r>
              <a:rPr lang="en-AU" dirty="0" smtClean="0"/>
              <a:t>contrast </a:t>
            </a:r>
            <a:endParaRPr lang="en-AU" dirty="0"/>
          </a:p>
          <a:p>
            <a:r>
              <a:rPr lang="en-AU" dirty="0" smtClean="0"/>
              <a:t>reflections</a:t>
            </a:r>
            <a:r>
              <a:rPr lang="en-AU" dirty="0"/>
              <a:t>. </a:t>
            </a:r>
          </a:p>
          <a:p>
            <a:pPr marL="0" indent="0">
              <a:buNone/>
            </a:pPr>
            <a:endParaRPr lang="en-AU" dirty="0"/>
          </a:p>
        </p:txBody>
      </p:sp>
    </p:spTree>
    <p:extLst>
      <p:ext uri="{BB962C8B-B14F-4D97-AF65-F5344CB8AC3E}">
        <p14:creationId xmlns:p14="http://schemas.microsoft.com/office/powerpoint/2010/main" val="994174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Air quality </a:t>
            </a:r>
            <a:endParaRPr lang="en-AU" dirty="0"/>
          </a:p>
        </p:txBody>
      </p:sp>
      <p:sp>
        <p:nvSpPr>
          <p:cNvPr id="3" name="Content Placeholder 2"/>
          <p:cNvSpPr>
            <a:spLocks noGrp="1"/>
          </p:cNvSpPr>
          <p:nvPr>
            <p:ph idx="1"/>
          </p:nvPr>
        </p:nvSpPr>
        <p:spPr/>
        <p:txBody>
          <a:bodyPr/>
          <a:lstStyle/>
          <a:p>
            <a:pPr marL="0" indent="0">
              <a:buNone/>
            </a:pPr>
            <a:r>
              <a:rPr lang="en-AU" dirty="0"/>
              <a:t>Workplaces should be adequately ventilated. Fresh, clean air should be drawn from outside the workplace, uncontaminated by discharge from flues or other outlets, and be circulated through the workplace. </a:t>
            </a:r>
            <a:endParaRPr lang="en-AU" dirty="0"/>
          </a:p>
        </p:txBody>
      </p:sp>
    </p:spTree>
    <p:extLst>
      <p:ext uri="{BB962C8B-B14F-4D97-AF65-F5344CB8AC3E}">
        <p14:creationId xmlns:p14="http://schemas.microsoft.com/office/powerpoint/2010/main" val="1334538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Heat and cold</a:t>
            </a:r>
            <a:endParaRPr lang="en-AU" dirty="0"/>
          </a:p>
        </p:txBody>
      </p:sp>
      <p:sp>
        <p:nvSpPr>
          <p:cNvPr id="3" name="Content Placeholder 2"/>
          <p:cNvSpPr>
            <a:spLocks noGrp="1"/>
          </p:cNvSpPr>
          <p:nvPr>
            <p:ph idx="1"/>
          </p:nvPr>
        </p:nvSpPr>
        <p:spPr/>
        <p:txBody>
          <a:bodyPr/>
          <a:lstStyle/>
          <a:p>
            <a:r>
              <a:rPr lang="en-AU" dirty="0" smtClean="0"/>
              <a:t>Thermal comfort</a:t>
            </a:r>
          </a:p>
          <a:p>
            <a:r>
              <a:rPr lang="en-AU" dirty="0" smtClean="0"/>
              <a:t>Hot environments</a:t>
            </a:r>
          </a:p>
          <a:p>
            <a:r>
              <a:rPr lang="en-AU" dirty="0" smtClean="0"/>
              <a:t>Cold environments</a:t>
            </a:r>
            <a:endParaRPr lang="en-AU" dirty="0"/>
          </a:p>
        </p:txBody>
      </p:sp>
    </p:spTree>
    <p:extLst>
      <p:ext uri="{BB962C8B-B14F-4D97-AF65-F5344CB8AC3E}">
        <p14:creationId xmlns:p14="http://schemas.microsoft.com/office/powerpoint/2010/main" val="3109993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Access to facilities</a:t>
            </a:r>
            <a:endParaRPr lang="en-AU" dirty="0"/>
          </a:p>
        </p:txBody>
      </p:sp>
      <p:sp>
        <p:nvSpPr>
          <p:cNvPr id="3" name="Content Placeholder 2"/>
          <p:cNvSpPr>
            <a:spLocks noGrp="1"/>
          </p:cNvSpPr>
          <p:nvPr>
            <p:ph idx="1"/>
          </p:nvPr>
        </p:nvSpPr>
        <p:spPr/>
        <p:txBody>
          <a:bodyPr/>
          <a:lstStyle/>
          <a:p>
            <a:pPr marL="0" indent="0">
              <a:buNone/>
            </a:pPr>
            <a:r>
              <a:rPr lang="en-AU" dirty="0" smtClean="0"/>
              <a:t>Workers, including those who have particular needs or disabilities</a:t>
            </a:r>
            <a:r>
              <a:rPr lang="en-AU" smtClean="0"/>
              <a:t>, must </a:t>
            </a:r>
            <a:r>
              <a:rPr lang="en-AU" dirty="0" smtClean="0"/>
              <a:t>have access to the facilities. </a:t>
            </a:r>
            <a:endParaRPr lang="en-AU" dirty="0"/>
          </a:p>
        </p:txBody>
      </p:sp>
    </p:spTree>
    <p:extLst>
      <p:ext uri="{BB962C8B-B14F-4D97-AF65-F5344CB8AC3E}">
        <p14:creationId xmlns:p14="http://schemas.microsoft.com/office/powerpoint/2010/main" val="746835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Drinking Water</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defRPr/>
            </a:pPr>
            <a:r>
              <a:rPr lang="en-US" altLang="en-US" dirty="0"/>
              <a:t>An adequate supply of clean drinking water must be provided free of charge for workers at all times. The supply of the drinking water should be:</a:t>
            </a:r>
          </a:p>
          <a:p>
            <a:pPr>
              <a:defRPr/>
            </a:pPr>
            <a:r>
              <a:rPr lang="en-US" altLang="en-US" dirty="0"/>
              <a:t>positioned where it can be easily accessed by workers</a:t>
            </a:r>
          </a:p>
          <a:p>
            <a:pPr>
              <a:defRPr/>
            </a:pPr>
            <a:r>
              <a:rPr lang="en-US" altLang="en-US" dirty="0"/>
              <a:t>close to where hot or strenuous work is being undertaken to reduce the likelihood of dehydration or heat stress</a:t>
            </a:r>
          </a:p>
          <a:p>
            <a:pPr>
              <a:defRPr/>
            </a:pPr>
            <a:r>
              <a:rPr lang="en-US" altLang="en-US" dirty="0"/>
              <a:t>separate from toilet or washing facilities to avoid contamination of the drinking water.</a:t>
            </a:r>
          </a:p>
          <a:p>
            <a:pPr marL="0" indent="0">
              <a:buNone/>
            </a:pPr>
            <a:endParaRPr lang="en-AU" dirty="0"/>
          </a:p>
        </p:txBody>
      </p:sp>
    </p:spTree>
    <p:extLst>
      <p:ext uri="{BB962C8B-B14F-4D97-AF65-F5344CB8AC3E}">
        <p14:creationId xmlns:p14="http://schemas.microsoft.com/office/powerpoint/2010/main" val="3380424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AU" dirty="0" smtClean="0"/>
              <a:t>Access to clean toilets must be provided for all workers while they are at work.</a:t>
            </a:r>
          </a:p>
          <a:p>
            <a:pPr marL="0" indent="0">
              <a:buNone/>
            </a:pPr>
            <a:endParaRPr lang="en-AU" dirty="0"/>
          </a:p>
          <a:p>
            <a:pPr marL="0" indent="0">
              <a:buNone/>
            </a:pPr>
            <a:endParaRPr lang="en-AU" dirty="0"/>
          </a:p>
        </p:txBody>
      </p:sp>
      <p:sp>
        <p:nvSpPr>
          <p:cNvPr id="4" name="Title 3"/>
          <p:cNvSpPr>
            <a:spLocks noGrp="1"/>
          </p:cNvSpPr>
          <p:nvPr>
            <p:ph type="title"/>
          </p:nvPr>
        </p:nvSpPr>
        <p:spPr>
          <a:xfrm>
            <a:off x="457200" y="439145"/>
            <a:ext cx="8229600" cy="1143000"/>
          </a:xfrm>
        </p:spPr>
        <p:txBody>
          <a:bodyPr/>
          <a:lstStyle/>
          <a:p>
            <a:r>
              <a:rPr lang="en-AU" dirty="0" smtClean="0"/>
              <a:t>Toilets</a:t>
            </a:r>
            <a:endParaRPr lang="en-AU" dirty="0"/>
          </a:p>
        </p:txBody>
      </p:sp>
    </p:spTree>
    <p:extLst>
      <p:ext uri="{BB962C8B-B14F-4D97-AF65-F5344CB8AC3E}">
        <p14:creationId xmlns:p14="http://schemas.microsoft.com/office/powerpoint/2010/main" val="2734734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0599"/>
            <a:ext cx="8229600" cy="1143000"/>
          </a:xfrm>
        </p:spPr>
        <p:txBody>
          <a:bodyPr/>
          <a:lstStyle/>
          <a:p>
            <a:r>
              <a:rPr lang="en-AU" dirty="0" smtClean="0"/>
              <a:t>Washing Facilities</a:t>
            </a:r>
            <a:endParaRPr lang="en-AU" dirty="0"/>
          </a:p>
        </p:txBody>
      </p:sp>
      <p:sp>
        <p:nvSpPr>
          <p:cNvPr id="3" name="Content Placeholder 2"/>
          <p:cNvSpPr>
            <a:spLocks noGrp="1"/>
          </p:cNvSpPr>
          <p:nvPr>
            <p:ph idx="1"/>
          </p:nvPr>
        </p:nvSpPr>
        <p:spPr>
          <a:xfrm>
            <a:off x="457200" y="1600200"/>
            <a:ext cx="3721693" cy="4525963"/>
          </a:xfrm>
        </p:spPr>
        <p:txBody>
          <a:bodyPr/>
          <a:lstStyle/>
          <a:p>
            <a:pPr marL="0" indent="0">
              <a:buNone/>
            </a:pPr>
            <a:endParaRPr lang="en-AU" dirty="0" smtClean="0"/>
          </a:p>
          <a:p>
            <a:pPr marL="0" indent="0">
              <a:buNone/>
            </a:pPr>
            <a:endParaRPr lang="en-AU" dirty="0" smtClean="0"/>
          </a:p>
          <a:p>
            <a:pPr marL="0" indent="0" algn="ctr">
              <a:buNone/>
            </a:pPr>
            <a:r>
              <a:rPr lang="en-AU" dirty="0" smtClean="0"/>
              <a:t>Showers</a:t>
            </a:r>
          </a:p>
          <a:p>
            <a:pPr marL="0" indent="0" algn="ctr">
              <a:buNone/>
            </a:pPr>
            <a:endParaRPr lang="en-AU" dirty="0" smtClean="0"/>
          </a:p>
          <a:p>
            <a:pPr marL="0" indent="0" algn="ctr">
              <a:buNone/>
            </a:pPr>
            <a:r>
              <a:rPr lang="en-AU" dirty="0" smtClean="0"/>
              <a:t>Hand Washing</a:t>
            </a:r>
            <a:endParaRPr lang="en-AU" dirty="0"/>
          </a:p>
          <a:p>
            <a:pPr marL="0" indent="0">
              <a:buNone/>
            </a:pPr>
            <a:endParaRPr lang="en-AU"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2100982"/>
            <a:ext cx="4000440" cy="3701612"/>
          </a:xfrm>
          <a:prstGeom prst="rect">
            <a:avLst/>
          </a:prstGeom>
        </p:spPr>
      </p:pic>
    </p:spTree>
    <p:extLst>
      <p:ext uri="{BB962C8B-B14F-4D97-AF65-F5344CB8AC3E}">
        <p14:creationId xmlns:p14="http://schemas.microsoft.com/office/powerpoint/2010/main" val="1061953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Dining</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defRPr/>
            </a:pPr>
            <a:r>
              <a:rPr lang="en-US" altLang="en-US" dirty="0"/>
              <a:t>Dining area should be provided for the consumption of food during meal and rest breaks.</a:t>
            </a:r>
          </a:p>
          <a:p>
            <a:pPr marL="0" indent="0">
              <a:buNone/>
              <a:defRPr/>
            </a:pPr>
            <a:endParaRPr lang="en-US" altLang="en-US" dirty="0"/>
          </a:p>
          <a:p>
            <a:pPr marL="0" indent="0">
              <a:buNone/>
              <a:defRPr/>
            </a:pPr>
            <a:r>
              <a:rPr lang="en-US" altLang="en-US" dirty="0"/>
              <a:t>A separate dining room should be provided if:</a:t>
            </a:r>
          </a:p>
          <a:p>
            <a:pPr>
              <a:defRPr/>
            </a:pPr>
            <a:r>
              <a:rPr lang="en-US" altLang="en-US" dirty="0"/>
              <a:t>10 or more workers usually eat at the workplace at the same time</a:t>
            </a:r>
          </a:p>
          <a:p>
            <a:pPr>
              <a:defRPr/>
            </a:pPr>
            <a:r>
              <a:rPr lang="en-US" altLang="en-US" dirty="0"/>
              <a:t>there is a risk of substances or processes contaminating food.</a:t>
            </a:r>
          </a:p>
          <a:p>
            <a:pPr marL="0" indent="0">
              <a:buNone/>
            </a:pPr>
            <a:endParaRPr lang="en-AU" dirty="0"/>
          </a:p>
        </p:txBody>
      </p:sp>
    </p:spTree>
    <p:extLst>
      <p:ext uri="{BB962C8B-B14F-4D97-AF65-F5344CB8AC3E}">
        <p14:creationId xmlns:p14="http://schemas.microsoft.com/office/powerpoint/2010/main" val="10588982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Personal Storage</a:t>
            </a:r>
            <a:endParaRPr lang="en-AU" dirty="0"/>
          </a:p>
        </p:txBody>
      </p:sp>
      <p:sp>
        <p:nvSpPr>
          <p:cNvPr id="3" name="Content Placeholder 2"/>
          <p:cNvSpPr>
            <a:spLocks noGrp="1"/>
          </p:cNvSpPr>
          <p:nvPr>
            <p:ph idx="1"/>
          </p:nvPr>
        </p:nvSpPr>
        <p:spPr/>
        <p:txBody>
          <a:bodyPr/>
          <a:lstStyle/>
          <a:p>
            <a:pPr marL="0" indent="0">
              <a:buNone/>
            </a:pPr>
            <a:r>
              <a:rPr lang="en-AU" dirty="0"/>
              <a:t>Accessible and secure storage should be provided at the workplace for personal items belonging to </a:t>
            </a:r>
            <a:r>
              <a:rPr lang="en-AU" dirty="0" smtClean="0"/>
              <a:t>workers.</a:t>
            </a:r>
          </a:p>
          <a:p>
            <a:pPr marL="0" indent="0">
              <a:buNone/>
            </a:pPr>
            <a:endParaRPr lang="en-AU" dirty="0"/>
          </a:p>
          <a:p>
            <a:pPr marL="0" indent="0">
              <a:buNone/>
            </a:pPr>
            <a:r>
              <a:rPr lang="en-AU" dirty="0"/>
              <a:t>Where any work involves the use of tools provided by a worker, provision should be made for secure and weatherproof storage of those tools during non-working hours. </a:t>
            </a:r>
            <a:r>
              <a:rPr lang="en-AU" dirty="0" smtClean="0"/>
              <a:t> </a:t>
            </a:r>
            <a:endParaRPr lang="en-AU" dirty="0"/>
          </a:p>
        </p:txBody>
      </p:sp>
    </p:spTree>
    <p:extLst>
      <p:ext uri="{BB962C8B-B14F-4D97-AF65-F5344CB8AC3E}">
        <p14:creationId xmlns:p14="http://schemas.microsoft.com/office/powerpoint/2010/main" val="37709366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Change Rooms</a:t>
            </a:r>
            <a:endParaRPr lang="en-AU" dirty="0"/>
          </a:p>
        </p:txBody>
      </p:sp>
      <p:sp>
        <p:nvSpPr>
          <p:cNvPr id="3" name="Content Placeholder 2"/>
          <p:cNvSpPr>
            <a:spLocks noGrp="1"/>
          </p:cNvSpPr>
          <p:nvPr>
            <p:ph idx="1"/>
          </p:nvPr>
        </p:nvSpPr>
        <p:spPr/>
        <p:txBody>
          <a:bodyPr/>
          <a:lstStyle/>
          <a:p>
            <a:pPr marL="0" indent="0">
              <a:buNone/>
              <a:defRPr/>
            </a:pPr>
            <a:r>
              <a:rPr lang="en-US" altLang="en-US" sz="2400" dirty="0"/>
              <a:t>A </a:t>
            </a:r>
            <a:r>
              <a:rPr lang="en-US" altLang="en-US" sz="2400" dirty="0" smtClean="0"/>
              <a:t>change </a:t>
            </a:r>
            <a:r>
              <a:rPr lang="en-US" altLang="en-US" sz="2400" dirty="0"/>
              <a:t>room should be provided </a:t>
            </a:r>
            <a:r>
              <a:rPr lang="en-US" altLang="en-US" sz="2400" dirty="0" smtClean="0"/>
              <a:t>if workers have to change in and out of clothing due to the nature of their work.</a:t>
            </a:r>
          </a:p>
          <a:p>
            <a:pPr marL="0" indent="0">
              <a:buNone/>
              <a:defRPr/>
            </a:pPr>
            <a:endParaRPr lang="en-US" altLang="en-US" sz="2400" dirty="0"/>
          </a:p>
          <a:p>
            <a:pPr marL="0" indent="0">
              <a:buNone/>
              <a:defRPr/>
            </a:pPr>
            <a:r>
              <a:rPr lang="en-US" altLang="en-US" sz="2400" dirty="0" smtClean="0"/>
              <a:t>This includes workers who need to:</a:t>
            </a:r>
          </a:p>
          <a:p>
            <a:pPr>
              <a:defRPr/>
            </a:pPr>
            <a:r>
              <a:rPr lang="en-US" altLang="en-US" sz="2400" dirty="0" smtClean="0"/>
              <a:t>Wear personal protective clothing or uniforms while they are working</a:t>
            </a:r>
          </a:p>
          <a:p>
            <a:pPr>
              <a:defRPr/>
            </a:pPr>
            <a:r>
              <a:rPr lang="en-US" altLang="en-US" sz="2400" dirty="0" smtClean="0"/>
              <a:t>Leave their work clothing at the workplace </a:t>
            </a:r>
            <a:endParaRPr lang="en-US" altLang="en-US" dirty="0"/>
          </a:p>
          <a:p>
            <a:endParaRPr lang="en-AU" dirty="0"/>
          </a:p>
        </p:txBody>
      </p:sp>
    </p:spTree>
    <p:extLst>
      <p:ext uri="{BB962C8B-B14F-4D97-AF65-F5344CB8AC3E}">
        <p14:creationId xmlns:p14="http://schemas.microsoft.com/office/powerpoint/2010/main" val="1542674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Outdoor work</a:t>
            </a:r>
          </a:p>
        </p:txBody>
      </p:sp>
      <p:sp>
        <p:nvSpPr>
          <p:cNvPr id="3" name="Content Placeholder 2"/>
          <p:cNvSpPr>
            <a:spLocks noGrp="1"/>
          </p:cNvSpPr>
          <p:nvPr>
            <p:ph idx="1"/>
          </p:nvPr>
        </p:nvSpPr>
        <p:spPr>
          <a:xfrm>
            <a:off x="457200" y="1600201"/>
            <a:ext cx="4790209" cy="4301836"/>
          </a:xfrm>
        </p:spPr>
        <p:txBody>
          <a:bodyPr/>
          <a:lstStyle/>
          <a:p>
            <a:pPr marL="0" indent="0">
              <a:buNone/>
            </a:pPr>
            <a:endParaRPr lang="en-AU" dirty="0"/>
          </a:p>
          <a:p>
            <a:pPr marL="0" indent="0">
              <a:buNone/>
            </a:pPr>
            <a:r>
              <a:rPr lang="en-AU" dirty="0"/>
              <a:t>Outdoor workers should have access to shelter for eating meals and taking breaks, and to protect them in adverse weather conditions. </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6388" y="1959409"/>
            <a:ext cx="3967612" cy="4125191"/>
          </a:xfrm>
          <a:prstGeom prst="rect">
            <a:avLst/>
          </a:prstGeom>
        </p:spPr>
      </p:pic>
    </p:spTree>
    <p:extLst>
      <p:ext uri="{BB962C8B-B14F-4D97-AF65-F5344CB8AC3E}">
        <p14:creationId xmlns:p14="http://schemas.microsoft.com/office/powerpoint/2010/main" val="116087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Remote or isolated work </a:t>
            </a:r>
            <a:endParaRPr lang="en-AU" dirty="0"/>
          </a:p>
        </p:txBody>
      </p:sp>
      <p:pic>
        <p:nvPicPr>
          <p:cNvPr id="4" name="Content Placeholder 3"/>
          <p:cNvPicPr>
            <a:picLocks noGrp="1" noChangeAspect="1"/>
          </p:cNvPicPr>
          <p:nvPr>
            <p:ph idx="1"/>
          </p:nvPr>
        </p:nvPicPr>
        <p:blipFill>
          <a:blip r:embed="rId2"/>
          <a:stretch>
            <a:fillRect/>
          </a:stretch>
        </p:blipFill>
        <p:spPr>
          <a:xfrm>
            <a:off x="457200" y="1882362"/>
            <a:ext cx="8229600" cy="838594"/>
          </a:xfrm>
          <a:prstGeom prst="rect">
            <a:avLst/>
          </a:prstGeom>
        </p:spPr>
      </p:pic>
      <p:sp>
        <p:nvSpPr>
          <p:cNvPr id="5" name="Rectangle 4"/>
          <p:cNvSpPr/>
          <p:nvPr/>
        </p:nvSpPr>
        <p:spPr>
          <a:xfrm>
            <a:off x="457200" y="3185681"/>
            <a:ext cx="8229600" cy="2246769"/>
          </a:xfrm>
          <a:prstGeom prst="rect">
            <a:avLst/>
          </a:prstGeom>
        </p:spPr>
        <p:txBody>
          <a:bodyPr wrap="square">
            <a:spAutoFit/>
          </a:bodyPr>
          <a:lstStyle/>
          <a:p>
            <a:r>
              <a:rPr lang="en-AU" sz="2800" dirty="0">
                <a:solidFill>
                  <a:srgbClr val="000000"/>
                </a:solidFill>
                <a:latin typeface="Arial" panose="020B0604020202020204" pitchFamily="34" charset="0"/>
              </a:rPr>
              <a:t>Remote or isolated work is work that is isolated from the assistance of other people because of the location, time or nature of the work being done. Assistance from other people includes rescue, medical assistance and emergency services. </a:t>
            </a:r>
            <a:endParaRPr lang="en-AU" sz="2800" dirty="0"/>
          </a:p>
        </p:txBody>
      </p:sp>
    </p:spTree>
    <p:extLst>
      <p:ext uri="{BB962C8B-B14F-4D97-AF65-F5344CB8AC3E}">
        <p14:creationId xmlns:p14="http://schemas.microsoft.com/office/powerpoint/2010/main" val="4163771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04920CF-8F83-4C93-ACD7-5A7F3D239856}">
  <we:reference id="wa104178141" version="3.10.0.52" store="en-US" storeType="OMEX"/>
  <we:alternateReferences>
    <we:reference id="WA104178141" version="3.10.0.52" store="WA10417814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200</TotalTime>
  <Words>1059</Words>
  <Application>Microsoft Office PowerPoint</Application>
  <PresentationFormat>On-screen Show (4:3)</PresentationFormat>
  <Paragraphs>112</Paragraphs>
  <Slides>25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25</vt:i4>
      </vt:variant>
    </vt:vector>
  </HeadingPairs>
  <TitlesOfParts>
    <vt:vector size="27" baseType="lpstr">
      <vt:lpstr>Arial</vt:lpstr>
      <vt:lpstr>Office Theme</vt:lpstr>
      <vt:lpstr>PowerPoint Presentation</vt:lpstr>
      <vt:lpstr>Assessment Criteria</vt:lpstr>
      <vt:lpstr>Duties</vt:lpstr>
      <vt:lpstr>Identifying what facilities are needed</vt:lpstr>
      <vt:lpstr>Nature of the Work</vt:lpstr>
      <vt:lpstr>Size, location and nature of the workplace</vt:lpstr>
      <vt:lpstr>Maintaining the work environment and facilities</vt:lpstr>
      <vt:lpstr>Entry and exit </vt:lpstr>
      <vt:lpstr>Housekeeping</vt:lpstr>
      <vt:lpstr>Work areas</vt:lpstr>
      <vt:lpstr>Floors and other surfaces</vt:lpstr>
      <vt:lpstr>Workstations</vt:lpstr>
      <vt:lpstr>Lighting</vt:lpstr>
      <vt:lpstr>Air quality </vt:lpstr>
      <vt:lpstr>Heat and cold</vt:lpstr>
      <vt:lpstr>Access to facilities</vt:lpstr>
      <vt:lpstr>Drinking Water</vt:lpstr>
      <vt:lpstr>Toilets</vt:lpstr>
      <vt:lpstr>Washing Facilities</vt:lpstr>
      <vt:lpstr>Dining</vt:lpstr>
      <vt:lpstr>Personal Storage</vt:lpstr>
      <vt:lpstr>Change Rooms</vt:lpstr>
      <vt:lpstr>Outdoor work</vt:lpstr>
      <vt:lpstr>Remote or isolated work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13</cp:revision>
  <dcterms:created xsi:type="dcterms:W3CDTF">2018-06-15T02:04:24Z</dcterms:created>
  <dcterms:modified xsi:type="dcterms:W3CDTF">2018-07-31T05:43:02Z</dcterms:modified>
</cp:coreProperties>
</file>