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325E5-0382-F216-74C3-E4604B784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WHS Consultation and Participation - Legal and Organisational Requirements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EA127A-AEA5-3D22-847D-30265CFDDD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 Legal and Organisational Requirements</a:t>
            </a:r>
          </a:p>
          <a:p>
            <a:r>
              <a:rPr lang="en-US" dirty="0"/>
              <a:t>   Presented by: Eliza Grunwald – Project Supervisor</a:t>
            </a:r>
          </a:p>
        </p:txBody>
      </p:sp>
    </p:spTree>
    <p:extLst>
      <p:ext uri="{BB962C8B-B14F-4D97-AF65-F5344CB8AC3E}">
        <p14:creationId xmlns:p14="http://schemas.microsoft.com/office/powerpoint/2010/main" val="3431819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69440F5-0B5A-06DB-2124-57368C3E9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608" y="467557"/>
            <a:ext cx="10353761" cy="1326321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F2C9E-0A2F-23BA-1947-3C93129D71A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72862" y="1935921"/>
            <a:ext cx="10353675" cy="4706937"/>
          </a:xfrm>
        </p:spPr>
        <p:txBody>
          <a:bodyPr/>
          <a:lstStyle/>
          <a:p>
            <a:pPr marL="0" indent="0">
              <a:buNone/>
            </a:pPr>
            <a:r>
              <a:rPr lang="en-US" u="sng" dirty="0"/>
              <a:t>Purpose:   </a:t>
            </a:r>
          </a:p>
          <a:p>
            <a:pPr marL="0" indent="0">
              <a:buNone/>
            </a:pPr>
            <a:r>
              <a:rPr lang="en-US" dirty="0"/>
              <a:t>To explain the legal and organisational requirements regarding WHS consultation and participation for both supervisors and workers.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u="sng" dirty="0"/>
              <a:t>Topics: </a:t>
            </a:r>
          </a:p>
          <a:p>
            <a:pPr marL="0" indent="0">
              <a:buNone/>
            </a:pPr>
            <a:r>
              <a:rPr lang="en-US" dirty="0"/>
              <a:t>Duties, rights, and responsibilities of employees and supervisors.</a:t>
            </a:r>
          </a:p>
        </p:txBody>
      </p:sp>
    </p:spTree>
    <p:extLst>
      <p:ext uri="{BB962C8B-B14F-4D97-AF65-F5344CB8AC3E}">
        <p14:creationId xmlns:p14="http://schemas.microsoft.com/office/powerpoint/2010/main" val="3432815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7515E-B891-46C1-6C49-17C11DE32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Legal and Organisational Requirements – Duties, Rights, and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7A959-010C-F015-5193-3C0EF928F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96064"/>
            <a:ext cx="10353762" cy="44734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000" u="sng" dirty="0"/>
              <a:t> Supervisor’s Duties:</a:t>
            </a:r>
          </a:p>
          <a:p>
            <a:r>
              <a:rPr lang="en-US" sz="1000" dirty="0"/>
              <a:t> Ensure a Safe Work Environment: Take all reasonable steps to eliminate or control workplace risks.</a:t>
            </a:r>
          </a:p>
          <a:p>
            <a:r>
              <a:rPr lang="en-US" sz="1000" dirty="0"/>
              <a:t> Consult with Workers: Actively involve employees in safety discussions and decision-making.</a:t>
            </a:r>
          </a:p>
          <a:p>
            <a:r>
              <a:rPr lang="en-US" sz="1000" dirty="0"/>
              <a:t>  Provide Information: Ensure that workers are informed about potential hazards, safety procedures, and their role in consultation.</a:t>
            </a:r>
          </a:p>
          <a:p>
            <a:pPr marL="0" indent="0">
              <a:buNone/>
            </a:pPr>
            <a:r>
              <a:rPr lang="en-US" sz="1000" u="sng" dirty="0"/>
              <a:t>Employee’s Duties:</a:t>
            </a:r>
          </a:p>
          <a:p>
            <a:r>
              <a:rPr lang="en-US" sz="1000" dirty="0"/>
              <a:t> Take Care of Their Own Health and Safety: Follow all safety procedures and use personal protective equipment (PPE) when required.</a:t>
            </a:r>
          </a:p>
          <a:p>
            <a:r>
              <a:rPr lang="en-US" sz="1000" dirty="0"/>
              <a:t> Cooperate with Safety Policies: Comply with all safety laws, guidelines, and company policies.</a:t>
            </a:r>
          </a:p>
          <a:p>
            <a:r>
              <a:rPr lang="en-US" sz="1000" dirty="0"/>
              <a:t> Report Hazards: Notify supervisors or safety officers of any risks or unsafe practices.</a:t>
            </a:r>
          </a:p>
          <a:p>
            <a:r>
              <a:rPr lang="en-US" sz="1000" dirty="0"/>
              <a:t> Participate in Consultations: Engage in meetings, training, and provide feedback on safety matters.</a:t>
            </a:r>
          </a:p>
          <a:p>
            <a:pPr marL="0" indent="0">
              <a:buNone/>
            </a:pPr>
            <a:r>
              <a:rPr lang="en-US" sz="1000" u="sng" dirty="0"/>
              <a:t>Rights of Employees:</a:t>
            </a:r>
          </a:p>
          <a:p>
            <a:r>
              <a:rPr lang="en-US" sz="1000" dirty="0"/>
              <a:t> Right to be Consulted: Employees have the right to be consulted on safety matters and to participate in safety decision-making processes.</a:t>
            </a:r>
          </a:p>
          <a:p>
            <a:r>
              <a:rPr lang="en-US" sz="1000" dirty="0"/>
              <a:t>  Right to Safe Work: Workers are entitled to a workplace that is free from risks to their health and safety.</a:t>
            </a:r>
          </a:p>
          <a:p>
            <a:r>
              <a:rPr lang="en-US" sz="1000" dirty="0"/>
              <a:t> Right to Refuse Unsafe Work: Employees have the right to refuse tasks they believe are unsafe without fear of retaliation.</a:t>
            </a:r>
          </a:p>
        </p:txBody>
      </p:sp>
    </p:spTree>
    <p:extLst>
      <p:ext uri="{BB962C8B-B14F-4D97-AF65-F5344CB8AC3E}">
        <p14:creationId xmlns:p14="http://schemas.microsoft.com/office/powerpoint/2010/main" val="3144347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1C833-8664-48EA-EF12-8352328D8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WHS Consultation and Participation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396B1-AD1F-E244-CF63-C6777BECD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u="sng" dirty="0"/>
              <a:t>Toolbox Talks/Meetings</a:t>
            </a:r>
          </a:p>
          <a:p>
            <a:pPr marL="0" indent="0">
              <a:buNone/>
            </a:pPr>
            <a:r>
              <a:rPr lang="en-US" dirty="0"/>
              <a:t>What It Is: Regular, informal safety meetings where workers and supervisors discuss potential hazards, safety issues, and solutions.</a:t>
            </a:r>
          </a:p>
          <a:p>
            <a:pPr marL="0" indent="0">
              <a:buNone/>
            </a:pPr>
            <a:r>
              <a:rPr lang="en-US" dirty="0"/>
              <a:t>How It Works: Typically held at the start of each workday or week.</a:t>
            </a:r>
          </a:p>
          <a:p>
            <a:pPr marL="0" indent="0">
              <a:buNone/>
            </a:pPr>
            <a:r>
              <a:rPr lang="en-US" dirty="0"/>
              <a:t>Focus on specific tasks or hazards relevant to the current work activities.</a:t>
            </a:r>
          </a:p>
          <a:p>
            <a:pPr marL="0" indent="0">
              <a:buNone/>
            </a:pPr>
            <a:r>
              <a:rPr lang="en-US" dirty="0"/>
              <a:t>Provides a platform for workers to ask questions and provide input on safety matters.</a:t>
            </a:r>
          </a:p>
          <a:p>
            <a:r>
              <a:rPr lang="en-US" u="sng" dirty="0"/>
              <a:t>Legal and Organisational Relevance:</a:t>
            </a:r>
          </a:p>
          <a:p>
            <a:pPr marL="0" indent="0">
              <a:buNone/>
            </a:pPr>
            <a:r>
              <a:rPr lang="en-US" dirty="0"/>
              <a:t>Meets legal requirements for regular consultation with employees.</a:t>
            </a:r>
          </a:p>
          <a:p>
            <a:pPr marL="0" indent="0">
              <a:buNone/>
            </a:pPr>
            <a:r>
              <a:rPr lang="en-US" dirty="0"/>
              <a:t>Promotes an open line of communication between employees and supervisors, fulfilling both parties’ responsibilities to consult and participate.</a:t>
            </a:r>
          </a:p>
        </p:txBody>
      </p:sp>
    </p:spTree>
    <p:extLst>
      <p:ext uri="{BB962C8B-B14F-4D97-AF65-F5344CB8AC3E}">
        <p14:creationId xmlns:p14="http://schemas.microsoft.com/office/powerpoint/2010/main" val="3134223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5933C-ACB5-C709-2155-CCC8C5A3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875" y="769743"/>
            <a:ext cx="10353761" cy="1326321"/>
          </a:xfrm>
        </p:spPr>
        <p:txBody>
          <a:bodyPr/>
          <a:lstStyle/>
          <a:p>
            <a:r>
              <a:rPr lang="en-US" dirty="0"/>
              <a:t>Safety Committees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869CF-9740-D893-A2DB-D5768656DD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u="sng" dirty="0"/>
              <a:t>What It Is:  </a:t>
            </a:r>
          </a:p>
          <a:p>
            <a:pPr marL="0" indent="0">
              <a:buNone/>
            </a:pPr>
            <a:r>
              <a:rPr lang="en-US" dirty="0"/>
              <a:t>A formal group that includes both management and employee representatives who meet regularly to discuss safety issues, identify risks, and recommend safety improvements.</a:t>
            </a:r>
          </a:p>
          <a:p>
            <a:pPr marL="0" indent="0">
              <a:buNone/>
            </a:pPr>
            <a:r>
              <a:rPr lang="en-US" u="sng" dirty="0"/>
              <a:t>How It Works:</a:t>
            </a:r>
          </a:p>
          <a:p>
            <a:pPr marL="0" indent="0">
              <a:buNone/>
            </a:pPr>
            <a:r>
              <a:rPr lang="en-US" dirty="0"/>
              <a:t>  Committees are often composed of elected worker representatives and safety officers.</a:t>
            </a:r>
          </a:p>
          <a:p>
            <a:pPr marL="0" indent="0">
              <a:buNone/>
            </a:pPr>
            <a:r>
              <a:rPr lang="en-US" dirty="0"/>
              <a:t> Meet regularly to review incidents, discuss safety audits, and assess new risks.</a:t>
            </a:r>
          </a:p>
          <a:p>
            <a:pPr marL="0" indent="0">
              <a:buNone/>
            </a:pPr>
            <a:r>
              <a:rPr lang="en-US" dirty="0"/>
              <a:t>  Workers can present concerns or suggestions, and management provides feedback or action plans.</a:t>
            </a:r>
          </a:p>
          <a:p>
            <a:pPr marL="0" indent="0">
              <a:buNone/>
            </a:pPr>
            <a:r>
              <a:rPr lang="en-US" u="sng" dirty="0"/>
              <a:t>Legal and Organisational Relevance:</a:t>
            </a:r>
          </a:p>
          <a:p>
            <a:pPr marL="0" indent="0">
              <a:buNone/>
            </a:pPr>
            <a:r>
              <a:rPr lang="en-US" dirty="0"/>
              <a:t> Ensures worker representation in safety decision-making.</a:t>
            </a:r>
          </a:p>
          <a:p>
            <a:pPr marL="0" indent="0">
              <a:buNone/>
            </a:pPr>
            <a:r>
              <a:rPr lang="en-US" dirty="0"/>
              <a:t> Helps meet the legal obligation for continuous consultation and participation in workplace safety matters.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227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B151C-06A2-BE32-F9E1-5529448B8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These Processes Align with Legal and Organisational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76428-7672-5084-749E-D0545DAC68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u="sng" dirty="0"/>
              <a:t>Toolbox Talks/Meetings:</a:t>
            </a:r>
          </a:p>
          <a:p>
            <a:pPr marL="0" indent="0">
              <a:buNone/>
            </a:pPr>
            <a:r>
              <a:rPr lang="en-US" dirty="0"/>
              <a:t>- Legal Requirement: Regular consultation with workers about health and safety.</a:t>
            </a:r>
          </a:p>
          <a:p>
            <a:pPr marL="0" indent="0">
              <a:buNone/>
            </a:pPr>
            <a:r>
              <a:rPr lang="en-US" dirty="0"/>
              <a:t>- Organisational Requirement: Foster a proactive safety culture through regular communication and problem-solving.</a:t>
            </a:r>
          </a:p>
          <a:p>
            <a:pPr marL="0" indent="0">
              <a:buNone/>
            </a:pPr>
            <a:r>
              <a:rPr lang="en-US" u="sng" dirty="0"/>
              <a:t>Safety Committees:</a:t>
            </a:r>
          </a:p>
          <a:p>
            <a:pPr>
              <a:buFontTx/>
              <a:buChar char="-"/>
            </a:pPr>
            <a:r>
              <a:rPr lang="en-US" dirty="0"/>
              <a:t>Legal Requirement: Workers must have a voice in safety processes and have access to formal consultation.</a:t>
            </a:r>
          </a:p>
          <a:p>
            <a:pPr>
              <a:buFontTx/>
              <a:buChar char="-"/>
            </a:pPr>
            <a:r>
              <a:rPr lang="en-US" dirty="0"/>
              <a:t>Organisational Requirement: Continuous evaluation of safety practices and ongoing risk management.</a:t>
            </a:r>
          </a:p>
        </p:txBody>
      </p:sp>
    </p:spTree>
    <p:extLst>
      <p:ext uri="{BB962C8B-B14F-4D97-AF65-F5344CB8AC3E}">
        <p14:creationId xmlns:p14="http://schemas.microsoft.com/office/powerpoint/2010/main" val="645023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38E8D-CB09-38B5-0C73-DE425F77B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Key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860C8-71AB-7AE9-CB6A-93A9F5E7CF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Duties and Responsibilities: Supervisors must ensure a safe workplace, while employees must participate and follow safety practices.</a:t>
            </a:r>
          </a:p>
          <a:p>
            <a:r>
              <a:rPr lang="en-US" dirty="0"/>
              <a:t>Rights: Employees have the right to be consulted, informed, and to refuse unsafe work.</a:t>
            </a:r>
          </a:p>
          <a:p>
            <a:r>
              <a:rPr lang="en-US" dirty="0"/>
              <a:t>Consultation Processes: Toolbox talks and safety committees provide platforms for consultation and participation.</a:t>
            </a:r>
          </a:p>
          <a:p>
            <a:r>
              <a:rPr lang="en-US" dirty="0"/>
              <a:t>Compliance: These processes help ensure compliance with legal and organisational WHS requirements</a:t>
            </a:r>
          </a:p>
        </p:txBody>
      </p:sp>
    </p:spTree>
    <p:extLst>
      <p:ext uri="{BB962C8B-B14F-4D97-AF65-F5344CB8AC3E}">
        <p14:creationId xmlns:p14="http://schemas.microsoft.com/office/powerpoint/2010/main" val="2111361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6CD45-5BE7-BC6E-97CE-1CDA3E9A8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Q&amp;a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DB491E-011A-C6E8-6754-5036B660D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-  Do you feel there are any barriers for consultation and participation within the workplace?</a:t>
            </a:r>
          </a:p>
          <a:p>
            <a:pPr>
              <a:buFontTx/>
              <a:buChar char="-"/>
            </a:pPr>
            <a:r>
              <a:rPr lang="en-US" dirty="0"/>
              <a:t>Can you suggest any ways of improving processes for sharing WHS information and data on site?</a:t>
            </a:r>
          </a:p>
          <a:p>
            <a:pPr>
              <a:buFontTx/>
              <a:buChar char="-"/>
            </a:pPr>
            <a:r>
              <a:rPr lang="en-US" dirty="0"/>
              <a:t>Do you see any areas within workplace consultation and participation that we can improve on?</a:t>
            </a:r>
          </a:p>
          <a:p>
            <a:pPr>
              <a:buFontTx/>
              <a:buChar char="-"/>
            </a:pPr>
            <a:r>
              <a:rPr lang="en-US" dirty="0"/>
              <a:t>Does anyone have questions they wish to ask?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371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806E8-FFD0-75BD-0E0A-42693AE14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765839"/>
            <a:ext cx="10353761" cy="1326321"/>
          </a:xfrm>
        </p:spPr>
        <p:txBody>
          <a:bodyPr/>
          <a:lstStyle/>
          <a:p>
            <a:r>
              <a:rPr lang="en-US" dirty="0"/>
              <a:t>Thankyou for your attention</a:t>
            </a:r>
          </a:p>
        </p:txBody>
      </p:sp>
    </p:spTree>
    <p:extLst>
      <p:ext uri="{BB962C8B-B14F-4D97-AF65-F5344CB8AC3E}">
        <p14:creationId xmlns:p14="http://schemas.microsoft.com/office/powerpoint/2010/main" val="1777680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68</TotalTime>
  <Words>713</Words>
  <Application>Microsoft Office PowerPoint</Application>
  <PresentationFormat>Widescreen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Bookman Old Style</vt:lpstr>
      <vt:lpstr>Rockwell</vt:lpstr>
      <vt:lpstr>Damask</vt:lpstr>
      <vt:lpstr>WHS Consultation and Participation - Legal and Organisational Requirements</vt:lpstr>
      <vt:lpstr>introduction</vt:lpstr>
      <vt:lpstr>Legal and Organisational Requirements – Duties, Rights, and Responsibilities</vt:lpstr>
      <vt:lpstr>Common WHS Consultation and Participation Processes</vt:lpstr>
      <vt:lpstr>Safety Committees </vt:lpstr>
      <vt:lpstr>How These Processes Align with Legal and Organisational Requirements</vt:lpstr>
      <vt:lpstr>Summary of Key Points</vt:lpstr>
      <vt:lpstr>Q&amp;a</vt:lpstr>
      <vt:lpstr>Thankyou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Eliza Grunwald</dc:creator>
  <cp:lastModifiedBy>Eliza Grunwald</cp:lastModifiedBy>
  <cp:revision>1</cp:revision>
  <dcterms:created xsi:type="dcterms:W3CDTF">2024-12-10T00:17:12Z</dcterms:created>
  <dcterms:modified xsi:type="dcterms:W3CDTF">2024-12-10T01:25:25Z</dcterms:modified>
</cp:coreProperties>
</file>